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6" r:id="rId31"/>
    <p:sldId id="287" r:id="rId32"/>
    <p:sldId id="284" r:id="rId33"/>
    <p:sldId id="288" r:id="rId34"/>
    <p:sldId id="289" r:id="rId35"/>
    <p:sldId id="290" r:id="rId36"/>
    <p:sldId id="292" r:id="rId37"/>
    <p:sldId id="291" r:id="rId38"/>
    <p:sldId id="293" r:id="rId39"/>
    <p:sldId id="294" r:id="rId40"/>
    <p:sldId id="296" r:id="rId41"/>
    <p:sldId id="295" r:id="rId42"/>
    <p:sldId id="297" r:id="rId43"/>
    <p:sldId id="298" r:id="rId44"/>
    <p:sldId id="299" r:id="rId45"/>
    <p:sldId id="301" r:id="rId46"/>
    <p:sldId id="300" r:id="rId47"/>
    <p:sldId id="302" r:id="rId48"/>
    <p:sldId id="303" r:id="rId49"/>
    <p:sldId id="304" r:id="rId50"/>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09"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a:srgbClr val="C4D02C"/>
    <a:srgbClr val="848D6F"/>
    <a:srgbClr val="A88353"/>
    <a:srgbClr val="898F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7" d="100"/>
          <a:sy n="47" d="100"/>
        </p:scale>
        <p:origin x="2443" y="48"/>
      </p:cViewPr>
      <p:guideLst>
        <p:guide orient="horz" pos="4009"/>
        <p:guide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smtClean="0"/>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D2BC5ED9-72B4-430A-B7D8-00B4A8CC21D0}" type="datetimeFigureOut">
              <a:rPr lang="pt-BR" smtClean="0"/>
              <a:t>22/01/2025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A63F0BC-4A94-4191-95EF-0069A0D8DD13}" type="slidenum">
              <a:rPr lang="pt-BR" smtClean="0"/>
              <a:t>‹nº›</a:t>
            </a:fld>
            <a:endParaRPr lang="pt-BR"/>
          </a:p>
        </p:txBody>
      </p:sp>
    </p:spTree>
    <p:extLst>
      <p:ext uri="{BB962C8B-B14F-4D97-AF65-F5344CB8AC3E}">
        <p14:creationId xmlns:p14="http://schemas.microsoft.com/office/powerpoint/2010/main" val="2927981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D2BC5ED9-72B4-430A-B7D8-00B4A8CC21D0}" type="datetimeFigureOut">
              <a:rPr lang="pt-BR" smtClean="0"/>
              <a:t>22/01/2025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A63F0BC-4A94-4191-95EF-0069A0D8DD13}" type="slidenum">
              <a:rPr lang="pt-BR" smtClean="0"/>
              <a:t>‹nº›</a:t>
            </a:fld>
            <a:endParaRPr lang="pt-BR"/>
          </a:p>
        </p:txBody>
      </p:sp>
    </p:spTree>
    <p:extLst>
      <p:ext uri="{BB962C8B-B14F-4D97-AF65-F5344CB8AC3E}">
        <p14:creationId xmlns:p14="http://schemas.microsoft.com/office/powerpoint/2010/main" val="3782931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D2BC5ED9-72B4-430A-B7D8-00B4A8CC21D0}" type="datetimeFigureOut">
              <a:rPr lang="pt-BR" smtClean="0"/>
              <a:t>22/01/2025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A63F0BC-4A94-4191-95EF-0069A0D8DD13}" type="slidenum">
              <a:rPr lang="pt-BR" smtClean="0"/>
              <a:t>‹nº›</a:t>
            </a:fld>
            <a:endParaRPr lang="pt-BR"/>
          </a:p>
        </p:txBody>
      </p:sp>
    </p:spTree>
    <p:extLst>
      <p:ext uri="{BB962C8B-B14F-4D97-AF65-F5344CB8AC3E}">
        <p14:creationId xmlns:p14="http://schemas.microsoft.com/office/powerpoint/2010/main" val="3763585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D2BC5ED9-72B4-430A-B7D8-00B4A8CC21D0}" type="datetimeFigureOut">
              <a:rPr lang="pt-BR" smtClean="0"/>
              <a:t>22/01/2025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A63F0BC-4A94-4191-95EF-0069A0D8DD13}" type="slidenum">
              <a:rPr lang="pt-BR" smtClean="0"/>
              <a:t>‹nº›</a:t>
            </a:fld>
            <a:endParaRPr lang="pt-BR"/>
          </a:p>
        </p:txBody>
      </p:sp>
    </p:spTree>
    <p:extLst>
      <p:ext uri="{BB962C8B-B14F-4D97-AF65-F5344CB8AC3E}">
        <p14:creationId xmlns:p14="http://schemas.microsoft.com/office/powerpoint/2010/main" val="251114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BR" smtClean="0"/>
              <a:t>Clique para editar o título mestre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D2BC5ED9-72B4-430A-B7D8-00B4A8CC21D0}" type="datetimeFigureOut">
              <a:rPr lang="pt-BR" smtClean="0"/>
              <a:t>22/01/2025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A63F0BC-4A94-4191-95EF-0069A0D8DD13}" type="slidenum">
              <a:rPr lang="pt-BR" smtClean="0"/>
              <a:t>‹nº›</a:t>
            </a:fld>
            <a:endParaRPr lang="pt-BR"/>
          </a:p>
        </p:txBody>
      </p:sp>
    </p:spTree>
    <p:extLst>
      <p:ext uri="{BB962C8B-B14F-4D97-AF65-F5344CB8AC3E}">
        <p14:creationId xmlns:p14="http://schemas.microsoft.com/office/powerpoint/2010/main" val="3804972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D2BC5ED9-72B4-430A-B7D8-00B4A8CC21D0}" type="datetimeFigureOut">
              <a:rPr lang="pt-BR" smtClean="0"/>
              <a:t>22/01/2025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A63F0BC-4A94-4191-95EF-0069A0D8DD13}" type="slidenum">
              <a:rPr lang="pt-BR" smtClean="0"/>
              <a:t>‹nº›</a:t>
            </a:fld>
            <a:endParaRPr lang="pt-BR"/>
          </a:p>
        </p:txBody>
      </p:sp>
    </p:spTree>
    <p:extLst>
      <p:ext uri="{BB962C8B-B14F-4D97-AF65-F5344CB8AC3E}">
        <p14:creationId xmlns:p14="http://schemas.microsoft.com/office/powerpoint/2010/main" val="1641948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smtClean="0"/>
              <a:t>Editar estilos de texto Mestre</a:t>
            </a:r>
          </a:p>
        </p:txBody>
      </p:sp>
      <p:sp>
        <p:nvSpPr>
          <p:cNvPr id="4" name="Content Placeholder 3"/>
          <p:cNvSpPr>
            <a:spLocks noGrp="1"/>
          </p:cNvSpPr>
          <p:nvPr>
            <p:ph sz="half" idx="2"/>
          </p:nvPr>
        </p:nvSpPr>
        <p:spPr>
          <a:xfrm>
            <a:off x="661334" y="4676140"/>
            <a:ext cx="4061757" cy="687789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smtClean="0"/>
              <a:t>Editar estilos de texto Mestre</a:t>
            </a:r>
          </a:p>
        </p:txBody>
      </p:sp>
      <p:sp>
        <p:nvSpPr>
          <p:cNvPr id="6" name="Content Placeholder 5"/>
          <p:cNvSpPr>
            <a:spLocks noGrp="1"/>
          </p:cNvSpPr>
          <p:nvPr>
            <p:ph sz="quarter" idx="4"/>
          </p:nvPr>
        </p:nvSpPr>
        <p:spPr>
          <a:xfrm>
            <a:off x="4860608" y="4676140"/>
            <a:ext cx="4081761" cy="687789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D2BC5ED9-72B4-430A-B7D8-00B4A8CC21D0}" type="datetimeFigureOut">
              <a:rPr lang="pt-BR" smtClean="0"/>
              <a:t>22/01/2025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0A63F0BC-4A94-4191-95EF-0069A0D8DD13}" type="slidenum">
              <a:rPr lang="pt-BR" smtClean="0"/>
              <a:t>‹nº›</a:t>
            </a:fld>
            <a:endParaRPr lang="pt-BR"/>
          </a:p>
        </p:txBody>
      </p:sp>
    </p:spTree>
    <p:extLst>
      <p:ext uri="{BB962C8B-B14F-4D97-AF65-F5344CB8AC3E}">
        <p14:creationId xmlns:p14="http://schemas.microsoft.com/office/powerpoint/2010/main" val="1632213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D2BC5ED9-72B4-430A-B7D8-00B4A8CC21D0}" type="datetimeFigureOut">
              <a:rPr lang="pt-BR" smtClean="0"/>
              <a:t>22/01/2025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0A63F0BC-4A94-4191-95EF-0069A0D8DD13}" type="slidenum">
              <a:rPr lang="pt-BR" smtClean="0"/>
              <a:t>‹nº›</a:t>
            </a:fld>
            <a:endParaRPr lang="pt-BR"/>
          </a:p>
        </p:txBody>
      </p:sp>
    </p:spTree>
    <p:extLst>
      <p:ext uri="{BB962C8B-B14F-4D97-AF65-F5344CB8AC3E}">
        <p14:creationId xmlns:p14="http://schemas.microsoft.com/office/powerpoint/2010/main" val="2489538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BC5ED9-72B4-430A-B7D8-00B4A8CC21D0}" type="datetimeFigureOut">
              <a:rPr lang="pt-BR" smtClean="0"/>
              <a:t>22/01/2025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0A63F0BC-4A94-4191-95EF-0069A0D8DD13}" type="slidenum">
              <a:rPr lang="pt-BR" smtClean="0"/>
              <a:t>‹nº›</a:t>
            </a:fld>
            <a:endParaRPr lang="pt-BR"/>
          </a:p>
        </p:txBody>
      </p:sp>
    </p:spTree>
    <p:extLst>
      <p:ext uri="{BB962C8B-B14F-4D97-AF65-F5344CB8AC3E}">
        <p14:creationId xmlns:p14="http://schemas.microsoft.com/office/powerpoint/2010/main" val="2497113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smtClean="0"/>
              <a:t>Clique para editar o título mestre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D2BC5ED9-72B4-430A-B7D8-00B4A8CC21D0}" type="datetimeFigureOut">
              <a:rPr lang="pt-BR" smtClean="0"/>
              <a:t>22/01/2025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A63F0BC-4A94-4191-95EF-0069A0D8DD13}" type="slidenum">
              <a:rPr lang="pt-BR" smtClean="0"/>
              <a:t>‹nº›</a:t>
            </a:fld>
            <a:endParaRPr lang="pt-BR"/>
          </a:p>
        </p:txBody>
      </p:sp>
    </p:spTree>
    <p:extLst>
      <p:ext uri="{BB962C8B-B14F-4D97-AF65-F5344CB8AC3E}">
        <p14:creationId xmlns:p14="http://schemas.microsoft.com/office/powerpoint/2010/main" val="688042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D2BC5ED9-72B4-430A-B7D8-00B4A8CC21D0}" type="datetimeFigureOut">
              <a:rPr lang="pt-BR" smtClean="0"/>
              <a:t>22/01/2025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A63F0BC-4A94-4191-95EF-0069A0D8DD13}" type="slidenum">
              <a:rPr lang="pt-BR" smtClean="0"/>
              <a:t>‹nº›</a:t>
            </a:fld>
            <a:endParaRPr lang="pt-BR"/>
          </a:p>
        </p:txBody>
      </p:sp>
    </p:spTree>
    <p:extLst>
      <p:ext uri="{BB962C8B-B14F-4D97-AF65-F5344CB8AC3E}">
        <p14:creationId xmlns:p14="http://schemas.microsoft.com/office/powerpoint/2010/main" val="375947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D2BC5ED9-72B4-430A-B7D8-00B4A8CC21D0}" type="datetimeFigureOut">
              <a:rPr lang="pt-BR" smtClean="0"/>
              <a:t>22/01/2025</a:t>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0A63F0BC-4A94-4191-95EF-0069A0D8DD13}" type="slidenum">
              <a:rPr lang="pt-BR" smtClean="0"/>
              <a:t>‹nº›</a:t>
            </a:fld>
            <a:endParaRPr lang="pt-BR"/>
          </a:p>
        </p:txBody>
      </p:sp>
    </p:spTree>
    <p:extLst>
      <p:ext uri="{BB962C8B-B14F-4D97-AF65-F5344CB8AC3E}">
        <p14:creationId xmlns:p14="http://schemas.microsoft.com/office/powerpoint/2010/main" val="8487479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hyperlink" Target="http://www.thesecret.com/"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p:nvPr/>
        </p:nvPicPr>
        <p:blipFill>
          <a:blip r:embed="rId2"/>
          <a:stretch>
            <a:fillRect/>
          </a:stretch>
        </p:blipFill>
        <p:spPr>
          <a:xfrm>
            <a:off x="0" y="1303867"/>
            <a:ext cx="9601200" cy="10888133"/>
          </a:xfrm>
          <a:prstGeom prst="rect">
            <a:avLst/>
          </a:prstGeom>
        </p:spPr>
      </p:pic>
    </p:spTree>
    <p:extLst>
      <p:ext uri="{BB962C8B-B14F-4D97-AF65-F5344CB8AC3E}">
        <p14:creationId xmlns:p14="http://schemas.microsoft.com/office/powerpoint/2010/main" val="2812958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CaixaDeTexto 1"/>
          <p:cNvSpPr txBox="1"/>
          <p:nvPr/>
        </p:nvSpPr>
        <p:spPr>
          <a:xfrm>
            <a:off x="506185" y="1894114"/>
            <a:ext cx="8654144" cy="923330"/>
          </a:xfrm>
          <a:prstGeom prst="rect">
            <a:avLst/>
          </a:prstGeom>
          <a:noFill/>
        </p:spPr>
        <p:txBody>
          <a:bodyPr wrap="square" rtlCol="0">
            <a:spAutoFit/>
          </a:bodyPr>
          <a:lstStyle/>
          <a:p>
            <a:endParaRPr lang="pt-BR" dirty="0" smtClean="0"/>
          </a:p>
          <a:p>
            <a:endParaRPr lang="pt-BR" dirty="0" smtClean="0"/>
          </a:p>
          <a:p>
            <a:endParaRPr lang="pt-BR" dirty="0"/>
          </a:p>
        </p:txBody>
      </p:sp>
      <p:sp>
        <p:nvSpPr>
          <p:cNvPr id="3" name="Retângulo 2"/>
          <p:cNvSpPr/>
          <p:nvPr/>
        </p:nvSpPr>
        <p:spPr>
          <a:xfrm>
            <a:off x="587828" y="548987"/>
            <a:ext cx="8490857" cy="707886"/>
          </a:xfrm>
          <a:prstGeom prst="rect">
            <a:avLst/>
          </a:prstGeom>
        </p:spPr>
        <p:txBody>
          <a:bodyPr wrap="square">
            <a:spAutoFit/>
          </a:bodyPr>
          <a:lstStyle/>
          <a:p>
            <a:r>
              <a:rPr lang="pt-BR" sz="4000" dirty="0">
                <a:solidFill>
                  <a:schemeClr val="accent6">
                    <a:lumMod val="75000"/>
                  </a:schemeClr>
                </a:solidFill>
                <a:latin typeface="Garamond" panose="02020404030301010803" pitchFamily="18" charset="0"/>
              </a:rPr>
              <a:t>Capítulo 2: Autoconhecimento</a:t>
            </a:r>
            <a:endParaRPr lang="pt-BR" dirty="0">
              <a:solidFill>
                <a:schemeClr val="accent6">
                  <a:lumMod val="75000"/>
                </a:schemeClr>
              </a:solidFill>
              <a:latin typeface="Garamond" panose="02020404030301010803" pitchFamily="18" charset="0"/>
            </a:endParaRPr>
          </a:p>
        </p:txBody>
      </p:sp>
      <p:sp>
        <p:nvSpPr>
          <p:cNvPr id="4" name="Retângulo 3"/>
          <p:cNvSpPr/>
          <p:nvPr/>
        </p:nvSpPr>
        <p:spPr>
          <a:xfrm>
            <a:off x="506185" y="1694059"/>
            <a:ext cx="8605157" cy="2246769"/>
          </a:xfrm>
          <a:prstGeom prst="rect">
            <a:avLst/>
          </a:prstGeom>
        </p:spPr>
        <p:txBody>
          <a:bodyPr wrap="square">
            <a:spAutoFit/>
          </a:bodyPr>
          <a:lstStyle/>
          <a:p>
            <a:r>
              <a:rPr lang="pt-BR" sz="2800" dirty="0">
                <a:solidFill>
                  <a:schemeClr val="accent6">
                    <a:lumMod val="75000"/>
                  </a:schemeClr>
                </a:solidFill>
                <a:latin typeface="Garamond" panose="02020404030301010803" pitchFamily="18" charset="0"/>
              </a:rPr>
              <a:t>O autoconhecimento é a base para o despertar espiritual. Neste capítulo, você aprenderá como se conhecer melhor e descobrir seus valores, crenças e propósito de vida. Você também aprenderá a usar ferramentas como a meditação e o </a:t>
            </a:r>
            <a:r>
              <a:rPr lang="pt-BR" sz="2800" dirty="0" err="1">
                <a:solidFill>
                  <a:schemeClr val="accent6">
                    <a:lumMod val="75000"/>
                  </a:schemeClr>
                </a:solidFill>
                <a:latin typeface="Garamond" panose="02020404030301010803" pitchFamily="18" charset="0"/>
              </a:rPr>
              <a:t>journaling</a:t>
            </a:r>
            <a:r>
              <a:rPr lang="pt-BR" sz="2800" dirty="0">
                <a:solidFill>
                  <a:schemeClr val="accent6">
                    <a:lumMod val="75000"/>
                  </a:schemeClr>
                </a:solidFill>
                <a:latin typeface="Garamond" panose="02020404030301010803" pitchFamily="18" charset="0"/>
              </a:rPr>
              <a:t> para aprofundar sua compreensão de si mesmo.</a:t>
            </a:r>
            <a:endParaRPr lang="pt-BR" dirty="0">
              <a:solidFill>
                <a:schemeClr val="accent6">
                  <a:lumMod val="75000"/>
                </a:schemeClr>
              </a:solidFill>
            </a:endParaRPr>
          </a:p>
        </p:txBody>
      </p:sp>
    </p:spTree>
    <p:extLst>
      <p:ext uri="{BB962C8B-B14F-4D97-AF65-F5344CB8AC3E}">
        <p14:creationId xmlns:p14="http://schemas.microsoft.com/office/powerpoint/2010/main" val="30230432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CaixaDeTexto 1"/>
          <p:cNvSpPr txBox="1"/>
          <p:nvPr/>
        </p:nvSpPr>
        <p:spPr>
          <a:xfrm>
            <a:off x="506185" y="1894114"/>
            <a:ext cx="8654144" cy="923330"/>
          </a:xfrm>
          <a:prstGeom prst="rect">
            <a:avLst/>
          </a:prstGeom>
          <a:noFill/>
        </p:spPr>
        <p:txBody>
          <a:bodyPr wrap="square" rtlCol="0">
            <a:spAutoFit/>
          </a:bodyPr>
          <a:lstStyle/>
          <a:p>
            <a:endParaRPr lang="pt-BR" dirty="0" smtClean="0"/>
          </a:p>
          <a:p>
            <a:endParaRPr lang="pt-BR" dirty="0" smtClean="0"/>
          </a:p>
          <a:p>
            <a:endParaRPr lang="pt-BR" dirty="0"/>
          </a:p>
        </p:txBody>
      </p:sp>
      <p:sp>
        <p:nvSpPr>
          <p:cNvPr id="3" name="Retângulo 2"/>
          <p:cNvSpPr/>
          <p:nvPr/>
        </p:nvSpPr>
        <p:spPr>
          <a:xfrm>
            <a:off x="669472" y="402030"/>
            <a:ext cx="8490857" cy="1323439"/>
          </a:xfrm>
          <a:prstGeom prst="rect">
            <a:avLst/>
          </a:prstGeom>
        </p:spPr>
        <p:txBody>
          <a:bodyPr wrap="square">
            <a:spAutoFit/>
          </a:bodyPr>
          <a:lstStyle/>
          <a:p>
            <a:r>
              <a:rPr lang="pt-BR" sz="4000" dirty="0">
                <a:solidFill>
                  <a:schemeClr val="accent6">
                    <a:lumMod val="75000"/>
                  </a:schemeClr>
                </a:solidFill>
                <a:latin typeface="Garamond" panose="02020404030301010803" pitchFamily="18" charset="0"/>
              </a:rPr>
              <a:t>Autoconhecimento: A Jornada para Dentro de Si</a:t>
            </a:r>
            <a:endParaRPr lang="pt-BR" dirty="0">
              <a:solidFill>
                <a:schemeClr val="accent6">
                  <a:lumMod val="75000"/>
                </a:schemeClr>
              </a:solidFill>
              <a:latin typeface="Garamond" panose="02020404030301010803" pitchFamily="18" charset="0"/>
            </a:endParaRPr>
          </a:p>
        </p:txBody>
      </p:sp>
      <p:sp>
        <p:nvSpPr>
          <p:cNvPr id="4" name="Retângulo 3"/>
          <p:cNvSpPr/>
          <p:nvPr/>
        </p:nvSpPr>
        <p:spPr>
          <a:xfrm>
            <a:off x="506185" y="2090058"/>
            <a:ext cx="8605157" cy="8125301"/>
          </a:xfrm>
          <a:prstGeom prst="rect">
            <a:avLst/>
          </a:prstGeom>
        </p:spPr>
        <p:txBody>
          <a:bodyPr wrap="square">
            <a:spAutoFit/>
          </a:bodyPr>
          <a:lstStyle/>
          <a:p>
            <a:r>
              <a:rPr lang="pt-BR" sz="2800" dirty="0" smtClean="0">
                <a:solidFill>
                  <a:schemeClr val="accent6">
                    <a:lumMod val="75000"/>
                  </a:schemeClr>
                </a:solidFill>
                <a:latin typeface="Garamond" panose="02020404030301010803" pitchFamily="18" charset="0"/>
              </a:rPr>
              <a:t>O autoconhecimento é como um mapa que nos guia pelas paisagens internas, revelando nossos talentos, medos, desejos e propósito. É um processo contínuo de exploração e descoberta, que nos permite viver uma vida mais autêntica e significativa.</a:t>
            </a:r>
          </a:p>
          <a:p>
            <a:r>
              <a:rPr lang="pt-BR" sz="2800" dirty="0" smtClean="0">
                <a:solidFill>
                  <a:schemeClr val="accent6">
                    <a:lumMod val="75000"/>
                  </a:schemeClr>
                </a:solidFill>
                <a:latin typeface="Garamond" panose="02020404030301010803" pitchFamily="18" charset="0"/>
              </a:rPr>
              <a:t>Como se conhecer melhor:</a:t>
            </a:r>
          </a:p>
          <a:p>
            <a:r>
              <a:rPr lang="pt-BR" sz="2800" dirty="0" smtClean="0">
                <a:solidFill>
                  <a:schemeClr val="accent6">
                    <a:lumMod val="75000"/>
                  </a:schemeClr>
                </a:solidFill>
                <a:latin typeface="Garamond" panose="02020404030301010803" pitchFamily="18" charset="0"/>
              </a:rPr>
              <a:t>•	Meditação: A meditação é uma ferramenta poderosa para silenciar a mente e conectar-se com seu eu interior. Através da prática regular, você pode observar seus pensamentos e emoções sem julgamento, aprofundando sua compreensão sobre si mesmo.</a:t>
            </a:r>
          </a:p>
          <a:p>
            <a:r>
              <a:rPr lang="pt-BR" sz="2800" dirty="0" smtClean="0">
                <a:solidFill>
                  <a:schemeClr val="accent6">
                    <a:lumMod val="75000"/>
                  </a:schemeClr>
                </a:solidFill>
                <a:latin typeface="Garamond" panose="02020404030301010803" pitchFamily="18" charset="0"/>
              </a:rPr>
              <a:t>•	</a:t>
            </a:r>
            <a:r>
              <a:rPr lang="pt-BR" sz="2800" dirty="0" err="1" smtClean="0">
                <a:solidFill>
                  <a:schemeClr val="accent6">
                    <a:lumMod val="75000"/>
                  </a:schemeClr>
                </a:solidFill>
                <a:latin typeface="Garamond" panose="02020404030301010803" pitchFamily="18" charset="0"/>
              </a:rPr>
              <a:t>Journaling</a:t>
            </a:r>
            <a:r>
              <a:rPr lang="pt-BR" sz="2800" dirty="0" smtClean="0">
                <a:solidFill>
                  <a:schemeClr val="accent6">
                    <a:lumMod val="75000"/>
                  </a:schemeClr>
                </a:solidFill>
                <a:latin typeface="Garamond" panose="02020404030301010803" pitchFamily="18" charset="0"/>
              </a:rPr>
              <a:t>: Escrever em um diário é uma forma de exteriorizar seus pensamentos e sentimentos, organizando suas ideias e identificando padrões de comportamento.</a:t>
            </a:r>
          </a:p>
          <a:p>
            <a:r>
              <a:rPr lang="pt-BR" sz="2800" dirty="0" smtClean="0">
                <a:solidFill>
                  <a:schemeClr val="accent6">
                    <a:lumMod val="75000"/>
                  </a:schemeClr>
                </a:solidFill>
                <a:latin typeface="Garamond" panose="02020404030301010803" pitchFamily="18" charset="0"/>
              </a:rPr>
              <a:t>•	Reflexão: Reserve um tempo para refletir sobre suas experiências, relacionamentos e escolhas de vida. Pergunte-se: O que me faz feliz? Quais são meus valores? O que me motiva?</a:t>
            </a:r>
          </a:p>
          <a:p>
            <a:r>
              <a:rPr lang="pt-BR" dirty="0">
                <a:solidFill>
                  <a:schemeClr val="accent6">
                    <a:lumMod val="75000"/>
                  </a:schemeClr>
                </a:solidFill>
              </a:rPr>
              <a:t>	</a:t>
            </a:r>
          </a:p>
        </p:txBody>
      </p:sp>
    </p:spTree>
    <p:extLst>
      <p:ext uri="{BB962C8B-B14F-4D97-AF65-F5344CB8AC3E}">
        <p14:creationId xmlns:p14="http://schemas.microsoft.com/office/powerpoint/2010/main" val="7558632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CaixaDeTexto 1"/>
          <p:cNvSpPr txBox="1"/>
          <p:nvPr/>
        </p:nvSpPr>
        <p:spPr>
          <a:xfrm>
            <a:off x="506185" y="1894114"/>
            <a:ext cx="8654144" cy="923330"/>
          </a:xfrm>
          <a:prstGeom prst="rect">
            <a:avLst/>
          </a:prstGeom>
          <a:noFill/>
        </p:spPr>
        <p:txBody>
          <a:bodyPr wrap="square" rtlCol="0">
            <a:spAutoFit/>
          </a:bodyPr>
          <a:lstStyle/>
          <a:p>
            <a:endParaRPr lang="pt-BR" dirty="0" smtClean="0"/>
          </a:p>
          <a:p>
            <a:endParaRPr lang="pt-BR" dirty="0" smtClean="0"/>
          </a:p>
          <a:p>
            <a:endParaRPr lang="pt-BR" dirty="0"/>
          </a:p>
        </p:txBody>
      </p:sp>
      <p:sp>
        <p:nvSpPr>
          <p:cNvPr id="4" name="Retângulo 3"/>
          <p:cNvSpPr/>
          <p:nvPr/>
        </p:nvSpPr>
        <p:spPr>
          <a:xfrm>
            <a:off x="506184" y="632230"/>
            <a:ext cx="8605157" cy="2523768"/>
          </a:xfrm>
          <a:prstGeom prst="rect">
            <a:avLst/>
          </a:prstGeom>
        </p:spPr>
        <p:txBody>
          <a:bodyPr wrap="square">
            <a:spAutoFit/>
          </a:bodyPr>
          <a:lstStyle/>
          <a:p>
            <a:pPr algn="just"/>
            <a:r>
              <a:rPr lang="pt-BR" sz="2800" dirty="0">
                <a:solidFill>
                  <a:schemeClr val="accent6">
                    <a:lumMod val="75000"/>
                  </a:schemeClr>
                </a:solidFill>
                <a:latin typeface="Garamond" panose="02020404030301010803" pitchFamily="18" charset="0"/>
              </a:rPr>
              <a:t>•	Feedback: Peça feedback de pessoas que você confia para obter diferentes perspectivas sobre si mesmo.</a:t>
            </a:r>
          </a:p>
          <a:p>
            <a:pPr algn="just"/>
            <a:r>
              <a:rPr lang="pt-BR" sz="2800" dirty="0">
                <a:solidFill>
                  <a:schemeClr val="accent6">
                    <a:lumMod val="75000"/>
                  </a:schemeClr>
                </a:solidFill>
                <a:latin typeface="Garamond" panose="02020404030301010803" pitchFamily="18" charset="0"/>
              </a:rPr>
              <a:t>•	Cursos e terapias: Participar de cursos de desenvolvimento pessoal ou fazer terapia pode oferecer ferramentas e insights valiosos para o autoconhecimento.</a:t>
            </a:r>
          </a:p>
          <a:p>
            <a:endParaRPr lang="pt-BR" dirty="0"/>
          </a:p>
        </p:txBody>
      </p:sp>
      <p:sp>
        <p:nvSpPr>
          <p:cNvPr id="5" name="CaixaDeTexto 4"/>
          <p:cNvSpPr txBox="1"/>
          <p:nvPr/>
        </p:nvSpPr>
        <p:spPr>
          <a:xfrm rot="10800000" flipH="1" flipV="1">
            <a:off x="547610" y="3162447"/>
            <a:ext cx="7825014" cy="584775"/>
          </a:xfrm>
          <a:prstGeom prst="rect">
            <a:avLst/>
          </a:prstGeom>
          <a:noFill/>
        </p:spPr>
        <p:txBody>
          <a:bodyPr wrap="square" rtlCol="0">
            <a:spAutoFit/>
          </a:bodyPr>
          <a:lstStyle/>
          <a:p>
            <a:r>
              <a:rPr lang="pt-BR" sz="3200" dirty="0" smtClean="0">
                <a:solidFill>
                  <a:schemeClr val="accent6">
                    <a:lumMod val="75000"/>
                  </a:schemeClr>
                </a:solidFill>
                <a:latin typeface="Garamond" panose="02020404030301010803" pitchFamily="18" charset="0"/>
              </a:rPr>
              <a:t>Descobrindo </a:t>
            </a:r>
            <a:r>
              <a:rPr lang="pt-BR" sz="3200" dirty="0">
                <a:solidFill>
                  <a:schemeClr val="accent6">
                    <a:lumMod val="75000"/>
                  </a:schemeClr>
                </a:solidFill>
                <a:latin typeface="Garamond" panose="02020404030301010803" pitchFamily="18" charset="0"/>
              </a:rPr>
              <a:t>seus valores, crenças e propósito:</a:t>
            </a:r>
          </a:p>
        </p:txBody>
      </p:sp>
      <p:sp>
        <p:nvSpPr>
          <p:cNvPr id="6" name="Retângulo 5"/>
          <p:cNvSpPr/>
          <p:nvPr/>
        </p:nvSpPr>
        <p:spPr>
          <a:xfrm>
            <a:off x="498622" y="4076513"/>
            <a:ext cx="8612719" cy="6124754"/>
          </a:xfrm>
          <a:prstGeom prst="rect">
            <a:avLst/>
          </a:prstGeom>
        </p:spPr>
        <p:txBody>
          <a:bodyPr wrap="square">
            <a:spAutoFit/>
          </a:bodyPr>
          <a:lstStyle/>
          <a:p>
            <a:pPr lvl="0" algn="just"/>
            <a:r>
              <a:rPr lang="pt-BR" sz="2800" b="1" dirty="0">
                <a:solidFill>
                  <a:schemeClr val="accent6">
                    <a:lumMod val="75000"/>
                  </a:schemeClr>
                </a:solidFill>
                <a:latin typeface="Garamond" panose="02020404030301010803" pitchFamily="18" charset="0"/>
              </a:rPr>
              <a:t>Valores:</a:t>
            </a:r>
            <a:r>
              <a:rPr lang="pt-BR" sz="2800" dirty="0">
                <a:solidFill>
                  <a:schemeClr val="accent6">
                    <a:lumMod val="75000"/>
                  </a:schemeClr>
                </a:solidFill>
                <a:latin typeface="Garamond" panose="02020404030301010803" pitchFamily="18" charset="0"/>
              </a:rPr>
              <a:t> Seus valores são os princípios que guiam suas escolhas e ações. Para identificá-los, pense em situações em que você se sentiu mais realizado e satisfeito. Quais qualidades eram mais importantes para você nessas situações?</a:t>
            </a:r>
          </a:p>
          <a:p>
            <a:pPr lvl="0" algn="just"/>
            <a:r>
              <a:rPr lang="pt-BR" sz="2800" b="1" dirty="0">
                <a:solidFill>
                  <a:schemeClr val="accent6">
                    <a:lumMod val="75000"/>
                  </a:schemeClr>
                </a:solidFill>
                <a:latin typeface="Garamond" panose="02020404030301010803" pitchFamily="18" charset="0"/>
              </a:rPr>
              <a:t>Crenças:</a:t>
            </a:r>
            <a:r>
              <a:rPr lang="pt-BR" sz="2800" dirty="0">
                <a:solidFill>
                  <a:schemeClr val="accent6">
                    <a:lumMod val="75000"/>
                  </a:schemeClr>
                </a:solidFill>
                <a:latin typeface="Garamond" panose="02020404030301010803" pitchFamily="18" charset="0"/>
              </a:rPr>
              <a:t> Suas crenças são as convicções que você tem sobre o mundo e sobre si mesmo. Elas podem ser limitantes ou </a:t>
            </a:r>
            <a:r>
              <a:rPr lang="pt-BR" sz="2800" dirty="0" err="1">
                <a:solidFill>
                  <a:schemeClr val="accent6">
                    <a:lumMod val="75000"/>
                  </a:schemeClr>
                </a:solidFill>
                <a:latin typeface="Garamond" panose="02020404030301010803" pitchFamily="18" charset="0"/>
              </a:rPr>
              <a:t>empoderadoras</a:t>
            </a:r>
            <a:r>
              <a:rPr lang="pt-BR" sz="2800" dirty="0">
                <a:solidFill>
                  <a:schemeClr val="accent6">
                    <a:lumMod val="75000"/>
                  </a:schemeClr>
                </a:solidFill>
                <a:latin typeface="Garamond" panose="02020404030301010803" pitchFamily="18" charset="0"/>
              </a:rPr>
              <a:t>. Analise suas crenças e veja se elas te servem ou te impedem de alcançar seus objetivos.</a:t>
            </a:r>
          </a:p>
          <a:p>
            <a:pPr lvl="0" algn="just"/>
            <a:r>
              <a:rPr lang="pt-BR" sz="2800" b="1" dirty="0">
                <a:solidFill>
                  <a:schemeClr val="accent6">
                    <a:lumMod val="75000"/>
                  </a:schemeClr>
                </a:solidFill>
                <a:latin typeface="Garamond" panose="02020404030301010803" pitchFamily="18" charset="0"/>
              </a:rPr>
              <a:t>Propósito:</a:t>
            </a:r>
            <a:r>
              <a:rPr lang="pt-BR" sz="2800" dirty="0">
                <a:solidFill>
                  <a:schemeClr val="accent6">
                    <a:lumMod val="75000"/>
                  </a:schemeClr>
                </a:solidFill>
                <a:latin typeface="Garamond" panose="02020404030301010803" pitchFamily="18" charset="0"/>
              </a:rPr>
              <a:t> Seu propósito de vida é o motivo pelo qual você está aqui. Ele pode se manifestar de diversas formas, como uma paixão, um talento ou um desejo de fazer a diferença no mundo. Explore diferentes áreas de interesse e descubra o que te move de verdade.</a:t>
            </a:r>
          </a:p>
        </p:txBody>
      </p:sp>
    </p:spTree>
    <p:extLst>
      <p:ext uri="{BB962C8B-B14F-4D97-AF65-F5344CB8AC3E}">
        <p14:creationId xmlns:p14="http://schemas.microsoft.com/office/powerpoint/2010/main" val="20322702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CaixaDeTexto 1"/>
          <p:cNvSpPr txBox="1"/>
          <p:nvPr/>
        </p:nvSpPr>
        <p:spPr>
          <a:xfrm>
            <a:off x="506185" y="1894114"/>
            <a:ext cx="8654144" cy="923330"/>
          </a:xfrm>
          <a:prstGeom prst="rect">
            <a:avLst/>
          </a:prstGeom>
          <a:noFill/>
        </p:spPr>
        <p:txBody>
          <a:bodyPr wrap="square" rtlCol="0">
            <a:spAutoFit/>
          </a:bodyPr>
          <a:lstStyle/>
          <a:p>
            <a:endParaRPr lang="pt-BR" dirty="0" smtClean="0"/>
          </a:p>
          <a:p>
            <a:endParaRPr lang="pt-BR" dirty="0" smtClean="0"/>
          </a:p>
          <a:p>
            <a:endParaRPr lang="pt-BR" dirty="0"/>
          </a:p>
        </p:txBody>
      </p:sp>
      <p:sp>
        <p:nvSpPr>
          <p:cNvPr id="3" name="Retângulo 2"/>
          <p:cNvSpPr/>
          <p:nvPr/>
        </p:nvSpPr>
        <p:spPr>
          <a:xfrm>
            <a:off x="587828" y="630630"/>
            <a:ext cx="8490857" cy="1077218"/>
          </a:xfrm>
          <a:prstGeom prst="rect">
            <a:avLst/>
          </a:prstGeom>
        </p:spPr>
        <p:txBody>
          <a:bodyPr wrap="square">
            <a:spAutoFit/>
          </a:bodyPr>
          <a:lstStyle/>
          <a:p>
            <a:r>
              <a:rPr lang="pt-BR" sz="3200" dirty="0">
                <a:solidFill>
                  <a:schemeClr val="accent6">
                    <a:lumMod val="75000"/>
                  </a:schemeClr>
                </a:solidFill>
                <a:latin typeface="Garamond" panose="02020404030301010803" pitchFamily="18" charset="0"/>
              </a:rPr>
              <a:t>Meditação e </a:t>
            </a:r>
            <a:r>
              <a:rPr lang="pt-BR" sz="3200" dirty="0" err="1">
                <a:solidFill>
                  <a:schemeClr val="accent6">
                    <a:lumMod val="75000"/>
                  </a:schemeClr>
                </a:solidFill>
                <a:latin typeface="Garamond" panose="02020404030301010803" pitchFamily="18" charset="0"/>
              </a:rPr>
              <a:t>Journaling</a:t>
            </a:r>
            <a:r>
              <a:rPr lang="pt-BR" sz="3200" dirty="0">
                <a:solidFill>
                  <a:schemeClr val="accent6">
                    <a:lumMod val="75000"/>
                  </a:schemeClr>
                </a:solidFill>
                <a:latin typeface="Garamond" panose="02020404030301010803" pitchFamily="18" charset="0"/>
              </a:rPr>
              <a:t>: Ferramentas para o Autoconhecimento</a:t>
            </a:r>
          </a:p>
        </p:txBody>
      </p:sp>
      <p:sp>
        <p:nvSpPr>
          <p:cNvPr id="4" name="Retângulo 3"/>
          <p:cNvSpPr/>
          <p:nvPr/>
        </p:nvSpPr>
        <p:spPr>
          <a:xfrm>
            <a:off x="473528" y="2122715"/>
            <a:ext cx="8605157" cy="7263527"/>
          </a:xfrm>
          <a:prstGeom prst="rect">
            <a:avLst/>
          </a:prstGeom>
        </p:spPr>
        <p:txBody>
          <a:bodyPr wrap="square">
            <a:spAutoFit/>
          </a:bodyPr>
          <a:lstStyle/>
          <a:p>
            <a:pPr algn="just"/>
            <a:r>
              <a:rPr lang="pt-BR" sz="2800" dirty="0">
                <a:solidFill>
                  <a:schemeClr val="accent6">
                    <a:lumMod val="75000"/>
                  </a:schemeClr>
                </a:solidFill>
                <a:latin typeface="Garamond" panose="02020404030301010803" pitchFamily="18" charset="0"/>
              </a:rPr>
              <a:t>•	Meditação: </a:t>
            </a:r>
          </a:p>
          <a:p>
            <a:pPr algn="just"/>
            <a:r>
              <a:rPr lang="pt-BR" sz="2800" dirty="0">
                <a:solidFill>
                  <a:schemeClr val="accent6">
                    <a:lumMod val="75000"/>
                  </a:schemeClr>
                </a:solidFill>
                <a:latin typeface="Garamond" panose="02020404030301010803" pitchFamily="18" charset="0"/>
              </a:rPr>
              <a:t>o	Atenção plena: Observe seus pensamentos, sentimentos e sensações corporais sem julgamento.</a:t>
            </a:r>
          </a:p>
          <a:p>
            <a:pPr algn="just"/>
            <a:r>
              <a:rPr lang="pt-BR" sz="2800" dirty="0">
                <a:solidFill>
                  <a:schemeClr val="accent6">
                    <a:lumMod val="75000"/>
                  </a:schemeClr>
                </a:solidFill>
                <a:latin typeface="Garamond" panose="02020404030301010803" pitchFamily="18" charset="0"/>
              </a:rPr>
              <a:t>o	Visualização: Crie imagens mentais que te inspirem e te conectem com seus objetivos.</a:t>
            </a:r>
          </a:p>
          <a:p>
            <a:pPr algn="just"/>
            <a:r>
              <a:rPr lang="pt-BR" sz="2800" dirty="0">
                <a:solidFill>
                  <a:schemeClr val="accent6">
                    <a:lumMod val="75000"/>
                  </a:schemeClr>
                </a:solidFill>
                <a:latin typeface="Garamond" panose="02020404030301010803" pitchFamily="18" charset="0"/>
              </a:rPr>
              <a:t>o	Mantras: Repita palavras ou frases positivas para fortalecer sua mente e promover a calma.</a:t>
            </a:r>
          </a:p>
          <a:p>
            <a:pPr algn="just"/>
            <a:r>
              <a:rPr lang="pt-BR" sz="2800" dirty="0">
                <a:solidFill>
                  <a:schemeClr val="accent6">
                    <a:lumMod val="75000"/>
                  </a:schemeClr>
                </a:solidFill>
                <a:latin typeface="Garamond" panose="02020404030301010803" pitchFamily="18" charset="0"/>
              </a:rPr>
              <a:t>•	</a:t>
            </a:r>
            <a:r>
              <a:rPr lang="pt-BR" sz="2800" dirty="0" err="1">
                <a:solidFill>
                  <a:schemeClr val="accent6">
                    <a:lumMod val="75000"/>
                  </a:schemeClr>
                </a:solidFill>
                <a:latin typeface="Garamond" panose="02020404030301010803" pitchFamily="18" charset="0"/>
              </a:rPr>
              <a:t>Journaling</a:t>
            </a:r>
            <a:r>
              <a:rPr lang="pt-BR" sz="2800" dirty="0">
                <a:solidFill>
                  <a:schemeClr val="accent6">
                    <a:lumMod val="75000"/>
                  </a:schemeClr>
                </a:solidFill>
                <a:latin typeface="Garamond" panose="02020404030301010803" pitchFamily="18" charset="0"/>
              </a:rPr>
              <a:t>: </a:t>
            </a:r>
          </a:p>
          <a:p>
            <a:pPr algn="just"/>
            <a:r>
              <a:rPr lang="pt-BR" sz="2800" dirty="0">
                <a:solidFill>
                  <a:schemeClr val="accent6">
                    <a:lumMod val="75000"/>
                  </a:schemeClr>
                </a:solidFill>
                <a:latin typeface="Garamond" panose="02020404030301010803" pitchFamily="18" charset="0"/>
              </a:rPr>
              <a:t>o	Escreva sobre seus sentimentos: Expresse suas emoções de forma livre e honesta.</a:t>
            </a:r>
          </a:p>
          <a:p>
            <a:pPr algn="just"/>
            <a:r>
              <a:rPr lang="pt-BR" sz="2800" dirty="0">
                <a:solidFill>
                  <a:schemeClr val="accent6">
                    <a:lumMod val="75000"/>
                  </a:schemeClr>
                </a:solidFill>
                <a:latin typeface="Garamond" panose="02020404030301010803" pitchFamily="18" charset="0"/>
              </a:rPr>
              <a:t>o	Registre seus sonhos: Anote seus sonhos e tente interpretá-los.</a:t>
            </a:r>
          </a:p>
          <a:p>
            <a:pPr algn="just"/>
            <a:r>
              <a:rPr lang="pt-BR" sz="2800" dirty="0">
                <a:solidFill>
                  <a:schemeClr val="accent6">
                    <a:lumMod val="75000"/>
                  </a:schemeClr>
                </a:solidFill>
                <a:latin typeface="Garamond" panose="02020404030301010803" pitchFamily="18" charset="0"/>
              </a:rPr>
              <a:t>o	Faça listas: Crie listas de gratidão, metas, medos e desejos.</a:t>
            </a:r>
          </a:p>
          <a:p>
            <a:pPr algn="just"/>
            <a:r>
              <a:rPr lang="pt-BR" sz="2800" dirty="0">
                <a:solidFill>
                  <a:schemeClr val="accent6">
                    <a:lumMod val="75000"/>
                  </a:schemeClr>
                </a:solidFill>
                <a:latin typeface="Garamond" panose="02020404030301010803" pitchFamily="18" charset="0"/>
              </a:rPr>
              <a:t>o	Escreva cartas: Escreva cartas para si mesmo ou para outras pessoas, expressando seus sentimentos e pensamentos.</a:t>
            </a:r>
          </a:p>
          <a:p>
            <a:pPr algn="just"/>
            <a:endParaRPr lang="pt-BR" dirty="0"/>
          </a:p>
        </p:txBody>
      </p:sp>
    </p:spTree>
    <p:extLst>
      <p:ext uri="{BB962C8B-B14F-4D97-AF65-F5344CB8AC3E}">
        <p14:creationId xmlns:p14="http://schemas.microsoft.com/office/powerpoint/2010/main" val="41070095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CaixaDeTexto 1"/>
          <p:cNvSpPr txBox="1"/>
          <p:nvPr/>
        </p:nvSpPr>
        <p:spPr>
          <a:xfrm>
            <a:off x="506185" y="1894114"/>
            <a:ext cx="8654144" cy="923330"/>
          </a:xfrm>
          <a:prstGeom prst="rect">
            <a:avLst/>
          </a:prstGeom>
          <a:noFill/>
        </p:spPr>
        <p:txBody>
          <a:bodyPr wrap="square" rtlCol="0">
            <a:spAutoFit/>
          </a:bodyPr>
          <a:lstStyle/>
          <a:p>
            <a:endParaRPr lang="pt-BR" dirty="0" smtClean="0"/>
          </a:p>
          <a:p>
            <a:endParaRPr lang="pt-BR" dirty="0" smtClean="0"/>
          </a:p>
          <a:p>
            <a:endParaRPr lang="pt-BR" dirty="0"/>
          </a:p>
        </p:txBody>
      </p:sp>
      <p:sp>
        <p:nvSpPr>
          <p:cNvPr id="3" name="Retângulo 2"/>
          <p:cNvSpPr/>
          <p:nvPr/>
        </p:nvSpPr>
        <p:spPr>
          <a:xfrm>
            <a:off x="530678" y="565316"/>
            <a:ext cx="8490857" cy="584775"/>
          </a:xfrm>
          <a:prstGeom prst="rect">
            <a:avLst/>
          </a:prstGeom>
        </p:spPr>
        <p:txBody>
          <a:bodyPr wrap="square">
            <a:spAutoFit/>
          </a:bodyPr>
          <a:lstStyle/>
          <a:p>
            <a:r>
              <a:rPr lang="pt-BR" sz="3200" dirty="0">
                <a:solidFill>
                  <a:schemeClr val="accent6">
                    <a:lumMod val="75000"/>
                  </a:schemeClr>
                </a:solidFill>
                <a:latin typeface="Garamond" panose="02020404030301010803" pitchFamily="18" charset="0"/>
              </a:rPr>
              <a:t>Benefícios do autoconhecimento:</a:t>
            </a:r>
          </a:p>
        </p:txBody>
      </p:sp>
      <p:sp>
        <p:nvSpPr>
          <p:cNvPr id="4" name="Retângulo 3"/>
          <p:cNvSpPr/>
          <p:nvPr/>
        </p:nvSpPr>
        <p:spPr>
          <a:xfrm>
            <a:off x="473527" y="1563399"/>
            <a:ext cx="8605157" cy="5970865"/>
          </a:xfrm>
          <a:prstGeom prst="rect">
            <a:avLst/>
          </a:prstGeom>
        </p:spPr>
        <p:txBody>
          <a:bodyPr wrap="square">
            <a:spAutoFit/>
          </a:bodyPr>
          <a:lstStyle/>
          <a:p>
            <a:pPr algn="just"/>
            <a:r>
              <a:rPr lang="pt-BR" sz="2800" dirty="0">
                <a:solidFill>
                  <a:schemeClr val="accent6">
                    <a:lumMod val="75000"/>
                  </a:schemeClr>
                </a:solidFill>
                <a:latin typeface="Garamond" panose="02020404030301010803" pitchFamily="18" charset="0"/>
              </a:rPr>
              <a:t>•	Maior autoestima: Ao se conhecer melhor, você se aceita e se valoriza mais.</a:t>
            </a:r>
          </a:p>
          <a:p>
            <a:pPr algn="just"/>
            <a:r>
              <a:rPr lang="pt-BR" sz="2800" dirty="0">
                <a:solidFill>
                  <a:schemeClr val="accent6">
                    <a:lumMod val="75000"/>
                  </a:schemeClr>
                </a:solidFill>
                <a:latin typeface="Garamond" panose="02020404030301010803" pitchFamily="18" charset="0"/>
              </a:rPr>
              <a:t>•	Melhores relacionamentos: Você se torna mais autêntico e capaz de se conectar com as pessoas de forma mais profunda.</a:t>
            </a:r>
          </a:p>
          <a:p>
            <a:pPr algn="just"/>
            <a:r>
              <a:rPr lang="pt-BR" sz="2800" dirty="0">
                <a:solidFill>
                  <a:schemeClr val="accent6">
                    <a:lumMod val="75000"/>
                  </a:schemeClr>
                </a:solidFill>
                <a:latin typeface="Garamond" panose="02020404030301010803" pitchFamily="18" charset="0"/>
              </a:rPr>
              <a:t>•	Tomada de decisões mais assertivas: Você confia mais em sua intuição e toma decisões alinhadas com seus valores.</a:t>
            </a:r>
          </a:p>
          <a:p>
            <a:pPr algn="just"/>
            <a:r>
              <a:rPr lang="pt-BR" sz="2800" dirty="0">
                <a:solidFill>
                  <a:schemeClr val="accent6">
                    <a:lumMod val="75000"/>
                  </a:schemeClr>
                </a:solidFill>
                <a:latin typeface="Garamond" panose="02020404030301010803" pitchFamily="18" charset="0"/>
              </a:rPr>
              <a:t>•	Vida mais significativa: Você vive uma vida com propósito e encontra mais sentido em tudo o que faz</a:t>
            </a:r>
            <a:r>
              <a:rPr lang="pt-BR" sz="2800" dirty="0" smtClean="0">
                <a:solidFill>
                  <a:schemeClr val="accent6">
                    <a:lumMod val="75000"/>
                  </a:schemeClr>
                </a:solidFill>
                <a:latin typeface="Garamond" panose="02020404030301010803" pitchFamily="18" charset="0"/>
              </a:rPr>
              <a:t>.</a:t>
            </a:r>
          </a:p>
          <a:p>
            <a:pPr algn="just"/>
            <a:endParaRPr lang="pt-BR" sz="2800" dirty="0">
              <a:solidFill>
                <a:schemeClr val="accent6">
                  <a:lumMod val="75000"/>
                </a:schemeClr>
              </a:solidFill>
              <a:latin typeface="Garamond" panose="02020404030301010803" pitchFamily="18" charset="0"/>
            </a:endParaRPr>
          </a:p>
          <a:p>
            <a:pPr algn="just"/>
            <a:r>
              <a:rPr lang="pt-BR" sz="2800" dirty="0">
                <a:solidFill>
                  <a:schemeClr val="accent6">
                    <a:lumMod val="75000"/>
                  </a:schemeClr>
                </a:solidFill>
                <a:latin typeface="Garamond" panose="02020404030301010803" pitchFamily="18" charset="0"/>
              </a:rPr>
              <a:t>Lembre-se que o autoconhecimento é uma jornada individual e única. Seja paciente consigo mesmo e celebre cada pequena descoberta.</a:t>
            </a:r>
          </a:p>
          <a:p>
            <a:pPr algn="just"/>
            <a:endParaRPr lang="pt-BR" dirty="0"/>
          </a:p>
        </p:txBody>
      </p:sp>
    </p:spTree>
    <p:extLst>
      <p:ext uri="{BB962C8B-B14F-4D97-AF65-F5344CB8AC3E}">
        <p14:creationId xmlns:p14="http://schemas.microsoft.com/office/powerpoint/2010/main" val="11488969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CaixaDeTexto 1"/>
          <p:cNvSpPr txBox="1"/>
          <p:nvPr/>
        </p:nvSpPr>
        <p:spPr>
          <a:xfrm>
            <a:off x="506185" y="1894114"/>
            <a:ext cx="8654144" cy="923330"/>
          </a:xfrm>
          <a:prstGeom prst="rect">
            <a:avLst/>
          </a:prstGeom>
          <a:noFill/>
        </p:spPr>
        <p:txBody>
          <a:bodyPr wrap="square" rtlCol="0">
            <a:spAutoFit/>
          </a:bodyPr>
          <a:lstStyle/>
          <a:p>
            <a:endParaRPr lang="pt-BR" dirty="0" smtClean="0"/>
          </a:p>
          <a:p>
            <a:endParaRPr lang="pt-BR" dirty="0" smtClean="0"/>
          </a:p>
          <a:p>
            <a:endParaRPr lang="pt-BR" dirty="0"/>
          </a:p>
        </p:txBody>
      </p:sp>
      <p:sp>
        <p:nvSpPr>
          <p:cNvPr id="3" name="Retângulo 2"/>
          <p:cNvSpPr/>
          <p:nvPr/>
        </p:nvSpPr>
        <p:spPr>
          <a:xfrm>
            <a:off x="587828" y="451016"/>
            <a:ext cx="8490857" cy="1077218"/>
          </a:xfrm>
          <a:prstGeom prst="rect">
            <a:avLst/>
          </a:prstGeom>
        </p:spPr>
        <p:txBody>
          <a:bodyPr wrap="square">
            <a:spAutoFit/>
          </a:bodyPr>
          <a:lstStyle/>
          <a:p>
            <a:r>
              <a:rPr lang="pt-BR" sz="3200" dirty="0">
                <a:solidFill>
                  <a:schemeClr val="accent6">
                    <a:lumMod val="75000"/>
                  </a:schemeClr>
                </a:solidFill>
                <a:latin typeface="Garamond" panose="02020404030301010803" pitchFamily="18" charset="0"/>
              </a:rPr>
              <a:t>Meditação e </a:t>
            </a:r>
            <a:r>
              <a:rPr lang="pt-BR" sz="3200" dirty="0" err="1">
                <a:solidFill>
                  <a:schemeClr val="accent6">
                    <a:lumMod val="75000"/>
                  </a:schemeClr>
                </a:solidFill>
                <a:latin typeface="Garamond" panose="02020404030301010803" pitchFamily="18" charset="0"/>
              </a:rPr>
              <a:t>Journaling</a:t>
            </a:r>
            <a:r>
              <a:rPr lang="pt-BR" sz="3200" dirty="0">
                <a:solidFill>
                  <a:schemeClr val="accent6">
                    <a:lumMod val="75000"/>
                  </a:schemeClr>
                </a:solidFill>
                <a:latin typeface="Garamond" panose="02020404030301010803" pitchFamily="18" charset="0"/>
              </a:rPr>
              <a:t>: Ferramentas para o Autoconhecimento</a:t>
            </a:r>
          </a:p>
        </p:txBody>
      </p:sp>
      <p:sp>
        <p:nvSpPr>
          <p:cNvPr id="4" name="Retângulo 3"/>
          <p:cNvSpPr/>
          <p:nvPr/>
        </p:nvSpPr>
        <p:spPr>
          <a:xfrm>
            <a:off x="506185" y="1935701"/>
            <a:ext cx="8605157" cy="7263527"/>
          </a:xfrm>
          <a:prstGeom prst="rect">
            <a:avLst/>
          </a:prstGeom>
        </p:spPr>
        <p:txBody>
          <a:bodyPr wrap="square">
            <a:spAutoFit/>
          </a:bodyPr>
          <a:lstStyle/>
          <a:p>
            <a:pPr algn="just"/>
            <a:r>
              <a:rPr lang="pt-BR" sz="2800" dirty="0">
                <a:solidFill>
                  <a:schemeClr val="accent6">
                    <a:lumMod val="75000"/>
                  </a:schemeClr>
                </a:solidFill>
                <a:latin typeface="Garamond" panose="02020404030301010803" pitchFamily="18" charset="0"/>
              </a:rPr>
              <a:t>•	Meditação: </a:t>
            </a:r>
          </a:p>
          <a:p>
            <a:pPr algn="just"/>
            <a:r>
              <a:rPr lang="pt-BR" sz="2800" dirty="0">
                <a:solidFill>
                  <a:schemeClr val="accent6">
                    <a:lumMod val="75000"/>
                  </a:schemeClr>
                </a:solidFill>
                <a:latin typeface="Garamond" panose="02020404030301010803" pitchFamily="18" charset="0"/>
              </a:rPr>
              <a:t>o	Atenção plena: Observe seus pensamentos, sentimentos e sensações corporais sem julgamento.</a:t>
            </a:r>
          </a:p>
          <a:p>
            <a:pPr algn="just"/>
            <a:r>
              <a:rPr lang="pt-BR" sz="2800" dirty="0">
                <a:solidFill>
                  <a:schemeClr val="accent6">
                    <a:lumMod val="75000"/>
                  </a:schemeClr>
                </a:solidFill>
                <a:latin typeface="Garamond" panose="02020404030301010803" pitchFamily="18" charset="0"/>
              </a:rPr>
              <a:t>o	Visualização: Crie imagens mentais que te inspirem e te conectem com seus objetivos.</a:t>
            </a:r>
          </a:p>
          <a:p>
            <a:pPr algn="just"/>
            <a:r>
              <a:rPr lang="pt-BR" sz="2800" dirty="0">
                <a:solidFill>
                  <a:schemeClr val="accent6">
                    <a:lumMod val="75000"/>
                  </a:schemeClr>
                </a:solidFill>
                <a:latin typeface="Garamond" panose="02020404030301010803" pitchFamily="18" charset="0"/>
              </a:rPr>
              <a:t>o	Mantras: Repita palavras ou frases positivas para fortalecer sua mente e promover a calma.</a:t>
            </a:r>
          </a:p>
          <a:p>
            <a:pPr algn="just"/>
            <a:r>
              <a:rPr lang="pt-BR" sz="2800" dirty="0">
                <a:solidFill>
                  <a:schemeClr val="accent6">
                    <a:lumMod val="75000"/>
                  </a:schemeClr>
                </a:solidFill>
                <a:latin typeface="Garamond" panose="02020404030301010803" pitchFamily="18" charset="0"/>
              </a:rPr>
              <a:t>•	</a:t>
            </a:r>
            <a:r>
              <a:rPr lang="pt-BR" sz="2800" dirty="0" err="1">
                <a:solidFill>
                  <a:schemeClr val="accent6">
                    <a:lumMod val="75000"/>
                  </a:schemeClr>
                </a:solidFill>
                <a:latin typeface="Garamond" panose="02020404030301010803" pitchFamily="18" charset="0"/>
              </a:rPr>
              <a:t>Journaling</a:t>
            </a:r>
            <a:r>
              <a:rPr lang="pt-BR" sz="2800" dirty="0">
                <a:solidFill>
                  <a:schemeClr val="accent6">
                    <a:lumMod val="75000"/>
                  </a:schemeClr>
                </a:solidFill>
                <a:latin typeface="Garamond" panose="02020404030301010803" pitchFamily="18" charset="0"/>
              </a:rPr>
              <a:t>: </a:t>
            </a:r>
          </a:p>
          <a:p>
            <a:pPr algn="just"/>
            <a:r>
              <a:rPr lang="pt-BR" sz="2800" dirty="0">
                <a:solidFill>
                  <a:schemeClr val="accent6">
                    <a:lumMod val="75000"/>
                  </a:schemeClr>
                </a:solidFill>
                <a:latin typeface="Garamond" panose="02020404030301010803" pitchFamily="18" charset="0"/>
              </a:rPr>
              <a:t>o	Escreva sobre seus sentimentos: Expresse suas emoções de forma livre e honesta.</a:t>
            </a:r>
          </a:p>
          <a:p>
            <a:pPr algn="just"/>
            <a:r>
              <a:rPr lang="pt-BR" sz="2800" dirty="0">
                <a:solidFill>
                  <a:schemeClr val="accent6">
                    <a:lumMod val="75000"/>
                  </a:schemeClr>
                </a:solidFill>
                <a:latin typeface="Garamond" panose="02020404030301010803" pitchFamily="18" charset="0"/>
              </a:rPr>
              <a:t>o	Registre seus sonhos: Anote seus sonhos e tente interpretá-los.</a:t>
            </a:r>
          </a:p>
          <a:p>
            <a:pPr algn="just"/>
            <a:r>
              <a:rPr lang="pt-BR" sz="2800" dirty="0">
                <a:solidFill>
                  <a:schemeClr val="accent6">
                    <a:lumMod val="75000"/>
                  </a:schemeClr>
                </a:solidFill>
                <a:latin typeface="Garamond" panose="02020404030301010803" pitchFamily="18" charset="0"/>
              </a:rPr>
              <a:t>o	Faça listas: Crie listas de gratidão, metas, medos e desejos.</a:t>
            </a:r>
          </a:p>
          <a:p>
            <a:pPr algn="just"/>
            <a:r>
              <a:rPr lang="pt-BR" sz="2800" dirty="0">
                <a:solidFill>
                  <a:schemeClr val="accent6">
                    <a:lumMod val="75000"/>
                  </a:schemeClr>
                </a:solidFill>
                <a:latin typeface="Garamond" panose="02020404030301010803" pitchFamily="18" charset="0"/>
              </a:rPr>
              <a:t>o	Escreva cartas: Escreva cartas para si mesmo ou para outras pessoas, expressando seus sentimentos e pensamentos.</a:t>
            </a:r>
          </a:p>
          <a:p>
            <a:pPr algn="just"/>
            <a:endParaRPr lang="pt-BR" dirty="0"/>
          </a:p>
        </p:txBody>
      </p:sp>
    </p:spTree>
    <p:extLst>
      <p:ext uri="{BB962C8B-B14F-4D97-AF65-F5344CB8AC3E}">
        <p14:creationId xmlns:p14="http://schemas.microsoft.com/office/powerpoint/2010/main" val="16906802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CaixaDeTexto 1"/>
          <p:cNvSpPr txBox="1"/>
          <p:nvPr/>
        </p:nvSpPr>
        <p:spPr>
          <a:xfrm>
            <a:off x="506185" y="1894114"/>
            <a:ext cx="8654144" cy="923330"/>
          </a:xfrm>
          <a:prstGeom prst="rect">
            <a:avLst/>
          </a:prstGeom>
          <a:noFill/>
        </p:spPr>
        <p:txBody>
          <a:bodyPr wrap="square" rtlCol="0">
            <a:spAutoFit/>
          </a:bodyPr>
          <a:lstStyle/>
          <a:p>
            <a:endParaRPr lang="pt-BR" dirty="0" smtClean="0"/>
          </a:p>
          <a:p>
            <a:endParaRPr lang="pt-BR" dirty="0" smtClean="0"/>
          </a:p>
          <a:p>
            <a:endParaRPr lang="pt-BR" dirty="0"/>
          </a:p>
        </p:txBody>
      </p:sp>
      <p:sp>
        <p:nvSpPr>
          <p:cNvPr id="3" name="Retângulo 2"/>
          <p:cNvSpPr/>
          <p:nvPr/>
        </p:nvSpPr>
        <p:spPr>
          <a:xfrm>
            <a:off x="587828" y="516330"/>
            <a:ext cx="8490857" cy="707886"/>
          </a:xfrm>
          <a:prstGeom prst="rect">
            <a:avLst/>
          </a:prstGeom>
        </p:spPr>
        <p:txBody>
          <a:bodyPr wrap="square">
            <a:spAutoFit/>
          </a:bodyPr>
          <a:lstStyle/>
          <a:p>
            <a:r>
              <a:rPr lang="pt-BR" sz="4000" dirty="0">
                <a:solidFill>
                  <a:schemeClr val="accent6">
                    <a:lumMod val="75000"/>
                  </a:schemeClr>
                </a:solidFill>
                <a:latin typeface="Garamond" panose="02020404030301010803" pitchFamily="18" charset="0"/>
              </a:rPr>
              <a:t>Capítulo 3: Meditação</a:t>
            </a:r>
            <a:endParaRPr lang="pt-BR" sz="4000" dirty="0">
              <a:solidFill>
                <a:schemeClr val="accent6">
                  <a:lumMod val="75000"/>
                </a:schemeClr>
              </a:solidFill>
              <a:latin typeface="Garamond" panose="02020404030301010803" pitchFamily="18" charset="0"/>
            </a:endParaRPr>
          </a:p>
        </p:txBody>
      </p:sp>
      <p:sp>
        <p:nvSpPr>
          <p:cNvPr id="4" name="Retângulo 3"/>
          <p:cNvSpPr/>
          <p:nvPr/>
        </p:nvSpPr>
        <p:spPr>
          <a:xfrm>
            <a:off x="473528" y="1694059"/>
            <a:ext cx="8605157" cy="2246769"/>
          </a:xfrm>
          <a:prstGeom prst="rect">
            <a:avLst/>
          </a:prstGeom>
        </p:spPr>
        <p:txBody>
          <a:bodyPr wrap="square">
            <a:spAutoFit/>
          </a:bodyPr>
          <a:lstStyle/>
          <a:p>
            <a:pPr algn="just"/>
            <a:r>
              <a:rPr lang="pt-BR" sz="2800" dirty="0" smtClean="0">
                <a:solidFill>
                  <a:schemeClr val="accent6">
                    <a:lumMod val="75000"/>
                  </a:schemeClr>
                </a:solidFill>
                <a:latin typeface="Garamond" panose="02020404030301010803" pitchFamily="18" charset="0"/>
              </a:rPr>
              <a:t>	A </a:t>
            </a:r>
            <a:r>
              <a:rPr lang="pt-BR" sz="2800" dirty="0">
                <a:solidFill>
                  <a:schemeClr val="accent6">
                    <a:lumMod val="75000"/>
                  </a:schemeClr>
                </a:solidFill>
                <a:latin typeface="Garamond" panose="02020404030301010803" pitchFamily="18" charset="0"/>
              </a:rPr>
              <a:t>meditação é uma prática poderosa que pode ajudá-lo a acalmar a mente, expandir a consciência e conectar-se com o eu interior. Neste capítulo, você aprenderá diferentes técnicas de meditação e como usá-las para alcançar um estado de paz interior.</a:t>
            </a:r>
            <a:endParaRPr lang="pt-BR" dirty="0"/>
          </a:p>
        </p:txBody>
      </p:sp>
    </p:spTree>
    <p:extLst>
      <p:ext uri="{BB962C8B-B14F-4D97-AF65-F5344CB8AC3E}">
        <p14:creationId xmlns:p14="http://schemas.microsoft.com/office/powerpoint/2010/main" val="40182170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CaixaDeTexto 1"/>
          <p:cNvSpPr txBox="1"/>
          <p:nvPr/>
        </p:nvSpPr>
        <p:spPr>
          <a:xfrm>
            <a:off x="506185" y="1894114"/>
            <a:ext cx="8654144" cy="923330"/>
          </a:xfrm>
          <a:prstGeom prst="rect">
            <a:avLst/>
          </a:prstGeom>
          <a:noFill/>
        </p:spPr>
        <p:txBody>
          <a:bodyPr wrap="square" rtlCol="0">
            <a:spAutoFit/>
          </a:bodyPr>
          <a:lstStyle/>
          <a:p>
            <a:endParaRPr lang="pt-BR" dirty="0" smtClean="0"/>
          </a:p>
          <a:p>
            <a:endParaRPr lang="pt-BR" dirty="0" smtClean="0"/>
          </a:p>
          <a:p>
            <a:endParaRPr lang="pt-BR" dirty="0"/>
          </a:p>
        </p:txBody>
      </p:sp>
      <p:sp>
        <p:nvSpPr>
          <p:cNvPr id="3" name="Retângulo 2"/>
          <p:cNvSpPr/>
          <p:nvPr/>
        </p:nvSpPr>
        <p:spPr>
          <a:xfrm>
            <a:off x="530677" y="581645"/>
            <a:ext cx="8490857" cy="1077218"/>
          </a:xfrm>
          <a:prstGeom prst="rect">
            <a:avLst/>
          </a:prstGeom>
        </p:spPr>
        <p:txBody>
          <a:bodyPr wrap="square">
            <a:spAutoFit/>
          </a:bodyPr>
          <a:lstStyle/>
          <a:p>
            <a:r>
              <a:rPr lang="pt-BR" sz="3200" dirty="0">
                <a:solidFill>
                  <a:schemeClr val="accent6">
                    <a:lumMod val="75000"/>
                  </a:schemeClr>
                </a:solidFill>
                <a:latin typeface="Garamond" panose="02020404030301010803" pitchFamily="18" charset="0"/>
              </a:rPr>
              <a:t>Mergulhando no Mundo da Meditação: Técnicas e Benefícios para a Paz Interior</a:t>
            </a:r>
            <a:endParaRPr lang="pt-BR" sz="3200" dirty="0">
              <a:solidFill>
                <a:schemeClr val="accent6">
                  <a:lumMod val="75000"/>
                </a:schemeClr>
              </a:solidFill>
              <a:latin typeface="Garamond" panose="02020404030301010803" pitchFamily="18" charset="0"/>
            </a:endParaRPr>
          </a:p>
        </p:txBody>
      </p:sp>
      <p:sp>
        <p:nvSpPr>
          <p:cNvPr id="4" name="Retângulo 3"/>
          <p:cNvSpPr/>
          <p:nvPr/>
        </p:nvSpPr>
        <p:spPr>
          <a:xfrm>
            <a:off x="416377" y="2057401"/>
            <a:ext cx="8605157" cy="9110186"/>
          </a:xfrm>
          <a:prstGeom prst="rect">
            <a:avLst/>
          </a:prstGeom>
        </p:spPr>
        <p:txBody>
          <a:bodyPr wrap="square">
            <a:spAutoFit/>
          </a:bodyPr>
          <a:lstStyle/>
          <a:p>
            <a:pPr algn="just"/>
            <a:r>
              <a:rPr lang="pt-BR" sz="2800" dirty="0" smtClean="0">
                <a:solidFill>
                  <a:schemeClr val="accent6">
                    <a:lumMod val="75000"/>
                  </a:schemeClr>
                </a:solidFill>
                <a:latin typeface="Garamond" panose="02020404030301010803" pitchFamily="18" charset="0"/>
              </a:rPr>
              <a:t>	A </a:t>
            </a:r>
            <a:r>
              <a:rPr lang="pt-BR" sz="2800" dirty="0">
                <a:solidFill>
                  <a:schemeClr val="accent6">
                    <a:lumMod val="75000"/>
                  </a:schemeClr>
                </a:solidFill>
                <a:latin typeface="Garamond" panose="02020404030301010803" pitchFamily="18" charset="0"/>
              </a:rPr>
              <a:t>meditação é uma prática milenar que tem ganhado cada vez mais adeptos ao redor do mundo. Seus benefícios são inúmeros, desde a redução do estresse e ansiedade até o aumento da concentração e da clareza mental. Mas afinal, como escolher a técnica ideal para você e alcançar aquele estado de paz interior tão desejado</a:t>
            </a:r>
            <a:r>
              <a:rPr lang="pt-BR" sz="2800" dirty="0" smtClean="0">
                <a:solidFill>
                  <a:schemeClr val="accent6">
                    <a:lumMod val="75000"/>
                  </a:schemeClr>
                </a:solidFill>
                <a:latin typeface="Garamond" panose="02020404030301010803" pitchFamily="18" charset="0"/>
              </a:rPr>
              <a:t>?</a:t>
            </a:r>
          </a:p>
          <a:p>
            <a:pPr algn="just"/>
            <a:endParaRPr lang="pt-BR" sz="2800" dirty="0">
              <a:solidFill>
                <a:schemeClr val="accent6">
                  <a:lumMod val="75000"/>
                </a:schemeClr>
              </a:solidFill>
              <a:latin typeface="Garamond" panose="02020404030301010803" pitchFamily="18" charset="0"/>
            </a:endParaRPr>
          </a:p>
          <a:p>
            <a:pPr algn="just"/>
            <a:r>
              <a:rPr lang="pt-BR" sz="3200" dirty="0">
                <a:solidFill>
                  <a:schemeClr val="accent6">
                    <a:lumMod val="75000"/>
                  </a:schemeClr>
                </a:solidFill>
                <a:latin typeface="Garamond" panose="02020404030301010803" pitchFamily="18" charset="0"/>
              </a:rPr>
              <a:t>Diversidade de Técnicas, Um Mundo de Possibilidades</a:t>
            </a:r>
            <a:r>
              <a:rPr lang="pt-BR" sz="2800" dirty="0" smtClean="0">
                <a:solidFill>
                  <a:schemeClr val="accent6">
                    <a:lumMod val="75000"/>
                  </a:schemeClr>
                </a:solidFill>
                <a:latin typeface="Garamond" panose="02020404030301010803" pitchFamily="18" charset="0"/>
              </a:rPr>
              <a:t>:</a:t>
            </a:r>
          </a:p>
          <a:p>
            <a:pPr algn="just"/>
            <a:endParaRPr lang="pt-BR" sz="2800" dirty="0">
              <a:solidFill>
                <a:schemeClr val="accent6">
                  <a:lumMod val="75000"/>
                </a:schemeClr>
              </a:solidFill>
              <a:latin typeface="Garamond" panose="02020404030301010803" pitchFamily="18" charset="0"/>
            </a:endParaRPr>
          </a:p>
          <a:p>
            <a:pPr algn="just"/>
            <a:r>
              <a:rPr lang="pt-BR" sz="2800" dirty="0">
                <a:solidFill>
                  <a:schemeClr val="accent6">
                    <a:lumMod val="75000"/>
                  </a:schemeClr>
                </a:solidFill>
                <a:latin typeface="Garamond" panose="02020404030301010803" pitchFamily="18" charset="0"/>
              </a:rPr>
              <a:t>Existem diversas técnicas de meditação, cada uma com suas particularidades e focos. Algumas das mais conhecidas são:</a:t>
            </a:r>
          </a:p>
          <a:p>
            <a:pPr algn="just"/>
            <a:r>
              <a:rPr lang="pt-BR" sz="2800" dirty="0">
                <a:solidFill>
                  <a:schemeClr val="accent6">
                    <a:lumMod val="75000"/>
                  </a:schemeClr>
                </a:solidFill>
                <a:latin typeface="Garamond" panose="02020404030301010803" pitchFamily="18" charset="0"/>
              </a:rPr>
              <a:t>•	</a:t>
            </a:r>
            <a:r>
              <a:rPr lang="pt-BR" sz="2800" dirty="0" err="1">
                <a:solidFill>
                  <a:schemeClr val="accent6">
                    <a:lumMod val="75000"/>
                  </a:schemeClr>
                </a:solidFill>
                <a:latin typeface="Garamond" panose="02020404030301010803" pitchFamily="18" charset="0"/>
              </a:rPr>
              <a:t>Mindfulness</a:t>
            </a:r>
            <a:r>
              <a:rPr lang="pt-BR" sz="2800" dirty="0">
                <a:solidFill>
                  <a:schemeClr val="accent6">
                    <a:lumMod val="75000"/>
                  </a:schemeClr>
                </a:solidFill>
                <a:latin typeface="Garamond" panose="02020404030301010803" pitchFamily="18" charset="0"/>
              </a:rPr>
              <a:t>: Essa técnica se concentra na atenção plena ao momento presente, sem julgamentos. Ao observar seus pensamentos e sensações sem se apegar a eles, você cultiva uma mente mais calma e presente</a:t>
            </a:r>
            <a:r>
              <a:rPr lang="pt-BR" sz="2800" dirty="0" smtClean="0">
                <a:solidFill>
                  <a:schemeClr val="accent6">
                    <a:lumMod val="75000"/>
                  </a:schemeClr>
                </a:solidFill>
                <a:latin typeface="Garamond" panose="02020404030301010803" pitchFamily="18" charset="0"/>
              </a:rPr>
              <a:t>.</a:t>
            </a:r>
          </a:p>
          <a:p>
            <a:pPr algn="just"/>
            <a:r>
              <a:rPr lang="pt-BR" sz="2800" dirty="0">
                <a:solidFill>
                  <a:schemeClr val="accent6">
                    <a:lumMod val="75000"/>
                  </a:schemeClr>
                </a:solidFill>
                <a:latin typeface="Garamond" panose="02020404030301010803" pitchFamily="18" charset="0"/>
              </a:rPr>
              <a:t>•	Meditação Transcendental: Nessa prática, você repete um mantra silenciosamente, permitindo que a mente transcenda os pensamentos e entre em um estado de profunda relaxação.</a:t>
            </a:r>
          </a:p>
          <a:p>
            <a:pPr algn="just"/>
            <a:endParaRPr lang="pt-BR" dirty="0"/>
          </a:p>
        </p:txBody>
      </p:sp>
    </p:spTree>
    <p:extLst>
      <p:ext uri="{BB962C8B-B14F-4D97-AF65-F5344CB8AC3E}">
        <p14:creationId xmlns:p14="http://schemas.microsoft.com/office/powerpoint/2010/main" val="30874055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CaixaDeTexto 1"/>
          <p:cNvSpPr txBox="1"/>
          <p:nvPr/>
        </p:nvSpPr>
        <p:spPr>
          <a:xfrm>
            <a:off x="506185" y="1894114"/>
            <a:ext cx="8654144" cy="923330"/>
          </a:xfrm>
          <a:prstGeom prst="rect">
            <a:avLst/>
          </a:prstGeom>
          <a:noFill/>
        </p:spPr>
        <p:txBody>
          <a:bodyPr wrap="square" rtlCol="0">
            <a:spAutoFit/>
          </a:bodyPr>
          <a:lstStyle/>
          <a:p>
            <a:endParaRPr lang="pt-BR" dirty="0" smtClean="0"/>
          </a:p>
          <a:p>
            <a:endParaRPr lang="pt-BR" dirty="0" smtClean="0"/>
          </a:p>
          <a:p>
            <a:endParaRPr lang="pt-BR" dirty="0"/>
          </a:p>
        </p:txBody>
      </p:sp>
      <p:sp>
        <p:nvSpPr>
          <p:cNvPr id="4" name="Retângulo 3"/>
          <p:cNvSpPr/>
          <p:nvPr/>
        </p:nvSpPr>
        <p:spPr>
          <a:xfrm>
            <a:off x="506185" y="857553"/>
            <a:ext cx="8605157" cy="6401753"/>
          </a:xfrm>
          <a:prstGeom prst="rect">
            <a:avLst/>
          </a:prstGeom>
        </p:spPr>
        <p:txBody>
          <a:bodyPr wrap="square">
            <a:spAutoFit/>
          </a:bodyPr>
          <a:lstStyle/>
          <a:p>
            <a:pPr algn="just"/>
            <a:r>
              <a:rPr lang="pt-BR" sz="2800" dirty="0" smtClean="0">
                <a:solidFill>
                  <a:schemeClr val="accent6">
                    <a:lumMod val="75000"/>
                  </a:schemeClr>
                </a:solidFill>
                <a:latin typeface="Garamond" panose="02020404030301010803" pitchFamily="18" charset="0"/>
              </a:rPr>
              <a:t>•	Meditação </a:t>
            </a:r>
            <a:r>
              <a:rPr lang="pt-BR" sz="2800" dirty="0">
                <a:solidFill>
                  <a:schemeClr val="accent6">
                    <a:lumMod val="75000"/>
                  </a:schemeClr>
                </a:solidFill>
                <a:latin typeface="Garamond" panose="02020404030301010803" pitchFamily="18" charset="0"/>
              </a:rPr>
              <a:t>Zen: Originária do budismo zen, essa técnica enfatiza a postura correta, a respiração e a consciência do corpo. O objetivo é alcançar um estado de iluminação e despertar.</a:t>
            </a:r>
          </a:p>
          <a:p>
            <a:pPr algn="just"/>
            <a:r>
              <a:rPr lang="pt-BR" sz="2800" dirty="0">
                <a:solidFill>
                  <a:schemeClr val="accent6">
                    <a:lumMod val="75000"/>
                  </a:schemeClr>
                </a:solidFill>
                <a:latin typeface="Garamond" panose="02020404030301010803" pitchFamily="18" charset="0"/>
              </a:rPr>
              <a:t>•	Meditação Guiada: Ideal para iniciantes, a meditação guiada é conduzida por um instrutor que te orienta através de exercícios e visualizações.</a:t>
            </a:r>
          </a:p>
          <a:p>
            <a:pPr algn="just"/>
            <a:r>
              <a:rPr lang="pt-BR" sz="2800" dirty="0">
                <a:solidFill>
                  <a:schemeClr val="accent6">
                    <a:lumMod val="75000"/>
                  </a:schemeClr>
                </a:solidFill>
                <a:latin typeface="Garamond" panose="02020404030301010803" pitchFamily="18" charset="0"/>
              </a:rPr>
              <a:t>•	Meditação com Mantras: A repetição de sons sagrados, os mantras, ajuda a acalmar a mente e conectar-se com uma energia superior.</a:t>
            </a:r>
          </a:p>
          <a:p>
            <a:pPr algn="just"/>
            <a:r>
              <a:rPr lang="pt-BR" sz="2800" dirty="0">
                <a:solidFill>
                  <a:schemeClr val="accent6">
                    <a:lumMod val="75000"/>
                  </a:schemeClr>
                </a:solidFill>
                <a:latin typeface="Garamond" panose="02020404030301010803" pitchFamily="18" charset="0"/>
              </a:rPr>
              <a:t>•	Meditação com a Natureza: Conectar-se com a natureza através dos sentidos pode ser uma forma poderosa de meditação. Observe as árvores, ouça o canto dos pássaros e sinta a terra sob seus pés.</a:t>
            </a:r>
          </a:p>
          <a:p>
            <a:pPr algn="just"/>
            <a:endParaRPr lang="pt-BR" dirty="0"/>
          </a:p>
        </p:txBody>
      </p:sp>
    </p:spTree>
    <p:extLst>
      <p:ext uri="{BB962C8B-B14F-4D97-AF65-F5344CB8AC3E}">
        <p14:creationId xmlns:p14="http://schemas.microsoft.com/office/powerpoint/2010/main" val="42735410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CaixaDeTexto 1"/>
          <p:cNvSpPr txBox="1"/>
          <p:nvPr/>
        </p:nvSpPr>
        <p:spPr>
          <a:xfrm>
            <a:off x="506185" y="1894114"/>
            <a:ext cx="8654144" cy="923330"/>
          </a:xfrm>
          <a:prstGeom prst="rect">
            <a:avLst/>
          </a:prstGeom>
          <a:noFill/>
        </p:spPr>
        <p:txBody>
          <a:bodyPr wrap="square" rtlCol="0">
            <a:spAutoFit/>
          </a:bodyPr>
          <a:lstStyle/>
          <a:p>
            <a:endParaRPr lang="pt-BR" dirty="0" smtClean="0"/>
          </a:p>
          <a:p>
            <a:endParaRPr lang="pt-BR" dirty="0" smtClean="0"/>
          </a:p>
          <a:p>
            <a:endParaRPr lang="pt-BR" dirty="0"/>
          </a:p>
        </p:txBody>
      </p:sp>
      <p:sp>
        <p:nvSpPr>
          <p:cNvPr id="4" name="Retângulo 3"/>
          <p:cNvSpPr/>
          <p:nvPr/>
        </p:nvSpPr>
        <p:spPr>
          <a:xfrm>
            <a:off x="473529" y="589038"/>
            <a:ext cx="8605157" cy="8679299"/>
          </a:xfrm>
          <a:prstGeom prst="rect">
            <a:avLst/>
          </a:prstGeom>
        </p:spPr>
        <p:txBody>
          <a:bodyPr wrap="square">
            <a:spAutoFit/>
          </a:bodyPr>
          <a:lstStyle/>
          <a:p>
            <a:pPr algn="just"/>
            <a:r>
              <a:rPr lang="pt-BR" sz="3200" dirty="0">
                <a:solidFill>
                  <a:schemeClr val="accent6">
                    <a:lumMod val="75000"/>
                  </a:schemeClr>
                </a:solidFill>
                <a:latin typeface="Garamond" panose="02020404030301010803" pitchFamily="18" charset="0"/>
              </a:rPr>
              <a:t>Como Escolher a Técnica Ideal</a:t>
            </a:r>
            <a:r>
              <a:rPr lang="pt-BR" sz="3200" dirty="0" smtClean="0">
                <a:solidFill>
                  <a:schemeClr val="accent6">
                    <a:lumMod val="75000"/>
                  </a:schemeClr>
                </a:solidFill>
                <a:latin typeface="Garamond" panose="02020404030301010803" pitchFamily="18" charset="0"/>
              </a:rPr>
              <a:t>:</a:t>
            </a:r>
          </a:p>
          <a:p>
            <a:pPr algn="just"/>
            <a:endParaRPr lang="pt-BR" sz="3200" dirty="0">
              <a:solidFill>
                <a:schemeClr val="accent6">
                  <a:lumMod val="75000"/>
                </a:schemeClr>
              </a:solidFill>
              <a:latin typeface="Garamond" panose="02020404030301010803" pitchFamily="18" charset="0"/>
            </a:endParaRPr>
          </a:p>
          <a:p>
            <a:pPr algn="just"/>
            <a:r>
              <a:rPr lang="pt-BR" sz="2800" dirty="0">
                <a:solidFill>
                  <a:schemeClr val="accent6">
                    <a:lumMod val="75000"/>
                  </a:schemeClr>
                </a:solidFill>
                <a:latin typeface="Garamond" panose="02020404030301010803" pitchFamily="18" charset="0"/>
              </a:rPr>
              <a:t>A melhor técnica de meditação é aquela que ressoa com você e te faz sentir bem. Experimente diferentes abordagens e descubra qual delas te proporciona mais benefícios.</a:t>
            </a:r>
          </a:p>
          <a:p>
            <a:pPr algn="just"/>
            <a:r>
              <a:rPr lang="pt-BR" sz="2800" dirty="0">
                <a:solidFill>
                  <a:schemeClr val="accent6">
                    <a:lumMod val="75000"/>
                  </a:schemeClr>
                </a:solidFill>
                <a:latin typeface="Garamond" panose="02020404030301010803" pitchFamily="18" charset="0"/>
              </a:rPr>
              <a:t>Passo a Passo para a Paz Interior:</a:t>
            </a:r>
          </a:p>
          <a:p>
            <a:pPr marL="514350" indent="-514350" algn="just">
              <a:buAutoNum type="arabicPeriod"/>
            </a:pPr>
            <a:r>
              <a:rPr lang="pt-BR" sz="2800" dirty="0" smtClean="0">
                <a:solidFill>
                  <a:schemeClr val="accent6">
                    <a:lumMod val="75000"/>
                  </a:schemeClr>
                </a:solidFill>
                <a:latin typeface="Garamond" panose="02020404030301010803" pitchFamily="18" charset="0"/>
              </a:rPr>
              <a:t>Encontre </a:t>
            </a:r>
            <a:r>
              <a:rPr lang="pt-BR" sz="2800" dirty="0">
                <a:solidFill>
                  <a:schemeClr val="accent6">
                    <a:lumMod val="75000"/>
                  </a:schemeClr>
                </a:solidFill>
                <a:latin typeface="Garamond" panose="02020404030301010803" pitchFamily="18" charset="0"/>
              </a:rPr>
              <a:t>um lugar tranquilo: Escolha um ambiente calmo e livre de distrações</a:t>
            </a:r>
            <a:r>
              <a:rPr lang="pt-BR" sz="2800" dirty="0" smtClean="0">
                <a:solidFill>
                  <a:schemeClr val="accent6">
                    <a:lumMod val="75000"/>
                  </a:schemeClr>
                </a:solidFill>
                <a:latin typeface="Garamond" panose="02020404030301010803" pitchFamily="18" charset="0"/>
              </a:rPr>
              <a:t>.</a:t>
            </a:r>
          </a:p>
          <a:p>
            <a:pPr algn="just"/>
            <a:r>
              <a:rPr lang="pt-BR" sz="2800" dirty="0">
                <a:solidFill>
                  <a:schemeClr val="accent6">
                    <a:lumMod val="75000"/>
                  </a:schemeClr>
                </a:solidFill>
                <a:latin typeface="Garamond" panose="02020404030301010803" pitchFamily="18" charset="0"/>
              </a:rPr>
              <a:t>2.	Sente-se confortavelmente: Mantenha a coluna ereta e as mãos apoiadas no colo ou nas coxas.</a:t>
            </a:r>
          </a:p>
          <a:p>
            <a:pPr algn="just"/>
            <a:r>
              <a:rPr lang="pt-BR" sz="2800" dirty="0">
                <a:solidFill>
                  <a:schemeClr val="accent6">
                    <a:lumMod val="75000"/>
                  </a:schemeClr>
                </a:solidFill>
                <a:latin typeface="Garamond" panose="02020404030301010803" pitchFamily="18" charset="0"/>
              </a:rPr>
              <a:t>3.	Concentre-se na respiração: Observe o movimento do ar entrando e saindo do seu corpo.</a:t>
            </a:r>
          </a:p>
          <a:p>
            <a:pPr algn="just"/>
            <a:r>
              <a:rPr lang="pt-BR" sz="2800" dirty="0">
                <a:solidFill>
                  <a:schemeClr val="accent6">
                    <a:lumMod val="75000"/>
                  </a:schemeClr>
                </a:solidFill>
                <a:latin typeface="Garamond" panose="02020404030301010803" pitchFamily="18" charset="0"/>
              </a:rPr>
              <a:t>4.	Observe seus pensamentos: Quando a mente divagar, gentilmente traga sua atenção de volta para a respiração.</a:t>
            </a:r>
          </a:p>
          <a:p>
            <a:pPr algn="just"/>
            <a:r>
              <a:rPr lang="pt-BR" sz="2800" dirty="0">
                <a:solidFill>
                  <a:schemeClr val="accent6">
                    <a:lumMod val="75000"/>
                  </a:schemeClr>
                </a:solidFill>
                <a:latin typeface="Garamond" panose="02020404030301010803" pitchFamily="18" charset="0"/>
              </a:rPr>
              <a:t>5.	Seja paciente: A meditação é uma prática que requer tempo e dedicação. Não se frustre se não conseguir alcançar a paz interior imediatamente.</a:t>
            </a:r>
          </a:p>
          <a:p>
            <a:pPr algn="just"/>
            <a:endParaRPr lang="pt-BR" sz="2800" dirty="0">
              <a:solidFill>
                <a:schemeClr val="accent6">
                  <a:lumMod val="75000"/>
                </a:schemeClr>
              </a:solidFill>
              <a:latin typeface="Garamond" panose="02020404030301010803" pitchFamily="18" charset="0"/>
            </a:endParaRPr>
          </a:p>
          <a:p>
            <a:pPr algn="just"/>
            <a:endParaRPr lang="pt-BR" sz="2800" dirty="0">
              <a:solidFill>
                <a:schemeClr val="accent6">
                  <a:lumMod val="75000"/>
                </a:schemeClr>
              </a:solidFill>
              <a:latin typeface="Garamond" panose="02020404030301010803" pitchFamily="18" charset="0"/>
            </a:endParaRPr>
          </a:p>
          <a:p>
            <a:pPr algn="just"/>
            <a:endParaRPr lang="pt-BR" dirty="0"/>
          </a:p>
        </p:txBody>
      </p:sp>
    </p:spTree>
    <p:extLst>
      <p:ext uri="{BB962C8B-B14F-4D97-AF65-F5344CB8AC3E}">
        <p14:creationId xmlns:p14="http://schemas.microsoft.com/office/powerpoint/2010/main" val="39205921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0"/>
            <a:ext cx="9601200" cy="12801600"/>
          </a:xfrm>
          <a:prstGeom prst="rect">
            <a:avLst/>
          </a:prstGeom>
          <a:solidFill>
            <a:srgbClr val="C4D0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4" name="Imagem 3"/>
          <p:cNvPicPr/>
          <p:nvPr/>
        </p:nvPicPr>
        <p:blipFill>
          <a:blip r:embed="rId2"/>
          <a:stretch>
            <a:fillRect/>
          </a:stretch>
        </p:blipFill>
        <p:spPr>
          <a:xfrm>
            <a:off x="-42333" y="0"/>
            <a:ext cx="9601200" cy="10888133"/>
          </a:xfrm>
          <a:prstGeom prst="rect">
            <a:avLst/>
          </a:prstGeom>
        </p:spPr>
      </p:pic>
      <p:sp>
        <p:nvSpPr>
          <p:cNvPr id="3" name="CaixaDeTexto 2"/>
          <p:cNvSpPr txBox="1"/>
          <p:nvPr/>
        </p:nvSpPr>
        <p:spPr>
          <a:xfrm>
            <a:off x="948266" y="11003916"/>
            <a:ext cx="7950199" cy="1354217"/>
          </a:xfrm>
          <a:prstGeom prst="rect">
            <a:avLst/>
          </a:prstGeom>
          <a:noFill/>
        </p:spPr>
        <p:txBody>
          <a:bodyPr wrap="square" rtlCol="0">
            <a:spAutoFit/>
          </a:bodyPr>
          <a:lstStyle/>
          <a:p>
            <a:r>
              <a:rPr lang="pt-BR" sz="3200" b="1" dirty="0" smtClean="0">
                <a:solidFill>
                  <a:schemeClr val="accent6">
                    <a:lumMod val="50000"/>
                  </a:schemeClr>
                </a:solidFill>
                <a:latin typeface="Lucida Calligraphy" panose="03010101010101010101" pitchFamily="66" charset="0"/>
              </a:rPr>
              <a:t>Despertar da Alma: Uma </a:t>
            </a:r>
            <a:r>
              <a:rPr lang="pt-BR" sz="3200" b="1" dirty="0">
                <a:solidFill>
                  <a:schemeClr val="accent6">
                    <a:lumMod val="50000"/>
                  </a:schemeClr>
                </a:solidFill>
                <a:latin typeface="Lucida Calligraphy" panose="03010101010101010101" pitchFamily="66" charset="0"/>
              </a:rPr>
              <a:t>J</a:t>
            </a:r>
            <a:r>
              <a:rPr lang="pt-BR" sz="3200" b="1" dirty="0" smtClean="0">
                <a:solidFill>
                  <a:schemeClr val="accent6">
                    <a:lumMod val="50000"/>
                  </a:schemeClr>
                </a:solidFill>
                <a:latin typeface="Lucida Calligraphy" panose="03010101010101010101" pitchFamily="66" charset="0"/>
              </a:rPr>
              <a:t>ornada para o Eu Autêntico</a:t>
            </a:r>
          </a:p>
          <a:p>
            <a:endParaRPr lang="pt-BR" dirty="0"/>
          </a:p>
        </p:txBody>
      </p:sp>
      <p:sp>
        <p:nvSpPr>
          <p:cNvPr id="5" name="CaixaDeTexto 4"/>
          <p:cNvSpPr txBox="1"/>
          <p:nvPr/>
        </p:nvSpPr>
        <p:spPr>
          <a:xfrm flipH="1">
            <a:off x="2192866" y="12210534"/>
            <a:ext cx="5215467" cy="461665"/>
          </a:xfrm>
          <a:prstGeom prst="rect">
            <a:avLst/>
          </a:prstGeom>
          <a:noFill/>
        </p:spPr>
        <p:txBody>
          <a:bodyPr wrap="square" rtlCol="0">
            <a:spAutoFit/>
          </a:bodyPr>
          <a:lstStyle/>
          <a:p>
            <a:pPr algn="ctr"/>
            <a:r>
              <a:rPr lang="pt-BR" sz="2400" dirty="0" smtClean="0">
                <a:solidFill>
                  <a:schemeClr val="accent6">
                    <a:lumMod val="75000"/>
                  </a:schemeClr>
                </a:solidFill>
                <a:latin typeface="Lucida Calligraphy" panose="03010101010101010101" pitchFamily="66" charset="0"/>
              </a:rPr>
              <a:t>Fabiana Garcez</a:t>
            </a:r>
            <a:endParaRPr lang="pt-BR" sz="2400" dirty="0">
              <a:solidFill>
                <a:schemeClr val="accent6">
                  <a:lumMod val="75000"/>
                </a:schemeClr>
              </a:solidFill>
              <a:latin typeface="Lucida Calligraphy" panose="03010101010101010101" pitchFamily="66" charset="0"/>
            </a:endParaRPr>
          </a:p>
        </p:txBody>
      </p:sp>
    </p:spTree>
    <p:extLst>
      <p:ext uri="{BB962C8B-B14F-4D97-AF65-F5344CB8AC3E}">
        <p14:creationId xmlns:p14="http://schemas.microsoft.com/office/powerpoint/2010/main" val="1554525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CaixaDeTexto 1"/>
          <p:cNvSpPr txBox="1"/>
          <p:nvPr/>
        </p:nvSpPr>
        <p:spPr>
          <a:xfrm>
            <a:off x="506185" y="1894114"/>
            <a:ext cx="8654144" cy="923330"/>
          </a:xfrm>
          <a:prstGeom prst="rect">
            <a:avLst/>
          </a:prstGeom>
          <a:noFill/>
        </p:spPr>
        <p:txBody>
          <a:bodyPr wrap="square" rtlCol="0">
            <a:spAutoFit/>
          </a:bodyPr>
          <a:lstStyle/>
          <a:p>
            <a:endParaRPr lang="pt-BR" dirty="0" smtClean="0"/>
          </a:p>
          <a:p>
            <a:endParaRPr lang="pt-BR" dirty="0" smtClean="0"/>
          </a:p>
          <a:p>
            <a:endParaRPr lang="pt-BR" dirty="0"/>
          </a:p>
        </p:txBody>
      </p:sp>
      <p:sp>
        <p:nvSpPr>
          <p:cNvPr id="4" name="Retângulo 3"/>
          <p:cNvSpPr/>
          <p:nvPr/>
        </p:nvSpPr>
        <p:spPr>
          <a:xfrm>
            <a:off x="506185" y="563638"/>
            <a:ext cx="8605157" cy="11387733"/>
          </a:xfrm>
          <a:prstGeom prst="rect">
            <a:avLst/>
          </a:prstGeom>
        </p:spPr>
        <p:txBody>
          <a:bodyPr wrap="square">
            <a:spAutoFit/>
          </a:bodyPr>
          <a:lstStyle/>
          <a:p>
            <a:pPr algn="just"/>
            <a:r>
              <a:rPr lang="pt-BR" sz="3200" dirty="0" smtClean="0">
                <a:solidFill>
                  <a:schemeClr val="accent6">
                    <a:lumMod val="75000"/>
                  </a:schemeClr>
                </a:solidFill>
                <a:latin typeface="Garamond" panose="02020404030301010803" pitchFamily="18" charset="0"/>
              </a:rPr>
              <a:t>Benefícios da Meditação:</a:t>
            </a:r>
          </a:p>
          <a:p>
            <a:pPr algn="just"/>
            <a:endParaRPr lang="pt-BR" sz="3200" dirty="0">
              <a:solidFill>
                <a:schemeClr val="accent6">
                  <a:lumMod val="75000"/>
                </a:schemeClr>
              </a:solidFill>
              <a:latin typeface="Garamond" panose="02020404030301010803" pitchFamily="18" charset="0"/>
            </a:endParaRPr>
          </a:p>
          <a:p>
            <a:pPr algn="just"/>
            <a:r>
              <a:rPr lang="pt-BR" sz="2800" dirty="0">
                <a:solidFill>
                  <a:schemeClr val="accent6">
                    <a:lumMod val="75000"/>
                  </a:schemeClr>
                </a:solidFill>
                <a:latin typeface="Garamond" panose="02020404030301010803" pitchFamily="18" charset="0"/>
              </a:rPr>
              <a:t>•	Redução do estresse e ansiedade</a:t>
            </a:r>
          </a:p>
          <a:p>
            <a:pPr algn="just"/>
            <a:r>
              <a:rPr lang="pt-BR" sz="2800" dirty="0">
                <a:solidFill>
                  <a:schemeClr val="accent6">
                    <a:lumMod val="75000"/>
                  </a:schemeClr>
                </a:solidFill>
                <a:latin typeface="Garamond" panose="02020404030301010803" pitchFamily="18" charset="0"/>
              </a:rPr>
              <a:t>•	Melhora da qualidade do sono</a:t>
            </a:r>
          </a:p>
          <a:p>
            <a:pPr algn="just"/>
            <a:r>
              <a:rPr lang="pt-BR" sz="2800" dirty="0">
                <a:solidFill>
                  <a:schemeClr val="accent6">
                    <a:lumMod val="75000"/>
                  </a:schemeClr>
                </a:solidFill>
                <a:latin typeface="Garamond" panose="02020404030301010803" pitchFamily="18" charset="0"/>
              </a:rPr>
              <a:t>•	Aumento da concentração e da clareza mental</a:t>
            </a:r>
          </a:p>
          <a:p>
            <a:pPr algn="just"/>
            <a:r>
              <a:rPr lang="pt-BR" sz="2800" dirty="0">
                <a:solidFill>
                  <a:schemeClr val="accent6">
                    <a:lumMod val="75000"/>
                  </a:schemeClr>
                </a:solidFill>
                <a:latin typeface="Garamond" panose="02020404030301010803" pitchFamily="18" charset="0"/>
              </a:rPr>
              <a:t>•	Maior autoconhecimento</a:t>
            </a:r>
          </a:p>
          <a:p>
            <a:pPr algn="just"/>
            <a:r>
              <a:rPr lang="pt-BR" sz="2800" dirty="0">
                <a:solidFill>
                  <a:schemeClr val="accent6">
                    <a:lumMod val="75000"/>
                  </a:schemeClr>
                </a:solidFill>
                <a:latin typeface="Garamond" panose="02020404030301010803" pitchFamily="18" charset="0"/>
              </a:rPr>
              <a:t>•	Fortalecimento do sistema imunológico</a:t>
            </a:r>
          </a:p>
          <a:p>
            <a:pPr algn="just"/>
            <a:r>
              <a:rPr lang="pt-BR" sz="2800" dirty="0">
                <a:solidFill>
                  <a:schemeClr val="accent6">
                    <a:lumMod val="75000"/>
                  </a:schemeClr>
                </a:solidFill>
                <a:latin typeface="Garamond" panose="02020404030301010803" pitchFamily="18" charset="0"/>
              </a:rPr>
              <a:t>•	Aumento da empatia e da </a:t>
            </a:r>
            <a:r>
              <a:rPr lang="pt-BR" sz="2800" dirty="0" smtClean="0">
                <a:solidFill>
                  <a:schemeClr val="accent6">
                    <a:lumMod val="75000"/>
                  </a:schemeClr>
                </a:solidFill>
                <a:latin typeface="Garamond" panose="02020404030301010803" pitchFamily="18" charset="0"/>
              </a:rPr>
              <a:t>compaixão</a:t>
            </a:r>
          </a:p>
          <a:p>
            <a:pPr algn="just"/>
            <a:endParaRPr lang="pt-BR" sz="2800" dirty="0">
              <a:solidFill>
                <a:schemeClr val="accent6">
                  <a:lumMod val="75000"/>
                </a:schemeClr>
              </a:solidFill>
              <a:latin typeface="Garamond" panose="02020404030301010803" pitchFamily="18" charset="0"/>
            </a:endParaRPr>
          </a:p>
          <a:p>
            <a:pPr algn="just"/>
            <a:r>
              <a:rPr lang="pt-BR" sz="3200" dirty="0">
                <a:solidFill>
                  <a:schemeClr val="accent6">
                    <a:lumMod val="75000"/>
                  </a:schemeClr>
                </a:solidFill>
                <a:latin typeface="Garamond" panose="02020404030301010803" pitchFamily="18" charset="0"/>
              </a:rPr>
              <a:t>Dicas Extras</a:t>
            </a:r>
            <a:r>
              <a:rPr lang="pt-BR" sz="3200" dirty="0" smtClean="0">
                <a:solidFill>
                  <a:schemeClr val="accent6">
                    <a:lumMod val="75000"/>
                  </a:schemeClr>
                </a:solidFill>
                <a:latin typeface="Garamond" panose="02020404030301010803" pitchFamily="18" charset="0"/>
              </a:rPr>
              <a:t>:</a:t>
            </a:r>
          </a:p>
          <a:p>
            <a:pPr algn="just"/>
            <a:endParaRPr lang="pt-BR" sz="3200" dirty="0" smtClean="0">
              <a:solidFill>
                <a:schemeClr val="accent6">
                  <a:lumMod val="75000"/>
                </a:schemeClr>
              </a:solidFill>
              <a:latin typeface="Garamond" panose="02020404030301010803" pitchFamily="18" charset="0"/>
            </a:endParaRPr>
          </a:p>
          <a:p>
            <a:pPr algn="just"/>
            <a:r>
              <a:rPr lang="pt-BR" sz="2800" dirty="0" smtClean="0">
                <a:solidFill>
                  <a:schemeClr val="accent6">
                    <a:lumMod val="75000"/>
                  </a:schemeClr>
                </a:solidFill>
                <a:latin typeface="Garamond" panose="02020404030301010803" pitchFamily="18" charset="0"/>
              </a:rPr>
              <a:t>•</a:t>
            </a:r>
            <a:r>
              <a:rPr lang="pt-BR" sz="2800" dirty="0">
                <a:solidFill>
                  <a:schemeClr val="accent6">
                    <a:lumMod val="75000"/>
                  </a:schemeClr>
                </a:solidFill>
                <a:latin typeface="Garamond" panose="02020404030301010803" pitchFamily="18" charset="0"/>
              </a:rPr>
              <a:t>	Comece com poucos minutos: Mesmo 5 minutos de meditação por dia já podem trazer benefícios.</a:t>
            </a:r>
          </a:p>
          <a:p>
            <a:pPr algn="just"/>
            <a:r>
              <a:rPr lang="pt-BR" sz="2800" dirty="0">
                <a:solidFill>
                  <a:schemeClr val="accent6">
                    <a:lumMod val="75000"/>
                  </a:schemeClr>
                </a:solidFill>
                <a:latin typeface="Garamond" panose="02020404030301010803" pitchFamily="18" charset="0"/>
              </a:rPr>
              <a:t>•	Seja consistente: Pratique a meditação regularmente para obter melhores resultados.</a:t>
            </a:r>
          </a:p>
          <a:p>
            <a:pPr algn="just"/>
            <a:r>
              <a:rPr lang="pt-BR" sz="2800" dirty="0">
                <a:solidFill>
                  <a:schemeClr val="accent6">
                    <a:lumMod val="75000"/>
                  </a:schemeClr>
                </a:solidFill>
                <a:latin typeface="Garamond" panose="02020404030301010803" pitchFamily="18" charset="0"/>
              </a:rPr>
              <a:t>•	Use aplicativos: Existem diversos aplicativos de meditação que podem te auxiliar nessa jornada.</a:t>
            </a:r>
          </a:p>
          <a:p>
            <a:pPr algn="just"/>
            <a:r>
              <a:rPr lang="pt-BR" sz="2800" dirty="0">
                <a:solidFill>
                  <a:schemeClr val="accent6">
                    <a:lumMod val="75000"/>
                  </a:schemeClr>
                </a:solidFill>
                <a:latin typeface="Garamond" panose="02020404030301010803" pitchFamily="18" charset="0"/>
              </a:rPr>
              <a:t>•	Não tenha medo de experimentar: A meditação é uma jornada pessoal, então explore e descubra o que funciona melhor para você</a:t>
            </a:r>
            <a:r>
              <a:rPr lang="pt-BR" sz="2800" dirty="0" smtClean="0">
                <a:solidFill>
                  <a:schemeClr val="accent6">
                    <a:lumMod val="75000"/>
                  </a:schemeClr>
                </a:solidFill>
                <a:latin typeface="Garamond" panose="02020404030301010803" pitchFamily="18" charset="0"/>
              </a:rPr>
              <a:t>.</a:t>
            </a:r>
          </a:p>
          <a:p>
            <a:pPr algn="just"/>
            <a:endParaRPr lang="pt-BR" sz="2800" dirty="0">
              <a:solidFill>
                <a:schemeClr val="accent6">
                  <a:lumMod val="75000"/>
                </a:schemeClr>
              </a:solidFill>
              <a:latin typeface="Garamond" panose="02020404030301010803" pitchFamily="18" charset="0"/>
            </a:endParaRPr>
          </a:p>
          <a:p>
            <a:pPr algn="just"/>
            <a:r>
              <a:rPr lang="pt-BR" sz="2800" dirty="0">
                <a:solidFill>
                  <a:schemeClr val="accent6">
                    <a:lumMod val="75000"/>
                  </a:schemeClr>
                </a:solidFill>
                <a:latin typeface="Garamond" panose="02020404030301010803" pitchFamily="18" charset="0"/>
              </a:rPr>
              <a:t>Lembre-se, a meditação é uma ferramenta poderosa para alcançar a paz interior e melhorar sua qualidade de vida. Comece hoje mesmo a praticar e descubra os benefícios que ela pode te proporcionar!</a:t>
            </a:r>
          </a:p>
          <a:p>
            <a:pPr algn="just"/>
            <a:endParaRPr lang="pt-BR" dirty="0"/>
          </a:p>
        </p:txBody>
      </p:sp>
    </p:spTree>
    <p:extLst>
      <p:ext uri="{BB962C8B-B14F-4D97-AF65-F5344CB8AC3E}">
        <p14:creationId xmlns:p14="http://schemas.microsoft.com/office/powerpoint/2010/main" val="23135641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CaixaDeTexto 1"/>
          <p:cNvSpPr txBox="1"/>
          <p:nvPr/>
        </p:nvSpPr>
        <p:spPr>
          <a:xfrm>
            <a:off x="669472" y="2176307"/>
            <a:ext cx="8654144" cy="923330"/>
          </a:xfrm>
          <a:prstGeom prst="rect">
            <a:avLst/>
          </a:prstGeom>
          <a:noFill/>
        </p:spPr>
        <p:txBody>
          <a:bodyPr wrap="square" rtlCol="0">
            <a:spAutoFit/>
          </a:bodyPr>
          <a:lstStyle/>
          <a:p>
            <a:endParaRPr lang="pt-BR" dirty="0" smtClean="0"/>
          </a:p>
          <a:p>
            <a:endParaRPr lang="pt-BR" dirty="0" smtClean="0"/>
          </a:p>
          <a:p>
            <a:endParaRPr lang="pt-BR" dirty="0"/>
          </a:p>
        </p:txBody>
      </p:sp>
      <p:sp>
        <p:nvSpPr>
          <p:cNvPr id="3" name="Retângulo 2"/>
          <p:cNvSpPr/>
          <p:nvPr/>
        </p:nvSpPr>
        <p:spPr>
          <a:xfrm>
            <a:off x="612321" y="508467"/>
            <a:ext cx="8490857" cy="707886"/>
          </a:xfrm>
          <a:prstGeom prst="rect">
            <a:avLst/>
          </a:prstGeom>
        </p:spPr>
        <p:txBody>
          <a:bodyPr wrap="square">
            <a:spAutoFit/>
          </a:bodyPr>
          <a:lstStyle/>
          <a:p>
            <a:r>
              <a:rPr lang="pt-BR" sz="4000" dirty="0">
                <a:solidFill>
                  <a:schemeClr val="accent6">
                    <a:lumMod val="75000"/>
                  </a:schemeClr>
                </a:solidFill>
                <a:latin typeface="Garamond" panose="02020404030301010803" pitchFamily="18" charset="0"/>
              </a:rPr>
              <a:t>Capítulo 4: Intuição</a:t>
            </a:r>
            <a:endParaRPr lang="pt-BR" sz="4000" dirty="0">
              <a:solidFill>
                <a:schemeClr val="accent6">
                  <a:lumMod val="75000"/>
                </a:schemeClr>
              </a:solidFill>
              <a:latin typeface="Garamond" panose="02020404030301010803" pitchFamily="18" charset="0"/>
            </a:endParaRPr>
          </a:p>
        </p:txBody>
      </p:sp>
      <p:sp>
        <p:nvSpPr>
          <p:cNvPr id="4" name="Retângulo 3"/>
          <p:cNvSpPr/>
          <p:nvPr/>
        </p:nvSpPr>
        <p:spPr>
          <a:xfrm>
            <a:off x="498021" y="1483809"/>
            <a:ext cx="8605157" cy="1384995"/>
          </a:xfrm>
          <a:prstGeom prst="rect">
            <a:avLst/>
          </a:prstGeom>
        </p:spPr>
        <p:txBody>
          <a:bodyPr wrap="square">
            <a:spAutoFit/>
          </a:bodyPr>
          <a:lstStyle/>
          <a:p>
            <a:pPr algn="just"/>
            <a:r>
              <a:rPr lang="pt-BR" sz="2800" dirty="0" smtClean="0">
                <a:solidFill>
                  <a:schemeClr val="accent6">
                    <a:lumMod val="75000"/>
                  </a:schemeClr>
                </a:solidFill>
                <a:latin typeface="Garamond" panose="02020404030301010803" pitchFamily="18" charset="0"/>
              </a:rPr>
              <a:t>	A intuição é um guia interno que pode nos ajudar a tomar decisões e navegar pela vida. Neste capítulo, você aprenderá como desenvolver sua intuição e confiar nos seus instintos.</a:t>
            </a:r>
            <a:endParaRPr lang="pt-BR" dirty="0"/>
          </a:p>
        </p:txBody>
      </p:sp>
    </p:spTree>
    <p:extLst>
      <p:ext uri="{BB962C8B-B14F-4D97-AF65-F5344CB8AC3E}">
        <p14:creationId xmlns:p14="http://schemas.microsoft.com/office/powerpoint/2010/main" val="8367919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CaixaDeTexto 1"/>
          <p:cNvSpPr txBox="1"/>
          <p:nvPr/>
        </p:nvSpPr>
        <p:spPr>
          <a:xfrm>
            <a:off x="159958" y="2060198"/>
            <a:ext cx="8654144" cy="923330"/>
          </a:xfrm>
          <a:prstGeom prst="rect">
            <a:avLst/>
          </a:prstGeom>
          <a:noFill/>
        </p:spPr>
        <p:txBody>
          <a:bodyPr wrap="square" rtlCol="0">
            <a:spAutoFit/>
          </a:bodyPr>
          <a:lstStyle/>
          <a:p>
            <a:endParaRPr lang="pt-BR" dirty="0" smtClean="0"/>
          </a:p>
          <a:p>
            <a:endParaRPr lang="pt-BR" dirty="0" smtClean="0"/>
          </a:p>
          <a:p>
            <a:endParaRPr lang="pt-BR" dirty="0"/>
          </a:p>
        </p:txBody>
      </p:sp>
      <p:sp>
        <p:nvSpPr>
          <p:cNvPr id="3" name="Retângulo 2"/>
          <p:cNvSpPr/>
          <p:nvPr/>
        </p:nvSpPr>
        <p:spPr>
          <a:xfrm>
            <a:off x="587828" y="531271"/>
            <a:ext cx="8490857" cy="1077218"/>
          </a:xfrm>
          <a:prstGeom prst="rect">
            <a:avLst/>
          </a:prstGeom>
        </p:spPr>
        <p:txBody>
          <a:bodyPr wrap="square">
            <a:spAutoFit/>
          </a:bodyPr>
          <a:lstStyle/>
          <a:p>
            <a:r>
              <a:rPr lang="pt-BR" sz="3200" dirty="0">
                <a:solidFill>
                  <a:schemeClr val="accent6">
                    <a:lumMod val="75000"/>
                  </a:schemeClr>
                </a:solidFill>
                <a:latin typeface="Garamond" panose="02020404030301010803" pitchFamily="18" charset="0"/>
              </a:rPr>
              <a:t>Desenvolvendo a Intuição e Confiando nos Instintos: Uma Jornada de Autoconhecimento</a:t>
            </a:r>
            <a:endParaRPr lang="pt-BR" sz="3200" dirty="0">
              <a:solidFill>
                <a:schemeClr val="accent6">
                  <a:lumMod val="75000"/>
                </a:schemeClr>
              </a:solidFill>
              <a:latin typeface="Garamond" panose="02020404030301010803" pitchFamily="18" charset="0"/>
            </a:endParaRPr>
          </a:p>
        </p:txBody>
      </p:sp>
      <p:sp>
        <p:nvSpPr>
          <p:cNvPr id="4" name="Retângulo 3"/>
          <p:cNvSpPr/>
          <p:nvPr/>
        </p:nvSpPr>
        <p:spPr>
          <a:xfrm>
            <a:off x="473528" y="1923755"/>
            <a:ext cx="8605157" cy="10095071"/>
          </a:xfrm>
          <a:prstGeom prst="rect">
            <a:avLst/>
          </a:prstGeom>
        </p:spPr>
        <p:txBody>
          <a:bodyPr wrap="square">
            <a:spAutoFit/>
          </a:bodyPr>
          <a:lstStyle/>
          <a:p>
            <a:pPr algn="just"/>
            <a:r>
              <a:rPr lang="pt-BR" sz="2800" dirty="0" smtClean="0">
                <a:solidFill>
                  <a:schemeClr val="accent6">
                    <a:lumMod val="75000"/>
                  </a:schemeClr>
                </a:solidFill>
                <a:latin typeface="Garamond" panose="02020404030301010803" pitchFamily="18" charset="0"/>
              </a:rPr>
              <a:t>	Despertar </a:t>
            </a:r>
            <a:r>
              <a:rPr lang="pt-BR" sz="2800" dirty="0">
                <a:solidFill>
                  <a:schemeClr val="accent6">
                    <a:lumMod val="75000"/>
                  </a:schemeClr>
                </a:solidFill>
                <a:latin typeface="Garamond" panose="02020404030301010803" pitchFamily="18" charset="0"/>
              </a:rPr>
              <a:t>e confiar na intuição é como abrir uma nova porta para o autoconhecimento e para uma vida mais autêntica. É um processo que exige prática e atenção, mas os resultados podem ser transformadores</a:t>
            </a:r>
            <a:r>
              <a:rPr lang="pt-BR" sz="2800" dirty="0" smtClean="0">
                <a:solidFill>
                  <a:schemeClr val="accent6">
                    <a:lumMod val="75000"/>
                  </a:schemeClr>
                </a:solidFill>
                <a:latin typeface="Garamond" panose="02020404030301010803" pitchFamily="18" charset="0"/>
              </a:rPr>
              <a:t>.</a:t>
            </a:r>
          </a:p>
          <a:p>
            <a:pPr algn="just"/>
            <a:endParaRPr lang="pt-BR" sz="2800" dirty="0">
              <a:solidFill>
                <a:schemeClr val="accent6">
                  <a:lumMod val="75000"/>
                </a:schemeClr>
              </a:solidFill>
              <a:latin typeface="Garamond" panose="02020404030301010803" pitchFamily="18" charset="0"/>
            </a:endParaRPr>
          </a:p>
          <a:p>
            <a:pPr algn="just"/>
            <a:r>
              <a:rPr lang="pt-BR" sz="3200" dirty="0">
                <a:solidFill>
                  <a:schemeClr val="accent6">
                    <a:lumMod val="75000"/>
                  </a:schemeClr>
                </a:solidFill>
                <a:latin typeface="Garamond" panose="02020404030301010803" pitchFamily="18" charset="0"/>
              </a:rPr>
              <a:t>O que é a Intuição</a:t>
            </a:r>
            <a:r>
              <a:rPr lang="pt-BR" sz="3200" dirty="0" smtClean="0">
                <a:solidFill>
                  <a:schemeClr val="accent6">
                    <a:lumMod val="75000"/>
                  </a:schemeClr>
                </a:solidFill>
                <a:latin typeface="Garamond" panose="02020404030301010803" pitchFamily="18" charset="0"/>
              </a:rPr>
              <a:t>?</a:t>
            </a:r>
          </a:p>
          <a:p>
            <a:pPr algn="just"/>
            <a:endParaRPr lang="pt-BR" sz="3200" dirty="0">
              <a:solidFill>
                <a:schemeClr val="accent6">
                  <a:lumMod val="75000"/>
                </a:schemeClr>
              </a:solidFill>
              <a:latin typeface="Garamond" panose="02020404030301010803" pitchFamily="18" charset="0"/>
            </a:endParaRPr>
          </a:p>
          <a:p>
            <a:pPr algn="just"/>
            <a:r>
              <a:rPr lang="pt-BR" sz="2800" dirty="0">
                <a:solidFill>
                  <a:schemeClr val="accent6">
                    <a:lumMod val="75000"/>
                  </a:schemeClr>
                </a:solidFill>
                <a:latin typeface="Garamond" panose="02020404030301010803" pitchFamily="18" charset="0"/>
              </a:rPr>
              <a:t>A intuição é aquela voz interior, aquela sensação que muitas vezes não conseguimos explicar, mas que nos guia em nossas decisões. É como um sexto sentido que nos conecta com informações além do nosso consciente</a:t>
            </a:r>
            <a:r>
              <a:rPr lang="pt-BR" sz="2800" dirty="0" smtClean="0">
                <a:solidFill>
                  <a:schemeClr val="accent6">
                    <a:lumMod val="75000"/>
                  </a:schemeClr>
                </a:solidFill>
                <a:latin typeface="Garamond" panose="02020404030301010803" pitchFamily="18" charset="0"/>
              </a:rPr>
              <a:t>.</a:t>
            </a:r>
          </a:p>
          <a:p>
            <a:pPr algn="just"/>
            <a:endParaRPr lang="pt-BR" sz="2800" dirty="0">
              <a:solidFill>
                <a:schemeClr val="accent6">
                  <a:lumMod val="75000"/>
                </a:schemeClr>
              </a:solidFill>
              <a:latin typeface="Garamond" panose="02020404030301010803" pitchFamily="18" charset="0"/>
            </a:endParaRPr>
          </a:p>
          <a:p>
            <a:pPr algn="just"/>
            <a:r>
              <a:rPr lang="pt-BR" sz="3200" dirty="0">
                <a:solidFill>
                  <a:schemeClr val="accent6">
                    <a:lumMod val="75000"/>
                  </a:schemeClr>
                </a:solidFill>
                <a:latin typeface="Garamond" panose="02020404030301010803" pitchFamily="18" charset="0"/>
              </a:rPr>
              <a:t>Como Desenvolver a Intuição</a:t>
            </a:r>
            <a:r>
              <a:rPr lang="pt-BR" sz="3200" dirty="0" smtClean="0">
                <a:solidFill>
                  <a:schemeClr val="accent6">
                    <a:lumMod val="75000"/>
                  </a:schemeClr>
                </a:solidFill>
                <a:latin typeface="Garamond" panose="02020404030301010803" pitchFamily="18" charset="0"/>
              </a:rPr>
              <a:t>:</a:t>
            </a:r>
          </a:p>
          <a:p>
            <a:pPr algn="just"/>
            <a:endParaRPr lang="pt-BR" sz="3200" dirty="0">
              <a:solidFill>
                <a:schemeClr val="accent6">
                  <a:lumMod val="75000"/>
                </a:schemeClr>
              </a:solidFill>
              <a:latin typeface="Garamond" panose="02020404030301010803" pitchFamily="18" charset="0"/>
            </a:endParaRPr>
          </a:p>
          <a:p>
            <a:pPr algn="just"/>
            <a:r>
              <a:rPr lang="pt-BR" sz="2800" dirty="0">
                <a:solidFill>
                  <a:schemeClr val="accent6">
                    <a:lumMod val="75000"/>
                  </a:schemeClr>
                </a:solidFill>
                <a:latin typeface="Garamond" panose="02020404030301010803" pitchFamily="18" charset="0"/>
              </a:rPr>
              <a:t>1.	Preste atenção nos sinais:</a:t>
            </a:r>
          </a:p>
          <a:p>
            <a:pPr algn="just"/>
            <a:r>
              <a:rPr lang="pt-BR" sz="2800" dirty="0">
                <a:solidFill>
                  <a:schemeClr val="accent6">
                    <a:lumMod val="75000"/>
                  </a:schemeClr>
                </a:solidFill>
                <a:latin typeface="Garamond" panose="02020404030301010803" pitchFamily="18" charset="0"/>
              </a:rPr>
              <a:t>o	Sensações físicas: Observe como seu corpo reage em diferentes situações. Uma sensação de aperto no estômago pode indicar que algo não está certo, enquanto uma sensação de leveza pode indicar que você está no caminho certo.</a:t>
            </a:r>
          </a:p>
          <a:p>
            <a:pPr algn="just"/>
            <a:r>
              <a:rPr lang="pt-BR" sz="2800" dirty="0">
                <a:solidFill>
                  <a:schemeClr val="accent6">
                    <a:lumMod val="75000"/>
                  </a:schemeClr>
                </a:solidFill>
                <a:latin typeface="Garamond" panose="02020404030301010803" pitchFamily="18" charset="0"/>
              </a:rPr>
              <a:t>o	Emoções: Preste atenção nas suas emoções, elas são um guia poderoso. A raiva, a tristeza ou a alegria podem indicar algo importante sobre a situação.</a:t>
            </a:r>
          </a:p>
          <a:p>
            <a:pPr algn="just"/>
            <a:endParaRPr lang="pt-BR" dirty="0"/>
          </a:p>
        </p:txBody>
      </p:sp>
    </p:spTree>
    <p:extLst>
      <p:ext uri="{BB962C8B-B14F-4D97-AF65-F5344CB8AC3E}">
        <p14:creationId xmlns:p14="http://schemas.microsoft.com/office/powerpoint/2010/main" val="27184786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CaixaDeTexto 1"/>
          <p:cNvSpPr txBox="1"/>
          <p:nvPr/>
        </p:nvSpPr>
        <p:spPr>
          <a:xfrm>
            <a:off x="0" y="1975532"/>
            <a:ext cx="8654144" cy="923330"/>
          </a:xfrm>
          <a:prstGeom prst="rect">
            <a:avLst/>
          </a:prstGeom>
          <a:noFill/>
        </p:spPr>
        <p:txBody>
          <a:bodyPr wrap="square" rtlCol="0">
            <a:spAutoFit/>
          </a:bodyPr>
          <a:lstStyle/>
          <a:p>
            <a:endParaRPr lang="pt-BR" dirty="0" smtClean="0"/>
          </a:p>
          <a:p>
            <a:endParaRPr lang="pt-BR" dirty="0" smtClean="0"/>
          </a:p>
          <a:p>
            <a:endParaRPr lang="pt-BR" dirty="0"/>
          </a:p>
        </p:txBody>
      </p:sp>
      <p:sp>
        <p:nvSpPr>
          <p:cNvPr id="4" name="Retângulo 3"/>
          <p:cNvSpPr/>
          <p:nvPr/>
        </p:nvSpPr>
        <p:spPr>
          <a:xfrm>
            <a:off x="522514" y="613984"/>
            <a:ext cx="8605157" cy="10710624"/>
          </a:xfrm>
          <a:prstGeom prst="rect">
            <a:avLst/>
          </a:prstGeom>
        </p:spPr>
        <p:txBody>
          <a:bodyPr wrap="square">
            <a:spAutoFit/>
          </a:bodyPr>
          <a:lstStyle/>
          <a:p>
            <a:pPr algn="just"/>
            <a:r>
              <a:rPr lang="pt-BR" sz="2800" dirty="0" smtClean="0">
                <a:solidFill>
                  <a:schemeClr val="accent6">
                    <a:lumMod val="75000"/>
                  </a:schemeClr>
                </a:solidFill>
                <a:latin typeface="Garamond" panose="02020404030301010803" pitchFamily="18" charset="0"/>
              </a:rPr>
              <a:t>o</a:t>
            </a:r>
            <a:r>
              <a:rPr lang="pt-BR" sz="2800" dirty="0">
                <a:solidFill>
                  <a:schemeClr val="accent6">
                    <a:lumMod val="75000"/>
                  </a:schemeClr>
                </a:solidFill>
                <a:latin typeface="Garamond" panose="02020404030301010803" pitchFamily="18" charset="0"/>
              </a:rPr>
              <a:t>	Sonhos: Os sonhos são uma porta para o inconsciente. Anote seus sonhos e procure por padrões ou mensagens.</a:t>
            </a:r>
          </a:p>
          <a:p>
            <a:pPr algn="just"/>
            <a:r>
              <a:rPr lang="pt-BR" sz="2800" dirty="0">
                <a:solidFill>
                  <a:schemeClr val="accent6">
                    <a:lumMod val="75000"/>
                  </a:schemeClr>
                </a:solidFill>
                <a:latin typeface="Garamond" panose="02020404030301010803" pitchFamily="18" charset="0"/>
              </a:rPr>
              <a:t>o	</a:t>
            </a:r>
            <a:r>
              <a:rPr lang="pt-BR" sz="2800" dirty="0" err="1">
                <a:solidFill>
                  <a:schemeClr val="accent6">
                    <a:lumMod val="75000"/>
                  </a:schemeClr>
                </a:solidFill>
                <a:latin typeface="Garamond" panose="02020404030301010803" pitchFamily="18" charset="0"/>
              </a:rPr>
              <a:t>Sincronicidades</a:t>
            </a:r>
            <a:r>
              <a:rPr lang="pt-BR" sz="2800" dirty="0">
                <a:solidFill>
                  <a:schemeClr val="accent6">
                    <a:lumMod val="75000"/>
                  </a:schemeClr>
                </a:solidFill>
                <a:latin typeface="Garamond" panose="02020404030301010803" pitchFamily="18" charset="0"/>
              </a:rPr>
              <a:t>: Observe as coincidências e as conexões que surgem em sua vida. Elas podem ser sinais do universo te guiando</a:t>
            </a:r>
            <a:r>
              <a:rPr lang="pt-BR" sz="2800" dirty="0" smtClean="0">
                <a:solidFill>
                  <a:schemeClr val="accent6">
                    <a:lumMod val="75000"/>
                  </a:schemeClr>
                </a:solidFill>
                <a:latin typeface="Garamond" panose="02020404030301010803" pitchFamily="18" charset="0"/>
              </a:rPr>
              <a:t>.</a:t>
            </a:r>
          </a:p>
          <a:p>
            <a:pPr algn="just"/>
            <a:endParaRPr lang="pt-BR" sz="2800" dirty="0">
              <a:solidFill>
                <a:schemeClr val="accent6">
                  <a:lumMod val="75000"/>
                </a:schemeClr>
              </a:solidFill>
              <a:latin typeface="Garamond" panose="02020404030301010803" pitchFamily="18" charset="0"/>
            </a:endParaRPr>
          </a:p>
          <a:p>
            <a:pPr algn="just"/>
            <a:r>
              <a:rPr lang="pt-BR" sz="2800" dirty="0">
                <a:solidFill>
                  <a:schemeClr val="accent6">
                    <a:lumMod val="75000"/>
                  </a:schemeClr>
                </a:solidFill>
                <a:latin typeface="Garamond" panose="02020404030301010803" pitchFamily="18" charset="0"/>
              </a:rPr>
              <a:t>2.	Meditação e </a:t>
            </a:r>
            <a:r>
              <a:rPr lang="pt-BR" sz="2800" dirty="0" err="1">
                <a:solidFill>
                  <a:schemeClr val="accent6">
                    <a:lumMod val="75000"/>
                  </a:schemeClr>
                </a:solidFill>
                <a:latin typeface="Garamond" panose="02020404030301010803" pitchFamily="18" charset="0"/>
              </a:rPr>
              <a:t>Mindfulness</a:t>
            </a:r>
            <a:r>
              <a:rPr lang="pt-BR" sz="2800" dirty="0">
                <a:solidFill>
                  <a:schemeClr val="accent6">
                    <a:lumMod val="75000"/>
                  </a:schemeClr>
                </a:solidFill>
                <a:latin typeface="Garamond" panose="02020404030301010803" pitchFamily="18" charset="0"/>
              </a:rPr>
              <a:t>:</a:t>
            </a:r>
          </a:p>
          <a:p>
            <a:pPr algn="just"/>
            <a:r>
              <a:rPr lang="pt-BR" sz="2800" dirty="0">
                <a:solidFill>
                  <a:schemeClr val="accent6">
                    <a:lumMod val="75000"/>
                  </a:schemeClr>
                </a:solidFill>
                <a:latin typeface="Garamond" panose="02020404030301010803" pitchFamily="18" charset="0"/>
              </a:rPr>
              <a:t>o	Silencie a mente: A meditação ajuda a acalmar a mente e a conectar-se com o seu eu interior.</a:t>
            </a:r>
          </a:p>
          <a:p>
            <a:pPr algn="just"/>
            <a:r>
              <a:rPr lang="pt-BR" sz="2800" dirty="0">
                <a:solidFill>
                  <a:schemeClr val="accent6">
                    <a:lumMod val="75000"/>
                  </a:schemeClr>
                </a:solidFill>
                <a:latin typeface="Garamond" panose="02020404030301010803" pitchFamily="18" charset="0"/>
              </a:rPr>
              <a:t>o	Viva o momento presente: A prática do </a:t>
            </a:r>
            <a:r>
              <a:rPr lang="pt-BR" sz="2800" dirty="0" err="1">
                <a:solidFill>
                  <a:schemeClr val="accent6">
                    <a:lumMod val="75000"/>
                  </a:schemeClr>
                </a:solidFill>
                <a:latin typeface="Garamond" panose="02020404030301010803" pitchFamily="18" charset="0"/>
              </a:rPr>
              <a:t>mindfulness</a:t>
            </a:r>
            <a:r>
              <a:rPr lang="pt-BR" sz="2800" dirty="0">
                <a:solidFill>
                  <a:schemeClr val="accent6">
                    <a:lumMod val="75000"/>
                  </a:schemeClr>
                </a:solidFill>
                <a:latin typeface="Garamond" panose="02020404030301010803" pitchFamily="18" charset="0"/>
              </a:rPr>
              <a:t> te ajuda a estar mais presente e atento aos sinais do seu corpo e da sua intuição</a:t>
            </a:r>
            <a:r>
              <a:rPr lang="pt-BR" sz="2800" dirty="0" smtClean="0">
                <a:solidFill>
                  <a:schemeClr val="accent6">
                    <a:lumMod val="75000"/>
                  </a:schemeClr>
                </a:solidFill>
                <a:latin typeface="Garamond" panose="02020404030301010803" pitchFamily="18" charset="0"/>
              </a:rPr>
              <a:t>.</a:t>
            </a:r>
          </a:p>
          <a:p>
            <a:pPr algn="just"/>
            <a:endParaRPr lang="pt-BR" sz="2800" dirty="0">
              <a:solidFill>
                <a:schemeClr val="accent6">
                  <a:lumMod val="75000"/>
                </a:schemeClr>
              </a:solidFill>
              <a:latin typeface="Garamond" panose="02020404030301010803" pitchFamily="18" charset="0"/>
            </a:endParaRPr>
          </a:p>
          <a:p>
            <a:pPr algn="just"/>
            <a:r>
              <a:rPr lang="pt-BR" sz="2800" dirty="0">
                <a:solidFill>
                  <a:schemeClr val="accent6">
                    <a:lumMod val="75000"/>
                  </a:schemeClr>
                </a:solidFill>
                <a:latin typeface="Garamond" panose="02020404030301010803" pitchFamily="18" charset="0"/>
              </a:rPr>
              <a:t>3.	Conecte-se com a natureza:</a:t>
            </a:r>
          </a:p>
          <a:p>
            <a:pPr algn="just"/>
            <a:r>
              <a:rPr lang="pt-BR" sz="2800" dirty="0">
                <a:solidFill>
                  <a:schemeClr val="accent6">
                    <a:lumMod val="75000"/>
                  </a:schemeClr>
                </a:solidFill>
                <a:latin typeface="Garamond" panose="02020404030301010803" pitchFamily="18" charset="0"/>
              </a:rPr>
              <a:t>o	Passe tempo ao ar livre: A natureza tem um poder calmante e pode te ajudar a se conectar com sua intuição.</a:t>
            </a:r>
          </a:p>
          <a:p>
            <a:pPr algn="just"/>
            <a:r>
              <a:rPr lang="pt-BR" sz="2800" dirty="0">
                <a:solidFill>
                  <a:schemeClr val="accent6">
                    <a:lumMod val="75000"/>
                  </a:schemeClr>
                </a:solidFill>
                <a:latin typeface="Garamond" panose="02020404030301010803" pitchFamily="18" charset="0"/>
              </a:rPr>
              <a:t>o	Observe os ciclos naturais: A natureza nos ensina sobre os ciclos da vida e da importância de fluir com eles</a:t>
            </a:r>
            <a:r>
              <a:rPr lang="pt-BR" sz="2800" dirty="0" smtClean="0">
                <a:solidFill>
                  <a:schemeClr val="accent6">
                    <a:lumMod val="75000"/>
                  </a:schemeClr>
                </a:solidFill>
                <a:latin typeface="Garamond" panose="02020404030301010803" pitchFamily="18" charset="0"/>
              </a:rPr>
              <a:t>.</a:t>
            </a:r>
          </a:p>
          <a:p>
            <a:pPr algn="just"/>
            <a:endParaRPr lang="pt-BR" sz="2800" dirty="0">
              <a:solidFill>
                <a:schemeClr val="accent6">
                  <a:lumMod val="75000"/>
                </a:schemeClr>
              </a:solidFill>
              <a:latin typeface="Garamond" panose="02020404030301010803" pitchFamily="18" charset="0"/>
            </a:endParaRPr>
          </a:p>
          <a:p>
            <a:pPr algn="just"/>
            <a:r>
              <a:rPr lang="pt-BR" sz="2800" dirty="0">
                <a:solidFill>
                  <a:schemeClr val="accent6">
                    <a:lumMod val="75000"/>
                  </a:schemeClr>
                </a:solidFill>
                <a:latin typeface="Garamond" panose="02020404030301010803" pitchFamily="18" charset="0"/>
              </a:rPr>
              <a:t>4.	Confie em si mesmo:</a:t>
            </a:r>
          </a:p>
          <a:p>
            <a:pPr algn="just"/>
            <a:r>
              <a:rPr lang="pt-BR" sz="2800" dirty="0">
                <a:solidFill>
                  <a:schemeClr val="accent6">
                    <a:lumMod val="75000"/>
                  </a:schemeClr>
                </a:solidFill>
                <a:latin typeface="Garamond" panose="02020404030301010803" pitchFamily="18" charset="0"/>
              </a:rPr>
              <a:t>o	Acredite na sua capacidade: Você tem todas as respostas dentro de si.</a:t>
            </a:r>
          </a:p>
          <a:p>
            <a:pPr algn="just"/>
            <a:r>
              <a:rPr lang="pt-BR" sz="2800" dirty="0">
                <a:solidFill>
                  <a:schemeClr val="accent6">
                    <a:lumMod val="75000"/>
                  </a:schemeClr>
                </a:solidFill>
                <a:latin typeface="Garamond" panose="02020404030301010803" pitchFamily="18" charset="0"/>
              </a:rPr>
              <a:t>o	Não tenha medo de errar: Errar faz parte do processo de aprendizado</a:t>
            </a:r>
            <a:r>
              <a:rPr lang="pt-BR" sz="2800" dirty="0" smtClean="0">
                <a:solidFill>
                  <a:schemeClr val="accent6">
                    <a:lumMod val="75000"/>
                  </a:schemeClr>
                </a:solidFill>
                <a:latin typeface="Garamond" panose="02020404030301010803" pitchFamily="18" charset="0"/>
              </a:rPr>
              <a:t>.</a:t>
            </a:r>
            <a:endParaRPr lang="pt-BR" sz="2800" dirty="0">
              <a:solidFill>
                <a:schemeClr val="accent6">
                  <a:lumMod val="75000"/>
                </a:schemeClr>
              </a:solidFill>
              <a:latin typeface="Garamond" panose="02020404030301010803" pitchFamily="18" charset="0"/>
            </a:endParaRPr>
          </a:p>
          <a:p>
            <a:pPr algn="just"/>
            <a:endParaRPr lang="pt-BR" dirty="0"/>
          </a:p>
        </p:txBody>
      </p:sp>
    </p:spTree>
    <p:extLst>
      <p:ext uri="{BB962C8B-B14F-4D97-AF65-F5344CB8AC3E}">
        <p14:creationId xmlns:p14="http://schemas.microsoft.com/office/powerpoint/2010/main" val="11957243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CaixaDeTexto 1"/>
          <p:cNvSpPr txBox="1"/>
          <p:nvPr/>
        </p:nvSpPr>
        <p:spPr>
          <a:xfrm>
            <a:off x="0" y="1600351"/>
            <a:ext cx="8654144" cy="923330"/>
          </a:xfrm>
          <a:prstGeom prst="rect">
            <a:avLst/>
          </a:prstGeom>
          <a:noFill/>
        </p:spPr>
        <p:txBody>
          <a:bodyPr wrap="square" rtlCol="0">
            <a:spAutoFit/>
          </a:bodyPr>
          <a:lstStyle/>
          <a:p>
            <a:endParaRPr lang="pt-BR" dirty="0" smtClean="0"/>
          </a:p>
          <a:p>
            <a:endParaRPr lang="pt-BR" dirty="0" smtClean="0"/>
          </a:p>
          <a:p>
            <a:endParaRPr lang="pt-BR" dirty="0"/>
          </a:p>
        </p:txBody>
      </p:sp>
      <p:sp>
        <p:nvSpPr>
          <p:cNvPr id="4" name="Retângulo 3"/>
          <p:cNvSpPr/>
          <p:nvPr/>
        </p:nvSpPr>
        <p:spPr>
          <a:xfrm>
            <a:off x="498021" y="662969"/>
            <a:ext cx="8605157" cy="10402848"/>
          </a:xfrm>
          <a:prstGeom prst="rect">
            <a:avLst/>
          </a:prstGeom>
        </p:spPr>
        <p:txBody>
          <a:bodyPr wrap="square">
            <a:spAutoFit/>
          </a:bodyPr>
          <a:lstStyle/>
          <a:p>
            <a:pPr algn="just"/>
            <a:r>
              <a:rPr lang="pt-BR" sz="2800" dirty="0" smtClean="0">
                <a:solidFill>
                  <a:schemeClr val="accent6">
                    <a:lumMod val="75000"/>
                  </a:schemeClr>
                </a:solidFill>
                <a:latin typeface="Garamond" panose="02020404030301010803" pitchFamily="18" charset="0"/>
              </a:rPr>
              <a:t>5</a:t>
            </a:r>
            <a:r>
              <a:rPr lang="pt-BR" sz="2800" dirty="0">
                <a:solidFill>
                  <a:schemeClr val="accent6">
                    <a:lumMod val="75000"/>
                  </a:schemeClr>
                </a:solidFill>
                <a:latin typeface="Garamond" panose="02020404030301010803" pitchFamily="18" charset="0"/>
              </a:rPr>
              <a:t>.	</a:t>
            </a:r>
            <a:r>
              <a:rPr lang="pt-BR" sz="2800" dirty="0" err="1">
                <a:solidFill>
                  <a:schemeClr val="accent6">
                    <a:lumMod val="75000"/>
                  </a:schemeClr>
                </a:solidFill>
                <a:latin typeface="Garamond" panose="02020404030301010803" pitchFamily="18" charset="0"/>
              </a:rPr>
              <a:t>Journaling</a:t>
            </a:r>
            <a:r>
              <a:rPr lang="pt-BR" sz="2800" dirty="0">
                <a:solidFill>
                  <a:schemeClr val="accent6">
                    <a:lumMod val="75000"/>
                  </a:schemeClr>
                </a:solidFill>
                <a:latin typeface="Garamond" panose="02020404030301010803" pitchFamily="18" charset="0"/>
              </a:rPr>
              <a:t>:</a:t>
            </a:r>
          </a:p>
          <a:p>
            <a:pPr algn="just"/>
            <a:r>
              <a:rPr lang="pt-BR" sz="2800" dirty="0">
                <a:solidFill>
                  <a:schemeClr val="accent6">
                    <a:lumMod val="75000"/>
                  </a:schemeClr>
                </a:solidFill>
                <a:latin typeface="Garamond" panose="02020404030301010803" pitchFamily="18" charset="0"/>
              </a:rPr>
              <a:t>o	Escreva sobre seus sentimentos e intuições: Ao escrever, você organiza seus pensamentos e aprofunda sua compreensão sobre si mesmo</a:t>
            </a:r>
            <a:r>
              <a:rPr lang="pt-BR" sz="2800" dirty="0" smtClean="0">
                <a:solidFill>
                  <a:schemeClr val="accent6">
                    <a:lumMod val="75000"/>
                  </a:schemeClr>
                </a:solidFill>
                <a:latin typeface="Garamond" panose="02020404030301010803" pitchFamily="18" charset="0"/>
              </a:rPr>
              <a:t>.</a:t>
            </a:r>
          </a:p>
          <a:p>
            <a:pPr algn="just"/>
            <a:endParaRPr lang="pt-BR" sz="2800" dirty="0">
              <a:solidFill>
                <a:schemeClr val="accent6">
                  <a:lumMod val="75000"/>
                </a:schemeClr>
              </a:solidFill>
              <a:latin typeface="Garamond" panose="02020404030301010803" pitchFamily="18" charset="0"/>
            </a:endParaRPr>
          </a:p>
          <a:p>
            <a:pPr algn="just"/>
            <a:r>
              <a:rPr lang="pt-BR" sz="3200" dirty="0">
                <a:solidFill>
                  <a:schemeClr val="accent6">
                    <a:lumMod val="75000"/>
                  </a:schemeClr>
                </a:solidFill>
                <a:latin typeface="Garamond" panose="02020404030301010803" pitchFamily="18" charset="0"/>
              </a:rPr>
              <a:t>Como Confiar nos Instintos</a:t>
            </a:r>
            <a:r>
              <a:rPr lang="pt-BR" sz="3200" dirty="0" smtClean="0">
                <a:solidFill>
                  <a:schemeClr val="accent6">
                    <a:lumMod val="75000"/>
                  </a:schemeClr>
                </a:solidFill>
                <a:latin typeface="Garamond" panose="02020404030301010803" pitchFamily="18" charset="0"/>
              </a:rPr>
              <a:t>:</a:t>
            </a:r>
          </a:p>
          <a:p>
            <a:pPr algn="just"/>
            <a:endParaRPr lang="pt-BR" sz="3200" dirty="0">
              <a:solidFill>
                <a:schemeClr val="accent6">
                  <a:lumMod val="75000"/>
                </a:schemeClr>
              </a:solidFill>
              <a:latin typeface="Garamond" panose="02020404030301010803" pitchFamily="18" charset="0"/>
            </a:endParaRPr>
          </a:p>
          <a:p>
            <a:pPr algn="just"/>
            <a:r>
              <a:rPr lang="pt-BR" sz="2800" dirty="0">
                <a:solidFill>
                  <a:schemeClr val="accent6">
                    <a:lumMod val="75000"/>
                  </a:schemeClr>
                </a:solidFill>
                <a:latin typeface="Garamond" panose="02020404030301010803" pitchFamily="18" charset="0"/>
              </a:rPr>
              <a:t>•	Comece com pequenas decisões: Comece confiando na sua intuição em pequenas decisões do dia a dia e observe os resultados.</a:t>
            </a:r>
          </a:p>
          <a:p>
            <a:pPr algn="just"/>
            <a:r>
              <a:rPr lang="pt-BR" sz="2800" dirty="0">
                <a:solidFill>
                  <a:schemeClr val="accent6">
                    <a:lumMod val="75000"/>
                  </a:schemeClr>
                </a:solidFill>
                <a:latin typeface="Garamond" panose="02020404030301010803" pitchFamily="18" charset="0"/>
              </a:rPr>
              <a:t>•	Não tenha medo de seguir seu coração: Mesmo que a razão diga uma coisa, se sua intuição te diz outra, ouça seu coração.</a:t>
            </a:r>
          </a:p>
          <a:p>
            <a:pPr algn="just"/>
            <a:r>
              <a:rPr lang="pt-BR" sz="2800" dirty="0">
                <a:solidFill>
                  <a:schemeClr val="accent6">
                    <a:lumMod val="75000"/>
                  </a:schemeClr>
                </a:solidFill>
                <a:latin typeface="Garamond" panose="02020404030301010803" pitchFamily="18" charset="0"/>
              </a:rPr>
              <a:t>•	Celebre seus sucessos: Quando você toma uma decisão baseada na sua intuição e ela dá certo, celebre seus acertos.</a:t>
            </a:r>
          </a:p>
          <a:p>
            <a:pPr algn="just"/>
            <a:r>
              <a:rPr lang="pt-BR" sz="2800" dirty="0">
                <a:solidFill>
                  <a:schemeClr val="accent6">
                    <a:lumMod val="75000"/>
                  </a:schemeClr>
                </a:solidFill>
                <a:latin typeface="Garamond" panose="02020404030301010803" pitchFamily="18" charset="0"/>
              </a:rPr>
              <a:t>•	Aprenda com seus erros: Se você errar, não se culpe. Use a experiência para aprender e crescer</a:t>
            </a:r>
            <a:r>
              <a:rPr lang="pt-BR" sz="2800" dirty="0" smtClean="0">
                <a:solidFill>
                  <a:schemeClr val="accent6">
                    <a:lumMod val="75000"/>
                  </a:schemeClr>
                </a:solidFill>
                <a:latin typeface="Garamond" panose="02020404030301010803" pitchFamily="18" charset="0"/>
              </a:rPr>
              <a:t>.</a:t>
            </a:r>
          </a:p>
          <a:p>
            <a:pPr algn="just"/>
            <a:endParaRPr lang="pt-BR" sz="2800" dirty="0">
              <a:solidFill>
                <a:schemeClr val="accent6">
                  <a:lumMod val="75000"/>
                </a:schemeClr>
              </a:solidFill>
              <a:latin typeface="Garamond" panose="02020404030301010803" pitchFamily="18" charset="0"/>
            </a:endParaRPr>
          </a:p>
          <a:p>
            <a:pPr algn="just"/>
            <a:r>
              <a:rPr lang="pt-BR" sz="2800" dirty="0">
                <a:solidFill>
                  <a:schemeClr val="accent6">
                    <a:lumMod val="75000"/>
                  </a:schemeClr>
                </a:solidFill>
                <a:latin typeface="Garamond" panose="02020404030301010803" pitchFamily="18" charset="0"/>
              </a:rPr>
              <a:t>Lembre-se: Desenvolvendo a intuição e confiando nos instintos é um processo gradual. Seja paciente consigo mesmo e celebre cada pequena vitória. Com o tempo, você se tornará mais conectado com sua sabedoria interior e tomará decisões mais alinhadas com seus valores e desejos.</a:t>
            </a:r>
          </a:p>
          <a:p>
            <a:pPr algn="just"/>
            <a:endParaRPr lang="pt-BR" dirty="0"/>
          </a:p>
        </p:txBody>
      </p:sp>
    </p:spTree>
    <p:extLst>
      <p:ext uri="{BB962C8B-B14F-4D97-AF65-F5344CB8AC3E}">
        <p14:creationId xmlns:p14="http://schemas.microsoft.com/office/powerpoint/2010/main" val="33450618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CaixaDeTexto 1"/>
          <p:cNvSpPr txBox="1"/>
          <p:nvPr/>
        </p:nvSpPr>
        <p:spPr>
          <a:xfrm>
            <a:off x="159958" y="2060198"/>
            <a:ext cx="8654144" cy="923330"/>
          </a:xfrm>
          <a:prstGeom prst="rect">
            <a:avLst/>
          </a:prstGeom>
          <a:noFill/>
        </p:spPr>
        <p:txBody>
          <a:bodyPr wrap="square" rtlCol="0">
            <a:spAutoFit/>
          </a:bodyPr>
          <a:lstStyle/>
          <a:p>
            <a:endParaRPr lang="pt-BR" dirty="0" smtClean="0"/>
          </a:p>
          <a:p>
            <a:endParaRPr lang="pt-BR" dirty="0" smtClean="0"/>
          </a:p>
          <a:p>
            <a:endParaRPr lang="pt-BR" dirty="0"/>
          </a:p>
        </p:txBody>
      </p:sp>
      <p:sp>
        <p:nvSpPr>
          <p:cNvPr id="3" name="Retângulo 2"/>
          <p:cNvSpPr/>
          <p:nvPr/>
        </p:nvSpPr>
        <p:spPr>
          <a:xfrm>
            <a:off x="587828" y="459760"/>
            <a:ext cx="8490857" cy="707886"/>
          </a:xfrm>
          <a:prstGeom prst="rect">
            <a:avLst/>
          </a:prstGeom>
        </p:spPr>
        <p:txBody>
          <a:bodyPr wrap="square">
            <a:spAutoFit/>
          </a:bodyPr>
          <a:lstStyle/>
          <a:p>
            <a:r>
              <a:rPr lang="pt-BR" sz="4000" dirty="0">
                <a:solidFill>
                  <a:schemeClr val="accent6">
                    <a:lumMod val="75000"/>
                  </a:schemeClr>
                </a:solidFill>
                <a:latin typeface="Garamond" panose="02020404030301010803" pitchFamily="18" charset="0"/>
              </a:rPr>
              <a:t>Capítulo</a:t>
            </a:r>
            <a:r>
              <a:rPr lang="pt-BR" sz="3200" dirty="0">
                <a:solidFill>
                  <a:schemeClr val="accent6">
                    <a:lumMod val="75000"/>
                  </a:schemeClr>
                </a:solidFill>
                <a:latin typeface="Garamond" panose="02020404030301010803" pitchFamily="18" charset="0"/>
              </a:rPr>
              <a:t> 5: Lei da Atração</a:t>
            </a:r>
            <a:endParaRPr lang="pt-BR" sz="3200" dirty="0">
              <a:solidFill>
                <a:schemeClr val="accent6">
                  <a:lumMod val="75000"/>
                </a:schemeClr>
              </a:solidFill>
              <a:latin typeface="Garamond" panose="02020404030301010803" pitchFamily="18" charset="0"/>
            </a:endParaRPr>
          </a:p>
        </p:txBody>
      </p:sp>
      <p:sp>
        <p:nvSpPr>
          <p:cNvPr id="4" name="Retângulo 3"/>
          <p:cNvSpPr/>
          <p:nvPr/>
        </p:nvSpPr>
        <p:spPr>
          <a:xfrm>
            <a:off x="473528" y="1483488"/>
            <a:ext cx="8605157" cy="1815882"/>
          </a:xfrm>
          <a:prstGeom prst="rect">
            <a:avLst/>
          </a:prstGeom>
        </p:spPr>
        <p:txBody>
          <a:bodyPr wrap="square">
            <a:spAutoFit/>
          </a:bodyPr>
          <a:lstStyle/>
          <a:p>
            <a:pPr algn="just"/>
            <a:r>
              <a:rPr lang="pt-BR" sz="2800" dirty="0">
                <a:solidFill>
                  <a:schemeClr val="accent6">
                    <a:lumMod val="75000"/>
                  </a:schemeClr>
                </a:solidFill>
                <a:latin typeface="Garamond" panose="02020404030301010803" pitchFamily="18" charset="0"/>
              </a:rPr>
              <a:t>	A lei da atração é a ideia de que atraímos para nós o que pensamos e sentimos. Neste capítulo, você aprenderá como usar a lei da atração para manifestar seus desejos e criar a vida que você deseja.</a:t>
            </a:r>
            <a:endParaRPr lang="pt-BR" dirty="0"/>
          </a:p>
        </p:txBody>
      </p:sp>
    </p:spTree>
    <p:extLst>
      <p:ext uri="{BB962C8B-B14F-4D97-AF65-F5344CB8AC3E}">
        <p14:creationId xmlns:p14="http://schemas.microsoft.com/office/powerpoint/2010/main" val="37037653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CaixaDeTexto 1"/>
          <p:cNvSpPr txBox="1"/>
          <p:nvPr/>
        </p:nvSpPr>
        <p:spPr>
          <a:xfrm>
            <a:off x="159958" y="2060198"/>
            <a:ext cx="8654144" cy="923330"/>
          </a:xfrm>
          <a:prstGeom prst="rect">
            <a:avLst/>
          </a:prstGeom>
          <a:noFill/>
        </p:spPr>
        <p:txBody>
          <a:bodyPr wrap="square" rtlCol="0">
            <a:spAutoFit/>
          </a:bodyPr>
          <a:lstStyle/>
          <a:p>
            <a:endParaRPr lang="pt-BR" dirty="0" smtClean="0"/>
          </a:p>
          <a:p>
            <a:endParaRPr lang="pt-BR" dirty="0" smtClean="0"/>
          </a:p>
          <a:p>
            <a:endParaRPr lang="pt-BR" dirty="0"/>
          </a:p>
        </p:txBody>
      </p:sp>
      <p:sp>
        <p:nvSpPr>
          <p:cNvPr id="3" name="Retângulo 2"/>
          <p:cNvSpPr/>
          <p:nvPr/>
        </p:nvSpPr>
        <p:spPr>
          <a:xfrm>
            <a:off x="587828" y="538473"/>
            <a:ext cx="8490857" cy="584775"/>
          </a:xfrm>
          <a:prstGeom prst="rect">
            <a:avLst/>
          </a:prstGeom>
        </p:spPr>
        <p:txBody>
          <a:bodyPr wrap="square">
            <a:spAutoFit/>
          </a:bodyPr>
          <a:lstStyle/>
          <a:p>
            <a:r>
              <a:rPr lang="pt-BR" sz="3200" dirty="0">
                <a:solidFill>
                  <a:schemeClr val="accent6">
                    <a:lumMod val="75000"/>
                  </a:schemeClr>
                </a:solidFill>
                <a:latin typeface="Garamond" panose="02020404030301010803" pitchFamily="18" charset="0"/>
              </a:rPr>
              <a:t>A Lei da Atração: Manifestando Seus Desejos</a:t>
            </a:r>
            <a:endParaRPr lang="pt-BR" sz="3200" dirty="0">
              <a:solidFill>
                <a:schemeClr val="accent6">
                  <a:lumMod val="75000"/>
                </a:schemeClr>
              </a:solidFill>
              <a:latin typeface="Garamond" panose="02020404030301010803" pitchFamily="18" charset="0"/>
            </a:endParaRPr>
          </a:p>
        </p:txBody>
      </p:sp>
      <p:sp>
        <p:nvSpPr>
          <p:cNvPr id="4" name="Retângulo 3"/>
          <p:cNvSpPr/>
          <p:nvPr/>
        </p:nvSpPr>
        <p:spPr>
          <a:xfrm>
            <a:off x="473528" y="1644700"/>
            <a:ext cx="8605157" cy="2677656"/>
          </a:xfrm>
          <a:prstGeom prst="rect">
            <a:avLst/>
          </a:prstGeom>
        </p:spPr>
        <p:txBody>
          <a:bodyPr wrap="square">
            <a:spAutoFit/>
          </a:bodyPr>
          <a:lstStyle/>
          <a:p>
            <a:pPr algn="just"/>
            <a:r>
              <a:rPr lang="pt-BR" sz="2800" dirty="0">
                <a:solidFill>
                  <a:schemeClr val="accent6">
                    <a:lumMod val="75000"/>
                  </a:schemeClr>
                </a:solidFill>
                <a:latin typeface="Garamond" panose="02020404030301010803" pitchFamily="18" charset="0"/>
              </a:rPr>
              <a:t>	A Lei da Atração é um princípio que sugere que nossos pensamentos, emoções e crenças atraem para nossas vidas aquilo em que focamos. Em outras palavras, o que você pensa, você atrai. Ao aplicar essa lei, podemos direcionar nossos pensamentos para manifestar nossos desejos e criar a vida que queremos.</a:t>
            </a:r>
            <a:endParaRPr lang="pt-BR" dirty="0"/>
          </a:p>
        </p:txBody>
      </p:sp>
    </p:spTree>
    <p:extLst>
      <p:ext uri="{BB962C8B-B14F-4D97-AF65-F5344CB8AC3E}">
        <p14:creationId xmlns:p14="http://schemas.microsoft.com/office/powerpoint/2010/main" val="34486707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CaixaDeTexto 1"/>
          <p:cNvSpPr txBox="1"/>
          <p:nvPr/>
        </p:nvSpPr>
        <p:spPr>
          <a:xfrm>
            <a:off x="159958" y="2060198"/>
            <a:ext cx="8654144" cy="923330"/>
          </a:xfrm>
          <a:prstGeom prst="rect">
            <a:avLst/>
          </a:prstGeom>
          <a:noFill/>
        </p:spPr>
        <p:txBody>
          <a:bodyPr wrap="square" rtlCol="0">
            <a:spAutoFit/>
          </a:bodyPr>
          <a:lstStyle/>
          <a:p>
            <a:endParaRPr lang="pt-BR" dirty="0" smtClean="0"/>
          </a:p>
          <a:p>
            <a:endParaRPr lang="pt-BR" dirty="0" smtClean="0"/>
          </a:p>
          <a:p>
            <a:endParaRPr lang="pt-BR" dirty="0"/>
          </a:p>
        </p:txBody>
      </p:sp>
      <p:sp>
        <p:nvSpPr>
          <p:cNvPr id="4" name="Retângulo 3"/>
          <p:cNvSpPr/>
          <p:nvPr/>
        </p:nvSpPr>
        <p:spPr>
          <a:xfrm>
            <a:off x="473528" y="393564"/>
            <a:ext cx="8605157" cy="9971961"/>
          </a:xfrm>
          <a:prstGeom prst="rect">
            <a:avLst/>
          </a:prstGeom>
        </p:spPr>
        <p:txBody>
          <a:bodyPr wrap="square">
            <a:spAutoFit/>
          </a:bodyPr>
          <a:lstStyle/>
          <a:p>
            <a:pPr algn="just"/>
            <a:r>
              <a:rPr lang="pt-BR" sz="2800" dirty="0">
                <a:solidFill>
                  <a:schemeClr val="accent6">
                    <a:lumMod val="75000"/>
                  </a:schemeClr>
                </a:solidFill>
                <a:latin typeface="Garamond" panose="02020404030301010803" pitchFamily="18" charset="0"/>
              </a:rPr>
              <a:t>	</a:t>
            </a:r>
            <a:r>
              <a:rPr lang="pt-BR" sz="3200" dirty="0">
                <a:solidFill>
                  <a:schemeClr val="accent6">
                    <a:lumMod val="75000"/>
                  </a:schemeClr>
                </a:solidFill>
                <a:latin typeface="Garamond" panose="02020404030301010803" pitchFamily="18" charset="0"/>
              </a:rPr>
              <a:t>Como usar a Lei da Atração</a:t>
            </a:r>
            <a:r>
              <a:rPr lang="pt-BR" sz="3200" dirty="0" smtClean="0">
                <a:solidFill>
                  <a:schemeClr val="accent6">
                    <a:lumMod val="75000"/>
                  </a:schemeClr>
                </a:solidFill>
                <a:latin typeface="Garamond" panose="02020404030301010803" pitchFamily="18" charset="0"/>
              </a:rPr>
              <a:t>:</a:t>
            </a:r>
          </a:p>
          <a:p>
            <a:pPr algn="just"/>
            <a:endParaRPr lang="pt-BR" sz="3200" dirty="0">
              <a:solidFill>
                <a:schemeClr val="accent6">
                  <a:lumMod val="75000"/>
                </a:schemeClr>
              </a:solidFill>
              <a:latin typeface="Garamond" panose="02020404030301010803" pitchFamily="18" charset="0"/>
            </a:endParaRPr>
          </a:p>
          <a:p>
            <a:pPr algn="just"/>
            <a:r>
              <a:rPr lang="pt-BR" sz="2800" dirty="0">
                <a:solidFill>
                  <a:schemeClr val="accent6">
                    <a:lumMod val="75000"/>
                  </a:schemeClr>
                </a:solidFill>
                <a:latin typeface="Garamond" panose="02020404030301010803" pitchFamily="18" charset="0"/>
              </a:rPr>
              <a:t>1.	Clareza e Especificidade:</a:t>
            </a:r>
          </a:p>
          <a:p>
            <a:pPr algn="just"/>
            <a:r>
              <a:rPr lang="pt-BR" sz="2800" dirty="0">
                <a:solidFill>
                  <a:schemeClr val="accent6">
                    <a:lumMod val="75000"/>
                  </a:schemeClr>
                </a:solidFill>
                <a:latin typeface="Garamond" panose="02020404030301010803" pitchFamily="18" charset="0"/>
              </a:rPr>
              <a:t>o	Defina seus desejos: Seja o mais específico possível sobre o que deseja manifestar. Quanto mais claro for seu objetivo, mais fácil será para o universo te atender.</a:t>
            </a:r>
          </a:p>
          <a:p>
            <a:pPr algn="just"/>
            <a:r>
              <a:rPr lang="pt-BR" sz="2800" dirty="0">
                <a:solidFill>
                  <a:schemeClr val="accent6">
                    <a:lumMod val="75000"/>
                  </a:schemeClr>
                </a:solidFill>
                <a:latin typeface="Garamond" panose="02020404030301010803" pitchFamily="18" charset="0"/>
              </a:rPr>
              <a:t>o	Visualize: Crie imagens mentais vívidas do que você deseja. Imagine como se sentiria ao alcançar seu objetivo</a:t>
            </a:r>
            <a:r>
              <a:rPr lang="pt-BR" sz="2800" dirty="0" smtClean="0">
                <a:solidFill>
                  <a:schemeClr val="accent6">
                    <a:lumMod val="75000"/>
                  </a:schemeClr>
                </a:solidFill>
                <a:latin typeface="Garamond" panose="02020404030301010803" pitchFamily="18" charset="0"/>
              </a:rPr>
              <a:t>.</a:t>
            </a:r>
          </a:p>
          <a:p>
            <a:pPr algn="just"/>
            <a:endParaRPr lang="pt-BR" sz="2800" dirty="0">
              <a:solidFill>
                <a:schemeClr val="accent6">
                  <a:lumMod val="75000"/>
                </a:schemeClr>
              </a:solidFill>
              <a:latin typeface="Garamond" panose="02020404030301010803" pitchFamily="18" charset="0"/>
            </a:endParaRPr>
          </a:p>
          <a:p>
            <a:pPr algn="just"/>
            <a:r>
              <a:rPr lang="pt-BR" sz="2800" dirty="0">
                <a:solidFill>
                  <a:schemeClr val="accent6">
                    <a:lumMod val="75000"/>
                  </a:schemeClr>
                </a:solidFill>
                <a:latin typeface="Garamond" panose="02020404030301010803" pitchFamily="18" charset="0"/>
              </a:rPr>
              <a:t>2.	Emoções Positivas:</a:t>
            </a:r>
          </a:p>
          <a:p>
            <a:pPr algn="just"/>
            <a:r>
              <a:rPr lang="pt-BR" sz="2800" dirty="0">
                <a:solidFill>
                  <a:schemeClr val="accent6">
                    <a:lumMod val="75000"/>
                  </a:schemeClr>
                </a:solidFill>
                <a:latin typeface="Garamond" panose="02020404030301010803" pitchFamily="18" charset="0"/>
              </a:rPr>
              <a:t>o	Acredite: Tenha fé de que seus desejos se realizarão. A crença é um componente fundamental da Lei da Atração.</a:t>
            </a:r>
          </a:p>
          <a:p>
            <a:pPr algn="just"/>
            <a:r>
              <a:rPr lang="pt-BR" sz="2800" dirty="0">
                <a:solidFill>
                  <a:schemeClr val="accent6">
                    <a:lumMod val="75000"/>
                  </a:schemeClr>
                </a:solidFill>
                <a:latin typeface="Garamond" panose="02020404030301010803" pitchFamily="18" charset="0"/>
              </a:rPr>
              <a:t>o	Gratidão: Agradeça pelo que já tem e pelo que está por vir. A gratidão aumenta a vibração energética e atrai mais coisas positivas</a:t>
            </a:r>
            <a:r>
              <a:rPr lang="pt-BR" sz="2800" dirty="0" smtClean="0">
                <a:solidFill>
                  <a:schemeClr val="accent6">
                    <a:lumMod val="75000"/>
                  </a:schemeClr>
                </a:solidFill>
                <a:latin typeface="Garamond" panose="02020404030301010803" pitchFamily="18" charset="0"/>
              </a:rPr>
              <a:t>.</a:t>
            </a:r>
          </a:p>
          <a:p>
            <a:pPr algn="just"/>
            <a:endParaRPr lang="pt-BR" sz="2800" dirty="0">
              <a:solidFill>
                <a:schemeClr val="accent6">
                  <a:lumMod val="75000"/>
                </a:schemeClr>
              </a:solidFill>
              <a:latin typeface="Garamond" panose="02020404030301010803" pitchFamily="18" charset="0"/>
            </a:endParaRPr>
          </a:p>
          <a:p>
            <a:pPr algn="just"/>
            <a:r>
              <a:rPr lang="pt-BR" sz="2800" dirty="0">
                <a:solidFill>
                  <a:schemeClr val="accent6">
                    <a:lumMod val="75000"/>
                  </a:schemeClr>
                </a:solidFill>
                <a:latin typeface="Garamond" panose="02020404030301010803" pitchFamily="18" charset="0"/>
              </a:rPr>
              <a:t>3.	Ação:</a:t>
            </a:r>
          </a:p>
          <a:p>
            <a:pPr algn="just"/>
            <a:r>
              <a:rPr lang="pt-BR" sz="2800" dirty="0">
                <a:solidFill>
                  <a:schemeClr val="accent6">
                    <a:lumMod val="75000"/>
                  </a:schemeClr>
                </a:solidFill>
                <a:latin typeface="Garamond" panose="02020404030301010803" pitchFamily="18" charset="0"/>
              </a:rPr>
              <a:t>o	Faça sua parte: A Lei da Atração não é mágica. Você precisa tomar as medidas necessárias para alcançar seus objetivos.</a:t>
            </a:r>
          </a:p>
          <a:p>
            <a:pPr algn="just"/>
            <a:r>
              <a:rPr lang="pt-BR" sz="2800" dirty="0">
                <a:solidFill>
                  <a:schemeClr val="accent6">
                    <a:lumMod val="75000"/>
                  </a:schemeClr>
                </a:solidFill>
                <a:latin typeface="Garamond" panose="02020404030301010803" pitchFamily="18" charset="0"/>
              </a:rPr>
              <a:t>o	Seja proativo: Busque oportunidades e tome iniciativas para aproximar-se dos seus sonhos.</a:t>
            </a:r>
          </a:p>
          <a:p>
            <a:pPr algn="just"/>
            <a:endParaRPr lang="pt-BR" dirty="0"/>
          </a:p>
        </p:txBody>
      </p:sp>
    </p:spTree>
    <p:extLst>
      <p:ext uri="{BB962C8B-B14F-4D97-AF65-F5344CB8AC3E}">
        <p14:creationId xmlns:p14="http://schemas.microsoft.com/office/powerpoint/2010/main" val="19755204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CaixaDeTexto 1"/>
          <p:cNvSpPr txBox="1"/>
          <p:nvPr/>
        </p:nvSpPr>
        <p:spPr>
          <a:xfrm>
            <a:off x="159958" y="2060198"/>
            <a:ext cx="8654144" cy="923330"/>
          </a:xfrm>
          <a:prstGeom prst="rect">
            <a:avLst/>
          </a:prstGeom>
          <a:noFill/>
        </p:spPr>
        <p:txBody>
          <a:bodyPr wrap="square" rtlCol="0">
            <a:spAutoFit/>
          </a:bodyPr>
          <a:lstStyle/>
          <a:p>
            <a:endParaRPr lang="pt-BR" dirty="0" smtClean="0"/>
          </a:p>
          <a:p>
            <a:endParaRPr lang="pt-BR" dirty="0" smtClean="0"/>
          </a:p>
          <a:p>
            <a:endParaRPr lang="pt-BR" dirty="0"/>
          </a:p>
        </p:txBody>
      </p:sp>
      <p:sp>
        <p:nvSpPr>
          <p:cNvPr id="4" name="Retângulo 3"/>
          <p:cNvSpPr/>
          <p:nvPr/>
        </p:nvSpPr>
        <p:spPr>
          <a:xfrm>
            <a:off x="473528" y="664497"/>
            <a:ext cx="8605157" cy="12280285"/>
          </a:xfrm>
          <a:prstGeom prst="rect">
            <a:avLst/>
          </a:prstGeom>
        </p:spPr>
        <p:txBody>
          <a:bodyPr wrap="square">
            <a:spAutoFit/>
          </a:bodyPr>
          <a:lstStyle/>
          <a:p>
            <a:pPr algn="just"/>
            <a:r>
              <a:rPr lang="pt-BR" sz="2800" dirty="0" smtClean="0">
                <a:solidFill>
                  <a:schemeClr val="accent6">
                    <a:lumMod val="75000"/>
                  </a:schemeClr>
                </a:solidFill>
                <a:latin typeface="Garamond" panose="02020404030301010803" pitchFamily="18" charset="0"/>
              </a:rPr>
              <a:t>4</a:t>
            </a:r>
            <a:r>
              <a:rPr lang="pt-BR" sz="2800" dirty="0">
                <a:solidFill>
                  <a:schemeClr val="accent6">
                    <a:lumMod val="75000"/>
                  </a:schemeClr>
                </a:solidFill>
                <a:latin typeface="Garamond" panose="02020404030301010803" pitchFamily="18" charset="0"/>
              </a:rPr>
              <a:t>.	Solte o apego:</a:t>
            </a:r>
          </a:p>
          <a:p>
            <a:pPr algn="just"/>
            <a:r>
              <a:rPr lang="pt-BR" sz="2800" dirty="0">
                <a:solidFill>
                  <a:schemeClr val="accent6">
                    <a:lumMod val="75000"/>
                  </a:schemeClr>
                </a:solidFill>
                <a:latin typeface="Garamond" panose="02020404030301010803" pitchFamily="18" charset="0"/>
              </a:rPr>
              <a:t>o	Confie no processo: Uma vez que você plantou a semente do seu desejo, confie que o universo cuidará do resto.</a:t>
            </a:r>
          </a:p>
          <a:p>
            <a:pPr algn="just"/>
            <a:r>
              <a:rPr lang="pt-BR" sz="2800" dirty="0">
                <a:solidFill>
                  <a:schemeClr val="accent6">
                    <a:lumMod val="75000"/>
                  </a:schemeClr>
                </a:solidFill>
                <a:latin typeface="Garamond" panose="02020404030301010803" pitchFamily="18" charset="0"/>
              </a:rPr>
              <a:t>o	Evite a obsessão: Não se prenda ao resultado. Desfrute da jornada</a:t>
            </a:r>
            <a:r>
              <a:rPr lang="pt-BR" sz="2800" dirty="0" smtClean="0">
                <a:solidFill>
                  <a:schemeClr val="accent6">
                    <a:lumMod val="75000"/>
                  </a:schemeClr>
                </a:solidFill>
                <a:latin typeface="Garamond" panose="02020404030301010803" pitchFamily="18" charset="0"/>
              </a:rPr>
              <a:t>.</a:t>
            </a:r>
          </a:p>
          <a:p>
            <a:pPr algn="just"/>
            <a:endParaRPr lang="pt-BR" sz="2800" dirty="0">
              <a:solidFill>
                <a:schemeClr val="accent6">
                  <a:lumMod val="75000"/>
                </a:schemeClr>
              </a:solidFill>
              <a:latin typeface="Garamond" panose="02020404030301010803" pitchFamily="18" charset="0"/>
            </a:endParaRPr>
          </a:p>
          <a:p>
            <a:pPr algn="just"/>
            <a:r>
              <a:rPr lang="pt-BR" sz="3200" dirty="0">
                <a:solidFill>
                  <a:schemeClr val="accent6">
                    <a:lumMod val="75000"/>
                  </a:schemeClr>
                </a:solidFill>
                <a:latin typeface="Garamond" panose="02020404030301010803" pitchFamily="18" charset="0"/>
              </a:rPr>
              <a:t>Dicas Adicionais</a:t>
            </a:r>
            <a:r>
              <a:rPr lang="pt-BR" sz="3200" dirty="0" smtClean="0">
                <a:solidFill>
                  <a:schemeClr val="accent6">
                    <a:lumMod val="75000"/>
                  </a:schemeClr>
                </a:solidFill>
                <a:latin typeface="Garamond" panose="02020404030301010803" pitchFamily="18" charset="0"/>
              </a:rPr>
              <a:t>:</a:t>
            </a:r>
          </a:p>
          <a:p>
            <a:pPr algn="just"/>
            <a:endParaRPr lang="pt-BR" sz="3200" dirty="0">
              <a:solidFill>
                <a:schemeClr val="accent6">
                  <a:lumMod val="75000"/>
                </a:schemeClr>
              </a:solidFill>
              <a:latin typeface="Garamond" panose="02020404030301010803" pitchFamily="18" charset="0"/>
            </a:endParaRPr>
          </a:p>
          <a:p>
            <a:pPr algn="just"/>
            <a:r>
              <a:rPr lang="pt-BR" sz="2800" dirty="0">
                <a:solidFill>
                  <a:schemeClr val="accent6">
                    <a:lumMod val="75000"/>
                  </a:schemeClr>
                </a:solidFill>
                <a:latin typeface="Garamond" panose="02020404030301010803" pitchFamily="18" charset="0"/>
              </a:rPr>
              <a:t>•	Afirmações Positivas: Repita afirmações positivas sobre seus desejos para reforçar sua crença.</a:t>
            </a:r>
          </a:p>
          <a:p>
            <a:pPr algn="just"/>
            <a:r>
              <a:rPr lang="pt-BR" sz="2800" dirty="0">
                <a:solidFill>
                  <a:schemeClr val="accent6">
                    <a:lumMod val="75000"/>
                  </a:schemeClr>
                </a:solidFill>
                <a:latin typeface="Garamond" panose="02020404030301010803" pitchFamily="18" charset="0"/>
              </a:rPr>
              <a:t>•	Visualização Criativa: Crie um mural de visão com imagens que representam seus objetivos.</a:t>
            </a:r>
          </a:p>
          <a:p>
            <a:pPr algn="just"/>
            <a:r>
              <a:rPr lang="pt-BR" sz="2800" dirty="0">
                <a:solidFill>
                  <a:schemeClr val="accent6">
                    <a:lumMod val="75000"/>
                  </a:schemeClr>
                </a:solidFill>
                <a:latin typeface="Garamond" panose="02020404030301010803" pitchFamily="18" charset="0"/>
              </a:rPr>
              <a:t>•	Cuide de sua Energia: Pratique atividades que te tragam alegria e bem-estar, como meditação, yoga e passar tempo na natureza.</a:t>
            </a:r>
          </a:p>
          <a:p>
            <a:pPr algn="just"/>
            <a:r>
              <a:rPr lang="pt-BR" sz="2800" dirty="0">
                <a:solidFill>
                  <a:schemeClr val="accent6">
                    <a:lumMod val="75000"/>
                  </a:schemeClr>
                </a:solidFill>
                <a:latin typeface="Garamond" panose="02020404030301010803" pitchFamily="18" charset="0"/>
              </a:rPr>
              <a:t>•	Seja paciente: A manifestação leva tempo. Tenha paciência e persista em seus esforços</a:t>
            </a:r>
            <a:r>
              <a:rPr lang="pt-BR" sz="2800" dirty="0" smtClean="0">
                <a:solidFill>
                  <a:schemeClr val="accent6">
                    <a:lumMod val="75000"/>
                  </a:schemeClr>
                </a:solidFill>
                <a:latin typeface="Garamond" panose="02020404030301010803" pitchFamily="18" charset="0"/>
              </a:rPr>
              <a:t>.</a:t>
            </a:r>
          </a:p>
          <a:p>
            <a:pPr algn="just"/>
            <a:endParaRPr lang="pt-BR" sz="2800" dirty="0">
              <a:solidFill>
                <a:schemeClr val="accent6">
                  <a:lumMod val="75000"/>
                </a:schemeClr>
              </a:solidFill>
              <a:latin typeface="Garamond" panose="02020404030301010803" pitchFamily="18" charset="0"/>
            </a:endParaRPr>
          </a:p>
          <a:p>
            <a:pPr algn="just"/>
            <a:r>
              <a:rPr lang="pt-BR" sz="2800" dirty="0">
                <a:solidFill>
                  <a:schemeClr val="accent6">
                    <a:lumMod val="75000"/>
                  </a:schemeClr>
                </a:solidFill>
                <a:latin typeface="Garamond" panose="02020404030301010803" pitchFamily="18" charset="0"/>
              </a:rPr>
              <a:t>Exemplo</a:t>
            </a:r>
            <a:r>
              <a:rPr lang="pt-BR" sz="2800" dirty="0" smtClean="0">
                <a:solidFill>
                  <a:schemeClr val="accent6">
                    <a:lumMod val="75000"/>
                  </a:schemeClr>
                </a:solidFill>
                <a:latin typeface="Garamond" panose="02020404030301010803" pitchFamily="18" charset="0"/>
              </a:rPr>
              <a:t>:</a:t>
            </a:r>
            <a:endParaRPr lang="pt-BR" sz="2800" dirty="0">
              <a:solidFill>
                <a:schemeClr val="accent6">
                  <a:lumMod val="75000"/>
                </a:schemeClr>
              </a:solidFill>
              <a:latin typeface="Garamond" panose="02020404030301010803" pitchFamily="18" charset="0"/>
            </a:endParaRPr>
          </a:p>
          <a:p>
            <a:pPr algn="just"/>
            <a:r>
              <a:rPr lang="pt-BR" sz="2800" dirty="0">
                <a:solidFill>
                  <a:schemeClr val="accent6">
                    <a:lumMod val="75000"/>
                  </a:schemeClr>
                </a:solidFill>
                <a:latin typeface="Garamond" panose="02020404030301010803" pitchFamily="18" charset="0"/>
              </a:rPr>
              <a:t>Se você deseja um novo emprego, visualize-se trabalhando em um ambiente agradável, realizando tarefas que você ama e recebendo um salário justo. Sinta a alegria e a satisfação que esse novo emprego traria para sua vida. Repita afirmações positivas como "Eu sou merecedor(a) de um novo emprego que me traz realização e abundância".</a:t>
            </a:r>
          </a:p>
          <a:p>
            <a:pPr algn="just"/>
            <a:endParaRPr lang="pt-BR" sz="2800" dirty="0">
              <a:solidFill>
                <a:schemeClr val="accent6">
                  <a:lumMod val="75000"/>
                </a:schemeClr>
              </a:solidFill>
              <a:latin typeface="Garamond" panose="02020404030301010803" pitchFamily="18" charset="0"/>
            </a:endParaRPr>
          </a:p>
        </p:txBody>
      </p:sp>
    </p:spTree>
    <p:extLst>
      <p:ext uri="{BB962C8B-B14F-4D97-AF65-F5344CB8AC3E}">
        <p14:creationId xmlns:p14="http://schemas.microsoft.com/office/powerpoint/2010/main" val="35492365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CaixaDeTexto 1"/>
          <p:cNvSpPr txBox="1"/>
          <p:nvPr/>
        </p:nvSpPr>
        <p:spPr>
          <a:xfrm>
            <a:off x="159958" y="2060198"/>
            <a:ext cx="8654144" cy="923330"/>
          </a:xfrm>
          <a:prstGeom prst="rect">
            <a:avLst/>
          </a:prstGeom>
          <a:noFill/>
        </p:spPr>
        <p:txBody>
          <a:bodyPr wrap="square" rtlCol="0">
            <a:spAutoFit/>
          </a:bodyPr>
          <a:lstStyle/>
          <a:p>
            <a:endParaRPr lang="pt-BR" dirty="0" smtClean="0"/>
          </a:p>
          <a:p>
            <a:endParaRPr lang="pt-BR" dirty="0" smtClean="0"/>
          </a:p>
          <a:p>
            <a:endParaRPr lang="pt-BR" dirty="0"/>
          </a:p>
        </p:txBody>
      </p:sp>
      <p:sp>
        <p:nvSpPr>
          <p:cNvPr id="4" name="Retângulo 3"/>
          <p:cNvSpPr/>
          <p:nvPr/>
        </p:nvSpPr>
        <p:spPr>
          <a:xfrm>
            <a:off x="473528" y="664497"/>
            <a:ext cx="8605157" cy="5386090"/>
          </a:xfrm>
          <a:prstGeom prst="rect">
            <a:avLst/>
          </a:prstGeom>
        </p:spPr>
        <p:txBody>
          <a:bodyPr wrap="square">
            <a:spAutoFit/>
          </a:bodyPr>
          <a:lstStyle/>
          <a:p>
            <a:pPr algn="just"/>
            <a:r>
              <a:rPr lang="pt-BR" sz="3200" dirty="0">
                <a:solidFill>
                  <a:schemeClr val="accent6">
                    <a:lumMod val="75000"/>
                  </a:schemeClr>
                </a:solidFill>
                <a:latin typeface="Garamond" panose="02020404030301010803" pitchFamily="18" charset="0"/>
              </a:rPr>
              <a:t>Importante</a:t>
            </a:r>
            <a:r>
              <a:rPr lang="pt-BR" sz="3200" dirty="0" smtClean="0">
                <a:solidFill>
                  <a:schemeClr val="accent6">
                    <a:lumMod val="75000"/>
                  </a:schemeClr>
                </a:solidFill>
                <a:latin typeface="Garamond" panose="02020404030301010803" pitchFamily="18" charset="0"/>
              </a:rPr>
              <a:t>:</a:t>
            </a:r>
          </a:p>
          <a:p>
            <a:pPr algn="just"/>
            <a:endParaRPr lang="pt-BR" sz="3200" dirty="0">
              <a:solidFill>
                <a:schemeClr val="accent6">
                  <a:lumMod val="75000"/>
                </a:schemeClr>
              </a:solidFill>
              <a:latin typeface="Garamond" panose="02020404030301010803" pitchFamily="18" charset="0"/>
            </a:endParaRPr>
          </a:p>
          <a:p>
            <a:pPr algn="just"/>
            <a:r>
              <a:rPr lang="pt-BR" sz="2800" dirty="0">
                <a:solidFill>
                  <a:schemeClr val="accent6">
                    <a:lumMod val="75000"/>
                  </a:schemeClr>
                </a:solidFill>
                <a:latin typeface="Garamond" panose="02020404030301010803" pitchFamily="18" charset="0"/>
              </a:rPr>
              <a:t>A Lei da Atração é uma ferramenta poderosa, mas não é uma fórmula mágica. É importante lembrar que você tem o poder de criar sua própria realidade, mas também precisa agir e fazer sua parte.</a:t>
            </a:r>
          </a:p>
          <a:p>
            <a:pPr algn="just"/>
            <a:r>
              <a:rPr lang="pt-BR" sz="2800" dirty="0">
                <a:solidFill>
                  <a:schemeClr val="accent6">
                    <a:lumMod val="75000"/>
                  </a:schemeClr>
                </a:solidFill>
                <a:latin typeface="Garamond" panose="02020404030301010803" pitchFamily="18" charset="0"/>
              </a:rPr>
              <a:t>Gostaria de saber mais sobre algum aspecto da Lei da Atração? Ou talvez você tenha um desejo específico que gostaria de manifestar e precisa de ajuda para se concentrar?</a:t>
            </a:r>
          </a:p>
          <a:p>
            <a:pPr algn="just"/>
            <a:r>
              <a:rPr lang="pt-BR" sz="2800" dirty="0">
                <a:solidFill>
                  <a:schemeClr val="accent6">
                    <a:lumMod val="75000"/>
                  </a:schemeClr>
                </a:solidFill>
                <a:latin typeface="Garamond" panose="02020404030301010803" pitchFamily="18" charset="0"/>
              </a:rPr>
              <a:t>Lembre-se, a jornada da manifestação é única para cada pessoa. Explore, experimente e descubra o que funciona melhor para você!</a:t>
            </a:r>
          </a:p>
        </p:txBody>
      </p:sp>
    </p:spTree>
    <p:extLst>
      <p:ext uri="{BB962C8B-B14F-4D97-AF65-F5344CB8AC3E}">
        <p14:creationId xmlns:p14="http://schemas.microsoft.com/office/powerpoint/2010/main" val="27589749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CaixaDeTexto 2"/>
          <p:cNvSpPr txBox="1"/>
          <p:nvPr/>
        </p:nvSpPr>
        <p:spPr>
          <a:xfrm>
            <a:off x="604157" y="394305"/>
            <a:ext cx="7862509" cy="70788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pt-BR" sz="4000" dirty="0" smtClean="0">
                <a:solidFill>
                  <a:schemeClr val="accent6">
                    <a:lumMod val="75000"/>
                  </a:schemeClr>
                </a:solidFill>
                <a:latin typeface="Garamond" panose="02020404030301010803" pitchFamily="18" charset="0"/>
              </a:rPr>
              <a:t>Introdução</a:t>
            </a:r>
            <a:endParaRPr lang="pt-BR" sz="4000" dirty="0">
              <a:solidFill>
                <a:schemeClr val="accent6">
                  <a:lumMod val="75000"/>
                </a:schemeClr>
              </a:solidFill>
              <a:latin typeface="Garamond" panose="02020404030301010803" pitchFamily="18" charset="0"/>
            </a:endParaRPr>
          </a:p>
        </p:txBody>
      </p:sp>
      <p:sp>
        <p:nvSpPr>
          <p:cNvPr id="4" name="CaixaDeTexto 3"/>
          <p:cNvSpPr txBox="1"/>
          <p:nvPr/>
        </p:nvSpPr>
        <p:spPr>
          <a:xfrm>
            <a:off x="604157" y="1488319"/>
            <a:ext cx="8392885" cy="9140964"/>
          </a:xfrm>
          <a:prstGeom prst="rect">
            <a:avLst/>
          </a:prstGeom>
          <a:noFill/>
        </p:spPr>
        <p:txBody>
          <a:bodyPr wrap="square" rtlCol="0">
            <a:spAutoFit/>
          </a:bodyPr>
          <a:lstStyle/>
          <a:p>
            <a:pPr algn="just"/>
            <a:r>
              <a:rPr lang="pt-BR" sz="2800" dirty="0" smtClean="0">
                <a:solidFill>
                  <a:schemeClr val="accent6">
                    <a:lumMod val="75000"/>
                  </a:schemeClr>
                </a:solidFill>
                <a:latin typeface="Garamond" panose="02020404030301010803" pitchFamily="18" charset="0"/>
              </a:rPr>
              <a:t>	O </a:t>
            </a:r>
            <a:r>
              <a:rPr lang="pt-BR" sz="2800" dirty="0">
                <a:solidFill>
                  <a:schemeClr val="accent6">
                    <a:lumMod val="75000"/>
                  </a:schemeClr>
                </a:solidFill>
                <a:latin typeface="Garamond" panose="02020404030301010803" pitchFamily="18" charset="0"/>
              </a:rPr>
              <a:t>despertar espiritual é um processo de autodescoberta e transformação que nos leva a uma compreensão mais profunda de nós mesmos e do mundo ao nosso redor. É uma jornada de conexão com a nossa essência mais profunda, com o universo e com o divino.</a:t>
            </a:r>
          </a:p>
          <a:p>
            <a:pPr algn="just"/>
            <a:r>
              <a:rPr lang="pt-BR" sz="2800" dirty="0">
                <a:solidFill>
                  <a:schemeClr val="accent6">
                    <a:lumMod val="75000"/>
                  </a:schemeClr>
                </a:solidFill>
                <a:latin typeface="Garamond" panose="02020404030301010803" pitchFamily="18" charset="0"/>
              </a:rPr>
              <a:t>Este e-book é um guia para o despertar espiritual, que aborda temas como:</a:t>
            </a:r>
          </a:p>
          <a:p>
            <a:pPr algn="just"/>
            <a:r>
              <a:rPr lang="pt-BR" sz="2800" dirty="0">
                <a:solidFill>
                  <a:schemeClr val="accent6">
                    <a:lumMod val="75000"/>
                  </a:schemeClr>
                </a:solidFill>
                <a:latin typeface="Garamond" panose="02020404030301010803" pitchFamily="18" charset="0"/>
              </a:rPr>
              <a:t>Autoconhecimento: Como se conhecer melhor e descobrir seus valores, crenças e propósito de vida.</a:t>
            </a:r>
          </a:p>
          <a:p>
            <a:pPr algn="just"/>
            <a:r>
              <a:rPr lang="pt-BR" sz="2800" dirty="0">
                <a:solidFill>
                  <a:schemeClr val="accent6">
                    <a:lumMod val="75000"/>
                  </a:schemeClr>
                </a:solidFill>
                <a:latin typeface="Garamond" panose="02020404030301010803" pitchFamily="18" charset="0"/>
              </a:rPr>
              <a:t>Meditação: Uma prática poderosa para acalmar a mente, expandir a consciência e conectar-se com o eu interior.</a:t>
            </a:r>
          </a:p>
          <a:p>
            <a:pPr algn="just"/>
            <a:r>
              <a:rPr lang="pt-BR" sz="2800" dirty="0">
                <a:solidFill>
                  <a:schemeClr val="accent6">
                    <a:lumMod val="75000"/>
                  </a:schemeClr>
                </a:solidFill>
                <a:latin typeface="Garamond" panose="02020404030301010803" pitchFamily="18" charset="0"/>
              </a:rPr>
              <a:t>Intuição: Como desenvolver a intuição e confiar nos seus instintos.</a:t>
            </a:r>
          </a:p>
          <a:p>
            <a:pPr algn="just"/>
            <a:r>
              <a:rPr lang="pt-BR" sz="2800" dirty="0">
                <a:solidFill>
                  <a:schemeClr val="accent6">
                    <a:lumMod val="75000"/>
                  </a:schemeClr>
                </a:solidFill>
                <a:latin typeface="Garamond" panose="02020404030301010803" pitchFamily="18" charset="0"/>
              </a:rPr>
              <a:t>Lei da Atração: Como usar a lei da atração para manifestar seus desejos e criar a vida que você deseja.</a:t>
            </a:r>
          </a:p>
          <a:p>
            <a:pPr algn="just"/>
            <a:r>
              <a:rPr lang="pt-BR" sz="2800" dirty="0" err="1">
                <a:solidFill>
                  <a:schemeClr val="accent6">
                    <a:lumMod val="75000"/>
                  </a:schemeClr>
                </a:solidFill>
                <a:latin typeface="Garamond" panose="02020404030301010803" pitchFamily="18" charset="0"/>
              </a:rPr>
              <a:t>Karma</a:t>
            </a:r>
            <a:r>
              <a:rPr lang="pt-BR" sz="2800" dirty="0">
                <a:solidFill>
                  <a:schemeClr val="accent6">
                    <a:lumMod val="75000"/>
                  </a:schemeClr>
                </a:solidFill>
                <a:latin typeface="Garamond" panose="02020404030301010803" pitchFamily="18" charset="0"/>
              </a:rPr>
              <a:t>: Como entender o </a:t>
            </a:r>
            <a:r>
              <a:rPr lang="pt-BR" sz="2800" dirty="0" err="1">
                <a:solidFill>
                  <a:schemeClr val="accent6">
                    <a:lumMod val="75000"/>
                  </a:schemeClr>
                </a:solidFill>
                <a:latin typeface="Garamond" panose="02020404030301010803" pitchFamily="18" charset="0"/>
              </a:rPr>
              <a:t>karma</a:t>
            </a:r>
            <a:r>
              <a:rPr lang="pt-BR" sz="2800" dirty="0">
                <a:solidFill>
                  <a:schemeClr val="accent6">
                    <a:lumMod val="75000"/>
                  </a:schemeClr>
                </a:solidFill>
                <a:latin typeface="Garamond" panose="02020404030301010803" pitchFamily="18" charset="0"/>
              </a:rPr>
              <a:t> e como usá-lo para criar uma vida mais positiva.</a:t>
            </a:r>
          </a:p>
          <a:p>
            <a:pPr algn="just"/>
            <a:r>
              <a:rPr lang="pt-BR" sz="2800" dirty="0">
                <a:solidFill>
                  <a:schemeClr val="accent6">
                    <a:lumMod val="75000"/>
                  </a:schemeClr>
                </a:solidFill>
                <a:latin typeface="Garamond" panose="02020404030301010803" pitchFamily="18" charset="0"/>
              </a:rPr>
              <a:t>Relacionamentos: Como criar relacionamentos mais saudáveis e significativos.</a:t>
            </a:r>
          </a:p>
          <a:p>
            <a:pPr algn="just"/>
            <a:r>
              <a:rPr lang="pt-BR" sz="2800" dirty="0">
                <a:solidFill>
                  <a:schemeClr val="accent6">
                    <a:lumMod val="75000"/>
                  </a:schemeClr>
                </a:solidFill>
                <a:latin typeface="Garamond" panose="02020404030301010803" pitchFamily="18" charset="0"/>
              </a:rPr>
              <a:t>Cura: Como curar feridas emocionais e físicas.</a:t>
            </a:r>
          </a:p>
          <a:p>
            <a:pPr algn="just"/>
            <a:r>
              <a:rPr lang="pt-BR" sz="2800" dirty="0">
                <a:solidFill>
                  <a:schemeClr val="accent6">
                    <a:lumMod val="75000"/>
                  </a:schemeClr>
                </a:solidFill>
                <a:latin typeface="Garamond" panose="02020404030301010803" pitchFamily="18" charset="0"/>
              </a:rPr>
              <a:t>Iluminação: O que é a iluminação e como alcançá-la.</a:t>
            </a:r>
          </a:p>
        </p:txBody>
      </p:sp>
    </p:spTree>
    <p:extLst>
      <p:ext uri="{BB962C8B-B14F-4D97-AF65-F5344CB8AC3E}">
        <p14:creationId xmlns:p14="http://schemas.microsoft.com/office/powerpoint/2010/main" val="32592793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CaixaDeTexto 1"/>
          <p:cNvSpPr txBox="1"/>
          <p:nvPr/>
        </p:nvSpPr>
        <p:spPr>
          <a:xfrm>
            <a:off x="159958" y="2060198"/>
            <a:ext cx="8654144" cy="923330"/>
          </a:xfrm>
          <a:prstGeom prst="rect">
            <a:avLst/>
          </a:prstGeom>
          <a:noFill/>
        </p:spPr>
        <p:txBody>
          <a:bodyPr wrap="square" rtlCol="0">
            <a:spAutoFit/>
          </a:bodyPr>
          <a:lstStyle/>
          <a:p>
            <a:endParaRPr lang="pt-BR" dirty="0" smtClean="0"/>
          </a:p>
          <a:p>
            <a:endParaRPr lang="pt-BR" dirty="0" smtClean="0"/>
          </a:p>
          <a:p>
            <a:endParaRPr lang="pt-BR" dirty="0"/>
          </a:p>
        </p:txBody>
      </p:sp>
      <p:sp>
        <p:nvSpPr>
          <p:cNvPr id="4" name="Retângulo 3"/>
          <p:cNvSpPr/>
          <p:nvPr/>
        </p:nvSpPr>
        <p:spPr>
          <a:xfrm>
            <a:off x="498021" y="567481"/>
            <a:ext cx="8605157" cy="2492990"/>
          </a:xfrm>
          <a:prstGeom prst="rect">
            <a:avLst/>
          </a:prstGeom>
        </p:spPr>
        <p:txBody>
          <a:bodyPr wrap="square">
            <a:spAutoFit/>
          </a:bodyPr>
          <a:lstStyle/>
          <a:p>
            <a:pPr algn="just"/>
            <a:r>
              <a:rPr lang="pt-BR" sz="2800" dirty="0">
                <a:solidFill>
                  <a:schemeClr val="accent6">
                    <a:lumMod val="75000"/>
                  </a:schemeClr>
                </a:solidFill>
                <a:latin typeface="Garamond" panose="02020404030301010803" pitchFamily="18" charset="0"/>
              </a:rPr>
              <a:t>	</a:t>
            </a:r>
            <a:r>
              <a:rPr lang="pt-BR" sz="4000" dirty="0">
                <a:solidFill>
                  <a:schemeClr val="accent6">
                    <a:lumMod val="75000"/>
                  </a:schemeClr>
                </a:solidFill>
                <a:latin typeface="Garamond" panose="02020404030301010803" pitchFamily="18" charset="0"/>
              </a:rPr>
              <a:t>Capítulo 6: </a:t>
            </a:r>
            <a:r>
              <a:rPr lang="pt-BR" sz="4000" dirty="0" err="1" smtClean="0">
                <a:solidFill>
                  <a:schemeClr val="accent6">
                    <a:lumMod val="75000"/>
                  </a:schemeClr>
                </a:solidFill>
                <a:latin typeface="Garamond" panose="02020404030301010803" pitchFamily="18" charset="0"/>
              </a:rPr>
              <a:t>Karma</a:t>
            </a:r>
            <a:endParaRPr lang="pt-BR" sz="4000" dirty="0" smtClean="0">
              <a:solidFill>
                <a:schemeClr val="accent6">
                  <a:lumMod val="75000"/>
                </a:schemeClr>
              </a:solidFill>
              <a:latin typeface="Garamond" panose="02020404030301010803" pitchFamily="18" charset="0"/>
            </a:endParaRPr>
          </a:p>
          <a:p>
            <a:pPr algn="just"/>
            <a:endParaRPr lang="pt-BR" sz="3200" dirty="0">
              <a:solidFill>
                <a:schemeClr val="accent6">
                  <a:lumMod val="75000"/>
                </a:schemeClr>
              </a:solidFill>
              <a:latin typeface="Garamond" panose="02020404030301010803" pitchFamily="18" charset="0"/>
            </a:endParaRPr>
          </a:p>
          <a:p>
            <a:pPr algn="just"/>
            <a:r>
              <a:rPr lang="pt-BR" sz="2800" dirty="0" smtClean="0">
                <a:solidFill>
                  <a:schemeClr val="accent6">
                    <a:lumMod val="75000"/>
                  </a:schemeClr>
                </a:solidFill>
                <a:latin typeface="Garamond" panose="02020404030301010803" pitchFamily="18" charset="0"/>
              </a:rPr>
              <a:t>	O </a:t>
            </a:r>
            <a:r>
              <a:rPr lang="pt-BR" sz="2800" dirty="0" err="1">
                <a:solidFill>
                  <a:schemeClr val="accent6">
                    <a:lumMod val="75000"/>
                  </a:schemeClr>
                </a:solidFill>
                <a:latin typeface="Garamond" panose="02020404030301010803" pitchFamily="18" charset="0"/>
              </a:rPr>
              <a:t>karma</a:t>
            </a:r>
            <a:r>
              <a:rPr lang="pt-BR" sz="2800" dirty="0">
                <a:solidFill>
                  <a:schemeClr val="accent6">
                    <a:lumMod val="75000"/>
                  </a:schemeClr>
                </a:solidFill>
                <a:latin typeface="Garamond" panose="02020404030301010803" pitchFamily="18" charset="0"/>
              </a:rPr>
              <a:t> é a lei de causa e efeito. Neste capítulo, você aprenderá como o </a:t>
            </a:r>
            <a:r>
              <a:rPr lang="pt-BR" sz="2800" dirty="0" err="1">
                <a:solidFill>
                  <a:schemeClr val="accent6">
                    <a:lumMod val="75000"/>
                  </a:schemeClr>
                </a:solidFill>
                <a:latin typeface="Garamond" panose="02020404030301010803" pitchFamily="18" charset="0"/>
              </a:rPr>
              <a:t>karma</a:t>
            </a:r>
            <a:r>
              <a:rPr lang="pt-BR" sz="2800" dirty="0">
                <a:solidFill>
                  <a:schemeClr val="accent6">
                    <a:lumMod val="75000"/>
                  </a:schemeClr>
                </a:solidFill>
                <a:latin typeface="Garamond" panose="02020404030301010803" pitchFamily="18" charset="0"/>
              </a:rPr>
              <a:t> funciona e como usá-lo para criar uma vida mais positiva.</a:t>
            </a:r>
            <a:endParaRPr lang="pt-BR" dirty="0"/>
          </a:p>
        </p:txBody>
      </p:sp>
    </p:spTree>
    <p:extLst>
      <p:ext uri="{BB962C8B-B14F-4D97-AF65-F5344CB8AC3E}">
        <p14:creationId xmlns:p14="http://schemas.microsoft.com/office/powerpoint/2010/main" val="37499916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CaixaDeTexto 1"/>
          <p:cNvSpPr txBox="1"/>
          <p:nvPr/>
        </p:nvSpPr>
        <p:spPr>
          <a:xfrm>
            <a:off x="159958" y="2060198"/>
            <a:ext cx="8654144" cy="923330"/>
          </a:xfrm>
          <a:prstGeom prst="rect">
            <a:avLst/>
          </a:prstGeom>
          <a:noFill/>
        </p:spPr>
        <p:txBody>
          <a:bodyPr wrap="square" rtlCol="0">
            <a:spAutoFit/>
          </a:bodyPr>
          <a:lstStyle/>
          <a:p>
            <a:endParaRPr lang="pt-BR" dirty="0" smtClean="0"/>
          </a:p>
          <a:p>
            <a:endParaRPr lang="pt-BR" dirty="0" smtClean="0"/>
          </a:p>
          <a:p>
            <a:endParaRPr lang="pt-BR" dirty="0"/>
          </a:p>
        </p:txBody>
      </p:sp>
      <p:sp>
        <p:nvSpPr>
          <p:cNvPr id="3" name="Retângulo 2"/>
          <p:cNvSpPr/>
          <p:nvPr/>
        </p:nvSpPr>
        <p:spPr>
          <a:xfrm>
            <a:off x="587828" y="419569"/>
            <a:ext cx="8490857" cy="707886"/>
          </a:xfrm>
          <a:prstGeom prst="rect">
            <a:avLst/>
          </a:prstGeom>
        </p:spPr>
        <p:txBody>
          <a:bodyPr wrap="square">
            <a:spAutoFit/>
          </a:bodyPr>
          <a:lstStyle/>
          <a:p>
            <a:r>
              <a:rPr lang="pt-BR" sz="4000" dirty="0">
                <a:solidFill>
                  <a:schemeClr val="accent6">
                    <a:lumMod val="75000"/>
                  </a:schemeClr>
                </a:solidFill>
                <a:latin typeface="Garamond" panose="02020404030301010803" pitchFamily="18" charset="0"/>
              </a:rPr>
              <a:t>O </a:t>
            </a:r>
            <a:r>
              <a:rPr lang="pt-BR" sz="4000" dirty="0" err="1">
                <a:solidFill>
                  <a:schemeClr val="accent6">
                    <a:lumMod val="75000"/>
                  </a:schemeClr>
                </a:solidFill>
                <a:latin typeface="Garamond" panose="02020404030301010803" pitchFamily="18" charset="0"/>
              </a:rPr>
              <a:t>Karma</a:t>
            </a:r>
            <a:r>
              <a:rPr lang="pt-BR" sz="4000" dirty="0">
                <a:solidFill>
                  <a:schemeClr val="accent6">
                    <a:lumMod val="75000"/>
                  </a:schemeClr>
                </a:solidFill>
                <a:latin typeface="Garamond" panose="02020404030301010803" pitchFamily="18" charset="0"/>
              </a:rPr>
              <a:t>: A Lei da Causa e Efeito</a:t>
            </a:r>
            <a:endParaRPr lang="pt-BR" sz="4000" dirty="0">
              <a:solidFill>
                <a:schemeClr val="accent6">
                  <a:lumMod val="75000"/>
                </a:schemeClr>
              </a:solidFill>
              <a:latin typeface="Garamond" panose="02020404030301010803" pitchFamily="18" charset="0"/>
            </a:endParaRPr>
          </a:p>
        </p:txBody>
      </p:sp>
      <p:sp>
        <p:nvSpPr>
          <p:cNvPr id="4" name="Retângulo 3"/>
          <p:cNvSpPr/>
          <p:nvPr/>
        </p:nvSpPr>
        <p:spPr>
          <a:xfrm>
            <a:off x="473528" y="1468368"/>
            <a:ext cx="8605157" cy="9264075"/>
          </a:xfrm>
          <a:prstGeom prst="rect">
            <a:avLst/>
          </a:prstGeom>
        </p:spPr>
        <p:txBody>
          <a:bodyPr wrap="square">
            <a:spAutoFit/>
          </a:bodyPr>
          <a:lstStyle/>
          <a:p>
            <a:pPr algn="just"/>
            <a:r>
              <a:rPr lang="pt-BR" sz="2800" dirty="0">
                <a:solidFill>
                  <a:schemeClr val="accent6">
                    <a:lumMod val="75000"/>
                  </a:schemeClr>
                </a:solidFill>
                <a:latin typeface="Garamond" panose="02020404030301010803" pitchFamily="18" charset="0"/>
              </a:rPr>
              <a:t>	O conceito de </a:t>
            </a:r>
            <a:r>
              <a:rPr lang="pt-BR" sz="2800" dirty="0" err="1">
                <a:solidFill>
                  <a:schemeClr val="accent6">
                    <a:lumMod val="75000"/>
                  </a:schemeClr>
                </a:solidFill>
                <a:latin typeface="Garamond" panose="02020404030301010803" pitchFamily="18" charset="0"/>
              </a:rPr>
              <a:t>karma</a:t>
            </a:r>
            <a:r>
              <a:rPr lang="pt-BR" sz="2800" dirty="0">
                <a:solidFill>
                  <a:schemeClr val="accent6">
                    <a:lumMod val="75000"/>
                  </a:schemeClr>
                </a:solidFill>
                <a:latin typeface="Garamond" panose="02020404030301010803" pitchFamily="18" charset="0"/>
              </a:rPr>
              <a:t>, originário de antigas filosofias orientais como o hinduísmo e o budismo, se refere à lei de causa e efeito. Em termos simples, significa que nossas ações, pensamentos e palavras geram consequências, tanto positivas quanto negativas, que podem se manifestar tanto nesta vida quanto em futuras</a:t>
            </a:r>
            <a:r>
              <a:rPr lang="pt-BR" sz="2800" dirty="0" smtClean="0">
                <a:solidFill>
                  <a:schemeClr val="accent6">
                    <a:lumMod val="75000"/>
                  </a:schemeClr>
                </a:solidFill>
                <a:latin typeface="Garamond" panose="02020404030301010803" pitchFamily="18" charset="0"/>
              </a:rPr>
              <a:t>.</a:t>
            </a:r>
          </a:p>
          <a:p>
            <a:pPr algn="just"/>
            <a:endParaRPr lang="pt-BR" sz="2800" dirty="0">
              <a:solidFill>
                <a:schemeClr val="accent6">
                  <a:lumMod val="75000"/>
                </a:schemeClr>
              </a:solidFill>
              <a:latin typeface="Garamond" panose="02020404030301010803" pitchFamily="18" charset="0"/>
            </a:endParaRPr>
          </a:p>
          <a:p>
            <a:pPr algn="just"/>
            <a:r>
              <a:rPr lang="pt-BR" sz="3200" dirty="0">
                <a:solidFill>
                  <a:schemeClr val="accent6">
                    <a:lumMod val="75000"/>
                  </a:schemeClr>
                </a:solidFill>
                <a:latin typeface="Garamond" panose="02020404030301010803" pitchFamily="18" charset="0"/>
              </a:rPr>
              <a:t>Como o </a:t>
            </a:r>
            <a:r>
              <a:rPr lang="pt-BR" sz="3200" dirty="0" err="1">
                <a:solidFill>
                  <a:schemeClr val="accent6">
                    <a:lumMod val="75000"/>
                  </a:schemeClr>
                </a:solidFill>
                <a:latin typeface="Garamond" panose="02020404030301010803" pitchFamily="18" charset="0"/>
              </a:rPr>
              <a:t>Karma</a:t>
            </a:r>
            <a:r>
              <a:rPr lang="pt-BR" sz="3200" dirty="0">
                <a:solidFill>
                  <a:schemeClr val="accent6">
                    <a:lumMod val="75000"/>
                  </a:schemeClr>
                </a:solidFill>
                <a:latin typeface="Garamond" panose="02020404030301010803" pitchFamily="18" charset="0"/>
              </a:rPr>
              <a:t> Funciona</a:t>
            </a:r>
            <a:r>
              <a:rPr lang="pt-BR" sz="3200" dirty="0" smtClean="0">
                <a:solidFill>
                  <a:schemeClr val="accent6">
                    <a:lumMod val="75000"/>
                  </a:schemeClr>
                </a:solidFill>
                <a:latin typeface="Garamond" panose="02020404030301010803" pitchFamily="18" charset="0"/>
              </a:rPr>
              <a:t>:</a:t>
            </a:r>
          </a:p>
          <a:p>
            <a:pPr algn="just"/>
            <a:endParaRPr lang="pt-BR" sz="3200" dirty="0">
              <a:solidFill>
                <a:schemeClr val="accent6">
                  <a:lumMod val="75000"/>
                </a:schemeClr>
              </a:solidFill>
              <a:latin typeface="Garamond" panose="02020404030301010803" pitchFamily="18" charset="0"/>
            </a:endParaRPr>
          </a:p>
          <a:p>
            <a:pPr algn="just"/>
            <a:r>
              <a:rPr lang="pt-BR" sz="2800" dirty="0">
                <a:solidFill>
                  <a:schemeClr val="accent6">
                    <a:lumMod val="75000"/>
                  </a:schemeClr>
                </a:solidFill>
                <a:latin typeface="Garamond" panose="02020404030301010803" pitchFamily="18" charset="0"/>
              </a:rPr>
              <a:t>•	Causa e Efeito: Toda ação gera uma reação. Se você planta uma semente, colherá um fruto. Da mesma forma, suas ações, sejam elas boas ou ruins, terão um impacto em sua vida.</a:t>
            </a:r>
          </a:p>
          <a:p>
            <a:pPr algn="just"/>
            <a:r>
              <a:rPr lang="pt-BR" sz="2800" dirty="0">
                <a:solidFill>
                  <a:schemeClr val="accent6">
                    <a:lumMod val="75000"/>
                  </a:schemeClr>
                </a:solidFill>
                <a:latin typeface="Garamond" panose="02020404030301010803" pitchFamily="18" charset="0"/>
              </a:rPr>
              <a:t>•	Acúmulo: O </a:t>
            </a:r>
            <a:r>
              <a:rPr lang="pt-BR" sz="2800" dirty="0" err="1">
                <a:solidFill>
                  <a:schemeClr val="accent6">
                    <a:lumMod val="75000"/>
                  </a:schemeClr>
                </a:solidFill>
                <a:latin typeface="Garamond" panose="02020404030301010803" pitchFamily="18" charset="0"/>
              </a:rPr>
              <a:t>karma</a:t>
            </a:r>
            <a:r>
              <a:rPr lang="pt-BR" sz="2800" dirty="0">
                <a:solidFill>
                  <a:schemeClr val="accent6">
                    <a:lumMod val="75000"/>
                  </a:schemeClr>
                </a:solidFill>
                <a:latin typeface="Garamond" panose="02020404030301010803" pitchFamily="18" charset="0"/>
              </a:rPr>
              <a:t> é cumulativo. As ações que você realiza ao longo da vida vão se somando, criando um "saldo" </a:t>
            </a:r>
            <a:r>
              <a:rPr lang="pt-BR" sz="2800" dirty="0" err="1">
                <a:solidFill>
                  <a:schemeClr val="accent6">
                    <a:lumMod val="75000"/>
                  </a:schemeClr>
                </a:solidFill>
                <a:latin typeface="Garamond" panose="02020404030301010803" pitchFamily="18" charset="0"/>
              </a:rPr>
              <a:t>cármico</a:t>
            </a:r>
            <a:r>
              <a:rPr lang="pt-BR" sz="2800" dirty="0">
                <a:solidFill>
                  <a:schemeClr val="accent6">
                    <a:lumMod val="75000"/>
                  </a:schemeClr>
                </a:solidFill>
                <a:latin typeface="Garamond" panose="02020404030301010803" pitchFamily="18" charset="0"/>
              </a:rPr>
              <a:t>.</a:t>
            </a:r>
          </a:p>
          <a:p>
            <a:pPr algn="just"/>
            <a:r>
              <a:rPr lang="pt-BR" sz="2800" dirty="0">
                <a:solidFill>
                  <a:schemeClr val="accent6">
                    <a:lumMod val="75000"/>
                  </a:schemeClr>
                </a:solidFill>
                <a:latin typeface="Garamond" panose="02020404030301010803" pitchFamily="18" charset="0"/>
              </a:rPr>
              <a:t>•	Lei Universal: O </a:t>
            </a:r>
            <a:r>
              <a:rPr lang="pt-BR" sz="2800" dirty="0" err="1">
                <a:solidFill>
                  <a:schemeClr val="accent6">
                    <a:lumMod val="75000"/>
                  </a:schemeClr>
                </a:solidFill>
                <a:latin typeface="Garamond" panose="02020404030301010803" pitchFamily="18" charset="0"/>
              </a:rPr>
              <a:t>karma</a:t>
            </a:r>
            <a:r>
              <a:rPr lang="pt-BR" sz="2800" dirty="0">
                <a:solidFill>
                  <a:schemeClr val="accent6">
                    <a:lumMod val="75000"/>
                  </a:schemeClr>
                </a:solidFill>
                <a:latin typeface="Garamond" panose="02020404030301010803" pitchFamily="18" charset="0"/>
              </a:rPr>
              <a:t> é considerado uma lei universal, aplicável a todos os seres. Ninguém está imune às consequências de suas ações</a:t>
            </a:r>
            <a:r>
              <a:rPr lang="pt-BR" sz="2800" dirty="0" smtClean="0">
                <a:solidFill>
                  <a:schemeClr val="accent6">
                    <a:lumMod val="75000"/>
                  </a:schemeClr>
                </a:solidFill>
                <a:latin typeface="Garamond" panose="02020404030301010803" pitchFamily="18" charset="0"/>
              </a:rPr>
              <a:t>.</a:t>
            </a:r>
          </a:p>
          <a:p>
            <a:pPr algn="just"/>
            <a:endParaRPr lang="pt-BR" sz="2800" dirty="0">
              <a:solidFill>
                <a:schemeClr val="accent6">
                  <a:lumMod val="75000"/>
                </a:schemeClr>
              </a:solidFill>
              <a:latin typeface="Garamond" panose="02020404030301010803" pitchFamily="18" charset="0"/>
            </a:endParaRPr>
          </a:p>
          <a:p>
            <a:pPr algn="just"/>
            <a:endParaRPr lang="pt-BR" sz="2800" dirty="0">
              <a:solidFill>
                <a:schemeClr val="accent6">
                  <a:lumMod val="75000"/>
                </a:schemeClr>
              </a:solidFill>
              <a:latin typeface="Garamond" panose="02020404030301010803" pitchFamily="18" charset="0"/>
            </a:endParaRPr>
          </a:p>
        </p:txBody>
      </p:sp>
    </p:spTree>
    <p:extLst>
      <p:ext uri="{BB962C8B-B14F-4D97-AF65-F5344CB8AC3E}">
        <p14:creationId xmlns:p14="http://schemas.microsoft.com/office/powerpoint/2010/main" val="42082292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CaixaDeTexto 1"/>
          <p:cNvSpPr txBox="1"/>
          <p:nvPr/>
        </p:nvSpPr>
        <p:spPr>
          <a:xfrm>
            <a:off x="159958" y="2060198"/>
            <a:ext cx="8654144" cy="923330"/>
          </a:xfrm>
          <a:prstGeom prst="rect">
            <a:avLst/>
          </a:prstGeom>
          <a:noFill/>
        </p:spPr>
        <p:txBody>
          <a:bodyPr wrap="square" rtlCol="0">
            <a:spAutoFit/>
          </a:bodyPr>
          <a:lstStyle/>
          <a:p>
            <a:endParaRPr lang="pt-BR" dirty="0" smtClean="0"/>
          </a:p>
          <a:p>
            <a:endParaRPr lang="pt-BR" dirty="0" smtClean="0"/>
          </a:p>
          <a:p>
            <a:endParaRPr lang="pt-BR" dirty="0"/>
          </a:p>
        </p:txBody>
      </p:sp>
      <p:sp>
        <p:nvSpPr>
          <p:cNvPr id="4" name="Retângulo 3"/>
          <p:cNvSpPr/>
          <p:nvPr/>
        </p:nvSpPr>
        <p:spPr>
          <a:xfrm>
            <a:off x="473528" y="615512"/>
            <a:ext cx="8605157" cy="10987623"/>
          </a:xfrm>
          <a:prstGeom prst="rect">
            <a:avLst/>
          </a:prstGeom>
        </p:spPr>
        <p:txBody>
          <a:bodyPr wrap="square">
            <a:spAutoFit/>
          </a:bodyPr>
          <a:lstStyle/>
          <a:p>
            <a:pPr algn="just"/>
            <a:r>
              <a:rPr lang="pt-BR" sz="3200" dirty="0">
                <a:solidFill>
                  <a:schemeClr val="accent6">
                    <a:lumMod val="75000"/>
                  </a:schemeClr>
                </a:solidFill>
                <a:latin typeface="Garamond" panose="02020404030301010803" pitchFamily="18" charset="0"/>
              </a:rPr>
              <a:t>Utilizando o </a:t>
            </a:r>
            <a:r>
              <a:rPr lang="pt-BR" sz="3200" dirty="0" err="1">
                <a:solidFill>
                  <a:schemeClr val="accent6">
                    <a:lumMod val="75000"/>
                  </a:schemeClr>
                </a:solidFill>
                <a:latin typeface="Garamond" panose="02020404030301010803" pitchFamily="18" charset="0"/>
              </a:rPr>
              <a:t>Karma</a:t>
            </a:r>
            <a:r>
              <a:rPr lang="pt-BR" sz="3200" dirty="0">
                <a:solidFill>
                  <a:schemeClr val="accent6">
                    <a:lumMod val="75000"/>
                  </a:schemeClr>
                </a:solidFill>
                <a:latin typeface="Garamond" panose="02020404030301010803" pitchFamily="18" charset="0"/>
              </a:rPr>
              <a:t> para uma Vida Mais Positiva</a:t>
            </a:r>
            <a:r>
              <a:rPr lang="pt-BR" sz="3200" dirty="0" smtClean="0">
                <a:solidFill>
                  <a:schemeClr val="accent6">
                    <a:lumMod val="75000"/>
                  </a:schemeClr>
                </a:solidFill>
                <a:latin typeface="Garamond" panose="02020404030301010803" pitchFamily="18" charset="0"/>
              </a:rPr>
              <a:t>:</a:t>
            </a:r>
          </a:p>
          <a:p>
            <a:pPr algn="just"/>
            <a:endParaRPr lang="pt-BR" sz="3200" dirty="0">
              <a:solidFill>
                <a:schemeClr val="accent6">
                  <a:lumMod val="75000"/>
                </a:schemeClr>
              </a:solidFill>
              <a:latin typeface="Garamond" panose="02020404030301010803" pitchFamily="18" charset="0"/>
            </a:endParaRPr>
          </a:p>
          <a:p>
            <a:pPr algn="just"/>
            <a:r>
              <a:rPr lang="pt-BR" sz="2800" dirty="0">
                <a:solidFill>
                  <a:schemeClr val="accent6">
                    <a:lumMod val="75000"/>
                  </a:schemeClr>
                </a:solidFill>
                <a:latin typeface="Garamond" panose="02020404030301010803" pitchFamily="18" charset="0"/>
              </a:rPr>
              <a:t>1.	Consciência das Ações:</a:t>
            </a:r>
          </a:p>
          <a:p>
            <a:pPr algn="just"/>
            <a:r>
              <a:rPr lang="pt-BR" sz="2800" dirty="0">
                <a:solidFill>
                  <a:schemeClr val="accent6">
                    <a:lumMod val="75000"/>
                  </a:schemeClr>
                </a:solidFill>
                <a:latin typeface="Garamond" panose="02020404030301010803" pitchFamily="18" charset="0"/>
              </a:rPr>
              <a:t>o	Intenção: A intenção por trás de suas ações é tão importante quanto a ação em si. Agir com compaixão e bondade gera um </a:t>
            </a:r>
            <a:r>
              <a:rPr lang="pt-BR" sz="2800" dirty="0" err="1">
                <a:solidFill>
                  <a:schemeClr val="accent6">
                    <a:lumMod val="75000"/>
                  </a:schemeClr>
                </a:solidFill>
                <a:latin typeface="Garamond" panose="02020404030301010803" pitchFamily="18" charset="0"/>
              </a:rPr>
              <a:t>karma</a:t>
            </a:r>
            <a:r>
              <a:rPr lang="pt-BR" sz="2800" dirty="0">
                <a:solidFill>
                  <a:schemeClr val="accent6">
                    <a:lumMod val="75000"/>
                  </a:schemeClr>
                </a:solidFill>
                <a:latin typeface="Garamond" panose="02020404030301010803" pitchFamily="18" charset="0"/>
              </a:rPr>
              <a:t> positivo.</a:t>
            </a:r>
          </a:p>
          <a:p>
            <a:pPr algn="just"/>
            <a:r>
              <a:rPr lang="pt-BR" sz="2800" dirty="0">
                <a:solidFill>
                  <a:schemeClr val="accent6">
                    <a:lumMod val="75000"/>
                  </a:schemeClr>
                </a:solidFill>
                <a:latin typeface="Garamond" panose="02020404030301010803" pitchFamily="18" charset="0"/>
              </a:rPr>
              <a:t>o	Pensamentos: Seus pensamentos influenciam suas ações. Cultivar pensamentos positivos e otimistas atrai energias positivas.</a:t>
            </a:r>
          </a:p>
          <a:p>
            <a:pPr algn="just"/>
            <a:r>
              <a:rPr lang="pt-BR" sz="2800" dirty="0">
                <a:solidFill>
                  <a:schemeClr val="accent6">
                    <a:lumMod val="75000"/>
                  </a:schemeClr>
                </a:solidFill>
                <a:latin typeface="Garamond" panose="02020404030301010803" pitchFamily="18" charset="0"/>
              </a:rPr>
              <a:t>o	Palavras: As palavras têm poder. Evite criticar, julgar e fofocar. Use suas palavras para construir e inspirar</a:t>
            </a:r>
            <a:r>
              <a:rPr lang="pt-BR" sz="2800" dirty="0" smtClean="0">
                <a:solidFill>
                  <a:schemeClr val="accent6">
                    <a:lumMod val="75000"/>
                  </a:schemeClr>
                </a:solidFill>
                <a:latin typeface="Garamond" panose="02020404030301010803" pitchFamily="18" charset="0"/>
              </a:rPr>
              <a:t>.</a:t>
            </a:r>
          </a:p>
          <a:p>
            <a:pPr algn="just"/>
            <a:endParaRPr lang="pt-BR" sz="2800" dirty="0">
              <a:solidFill>
                <a:schemeClr val="accent6">
                  <a:lumMod val="75000"/>
                </a:schemeClr>
              </a:solidFill>
              <a:latin typeface="Garamond" panose="02020404030301010803" pitchFamily="18" charset="0"/>
            </a:endParaRPr>
          </a:p>
          <a:p>
            <a:pPr algn="just"/>
            <a:r>
              <a:rPr lang="pt-BR" sz="2800" dirty="0">
                <a:solidFill>
                  <a:schemeClr val="accent6">
                    <a:lumMod val="75000"/>
                  </a:schemeClr>
                </a:solidFill>
                <a:latin typeface="Garamond" panose="02020404030301010803" pitchFamily="18" charset="0"/>
              </a:rPr>
              <a:t>2.	Cultivando a Positividade:</a:t>
            </a:r>
          </a:p>
          <a:p>
            <a:pPr algn="just"/>
            <a:r>
              <a:rPr lang="pt-BR" sz="2800" dirty="0">
                <a:solidFill>
                  <a:schemeClr val="accent6">
                    <a:lumMod val="75000"/>
                  </a:schemeClr>
                </a:solidFill>
                <a:latin typeface="Garamond" panose="02020404030301010803" pitchFamily="18" charset="0"/>
              </a:rPr>
              <a:t>o	Gratidão: Agradecer pelas coisas boas que você tem atrai mais positividade para sua vida.</a:t>
            </a:r>
          </a:p>
          <a:p>
            <a:pPr algn="just"/>
            <a:r>
              <a:rPr lang="pt-BR" sz="2800" dirty="0">
                <a:solidFill>
                  <a:schemeClr val="accent6">
                    <a:lumMod val="75000"/>
                  </a:schemeClr>
                </a:solidFill>
                <a:latin typeface="Garamond" panose="02020404030301010803" pitchFamily="18" charset="0"/>
              </a:rPr>
              <a:t>o	Perdão: Perdoar a si mesmo e aos outros libera energia negativa e permite que você siga em frente.</a:t>
            </a:r>
          </a:p>
          <a:p>
            <a:pPr algn="just"/>
            <a:r>
              <a:rPr lang="pt-BR" sz="2800" dirty="0">
                <a:solidFill>
                  <a:schemeClr val="accent6">
                    <a:lumMod val="75000"/>
                  </a:schemeClr>
                </a:solidFill>
                <a:latin typeface="Garamond" panose="02020404030301010803" pitchFamily="18" charset="0"/>
              </a:rPr>
              <a:t>o	Compaixão: Ao praticar a compaixão, você cultiva um coração aberto e atrai boas energias</a:t>
            </a:r>
            <a:r>
              <a:rPr lang="pt-BR" sz="2800" dirty="0" smtClean="0">
                <a:solidFill>
                  <a:schemeClr val="accent6">
                    <a:lumMod val="75000"/>
                  </a:schemeClr>
                </a:solidFill>
                <a:latin typeface="Garamond" panose="02020404030301010803" pitchFamily="18" charset="0"/>
              </a:rPr>
              <a:t>.</a:t>
            </a:r>
          </a:p>
          <a:p>
            <a:pPr algn="just"/>
            <a:endParaRPr lang="pt-BR" sz="2800" dirty="0">
              <a:solidFill>
                <a:schemeClr val="accent6">
                  <a:lumMod val="75000"/>
                </a:schemeClr>
              </a:solidFill>
              <a:latin typeface="Garamond" panose="02020404030301010803" pitchFamily="18" charset="0"/>
            </a:endParaRPr>
          </a:p>
          <a:p>
            <a:pPr algn="just"/>
            <a:r>
              <a:rPr lang="pt-BR" sz="2800" dirty="0">
                <a:solidFill>
                  <a:schemeClr val="accent6">
                    <a:lumMod val="75000"/>
                  </a:schemeClr>
                </a:solidFill>
                <a:latin typeface="Garamond" panose="02020404030301010803" pitchFamily="18" charset="0"/>
              </a:rPr>
              <a:t>3.	Ação Positiva:</a:t>
            </a:r>
          </a:p>
          <a:p>
            <a:pPr algn="just"/>
            <a:r>
              <a:rPr lang="pt-BR" sz="2800" dirty="0">
                <a:solidFill>
                  <a:schemeClr val="accent6">
                    <a:lumMod val="75000"/>
                  </a:schemeClr>
                </a:solidFill>
                <a:latin typeface="Garamond" panose="02020404030301010803" pitchFamily="18" charset="0"/>
              </a:rPr>
              <a:t>o	Ajuda ao próximo: Ajudar os outros, seja através de voluntariado ou de pequenas ações do dia a dia, gera um </a:t>
            </a:r>
            <a:r>
              <a:rPr lang="pt-BR" sz="2800" dirty="0" err="1">
                <a:solidFill>
                  <a:schemeClr val="accent6">
                    <a:lumMod val="75000"/>
                  </a:schemeClr>
                </a:solidFill>
                <a:latin typeface="Garamond" panose="02020404030301010803" pitchFamily="18" charset="0"/>
              </a:rPr>
              <a:t>karma</a:t>
            </a:r>
            <a:r>
              <a:rPr lang="pt-BR" sz="2800" dirty="0">
                <a:solidFill>
                  <a:schemeClr val="accent6">
                    <a:lumMod val="75000"/>
                  </a:schemeClr>
                </a:solidFill>
                <a:latin typeface="Garamond" panose="02020404030301010803" pitchFamily="18" charset="0"/>
              </a:rPr>
              <a:t> positivo.</a:t>
            </a:r>
          </a:p>
          <a:p>
            <a:pPr algn="just"/>
            <a:endParaRPr lang="pt-BR" sz="2800" dirty="0">
              <a:solidFill>
                <a:schemeClr val="accent6">
                  <a:lumMod val="75000"/>
                </a:schemeClr>
              </a:solidFill>
              <a:latin typeface="Garamond" panose="02020404030301010803" pitchFamily="18" charset="0"/>
            </a:endParaRPr>
          </a:p>
        </p:txBody>
      </p:sp>
    </p:spTree>
    <p:extLst>
      <p:ext uri="{BB962C8B-B14F-4D97-AF65-F5344CB8AC3E}">
        <p14:creationId xmlns:p14="http://schemas.microsoft.com/office/powerpoint/2010/main" val="39030000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CaixaDeTexto 1"/>
          <p:cNvSpPr txBox="1"/>
          <p:nvPr/>
        </p:nvSpPr>
        <p:spPr>
          <a:xfrm>
            <a:off x="159958" y="2060198"/>
            <a:ext cx="8654144" cy="923330"/>
          </a:xfrm>
          <a:prstGeom prst="rect">
            <a:avLst/>
          </a:prstGeom>
          <a:noFill/>
        </p:spPr>
        <p:txBody>
          <a:bodyPr wrap="square" rtlCol="0">
            <a:spAutoFit/>
          </a:bodyPr>
          <a:lstStyle/>
          <a:p>
            <a:endParaRPr lang="pt-BR" dirty="0" smtClean="0"/>
          </a:p>
          <a:p>
            <a:endParaRPr lang="pt-BR" dirty="0" smtClean="0"/>
          </a:p>
          <a:p>
            <a:endParaRPr lang="pt-BR" dirty="0"/>
          </a:p>
        </p:txBody>
      </p:sp>
      <p:sp>
        <p:nvSpPr>
          <p:cNvPr id="4" name="Retângulo 3"/>
          <p:cNvSpPr/>
          <p:nvPr/>
        </p:nvSpPr>
        <p:spPr>
          <a:xfrm>
            <a:off x="498021" y="512097"/>
            <a:ext cx="8605157" cy="13018949"/>
          </a:xfrm>
          <a:prstGeom prst="rect">
            <a:avLst/>
          </a:prstGeom>
        </p:spPr>
        <p:txBody>
          <a:bodyPr wrap="square">
            <a:spAutoFit/>
          </a:bodyPr>
          <a:lstStyle/>
          <a:p>
            <a:pPr algn="just"/>
            <a:r>
              <a:rPr lang="pt-BR" sz="2800" dirty="0">
                <a:solidFill>
                  <a:schemeClr val="accent6">
                    <a:lumMod val="75000"/>
                  </a:schemeClr>
                </a:solidFill>
                <a:latin typeface="Garamond" panose="02020404030301010803" pitchFamily="18" charset="0"/>
              </a:rPr>
              <a:t>4.	Vivendo o Presente:</a:t>
            </a:r>
          </a:p>
          <a:p>
            <a:pPr algn="just"/>
            <a:r>
              <a:rPr lang="pt-BR" sz="2800" dirty="0">
                <a:solidFill>
                  <a:schemeClr val="accent6">
                    <a:lumMod val="75000"/>
                  </a:schemeClr>
                </a:solidFill>
                <a:latin typeface="Garamond" panose="02020404030301010803" pitchFamily="18" charset="0"/>
              </a:rPr>
              <a:t>o	Foco no agora: Ao viver o presente, você se conecta com a energia do momento e evita se prender a arrependimentos do passado ou preocupações com o futuro.</a:t>
            </a:r>
          </a:p>
          <a:p>
            <a:pPr algn="just"/>
            <a:r>
              <a:rPr lang="pt-BR" sz="2800" dirty="0">
                <a:solidFill>
                  <a:schemeClr val="accent6">
                    <a:lumMod val="75000"/>
                  </a:schemeClr>
                </a:solidFill>
                <a:latin typeface="Garamond" panose="02020404030301010803" pitchFamily="18" charset="0"/>
              </a:rPr>
              <a:t>o	Aceitação: Aceitar as coisas como elas são, sem resistência, permite que você flua com a vida e atraia o que é melhor para você</a:t>
            </a:r>
            <a:r>
              <a:rPr lang="pt-BR" sz="2800" dirty="0" smtClean="0">
                <a:solidFill>
                  <a:schemeClr val="accent6">
                    <a:lumMod val="75000"/>
                  </a:schemeClr>
                </a:solidFill>
                <a:latin typeface="Garamond" panose="02020404030301010803" pitchFamily="18" charset="0"/>
              </a:rPr>
              <a:t>.</a:t>
            </a:r>
          </a:p>
          <a:p>
            <a:pPr algn="just"/>
            <a:endParaRPr lang="pt-BR" sz="2800" dirty="0">
              <a:solidFill>
                <a:schemeClr val="accent6">
                  <a:lumMod val="75000"/>
                </a:schemeClr>
              </a:solidFill>
              <a:latin typeface="Garamond" panose="02020404030301010803" pitchFamily="18" charset="0"/>
            </a:endParaRPr>
          </a:p>
          <a:p>
            <a:pPr algn="just"/>
            <a:r>
              <a:rPr lang="pt-BR" sz="2800" dirty="0">
                <a:solidFill>
                  <a:schemeClr val="accent6">
                    <a:lumMod val="75000"/>
                  </a:schemeClr>
                </a:solidFill>
                <a:latin typeface="Garamond" panose="02020404030301010803" pitchFamily="18" charset="0"/>
              </a:rPr>
              <a:t>Em resumo:</a:t>
            </a:r>
          </a:p>
          <a:p>
            <a:pPr algn="just"/>
            <a:r>
              <a:rPr lang="pt-BR" sz="2800" dirty="0">
                <a:solidFill>
                  <a:schemeClr val="accent6">
                    <a:lumMod val="75000"/>
                  </a:schemeClr>
                </a:solidFill>
                <a:latin typeface="Garamond" panose="02020404030301010803" pitchFamily="18" charset="0"/>
              </a:rPr>
              <a:t>O </a:t>
            </a:r>
            <a:r>
              <a:rPr lang="pt-BR" sz="2800" dirty="0" err="1">
                <a:solidFill>
                  <a:schemeClr val="accent6">
                    <a:lumMod val="75000"/>
                  </a:schemeClr>
                </a:solidFill>
                <a:latin typeface="Garamond" panose="02020404030301010803" pitchFamily="18" charset="0"/>
              </a:rPr>
              <a:t>karma</a:t>
            </a:r>
            <a:r>
              <a:rPr lang="pt-BR" sz="2800" dirty="0">
                <a:solidFill>
                  <a:schemeClr val="accent6">
                    <a:lumMod val="75000"/>
                  </a:schemeClr>
                </a:solidFill>
                <a:latin typeface="Garamond" panose="02020404030301010803" pitchFamily="18" charset="0"/>
              </a:rPr>
              <a:t> é uma ferramenta poderosa para criar a vida que você deseja. Ao cultivar ações positivas, pensamentos otimistas e um coração compassivo, você está construindo um futuro mais brilhante para si mesmo e para aqueles ao seu redor. Lembre-se, o </a:t>
            </a:r>
            <a:r>
              <a:rPr lang="pt-BR" sz="2800" dirty="0" err="1">
                <a:solidFill>
                  <a:schemeClr val="accent6">
                    <a:lumMod val="75000"/>
                  </a:schemeClr>
                </a:solidFill>
                <a:latin typeface="Garamond" panose="02020404030301010803" pitchFamily="18" charset="0"/>
              </a:rPr>
              <a:t>karma</a:t>
            </a:r>
            <a:r>
              <a:rPr lang="pt-BR" sz="2800" dirty="0">
                <a:solidFill>
                  <a:schemeClr val="accent6">
                    <a:lumMod val="75000"/>
                  </a:schemeClr>
                </a:solidFill>
                <a:latin typeface="Garamond" panose="02020404030301010803" pitchFamily="18" charset="0"/>
              </a:rPr>
              <a:t> não é uma punição, mas sim uma oportunidade de crescimento e </a:t>
            </a:r>
            <a:r>
              <a:rPr lang="pt-BR" sz="2800" dirty="0" smtClean="0">
                <a:solidFill>
                  <a:schemeClr val="accent6">
                    <a:lumMod val="75000"/>
                  </a:schemeClr>
                </a:solidFill>
                <a:latin typeface="Garamond" panose="02020404030301010803" pitchFamily="18" charset="0"/>
              </a:rPr>
              <a:t>evolução.</a:t>
            </a:r>
          </a:p>
          <a:p>
            <a:pPr algn="just"/>
            <a:endParaRPr lang="pt-BR" sz="2800" dirty="0">
              <a:solidFill>
                <a:schemeClr val="accent6">
                  <a:lumMod val="75000"/>
                </a:schemeClr>
              </a:solidFill>
              <a:latin typeface="Garamond" panose="02020404030301010803" pitchFamily="18" charset="0"/>
            </a:endParaRPr>
          </a:p>
          <a:p>
            <a:pPr algn="just"/>
            <a:r>
              <a:rPr lang="pt-BR" sz="2800" dirty="0">
                <a:solidFill>
                  <a:schemeClr val="accent6">
                    <a:lumMod val="75000"/>
                  </a:schemeClr>
                </a:solidFill>
                <a:latin typeface="Garamond" panose="02020404030301010803" pitchFamily="18" charset="0"/>
              </a:rPr>
              <a:t>É importante ressaltar:</a:t>
            </a:r>
          </a:p>
          <a:p>
            <a:pPr algn="just"/>
            <a:r>
              <a:rPr lang="pt-BR" sz="2800" dirty="0">
                <a:solidFill>
                  <a:schemeClr val="accent6">
                    <a:lumMod val="75000"/>
                  </a:schemeClr>
                </a:solidFill>
                <a:latin typeface="Garamond" panose="02020404030301010803" pitchFamily="18" charset="0"/>
              </a:rPr>
              <a:t>•	Liberdade de escolha: Você sempre tem a liberdade de escolher suas ações e moldar seu próprio destino.</a:t>
            </a:r>
          </a:p>
          <a:p>
            <a:pPr algn="just"/>
            <a:r>
              <a:rPr lang="pt-BR" sz="2800" dirty="0">
                <a:solidFill>
                  <a:schemeClr val="accent6">
                    <a:lumMod val="75000"/>
                  </a:schemeClr>
                </a:solidFill>
                <a:latin typeface="Garamond" panose="02020404030301010803" pitchFamily="18" charset="0"/>
              </a:rPr>
              <a:t>•	Processo gradual: Mudar seus padrões de pensamento e comportamento leva tempo e prática. Seja paciente consigo mesmo.</a:t>
            </a:r>
          </a:p>
          <a:p>
            <a:pPr algn="just"/>
            <a:r>
              <a:rPr lang="pt-BR" sz="2800" dirty="0">
                <a:solidFill>
                  <a:schemeClr val="accent6">
                    <a:lumMod val="75000"/>
                  </a:schemeClr>
                </a:solidFill>
                <a:latin typeface="Garamond" panose="02020404030301010803" pitchFamily="18" charset="0"/>
              </a:rPr>
              <a:t>•	Complementaridade: O conceito de </a:t>
            </a:r>
            <a:r>
              <a:rPr lang="pt-BR" sz="2800" dirty="0" err="1">
                <a:solidFill>
                  <a:schemeClr val="accent6">
                    <a:lumMod val="75000"/>
                  </a:schemeClr>
                </a:solidFill>
                <a:latin typeface="Garamond" panose="02020404030301010803" pitchFamily="18" charset="0"/>
              </a:rPr>
              <a:t>karma</a:t>
            </a:r>
            <a:r>
              <a:rPr lang="pt-BR" sz="2800" dirty="0">
                <a:solidFill>
                  <a:schemeClr val="accent6">
                    <a:lumMod val="75000"/>
                  </a:schemeClr>
                </a:solidFill>
                <a:latin typeface="Garamond" panose="02020404030301010803" pitchFamily="18" charset="0"/>
              </a:rPr>
              <a:t> pode ser complementado por outras práticas espirituais e filosóficas, como a lei da atração e o budismo.</a:t>
            </a:r>
          </a:p>
          <a:p>
            <a:pPr algn="just"/>
            <a:r>
              <a:rPr lang="pt-BR" sz="2800" dirty="0">
                <a:solidFill>
                  <a:schemeClr val="accent6">
                    <a:lumMod val="75000"/>
                  </a:schemeClr>
                </a:solidFill>
                <a:latin typeface="Garamond" panose="02020404030301010803" pitchFamily="18" charset="0"/>
              </a:rPr>
              <a:t>Ao incorporar os princípios do </a:t>
            </a:r>
            <a:r>
              <a:rPr lang="pt-BR" sz="2800" dirty="0" err="1">
                <a:solidFill>
                  <a:schemeClr val="accent6">
                    <a:lumMod val="75000"/>
                  </a:schemeClr>
                </a:solidFill>
                <a:latin typeface="Garamond" panose="02020404030301010803" pitchFamily="18" charset="0"/>
              </a:rPr>
              <a:t>karma</a:t>
            </a:r>
            <a:r>
              <a:rPr lang="pt-BR" sz="2800" dirty="0">
                <a:solidFill>
                  <a:schemeClr val="accent6">
                    <a:lumMod val="75000"/>
                  </a:schemeClr>
                </a:solidFill>
                <a:latin typeface="Garamond" panose="02020404030301010803" pitchFamily="18" charset="0"/>
              </a:rPr>
              <a:t> em sua vida, você estará dando um passo importante rumo a uma existência mais feliz, harmoniosa e significativa.</a:t>
            </a:r>
          </a:p>
          <a:p>
            <a:pPr algn="just"/>
            <a:endParaRPr lang="pt-BR" sz="2800" dirty="0">
              <a:solidFill>
                <a:schemeClr val="accent6">
                  <a:lumMod val="75000"/>
                </a:schemeClr>
              </a:solidFill>
              <a:latin typeface="Garamond" panose="02020404030301010803" pitchFamily="18" charset="0"/>
            </a:endParaRPr>
          </a:p>
          <a:p>
            <a:pPr algn="just"/>
            <a:endParaRPr lang="pt-BR" sz="2800" dirty="0">
              <a:solidFill>
                <a:schemeClr val="accent6">
                  <a:lumMod val="75000"/>
                </a:schemeClr>
              </a:solidFill>
              <a:latin typeface="Garamond" panose="02020404030301010803" pitchFamily="18" charset="0"/>
            </a:endParaRPr>
          </a:p>
        </p:txBody>
      </p:sp>
    </p:spTree>
    <p:extLst>
      <p:ext uri="{BB962C8B-B14F-4D97-AF65-F5344CB8AC3E}">
        <p14:creationId xmlns:p14="http://schemas.microsoft.com/office/powerpoint/2010/main" val="23487239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CaixaDeTexto 1"/>
          <p:cNvSpPr txBox="1"/>
          <p:nvPr/>
        </p:nvSpPr>
        <p:spPr>
          <a:xfrm>
            <a:off x="159958" y="2060198"/>
            <a:ext cx="8654144" cy="923330"/>
          </a:xfrm>
          <a:prstGeom prst="rect">
            <a:avLst/>
          </a:prstGeom>
          <a:noFill/>
        </p:spPr>
        <p:txBody>
          <a:bodyPr wrap="square" rtlCol="0">
            <a:spAutoFit/>
          </a:bodyPr>
          <a:lstStyle/>
          <a:p>
            <a:endParaRPr lang="pt-BR" dirty="0" smtClean="0"/>
          </a:p>
          <a:p>
            <a:endParaRPr lang="pt-BR" dirty="0" smtClean="0"/>
          </a:p>
          <a:p>
            <a:endParaRPr lang="pt-BR" dirty="0"/>
          </a:p>
        </p:txBody>
      </p:sp>
      <p:sp>
        <p:nvSpPr>
          <p:cNvPr id="3" name="Retângulo 2"/>
          <p:cNvSpPr/>
          <p:nvPr/>
        </p:nvSpPr>
        <p:spPr>
          <a:xfrm>
            <a:off x="587828" y="459760"/>
            <a:ext cx="8490857" cy="707886"/>
          </a:xfrm>
          <a:prstGeom prst="rect">
            <a:avLst/>
          </a:prstGeom>
        </p:spPr>
        <p:txBody>
          <a:bodyPr wrap="square">
            <a:spAutoFit/>
          </a:bodyPr>
          <a:lstStyle/>
          <a:p>
            <a:r>
              <a:rPr lang="pt-BR" sz="4000" dirty="0">
                <a:solidFill>
                  <a:schemeClr val="accent6">
                    <a:lumMod val="75000"/>
                  </a:schemeClr>
                </a:solidFill>
                <a:latin typeface="Garamond" panose="02020404030301010803" pitchFamily="18" charset="0"/>
              </a:rPr>
              <a:t>Capítulo 7: Relacionamentos</a:t>
            </a:r>
            <a:endParaRPr lang="pt-BR" sz="4000" dirty="0">
              <a:solidFill>
                <a:schemeClr val="accent6">
                  <a:lumMod val="75000"/>
                </a:schemeClr>
              </a:solidFill>
              <a:latin typeface="Garamond" panose="02020404030301010803" pitchFamily="18" charset="0"/>
            </a:endParaRPr>
          </a:p>
        </p:txBody>
      </p:sp>
      <p:sp>
        <p:nvSpPr>
          <p:cNvPr id="4" name="Retângulo 3"/>
          <p:cNvSpPr/>
          <p:nvPr/>
        </p:nvSpPr>
        <p:spPr>
          <a:xfrm>
            <a:off x="473528" y="1613922"/>
            <a:ext cx="8605157" cy="1815882"/>
          </a:xfrm>
          <a:prstGeom prst="rect">
            <a:avLst/>
          </a:prstGeom>
        </p:spPr>
        <p:txBody>
          <a:bodyPr wrap="square">
            <a:spAutoFit/>
          </a:bodyPr>
          <a:lstStyle/>
          <a:p>
            <a:pPr algn="just"/>
            <a:r>
              <a:rPr lang="pt-BR" sz="2800" dirty="0">
                <a:solidFill>
                  <a:schemeClr val="accent6">
                    <a:lumMod val="75000"/>
                  </a:schemeClr>
                </a:solidFill>
                <a:latin typeface="Garamond" panose="02020404030301010803" pitchFamily="18" charset="0"/>
              </a:rPr>
              <a:t>	Os relacionamentos são uma parte importante da nossa vida. Neste capítulo, você aprenderá como criar relacionamentos mais saudáveis e significativos.</a:t>
            </a:r>
          </a:p>
          <a:p>
            <a:pPr algn="just"/>
            <a:endParaRPr lang="pt-BR" sz="2800" dirty="0">
              <a:solidFill>
                <a:schemeClr val="accent6">
                  <a:lumMod val="75000"/>
                </a:schemeClr>
              </a:solidFill>
              <a:latin typeface="Garamond" panose="02020404030301010803" pitchFamily="18" charset="0"/>
            </a:endParaRPr>
          </a:p>
        </p:txBody>
      </p:sp>
    </p:spTree>
    <p:extLst>
      <p:ext uri="{BB962C8B-B14F-4D97-AF65-F5344CB8AC3E}">
        <p14:creationId xmlns:p14="http://schemas.microsoft.com/office/powerpoint/2010/main" val="29075313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CaixaDeTexto 1"/>
          <p:cNvSpPr txBox="1"/>
          <p:nvPr/>
        </p:nvSpPr>
        <p:spPr>
          <a:xfrm>
            <a:off x="159958" y="2110998"/>
            <a:ext cx="8654144" cy="923330"/>
          </a:xfrm>
          <a:prstGeom prst="rect">
            <a:avLst/>
          </a:prstGeom>
          <a:noFill/>
        </p:spPr>
        <p:txBody>
          <a:bodyPr wrap="square" rtlCol="0">
            <a:spAutoFit/>
          </a:bodyPr>
          <a:lstStyle/>
          <a:p>
            <a:endParaRPr lang="pt-BR" dirty="0" smtClean="0"/>
          </a:p>
          <a:p>
            <a:endParaRPr lang="pt-BR" dirty="0" smtClean="0"/>
          </a:p>
          <a:p>
            <a:endParaRPr lang="pt-BR" dirty="0"/>
          </a:p>
        </p:txBody>
      </p:sp>
      <p:sp>
        <p:nvSpPr>
          <p:cNvPr id="3" name="Retângulo 2"/>
          <p:cNvSpPr/>
          <p:nvPr/>
        </p:nvSpPr>
        <p:spPr>
          <a:xfrm>
            <a:off x="587828" y="444364"/>
            <a:ext cx="8490857" cy="1323439"/>
          </a:xfrm>
          <a:prstGeom prst="rect">
            <a:avLst/>
          </a:prstGeom>
        </p:spPr>
        <p:txBody>
          <a:bodyPr wrap="square">
            <a:spAutoFit/>
          </a:bodyPr>
          <a:lstStyle/>
          <a:p>
            <a:r>
              <a:rPr lang="pt-BR" sz="4000" dirty="0">
                <a:solidFill>
                  <a:schemeClr val="accent6">
                    <a:lumMod val="75000"/>
                  </a:schemeClr>
                </a:solidFill>
                <a:latin typeface="Garamond" panose="02020404030301010803" pitchFamily="18" charset="0"/>
              </a:rPr>
              <a:t>Construindo Relacionamentos Mais Saudáveis e </a:t>
            </a:r>
            <a:r>
              <a:rPr lang="pt-BR" sz="4000" dirty="0" smtClean="0">
                <a:solidFill>
                  <a:schemeClr val="accent6">
                    <a:lumMod val="75000"/>
                  </a:schemeClr>
                </a:solidFill>
                <a:latin typeface="Garamond" panose="02020404030301010803" pitchFamily="18" charset="0"/>
              </a:rPr>
              <a:t>Significativos</a:t>
            </a:r>
            <a:endParaRPr lang="pt-BR" sz="4000" dirty="0">
              <a:solidFill>
                <a:schemeClr val="accent6">
                  <a:lumMod val="75000"/>
                </a:schemeClr>
              </a:solidFill>
              <a:latin typeface="Garamond" panose="02020404030301010803" pitchFamily="18" charset="0"/>
            </a:endParaRPr>
          </a:p>
        </p:txBody>
      </p:sp>
      <p:sp>
        <p:nvSpPr>
          <p:cNvPr id="4" name="Retângulo 3"/>
          <p:cNvSpPr/>
          <p:nvPr/>
        </p:nvSpPr>
        <p:spPr>
          <a:xfrm>
            <a:off x="473528" y="2110998"/>
            <a:ext cx="8605157" cy="9633406"/>
          </a:xfrm>
          <a:prstGeom prst="rect">
            <a:avLst/>
          </a:prstGeom>
        </p:spPr>
        <p:txBody>
          <a:bodyPr wrap="square">
            <a:spAutoFit/>
          </a:bodyPr>
          <a:lstStyle/>
          <a:p>
            <a:pPr algn="just"/>
            <a:r>
              <a:rPr lang="pt-BR" sz="2800" dirty="0">
                <a:solidFill>
                  <a:schemeClr val="accent6">
                    <a:lumMod val="75000"/>
                  </a:schemeClr>
                </a:solidFill>
                <a:latin typeface="Garamond" panose="02020404030301010803" pitchFamily="18" charset="0"/>
              </a:rPr>
              <a:t>	Criar relacionamentos saudáveis e significativos é um desejo universal. Para alcançar isso, é preciso cultivar algumas habilidades e atitudes. Veja algumas dicas</a:t>
            </a:r>
            <a:r>
              <a:rPr lang="pt-BR" sz="2800" dirty="0" smtClean="0">
                <a:solidFill>
                  <a:schemeClr val="accent6">
                    <a:lumMod val="75000"/>
                  </a:schemeClr>
                </a:solidFill>
                <a:latin typeface="Garamond" panose="02020404030301010803" pitchFamily="18" charset="0"/>
              </a:rPr>
              <a:t>:</a:t>
            </a:r>
          </a:p>
          <a:p>
            <a:pPr algn="just"/>
            <a:endParaRPr lang="pt-BR" sz="2800" dirty="0">
              <a:solidFill>
                <a:schemeClr val="accent6">
                  <a:lumMod val="75000"/>
                </a:schemeClr>
              </a:solidFill>
              <a:latin typeface="Garamond" panose="02020404030301010803" pitchFamily="18" charset="0"/>
            </a:endParaRPr>
          </a:p>
          <a:p>
            <a:pPr algn="just"/>
            <a:r>
              <a:rPr lang="pt-BR" sz="3200" dirty="0">
                <a:solidFill>
                  <a:schemeClr val="accent6">
                    <a:lumMod val="75000"/>
                  </a:schemeClr>
                </a:solidFill>
                <a:latin typeface="Garamond" panose="02020404030301010803" pitchFamily="18" charset="0"/>
              </a:rPr>
              <a:t>Comunicação Aberta e </a:t>
            </a:r>
            <a:r>
              <a:rPr lang="pt-BR" sz="3200" dirty="0" smtClean="0">
                <a:solidFill>
                  <a:schemeClr val="accent6">
                    <a:lumMod val="75000"/>
                  </a:schemeClr>
                </a:solidFill>
                <a:latin typeface="Garamond" panose="02020404030301010803" pitchFamily="18" charset="0"/>
              </a:rPr>
              <a:t>Honesta</a:t>
            </a:r>
          </a:p>
          <a:p>
            <a:pPr algn="just"/>
            <a:endParaRPr lang="pt-BR" sz="2800" dirty="0">
              <a:solidFill>
                <a:schemeClr val="accent6">
                  <a:lumMod val="75000"/>
                </a:schemeClr>
              </a:solidFill>
              <a:latin typeface="Garamond" panose="02020404030301010803" pitchFamily="18" charset="0"/>
            </a:endParaRPr>
          </a:p>
          <a:p>
            <a:pPr algn="just"/>
            <a:r>
              <a:rPr lang="pt-BR" sz="2800" dirty="0">
                <a:solidFill>
                  <a:schemeClr val="accent6">
                    <a:lumMod val="75000"/>
                  </a:schemeClr>
                </a:solidFill>
                <a:latin typeface="Garamond" panose="02020404030301010803" pitchFamily="18" charset="0"/>
              </a:rPr>
              <a:t>•	Expressar sentimentos: Compartilhe seus sentimentos de forma clara e respeitosa, sem culpar o outro.</a:t>
            </a:r>
          </a:p>
          <a:p>
            <a:pPr algn="just"/>
            <a:r>
              <a:rPr lang="pt-BR" sz="2800" dirty="0">
                <a:solidFill>
                  <a:schemeClr val="accent6">
                    <a:lumMod val="75000"/>
                  </a:schemeClr>
                </a:solidFill>
                <a:latin typeface="Garamond" panose="02020404030301010803" pitchFamily="18" charset="0"/>
              </a:rPr>
              <a:t>•	Escuta ativa: Demonstre interesse genuíno pelo que o outro tem a dizer, evitando interromper e julgar.</a:t>
            </a:r>
          </a:p>
          <a:p>
            <a:pPr algn="just"/>
            <a:r>
              <a:rPr lang="pt-BR" sz="2800" dirty="0">
                <a:solidFill>
                  <a:schemeClr val="accent6">
                    <a:lumMod val="75000"/>
                  </a:schemeClr>
                </a:solidFill>
                <a:latin typeface="Garamond" panose="02020404030301010803" pitchFamily="18" charset="0"/>
              </a:rPr>
              <a:t>•	Respeito mútuo: Valorize as opiniões e sentimentos do outro, mesmo quando não concordar</a:t>
            </a:r>
            <a:r>
              <a:rPr lang="pt-BR" sz="2800" dirty="0" smtClean="0">
                <a:solidFill>
                  <a:schemeClr val="accent6">
                    <a:lumMod val="75000"/>
                  </a:schemeClr>
                </a:solidFill>
                <a:latin typeface="Garamond" panose="02020404030301010803" pitchFamily="18" charset="0"/>
              </a:rPr>
              <a:t>.</a:t>
            </a:r>
          </a:p>
          <a:p>
            <a:pPr algn="just"/>
            <a:endParaRPr lang="pt-BR" sz="2800" dirty="0">
              <a:solidFill>
                <a:schemeClr val="accent6">
                  <a:lumMod val="75000"/>
                </a:schemeClr>
              </a:solidFill>
              <a:latin typeface="Garamond" panose="02020404030301010803" pitchFamily="18" charset="0"/>
            </a:endParaRPr>
          </a:p>
          <a:p>
            <a:pPr algn="just"/>
            <a:r>
              <a:rPr lang="pt-BR" sz="3200" dirty="0">
                <a:solidFill>
                  <a:schemeClr val="accent6">
                    <a:lumMod val="75000"/>
                  </a:schemeClr>
                </a:solidFill>
                <a:latin typeface="Garamond" panose="02020404030301010803" pitchFamily="18" charset="0"/>
              </a:rPr>
              <a:t>Confiança e </a:t>
            </a:r>
            <a:r>
              <a:rPr lang="pt-BR" sz="3200" dirty="0" smtClean="0">
                <a:solidFill>
                  <a:schemeClr val="accent6">
                    <a:lumMod val="75000"/>
                  </a:schemeClr>
                </a:solidFill>
                <a:latin typeface="Garamond" panose="02020404030301010803" pitchFamily="18" charset="0"/>
              </a:rPr>
              <a:t>Respeito</a:t>
            </a:r>
          </a:p>
          <a:p>
            <a:pPr algn="just"/>
            <a:endParaRPr lang="pt-BR" sz="2800" dirty="0">
              <a:solidFill>
                <a:schemeClr val="accent6">
                  <a:lumMod val="75000"/>
                </a:schemeClr>
              </a:solidFill>
              <a:latin typeface="Garamond" panose="02020404030301010803" pitchFamily="18" charset="0"/>
            </a:endParaRPr>
          </a:p>
          <a:p>
            <a:pPr algn="just"/>
            <a:r>
              <a:rPr lang="pt-BR" sz="2800" dirty="0">
                <a:solidFill>
                  <a:schemeClr val="accent6">
                    <a:lumMod val="75000"/>
                  </a:schemeClr>
                </a:solidFill>
                <a:latin typeface="Garamond" panose="02020404030301010803" pitchFamily="18" charset="0"/>
              </a:rPr>
              <a:t>•	Confiabilidade: Seja confiável e mantenha suas promessas.</a:t>
            </a:r>
          </a:p>
          <a:p>
            <a:pPr algn="just"/>
            <a:r>
              <a:rPr lang="pt-BR" sz="2800" dirty="0">
                <a:solidFill>
                  <a:schemeClr val="accent6">
                    <a:lumMod val="75000"/>
                  </a:schemeClr>
                </a:solidFill>
                <a:latin typeface="Garamond" panose="02020404030301010803" pitchFamily="18" charset="0"/>
              </a:rPr>
              <a:t>•	Respeito aos limites: Respeite os limites do outro e estabeleça os seus próprios.</a:t>
            </a:r>
          </a:p>
          <a:p>
            <a:pPr algn="just"/>
            <a:r>
              <a:rPr lang="pt-BR" sz="2800" dirty="0">
                <a:solidFill>
                  <a:schemeClr val="accent6">
                    <a:lumMod val="75000"/>
                  </a:schemeClr>
                </a:solidFill>
                <a:latin typeface="Garamond" panose="02020404030301010803" pitchFamily="18" charset="0"/>
              </a:rPr>
              <a:t>•	Individualidade: Valorize a individualidade de cada pessoa e permita que ela seja quem é.</a:t>
            </a:r>
          </a:p>
          <a:p>
            <a:pPr algn="just"/>
            <a:endParaRPr lang="pt-BR" sz="2800" dirty="0">
              <a:solidFill>
                <a:schemeClr val="accent6">
                  <a:lumMod val="75000"/>
                </a:schemeClr>
              </a:solidFill>
              <a:latin typeface="Garamond" panose="02020404030301010803" pitchFamily="18" charset="0"/>
            </a:endParaRPr>
          </a:p>
        </p:txBody>
      </p:sp>
    </p:spTree>
    <p:extLst>
      <p:ext uri="{BB962C8B-B14F-4D97-AF65-F5344CB8AC3E}">
        <p14:creationId xmlns:p14="http://schemas.microsoft.com/office/powerpoint/2010/main" val="42627295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CaixaDeTexto 1"/>
          <p:cNvSpPr txBox="1"/>
          <p:nvPr/>
        </p:nvSpPr>
        <p:spPr>
          <a:xfrm>
            <a:off x="159958" y="2060198"/>
            <a:ext cx="8654144" cy="923330"/>
          </a:xfrm>
          <a:prstGeom prst="rect">
            <a:avLst/>
          </a:prstGeom>
          <a:noFill/>
        </p:spPr>
        <p:txBody>
          <a:bodyPr wrap="square" rtlCol="0">
            <a:spAutoFit/>
          </a:bodyPr>
          <a:lstStyle/>
          <a:p>
            <a:endParaRPr lang="pt-BR" dirty="0" smtClean="0"/>
          </a:p>
          <a:p>
            <a:endParaRPr lang="pt-BR" dirty="0" smtClean="0"/>
          </a:p>
          <a:p>
            <a:endParaRPr lang="pt-BR" dirty="0"/>
          </a:p>
        </p:txBody>
      </p:sp>
      <p:sp>
        <p:nvSpPr>
          <p:cNvPr id="4" name="Retângulo 3"/>
          <p:cNvSpPr/>
          <p:nvPr/>
        </p:nvSpPr>
        <p:spPr>
          <a:xfrm>
            <a:off x="498021" y="512097"/>
            <a:ext cx="8605157" cy="11295400"/>
          </a:xfrm>
          <a:prstGeom prst="rect">
            <a:avLst/>
          </a:prstGeom>
        </p:spPr>
        <p:txBody>
          <a:bodyPr wrap="square">
            <a:spAutoFit/>
          </a:bodyPr>
          <a:lstStyle/>
          <a:p>
            <a:pPr algn="just"/>
            <a:r>
              <a:rPr lang="pt-BR" sz="3200" dirty="0">
                <a:solidFill>
                  <a:schemeClr val="accent6">
                    <a:lumMod val="75000"/>
                  </a:schemeClr>
                </a:solidFill>
                <a:latin typeface="Garamond" panose="02020404030301010803" pitchFamily="18" charset="0"/>
              </a:rPr>
              <a:t>Empatia e </a:t>
            </a:r>
            <a:r>
              <a:rPr lang="pt-BR" sz="3200" dirty="0" smtClean="0">
                <a:solidFill>
                  <a:schemeClr val="accent6">
                    <a:lumMod val="75000"/>
                  </a:schemeClr>
                </a:solidFill>
                <a:latin typeface="Garamond" panose="02020404030301010803" pitchFamily="18" charset="0"/>
              </a:rPr>
              <a:t>Compreensão</a:t>
            </a:r>
          </a:p>
          <a:p>
            <a:pPr algn="just"/>
            <a:endParaRPr lang="pt-BR" sz="3200" dirty="0">
              <a:solidFill>
                <a:schemeClr val="accent6">
                  <a:lumMod val="75000"/>
                </a:schemeClr>
              </a:solidFill>
              <a:latin typeface="Garamond" panose="02020404030301010803" pitchFamily="18" charset="0"/>
            </a:endParaRPr>
          </a:p>
          <a:p>
            <a:pPr algn="just"/>
            <a:r>
              <a:rPr lang="pt-BR" sz="2800" dirty="0">
                <a:solidFill>
                  <a:schemeClr val="accent6">
                    <a:lumMod val="75000"/>
                  </a:schemeClr>
                </a:solidFill>
                <a:latin typeface="Garamond" panose="02020404030301010803" pitchFamily="18" charset="0"/>
              </a:rPr>
              <a:t>•	Colocar-se no lugar do outro: Tente entender a perspectiva do outro e como ele se sente.</a:t>
            </a:r>
          </a:p>
          <a:p>
            <a:pPr algn="just"/>
            <a:r>
              <a:rPr lang="pt-BR" sz="2800" dirty="0">
                <a:solidFill>
                  <a:schemeClr val="accent6">
                    <a:lumMod val="75000"/>
                  </a:schemeClr>
                </a:solidFill>
                <a:latin typeface="Garamond" panose="02020404030301010803" pitchFamily="18" charset="0"/>
              </a:rPr>
              <a:t>•	Validar os sentimentos: Reconheça e valide os sentimentos do outro, mesmo que não concorde com eles.</a:t>
            </a:r>
          </a:p>
          <a:p>
            <a:pPr algn="just"/>
            <a:r>
              <a:rPr lang="pt-BR" sz="2800" dirty="0">
                <a:solidFill>
                  <a:schemeClr val="accent6">
                    <a:lumMod val="75000"/>
                  </a:schemeClr>
                </a:solidFill>
                <a:latin typeface="Garamond" panose="02020404030301010803" pitchFamily="18" charset="0"/>
              </a:rPr>
              <a:t>•	Perdoar: Perdoar é um processo libertador e fundamental para construir relacionamentos saudáveis</a:t>
            </a:r>
            <a:r>
              <a:rPr lang="pt-BR" sz="2800" dirty="0" smtClean="0">
                <a:solidFill>
                  <a:schemeClr val="accent6">
                    <a:lumMod val="75000"/>
                  </a:schemeClr>
                </a:solidFill>
                <a:latin typeface="Garamond" panose="02020404030301010803" pitchFamily="18" charset="0"/>
              </a:rPr>
              <a:t>.</a:t>
            </a:r>
          </a:p>
          <a:p>
            <a:pPr algn="just"/>
            <a:endParaRPr lang="pt-BR" sz="2800" dirty="0">
              <a:solidFill>
                <a:schemeClr val="accent6">
                  <a:lumMod val="75000"/>
                </a:schemeClr>
              </a:solidFill>
              <a:latin typeface="Garamond" panose="02020404030301010803" pitchFamily="18" charset="0"/>
            </a:endParaRPr>
          </a:p>
          <a:p>
            <a:pPr algn="just"/>
            <a:r>
              <a:rPr lang="pt-BR" sz="3200" dirty="0">
                <a:solidFill>
                  <a:schemeClr val="accent6">
                    <a:lumMod val="75000"/>
                  </a:schemeClr>
                </a:solidFill>
                <a:latin typeface="Garamond" panose="02020404030301010803" pitchFamily="18" charset="0"/>
              </a:rPr>
              <a:t>Compromisso e </a:t>
            </a:r>
            <a:r>
              <a:rPr lang="pt-BR" sz="3200" dirty="0" smtClean="0">
                <a:solidFill>
                  <a:schemeClr val="accent6">
                    <a:lumMod val="75000"/>
                  </a:schemeClr>
                </a:solidFill>
                <a:latin typeface="Garamond" panose="02020404030301010803" pitchFamily="18" charset="0"/>
              </a:rPr>
              <a:t>Colaboração</a:t>
            </a:r>
          </a:p>
          <a:p>
            <a:pPr algn="just"/>
            <a:endParaRPr lang="pt-BR" sz="3200" dirty="0">
              <a:solidFill>
                <a:schemeClr val="accent6">
                  <a:lumMod val="75000"/>
                </a:schemeClr>
              </a:solidFill>
              <a:latin typeface="Garamond" panose="02020404030301010803" pitchFamily="18" charset="0"/>
            </a:endParaRPr>
          </a:p>
          <a:p>
            <a:pPr algn="just"/>
            <a:r>
              <a:rPr lang="pt-BR" sz="2800" dirty="0">
                <a:solidFill>
                  <a:schemeClr val="accent6">
                    <a:lumMod val="75000"/>
                  </a:schemeClr>
                </a:solidFill>
                <a:latin typeface="Garamond" panose="02020404030301010803" pitchFamily="18" charset="0"/>
              </a:rPr>
              <a:t>•	Trabalhar juntos: Enfrentem os desafios juntos e busquem soluções colaborativas.</a:t>
            </a:r>
          </a:p>
          <a:p>
            <a:pPr algn="just"/>
            <a:r>
              <a:rPr lang="pt-BR" sz="2800" dirty="0">
                <a:solidFill>
                  <a:schemeClr val="accent6">
                    <a:lumMod val="75000"/>
                  </a:schemeClr>
                </a:solidFill>
                <a:latin typeface="Garamond" panose="02020404030301010803" pitchFamily="18" charset="0"/>
              </a:rPr>
              <a:t>•	Compromisso: Estejam dispostos a investir tempo e energia no relacionamento.</a:t>
            </a:r>
          </a:p>
          <a:p>
            <a:pPr algn="just"/>
            <a:r>
              <a:rPr lang="pt-BR" sz="2800" dirty="0">
                <a:solidFill>
                  <a:schemeClr val="accent6">
                    <a:lumMod val="75000"/>
                  </a:schemeClr>
                </a:solidFill>
                <a:latin typeface="Garamond" panose="02020404030301010803" pitchFamily="18" charset="0"/>
              </a:rPr>
              <a:t>•	Flexibilidade: Sejam flexíveis e adaptem-se às mudanças</a:t>
            </a:r>
            <a:r>
              <a:rPr lang="pt-BR" sz="2800" dirty="0" smtClean="0">
                <a:solidFill>
                  <a:schemeClr val="accent6">
                    <a:lumMod val="75000"/>
                  </a:schemeClr>
                </a:solidFill>
                <a:latin typeface="Garamond" panose="02020404030301010803" pitchFamily="18" charset="0"/>
              </a:rPr>
              <a:t>.</a:t>
            </a:r>
          </a:p>
          <a:p>
            <a:pPr algn="just"/>
            <a:endParaRPr lang="pt-BR" sz="2800" dirty="0">
              <a:solidFill>
                <a:schemeClr val="accent6">
                  <a:lumMod val="75000"/>
                </a:schemeClr>
              </a:solidFill>
              <a:latin typeface="Garamond" panose="02020404030301010803" pitchFamily="18" charset="0"/>
            </a:endParaRPr>
          </a:p>
          <a:p>
            <a:pPr algn="just"/>
            <a:r>
              <a:rPr lang="pt-BR" sz="3200" dirty="0">
                <a:solidFill>
                  <a:schemeClr val="accent6">
                    <a:lumMod val="75000"/>
                  </a:schemeClr>
                </a:solidFill>
                <a:latin typeface="Garamond" panose="02020404030301010803" pitchFamily="18" charset="0"/>
              </a:rPr>
              <a:t>Qualidades Essenciais para Relacionamentos </a:t>
            </a:r>
            <a:r>
              <a:rPr lang="pt-BR" sz="3200" dirty="0" smtClean="0">
                <a:solidFill>
                  <a:schemeClr val="accent6">
                    <a:lumMod val="75000"/>
                  </a:schemeClr>
                </a:solidFill>
                <a:latin typeface="Garamond" panose="02020404030301010803" pitchFamily="18" charset="0"/>
              </a:rPr>
              <a:t>Saudáveis</a:t>
            </a:r>
          </a:p>
          <a:p>
            <a:pPr algn="just"/>
            <a:endParaRPr lang="pt-BR" sz="3200" dirty="0">
              <a:solidFill>
                <a:schemeClr val="accent6">
                  <a:lumMod val="75000"/>
                </a:schemeClr>
              </a:solidFill>
              <a:latin typeface="Garamond" panose="02020404030301010803" pitchFamily="18" charset="0"/>
            </a:endParaRPr>
          </a:p>
          <a:p>
            <a:pPr algn="just"/>
            <a:r>
              <a:rPr lang="pt-BR" sz="2800" dirty="0">
                <a:solidFill>
                  <a:schemeClr val="accent6">
                    <a:lumMod val="75000"/>
                  </a:schemeClr>
                </a:solidFill>
                <a:latin typeface="Garamond" panose="02020404030301010803" pitchFamily="18" charset="0"/>
              </a:rPr>
              <a:t>•	Honestidade: Seja transparente e sincero em suas relações.</a:t>
            </a:r>
          </a:p>
          <a:p>
            <a:pPr algn="just"/>
            <a:r>
              <a:rPr lang="pt-BR" sz="2800" dirty="0">
                <a:solidFill>
                  <a:schemeClr val="accent6">
                    <a:lumMod val="75000"/>
                  </a:schemeClr>
                </a:solidFill>
                <a:latin typeface="Garamond" panose="02020404030301010803" pitchFamily="18" charset="0"/>
              </a:rPr>
              <a:t>•	Paciência: Construir relacionamentos fortes leva tempo e paciência.</a:t>
            </a:r>
          </a:p>
          <a:p>
            <a:pPr algn="just"/>
            <a:r>
              <a:rPr lang="pt-BR" sz="2800" dirty="0">
                <a:solidFill>
                  <a:schemeClr val="accent6">
                    <a:lumMod val="75000"/>
                  </a:schemeClr>
                </a:solidFill>
                <a:latin typeface="Garamond" panose="02020404030301010803" pitchFamily="18" charset="0"/>
              </a:rPr>
              <a:t>•	Respeito: Respeite a si mesmo e aos outros</a:t>
            </a:r>
            <a:r>
              <a:rPr lang="pt-BR" sz="2800" dirty="0" smtClean="0">
                <a:solidFill>
                  <a:schemeClr val="accent6">
                    <a:lumMod val="75000"/>
                  </a:schemeClr>
                </a:solidFill>
                <a:latin typeface="Garamond" panose="02020404030301010803" pitchFamily="18" charset="0"/>
              </a:rPr>
              <a:t>.</a:t>
            </a:r>
            <a:endParaRPr lang="pt-BR" sz="2800" dirty="0">
              <a:solidFill>
                <a:schemeClr val="accent6">
                  <a:lumMod val="75000"/>
                </a:schemeClr>
              </a:solidFill>
              <a:latin typeface="Garamond" panose="02020404030301010803" pitchFamily="18" charset="0"/>
            </a:endParaRPr>
          </a:p>
        </p:txBody>
      </p:sp>
    </p:spTree>
    <p:extLst>
      <p:ext uri="{BB962C8B-B14F-4D97-AF65-F5344CB8AC3E}">
        <p14:creationId xmlns:p14="http://schemas.microsoft.com/office/powerpoint/2010/main" val="41304305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CaixaDeTexto 1"/>
          <p:cNvSpPr txBox="1"/>
          <p:nvPr/>
        </p:nvSpPr>
        <p:spPr>
          <a:xfrm>
            <a:off x="159958" y="2060198"/>
            <a:ext cx="8654144" cy="923330"/>
          </a:xfrm>
          <a:prstGeom prst="rect">
            <a:avLst/>
          </a:prstGeom>
          <a:noFill/>
        </p:spPr>
        <p:txBody>
          <a:bodyPr wrap="square" rtlCol="0">
            <a:spAutoFit/>
          </a:bodyPr>
          <a:lstStyle/>
          <a:p>
            <a:endParaRPr lang="pt-BR" dirty="0" smtClean="0"/>
          </a:p>
          <a:p>
            <a:endParaRPr lang="pt-BR" dirty="0" smtClean="0"/>
          </a:p>
          <a:p>
            <a:endParaRPr lang="pt-BR" dirty="0"/>
          </a:p>
        </p:txBody>
      </p:sp>
      <p:sp>
        <p:nvSpPr>
          <p:cNvPr id="4" name="Retângulo 3"/>
          <p:cNvSpPr/>
          <p:nvPr/>
        </p:nvSpPr>
        <p:spPr>
          <a:xfrm>
            <a:off x="498021" y="512097"/>
            <a:ext cx="8605157" cy="12403395"/>
          </a:xfrm>
          <a:prstGeom prst="rect">
            <a:avLst/>
          </a:prstGeom>
        </p:spPr>
        <p:txBody>
          <a:bodyPr wrap="square">
            <a:spAutoFit/>
          </a:bodyPr>
          <a:lstStyle/>
          <a:p>
            <a:pPr algn="just"/>
            <a:r>
              <a:rPr lang="pt-BR" sz="2800" dirty="0">
                <a:solidFill>
                  <a:schemeClr val="accent6">
                    <a:lumMod val="75000"/>
                  </a:schemeClr>
                </a:solidFill>
                <a:latin typeface="Garamond" panose="02020404030301010803" pitchFamily="18" charset="0"/>
              </a:rPr>
              <a:t>•	Compaixão: Tenha compaixão por si mesmo e pelos outros.</a:t>
            </a:r>
          </a:p>
          <a:p>
            <a:pPr algn="just"/>
            <a:r>
              <a:rPr lang="pt-BR" sz="2800" dirty="0">
                <a:solidFill>
                  <a:schemeClr val="accent6">
                    <a:lumMod val="75000"/>
                  </a:schemeClr>
                </a:solidFill>
                <a:latin typeface="Garamond" panose="02020404030301010803" pitchFamily="18" charset="0"/>
              </a:rPr>
              <a:t>•	Gentileza: Seja gentil em suas palavras e ações.</a:t>
            </a:r>
          </a:p>
          <a:p>
            <a:pPr algn="just"/>
            <a:endParaRPr lang="pt-BR" sz="2800" dirty="0">
              <a:solidFill>
                <a:schemeClr val="accent6">
                  <a:lumMod val="75000"/>
                </a:schemeClr>
              </a:solidFill>
              <a:latin typeface="Garamond" panose="02020404030301010803" pitchFamily="18" charset="0"/>
            </a:endParaRPr>
          </a:p>
          <a:p>
            <a:pPr algn="just"/>
            <a:r>
              <a:rPr lang="pt-BR" sz="3200" dirty="0">
                <a:solidFill>
                  <a:schemeClr val="accent6">
                    <a:lumMod val="75000"/>
                  </a:schemeClr>
                </a:solidFill>
                <a:latin typeface="Garamond" panose="02020404030301010803" pitchFamily="18" charset="0"/>
              </a:rPr>
              <a:t>Atitudes a </a:t>
            </a:r>
            <a:r>
              <a:rPr lang="pt-BR" sz="3200" dirty="0" smtClean="0">
                <a:solidFill>
                  <a:schemeClr val="accent6">
                    <a:lumMod val="75000"/>
                  </a:schemeClr>
                </a:solidFill>
                <a:latin typeface="Garamond" panose="02020404030301010803" pitchFamily="18" charset="0"/>
              </a:rPr>
              <a:t>Evitar</a:t>
            </a:r>
          </a:p>
          <a:p>
            <a:pPr algn="just"/>
            <a:endParaRPr lang="pt-BR" sz="3200" dirty="0">
              <a:solidFill>
                <a:schemeClr val="accent6">
                  <a:lumMod val="75000"/>
                </a:schemeClr>
              </a:solidFill>
              <a:latin typeface="Garamond" panose="02020404030301010803" pitchFamily="18" charset="0"/>
            </a:endParaRPr>
          </a:p>
          <a:p>
            <a:pPr algn="just"/>
            <a:r>
              <a:rPr lang="pt-BR" sz="2800" dirty="0">
                <a:solidFill>
                  <a:schemeClr val="accent6">
                    <a:lumMod val="75000"/>
                  </a:schemeClr>
                </a:solidFill>
                <a:latin typeface="Garamond" panose="02020404030301010803" pitchFamily="18" charset="0"/>
              </a:rPr>
              <a:t>•	Julgamentos: Evite julgar o outro e suas escolhas.</a:t>
            </a:r>
          </a:p>
          <a:p>
            <a:pPr algn="just"/>
            <a:r>
              <a:rPr lang="pt-BR" sz="2800" dirty="0">
                <a:solidFill>
                  <a:schemeClr val="accent6">
                    <a:lumMod val="75000"/>
                  </a:schemeClr>
                </a:solidFill>
                <a:latin typeface="Garamond" panose="02020404030301010803" pitchFamily="18" charset="0"/>
              </a:rPr>
              <a:t>•	Críticas construtivas: Prefira elogios e sugestões construtivas ao invés de críticas.</a:t>
            </a:r>
          </a:p>
          <a:p>
            <a:pPr algn="just"/>
            <a:r>
              <a:rPr lang="pt-BR" sz="2800" dirty="0">
                <a:solidFill>
                  <a:schemeClr val="accent6">
                    <a:lumMod val="75000"/>
                  </a:schemeClr>
                </a:solidFill>
                <a:latin typeface="Garamond" panose="02020404030301010803" pitchFamily="18" charset="0"/>
              </a:rPr>
              <a:t>•	Manipulação: Evite manipular o outro para obter o que deseja.</a:t>
            </a:r>
          </a:p>
          <a:p>
            <a:pPr algn="just"/>
            <a:r>
              <a:rPr lang="pt-BR" sz="2800" dirty="0">
                <a:solidFill>
                  <a:schemeClr val="accent6">
                    <a:lumMod val="75000"/>
                  </a:schemeClr>
                </a:solidFill>
                <a:latin typeface="Garamond" panose="02020404030301010803" pitchFamily="18" charset="0"/>
              </a:rPr>
              <a:t>•	Egoísmo: Pense nos interesses do outro e não apenas nos seus</a:t>
            </a:r>
            <a:r>
              <a:rPr lang="pt-BR" sz="2800" dirty="0" smtClean="0">
                <a:solidFill>
                  <a:schemeClr val="accent6">
                    <a:lumMod val="75000"/>
                  </a:schemeClr>
                </a:solidFill>
                <a:latin typeface="Garamond" panose="02020404030301010803" pitchFamily="18" charset="0"/>
              </a:rPr>
              <a:t>.</a:t>
            </a:r>
          </a:p>
          <a:p>
            <a:pPr algn="just"/>
            <a:endParaRPr lang="pt-BR" sz="2800" dirty="0">
              <a:solidFill>
                <a:schemeClr val="accent6">
                  <a:lumMod val="75000"/>
                </a:schemeClr>
              </a:solidFill>
              <a:latin typeface="Garamond" panose="02020404030301010803" pitchFamily="18" charset="0"/>
            </a:endParaRPr>
          </a:p>
          <a:p>
            <a:pPr algn="just"/>
            <a:r>
              <a:rPr lang="pt-BR" sz="3200" dirty="0">
                <a:solidFill>
                  <a:schemeClr val="accent6">
                    <a:lumMod val="75000"/>
                  </a:schemeClr>
                </a:solidFill>
                <a:latin typeface="Garamond" panose="02020404030301010803" pitchFamily="18" charset="0"/>
              </a:rPr>
              <a:t>Dicas </a:t>
            </a:r>
            <a:r>
              <a:rPr lang="pt-BR" sz="3200" dirty="0" smtClean="0">
                <a:solidFill>
                  <a:schemeClr val="accent6">
                    <a:lumMod val="75000"/>
                  </a:schemeClr>
                </a:solidFill>
                <a:latin typeface="Garamond" panose="02020404030301010803" pitchFamily="18" charset="0"/>
              </a:rPr>
              <a:t>Práticas</a:t>
            </a:r>
          </a:p>
          <a:p>
            <a:pPr algn="just"/>
            <a:endParaRPr lang="pt-BR" sz="3200" dirty="0">
              <a:solidFill>
                <a:schemeClr val="accent6">
                  <a:lumMod val="75000"/>
                </a:schemeClr>
              </a:solidFill>
              <a:latin typeface="Garamond" panose="02020404030301010803" pitchFamily="18" charset="0"/>
            </a:endParaRPr>
          </a:p>
          <a:p>
            <a:pPr algn="just"/>
            <a:r>
              <a:rPr lang="pt-BR" sz="2800" dirty="0">
                <a:solidFill>
                  <a:schemeClr val="accent6">
                    <a:lumMod val="75000"/>
                  </a:schemeClr>
                </a:solidFill>
                <a:latin typeface="Garamond" panose="02020404030301010803" pitchFamily="18" charset="0"/>
              </a:rPr>
              <a:t>•	Qualidade do tempo: Dedique tempo de qualidade para conversar e fazer atividades juntos.</a:t>
            </a:r>
          </a:p>
          <a:p>
            <a:pPr algn="just"/>
            <a:r>
              <a:rPr lang="pt-BR" sz="2800" dirty="0">
                <a:solidFill>
                  <a:schemeClr val="accent6">
                    <a:lumMod val="75000"/>
                  </a:schemeClr>
                </a:solidFill>
                <a:latin typeface="Garamond" panose="02020404030301010803" pitchFamily="18" charset="0"/>
              </a:rPr>
              <a:t>•	Demonstração de afeto: Expresse seu afeto através de palavras, gestos e ações.</a:t>
            </a:r>
          </a:p>
          <a:p>
            <a:pPr algn="just"/>
            <a:r>
              <a:rPr lang="pt-BR" sz="2800" dirty="0">
                <a:solidFill>
                  <a:schemeClr val="accent6">
                    <a:lumMod val="75000"/>
                  </a:schemeClr>
                </a:solidFill>
                <a:latin typeface="Garamond" panose="02020404030301010803" pitchFamily="18" charset="0"/>
              </a:rPr>
              <a:t>•	Celebrar as conquistas: Comemore as conquistas do outro e demonstre apoio.</a:t>
            </a:r>
          </a:p>
          <a:p>
            <a:pPr algn="just"/>
            <a:r>
              <a:rPr lang="pt-BR" sz="2800" dirty="0">
                <a:solidFill>
                  <a:schemeClr val="accent6">
                    <a:lumMod val="75000"/>
                  </a:schemeClr>
                </a:solidFill>
                <a:latin typeface="Garamond" panose="02020404030301010803" pitchFamily="18" charset="0"/>
              </a:rPr>
              <a:t>•	Resolver conflitos de forma saudável: Aprender a lidar com conflitos de forma construtiva é essencial</a:t>
            </a:r>
            <a:r>
              <a:rPr lang="pt-BR" sz="2800" dirty="0" smtClean="0">
                <a:solidFill>
                  <a:schemeClr val="accent6">
                    <a:lumMod val="75000"/>
                  </a:schemeClr>
                </a:solidFill>
                <a:latin typeface="Garamond" panose="02020404030301010803" pitchFamily="18" charset="0"/>
              </a:rPr>
              <a:t>.</a:t>
            </a:r>
          </a:p>
          <a:p>
            <a:pPr algn="just"/>
            <a:r>
              <a:rPr lang="pt-BR" sz="2800" dirty="0">
                <a:solidFill>
                  <a:schemeClr val="accent6">
                    <a:lumMod val="75000"/>
                  </a:schemeClr>
                </a:solidFill>
                <a:latin typeface="Garamond" panose="02020404030301010803" pitchFamily="18" charset="0"/>
              </a:rPr>
              <a:t>•	Buscar ajuda profissional: Se necessário, procure a ajuda de um terapeuta para lidar com questões mais complexas.</a:t>
            </a:r>
          </a:p>
          <a:p>
            <a:pPr algn="just"/>
            <a:endParaRPr lang="pt-BR" sz="2800" dirty="0">
              <a:solidFill>
                <a:schemeClr val="accent6">
                  <a:lumMod val="75000"/>
                </a:schemeClr>
              </a:solidFill>
              <a:latin typeface="Garamond" panose="02020404030301010803" pitchFamily="18" charset="0"/>
            </a:endParaRPr>
          </a:p>
          <a:p>
            <a:pPr algn="just"/>
            <a:endParaRPr lang="pt-BR" sz="2800" dirty="0">
              <a:solidFill>
                <a:schemeClr val="accent6">
                  <a:lumMod val="75000"/>
                </a:schemeClr>
              </a:solidFill>
              <a:latin typeface="Garamond" panose="02020404030301010803" pitchFamily="18" charset="0"/>
            </a:endParaRPr>
          </a:p>
        </p:txBody>
      </p:sp>
    </p:spTree>
    <p:extLst>
      <p:ext uri="{BB962C8B-B14F-4D97-AF65-F5344CB8AC3E}">
        <p14:creationId xmlns:p14="http://schemas.microsoft.com/office/powerpoint/2010/main" val="38605675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CaixaDeTexto 1"/>
          <p:cNvSpPr txBox="1"/>
          <p:nvPr/>
        </p:nvSpPr>
        <p:spPr>
          <a:xfrm>
            <a:off x="159958" y="2060198"/>
            <a:ext cx="8654144" cy="923330"/>
          </a:xfrm>
          <a:prstGeom prst="rect">
            <a:avLst/>
          </a:prstGeom>
          <a:noFill/>
        </p:spPr>
        <p:txBody>
          <a:bodyPr wrap="square" rtlCol="0">
            <a:spAutoFit/>
          </a:bodyPr>
          <a:lstStyle/>
          <a:p>
            <a:endParaRPr lang="pt-BR" dirty="0" smtClean="0"/>
          </a:p>
          <a:p>
            <a:endParaRPr lang="pt-BR" dirty="0" smtClean="0"/>
          </a:p>
          <a:p>
            <a:endParaRPr lang="pt-BR" dirty="0"/>
          </a:p>
        </p:txBody>
      </p:sp>
      <p:sp>
        <p:nvSpPr>
          <p:cNvPr id="4" name="Retângulo 3"/>
          <p:cNvSpPr/>
          <p:nvPr/>
        </p:nvSpPr>
        <p:spPr>
          <a:xfrm>
            <a:off x="498021" y="512097"/>
            <a:ext cx="8605157" cy="2677656"/>
          </a:xfrm>
          <a:prstGeom prst="rect">
            <a:avLst/>
          </a:prstGeom>
        </p:spPr>
        <p:txBody>
          <a:bodyPr wrap="square">
            <a:spAutoFit/>
          </a:bodyPr>
          <a:lstStyle/>
          <a:p>
            <a:pPr algn="just"/>
            <a:r>
              <a:rPr lang="pt-BR" sz="2800" dirty="0">
                <a:solidFill>
                  <a:schemeClr val="accent6">
                    <a:lumMod val="75000"/>
                  </a:schemeClr>
                </a:solidFill>
                <a:latin typeface="Garamond" panose="02020404030301010803" pitchFamily="18" charset="0"/>
              </a:rPr>
              <a:t>Lembre-se: Construir relacionamentos saudáveis é um processo contínuo que requer esforço e dedicação de ambas as partes. Ao cultivar essas qualidades e atitudes, você estará mais preparado para criar laços profundos e significativos com as pessoas ao seu redor.</a:t>
            </a:r>
          </a:p>
          <a:p>
            <a:pPr algn="just"/>
            <a:endParaRPr lang="pt-BR" sz="2800" dirty="0">
              <a:solidFill>
                <a:schemeClr val="accent6">
                  <a:lumMod val="75000"/>
                </a:schemeClr>
              </a:solidFill>
              <a:latin typeface="Garamond" panose="02020404030301010803" pitchFamily="18" charset="0"/>
            </a:endParaRPr>
          </a:p>
        </p:txBody>
      </p:sp>
    </p:spTree>
    <p:extLst>
      <p:ext uri="{BB962C8B-B14F-4D97-AF65-F5344CB8AC3E}">
        <p14:creationId xmlns:p14="http://schemas.microsoft.com/office/powerpoint/2010/main" val="5191140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CaixaDeTexto 1"/>
          <p:cNvSpPr txBox="1"/>
          <p:nvPr/>
        </p:nvSpPr>
        <p:spPr>
          <a:xfrm>
            <a:off x="0" y="1941665"/>
            <a:ext cx="8654144" cy="923330"/>
          </a:xfrm>
          <a:prstGeom prst="rect">
            <a:avLst/>
          </a:prstGeom>
          <a:noFill/>
        </p:spPr>
        <p:txBody>
          <a:bodyPr wrap="square" rtlCol="0">
            <a:spAutoFit/>
          </a:bodyPr>
          <a:lstStyle/>
          <a:p>
            <a:endParaRPr lang="pt-BR" dirty="0" smtClean="0"/>
          </a:p>
          <a:p>
            <a:endParaRPr lang="pt-BR" dirty="0" smtClean="0"/>
          </a:p>
          <a:p>
            <a:endParaRPr lang="pt-BR" dirty="0"/>
          </a:p>
        </p:txBody>
      </p:sp>
      <p:sp>
        <p:nvSpPr>
          <p:cNvPr id="3" name="Retângulo 2"/>
          <p:cNvSpPr/>
          <p:nvPr/>
        </p:nvSpPr>
        <p:spPr>
          <a:xfrm>
            <a:off x="587828" y="651755"/>
            <a:ext cx="8490857" cy="707886"/>
          </a:xfrm>
          <a:prstGeom prst="rect">
            <a:avLst/>
          </a:prstGeom>
        </p:spPr>
        <p:txBody>
          <a:bodyPr wrap="square">
            <a:spAutoFit/>
          </a:bodyPr>
          <a:lstStyle/>
          <a:p>
            <a:r>
              <a:rPr lang="pt-BR" sz="4000" dirty="0">
                <a:solidFill>
                  <a:schemeClr val="accent6">
                    <a:lumMod val="75000"/>
                  </a:schemeClr>
                </a:solidFill>
                <a:latin typeface="Garamond" panose="02020404030301010803" pitchFamily="18" charset="0"/>
              </a:rPr>
              <a:t>Capítulo 8: Cura</a:t>
            </a:r>
            <a:endParaRPr lang="pt-BR" sz="4000" dirty="0">
              <a:solidFill>
                <a:schemeClr val="accent6">
                  <a:lumMod val="75000"/>
                </a:schemeClr>
              </a:solidFill>
              <a:latin typeface="Garamond" panose="02020404030301010803" pitchFamily="18" charset="0"/>
            </a:endParaRPr>
          </a:p>
        </p:txBody>
      </p:sp>
      <p:sp>
        <p:nvSpPr>
          <p:cNvPr id="4" name="Retângulo 3"/>
          <p:cNvSpPr/>
          <p:nvPr/>
        </p:nvSpPr>
        <p:spPr>
          <a:xfrm>
            <a:off x="473528" y="1480000"/>
            <a:ext cx="8605157" cy="1384995"/>
          </a:xfrm>
          <a:prstGeom prst="rect">
            <a:avLst/>
          </a:prstGeom>
        </p:spPr>
        <p:txBody>
          <a:bodyPr wrap="square">
            <a:spAutoFit/>
          </a:bodyPr>
          <a:lstStyle/>
          <a:p>
            <a:pPr algn="just"/>
            <a:r>
              <a:rPr lang="pt-BR" sz="2800" dirty="0">
                <a:solidFill>
                  <a:schemeClr val="accent6">
                    <a:lumMod val="75000"/>
                  </a:schemeClr>
                </a:solidFill>
                <a:latin typeface="Garamond" panose="02020404030301010803" pitchFamily="18" charset="0"/>
              </a:rPr>
              <a:t>	Todos nós temos feridas emocionais e físicas. Neste capítulo, você aprenderá como curar essas feridas e viver uma vida mais plena.</a:t>
            </a:r>
          </a:p>
        </p:txBody>
      </p:sp>
    </p:spTree>
    <p:extLst>
      <p:ext uri="{BB962C8B-B14F-4D97-AF65-F5344CB8AC3E}">
        <p14:creationId xmlns:p14="http://schemas.microsoft.com/office/powerpoint/2010/main" val="8141027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CaixaDeTexto 2"/>
          <p:cNvSpPr txBox="1"/>
          <p:nvPr/>
        </p:nvSpPr>
        <p:spPr>
          <a:xfrm>
            <a:off x="541868" y="522515"/>
            <a:ext cx="8242904" cy="1323439"/>
          </a:xfrm>
          <a:prstGeom prst="rect">
            <a:avLst/>
          </a:prstGeom>
          <a:noFill/>
        </p:spPr>
        <p:txBody>
          <a:bodyPr wrap="square" rtlCol="0">
            <a:spAutoFit/>
          </a:bodyPr>
          <a:lstStyle/>
          <a:p>
            <a:r>
              <a:rPr lang="pt-BR" sz="4000" dirty="0">
                <a:solidFill>
                  <a:schemeClr val="accent6">
                    <a:lumMod val="75000"/>
                  </a:schemeClr>
                </a:solidFill>
                <a:latin typeface="Garamond" panose="02020404030301010803" pitchFamily="18" charset="0"/>
              </a:rPr>
              <a:t>Capítulo 1: O que é o Despertar Espiritual?</a:t>
            </a:r>
          </a:p>
        </p:txBody>
      </p:sp>
      <p:sp>
        <p:nvSpPr>
          <p:cNvPr id="4" name="CaixaDeTexto 3"/>
          <p:cNvSpPr txBox="1"/>
          <p:nvPr/>
        </p:nvSpPr>
        <p:spPr>
          <a:xfrm rot="10800000" flipH="1" flipV="1">
            <a:off x="541868" y="2285780"/>
            <a:ext cx="7886700" cy="2246769"/>
          </a:xfrm>
          <a:prstGeom prst="rect">
            <a:avLst/>
          </a:prstGeom>
          <a:noFill/>
        </p:spPr>
        <p:txBody>
          <a:bodyPr wrap="square" rtlCol="0">
            <a:spAutoFit/>
          </a:bodyPr>
          <a:lstStyle/>
          <a:p>
            <a:r>
              <a:rPr lang="pt-BR" sz="2800" dirty="0">
                <a:solidFill>
                  <a:schemeClr val="accent6">
                    <a:lumMod val="75000"/>
                  </a:schemeClr>
                </a:solidFill>
                <a:latin typeface="Garamond" panose="02020404030301010803" pitchFamily="18" charset="0"/>
              </a:rPr>
              <a:t>Neste capítulo, você aprenderá o que é o despertar espiritual e como ele pode transformar sua vida. Você também descobrirá os diferentes estágios do despertar espiritual e como identificar em qual estágio você se encontra.</a:t>
            </a:r>
          </a:p>
        </p:txBody>
      </p:sp>
    </p:spTree>
    <p:extLst>
      <p:ext uri="{BB962C8B-B14F-4D97-AF65-F5344CB8AC3E}">
        <p14:creationId xmlns:p14="http://schemas.microsoft.com/office/powerpoint/2010/main" val="255043823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CaixaDeTexto 1"/>
          <p:cNvSpPr txBox="1"/>
          <p:nvPr/>
        </p:nvSpPr>
        <p:spPr>
          <a:xfrm>
            <a:off x="0" y="1941665"/>
            <a:ext cx="8654144" cy="923330"/>
          </a:xfrm>
          <a:prstGeom prst="rect">
            <a:avLst/>
          </a:prstGeom>
          <a:noFill/>
        </p:spPr>
        <p:txBody>
          <a:bodyPr wrap="square" rtlCol="0">
            <a:spAutoFit/>
          </a:bodyPr>
          <a:lstStyle/>
          <a:p>
            <a:endParaRPr lang="pt-BR" dirty="0" smtClean="0"/>
          </a:p>
          <a:p>
            <a:endParaRPr lang="pt-BR" dirty="0" smtClean="0"/>
          </a:p>
          <a:p>
            <a:endParaRPr lang="pt-BR" dirty="0"/>
          </a:p>
        </p:txBody>
      </p:sp>
      <p:sp>
        <p:nvSpPr>
          <p:cNvPr id="3" name="Retângulo 2"/>
          <p:cNvSpPr/>
          <p:nvPr/>
        </p:nvSpPr>
        <p:spPr>
          <a:xfrm>
            <a:off x="587828" y="541042"/>
            <a:ext cx="8490857" cy="1323439"/>
          </a:xfrm>
          <a:prstGeom prst="rect">
            <a:avLst/>
          </a:prstGeom>
        </p:spPr>
        <p:txBody>
          <a:bodyPr wrap="square">
            <a:spAutoFit/>
          </a:bodyPr>
          <a:lstStyle/>
          <a:p>
            <a:r>
              <a:rPr lang="pt-BR" sz="4000" dirty="0">
                <a:solidFill>
                  <a:schemeClr val="accent6">
                    <a:lumMod val="75000"/>
                  </a:schemeClr>
                </a:solidFill>
                <a:latin typeface="Garamond" panose="02020404030301010803" pitchFamily="18" charset="0"/>
              </a:rPr>
              <a:t>Curando Feridas Emocionais e Vivendo uma Vida Mais Plena</a:t>
            </a:r>
            <a:endParaRPr lang="pt-BR" sz="4000" dirty="0">
              <a:solidFill>
                <a:schemeClr val="accent6">
                  <a:lumMod val="75000"/>
                </a:schemeClr>
              </a:solidFill>
              <a:latin typeface="Garamond" panose="02020404030301010803" pitchFamily="18" charset="0"/>
            </a:endParaRPr>
          </a:p>
        </p:txBody>
      </p:sp>
      <p:sp>
        <p:nvSpPr>
          <p:cNvPr id="4" name="Retângulo 3"/>
          <p:cNvSpPr/>
          <p:nvPr/>
        </p:nvSpPr>
        <p:spPr>
          <a:xfrm>
            <a:off x="473528" y="2172497"/>
            <a:ext cx="8605157" cy="8833187"/>
          </a:xfrm>
          <a:prstGeom prst="rect">
            <a:avLst/>
          </a:prstGeom>
        </p:spPr>
        <p:txBody>
          <a:bodyPr wrap="square">
            <a:spAutoFit/>
          </a:bodyPr>
          <a:lstStyle/>
          <a:p>
            <a:pPr algn="just"/>
            <a:r>
              <a:rPr lang="pt-BR" sz="2800" dirty="0">
                <a:solidFill>
                  <a:schemeClr val="accent6">
                    <a:lumMod val="75000"/>
                  </a:schemeClr>
                </a:solidFill>
                <a:latin typeface="Garamond" panose="02020404030301010803" pitchFamily="18" charset="0"/>
              </a:rPr>
              <a:t>	As feridas emocionais, muitas vezes originadas em experiências passadas, podem afetar profundamente nossa autoestima, relações e bem-estar geral. No entanto, é possível curar essas feridas e viver uma vida mais plena e feliz</a:t>
            </a:r>
            <a:r>
              <a:rPr lang="pt-BR" sz="2800" dirty="0" smtClean="0">
                <a:solidFill>
                  <a:schemeClr val="accent6">
                    <a:lumMod val="75000"/>
                  </a:schemeClr>
                </a:solidFill>
                <a:latin typeface="Garamond" panose="02020404030301010803" pitchFamily="18" charset="0"/>
              </a:rPr>
              <a:t>.</a:t>
            </a:r>
          </a:p>
          <a:p>
            <a:pPr algn="just"/>
            <a:endParaRPr lang="pt-BR" sz="2800" dirty="0">
              <a:solidFill>
                <a:schemeClr val="accent6">
                  <a:lumMod val="75000"/>
                </a:schemeClr>
              </a:solidFill>
              <a:latin typeface="Garamond" panose="02020404030301010803" pitchFamily="18" charset="0"/>
            </a:endParaRPr>
          </a:p>
          <a:p>
            <a:pPr algn="just"/>
            <a:r>
              <a:rPr lang="pt-BR" sz="3200" dirty="0">
                <a:solidFill>
                  <a:schemeClr val="accent6">
                    <a:lumMod val="75000"/>
                  </a:schemeClr>
                </a:solidFill>
                <a:latin typeface="Garamond" panose="02020404030301010803" pitchFamily="18" charset="0"/>
              </a:rPr>
              <a:t>Entendendo as Feridas </a:t>
            </a:r>
            <a:r>
              <a:rPr lang="pt-BR" sz="3200" dirty="0" smtClean="0">
                <a:solidFill>
                  <a:schemeClr val="accent6">
                    <a:lumMod val="75000"/>
                  </a:schemeClr>
                </a:solidFill>
                <a:latin typeface="Garamond" panose="02020404030301010803" pitchFamily="18" charset="0"/>
              </a:rPr>
              <a:t>Emocionais</a:t>
            </a:r>
          </a:p>
          <a:p>
            <a:pPr algn="just"/>
            <a:endParaRPr lang="pt-BR" sz="3200" dirty="0">
              <a:solidFill>
                <a:schemeClr val="accent6">
                  <a:lumMod val="75000"/>
                </a:schemeClr>
              </a:solidFill>
              <a:latin typeface="Garamond" panose="02020404030301010803" pitchFamily="18" charset="0"/>
            </a:endParaRPr>
          </a:p>
          <a:p>
            <a:pPr algn="just"/>
            <a:r>
              <a:rPr lang="pt-BR" sz="2800" dirty="0" smtClean="0">
                <a:solidFill>
                  <a:schemeClr val="accent6">
                    <a:lumMod val="75000"/>
                  </a:schemeClr>
                </a:solidFill>
                <a:latin typeface="Garamond" panose="02020404030301010803" pitchFamily="18" charset="0"/>
              </a:rPr>
              <a:t>	As </a:t>
            </a:r>
            <a:r>
              <a:rPr lang="pt-BR" sz="2800" dirty="0">
                <a:solidFill>
                  <a:schemeClr val="accent6">
                    <a:lumMod val="75000"/>
                  </a:schemeClr>
                </a:solidFill>
                <a:latin typeface="Garamond" panose="02020404030301010803" pitchFamily="18" charset="0"/>
              </a:rPr>
              <a:t>feridas emocionais são como cicatrizes na nossa alma. Elas podem se manifestar de diversas formas, como:</a:t>
            </a:r>
          </a:p>
          <a:p>
            <a:pPr algn="just"/>
            <a:r>
              <a:rPr lang="pt-BR" sz="2800" dirty="0">
                <a:solidFill>
                  <a:schemeClr val="accent6">
                    <a:lumMod val="75000"/>
                  </a:schemeClr>
                </a:solidFill>
                <a:latin typeface="Garamond" panose="02020404030301010803" pitchFamily="18" charset="0"/>
              </a:rPr>
              <a:t>•	Baixa autoestima: Sentimentos de inferioridade e incapacidade.</a:t>
            </a:r>
          </a:p>
          <a:p>
            <a:pPr algn="just"/>
            <a:r>
              <a:rPr lang="pt-BR" sz="2800" dirty="0">
                <a:solidFill>
                  <a:schemeClr val="accent6">
                    <a:lumMod val="75000"/>
                  </a:schemeClr>
                </a:solidFill>
                <a:latin typeface="Garamond" panose="02020404030301010803" pitchFamily="18" charset="0"/>
              </a:rPr>
              <a:t>•	Medo de rejeição: Dificuldade em se conectar com os outros por medo de ser abandonado.</a:t>
            </a:r>
          </a:p>
          <a:p>
            <a:pPr algn="just"/>
            <a:r>
              <a:rPr lang="pt-BR" sz="2800" dirty="0">
                <a:solidFill>
                  <a:schemeClr val="accent6">
                    <a:lumMod val="75000"/>
                  </a:schemeClr>
                </a:solidFill>
                <a:latin typeface="Garamond" panose="02020404030301010803" pitchFamily="18" charset="0"/>
              </a:rPr>
              <a:t>•	Raiva e ressentimento: Sentimentos negativos em relação a si mesmo ou aos outros.</a:t>
            </a:r>
          </a:p>
          <a:p>
            <a:pPr algn="just"/>
            <a:r>
              <a:rPr lang="pt-BR" sz="2800" dirty="0">
                <a:solidFill>
                  <a:schemeClr val="accent6">
                    <a:lumMod val="75000"/>
                  </a:schemeClr>
                </a:solidFill>
                <a:latin typeface="Garamond" panose="02020404030301010803" pitchFamily="18" charset="0"/>
              </a:rPr>
              <a:t>•	Tristeza profunda: Dificuldade em sentir alegria e prazer.</a:t>
            </a:r>
          </a:p>
          <a:p>
            <a:pPr algn="just"/>
            <a:r>
              <a:rPr lang="pt-BR" sz="2800" dirty="0">
                <a:solidFill>
                  <a:schemeClr val="accent6">
                    <a:lumMod val="75000"/>
                  </a:schemeClr>
                </a:solidFill>
                <a:latin typeface="Garamond" panose="02020404030301010803" pitchFamily="18" charset="0"/>
              </a:rPr>
              <a:t>•	Ansiedade e estresse: Preocupação excessiva e dificuldade em relaxar</a:t>
            </a:r>
            <a:r>
              <a:rPr lang="pt-BR" sz="2800" dirty="0" smtClean="0">
                <a:solidFill>
                  <a:schemeClr val="accent6">
                    <a:lumMod val="75000"/>
                  </a:schemeClr>
                </a:solidFill>
                <a:latin typeface="Garamond" panose="02020404030301010803" pitchFamily="18" charset="0"/>
              </a:rPr>
              <a:t>.</a:t>
            </a:r>
          </a:p>
          <a:p>
            <a:pPr algn="just"/>
            <a:endParaRPr lang="pt-BR" sz="2800" dirty="0">
              <a:solidFill>
                <a:schemeClr val="accent6">
                  <a:lumMod val="75000"/>
                </a:schemeClr>
              </a:solidFill>
              <a:latin typeface="Garamond" panose="02020404030301010803" pitchFamily="18" charset="0"/>
            </a:endParaRPr>
          </a:p>
          <a:p>
            <a:pPr algn="just"/>
            <a:endParaRPr lang="pt-BR" sz="2800" dirty="0">
              <a:solidFill>
                <a:schemeClr val="accent6">
                  <a:lumMod val="75000"/>
                </a:schemeClr>
              </a:solidFill>
              <a:latin typeface="Garamond" panose="02020404030301010803" pitchFamily="18" charset="0"/>
            </a:endParaRPr>
          </a:p>
        </p:txBody>
      </p:sp>
    </p:spTree>
    <p:extLst>
      <p:ext uri="{BB962C8B-B14F-4D97-AF65-F5344CB8AC3E}">
        <p14:creationId xmlns:p14="http://schemas.microsoft.com/office/powerpoint/2010/main" val="18663667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CaixaDeTexto 1"/>
          <p:cNvSpPr txBox="1"/>
          <p:nvPr/>
        </p:nvSpPr>
        <p:spPr>
          <a:xfrm>
            <a:off x="159958" y="2060198"/>
            <a:ext cx="8654144" cy="923330"/>
          </a:xfrm>
          <a:prstGeom prst="rect">
            <a:avLst/>
          </a:prstGeom>
          <a:noFill/>
        </p:spPr>
        <p:txBody>
          <a:bodyPr wrap="square" rtlCol="0">
            <a:spAutoFit/>
          </a:bodyPr>
          <a:lstStyle/>
          <a:p>
            <a:endParaRPr lang="pt-BR" dirty="0" smtClean="0"/>
          </a:p>
          <a:p>
            <a:endParaRPr lang="pt-BR" dirty="0" smtClean="0"/>
          </a:p>
          <a:p>
            <a:endParaRPr lang="pt-BR" dirty="0"/>
          </a:p>
        </p:txBody>
      </p:sp>
      <p:sp>
        <p:nvSpPr>
          <p:cNvPr id="4" name="Retângulo 3"/>
          <p:cNvSpPr/>
          <p:nvPr/>
        </p:nvSpPr>
        <p:spPr>
          <a:xfrm>
            <a:off x="498021" y="512097"/>
            <a:ext cx="8605157" cy="12711172"/>
          </a:xfrm>
          <a:prstGeom prst="rect">
            <a:avLst/>
          </a:prstGeom>
        </p:spPr>
        <p:txBody>
          <a:bodyPr wrap="square">
            <a:spAutoFit/>
          </a:bodyPr>
          <a:lstStyle/>
          <a:p>
            <a:pPr algn="just"/>
            <a:r>
              <a:rPr lang="pt-BR" sz="3200" dirty="0">
                <a:solidFill>
                  <a:schemeClr val="accent6">
                    <a:lumMod val="75000"/>
                  </a:schemeClr>
                </a:solidFill>
                <a:latin typeface="Garamond" panose="02020404030301010803" pitchFamily="18" charset="0"/>
              </a:rPr>
              <a:t>Caminhos para a Cura</a:t>
            </a:r>
            <a:r>
              <a:rPr lang="pt-BR" sz="3200" dirty="0" smtClean="0">
                <a:solidFill>
                  <a:schemeClr val="accent6">
                    <a:lumMod val="75000"/>
                  </a:schemeClr>
                </a:solidFill>
                <a:latin typeface="Garamond" panose="02020404030301010803" pitchFamily="18" charset="0"/>
              </a:rPr>
              <a:t>:</a:t>
            </a:r>
          </a:p>
          <a:p>
            <a:pPr algn="just"/>
            <a:endParaRPr lang="pt-BR" sz="3200" dirty="0">
              <a:solidFill>
                <a:schemeClr val="accent6">
                  <a:lumMod val="75000"/>
                </a:schemeClr>
              </a:solidFill>
              <a:latin typeface="Garamond" panose="02020404030301010803" pitchFamily="18" charset="0"/>
            </a:endParaRPr>
          </a:p>
          <a:p>
            <a:pPr algn="just"/>
            <a:r>
              <a:rPr lang="pt-BR" sz="2800" dirty="0">
                <a:solidFill>
                  <a:schemeClr val="accent6">
                    <a:lumMod val="75000"/>
                  </a:schemeClr>
                </a:solidFill>
                <a:latin typeface="Garamond" panose="02020404030301010803" pitchFamily="18" charset="0"/>
              </a:rPr>
              <a:t>1.	Reconhecimento: O primeiro passo é reconhecer que você tem feridas emocionais e que elas estão afetando sua vida.</a:t>
            </a:r>
          </a:p>
          <a:p>
            <a:pPr algn="just"/>
            <a:r>
              <a:rPr lang="pt-BR" sz="2800" dirty="0">
                <a:solidFill>
                  <a:schemeClr val="accent6">
                    <a:lumMod val="75000"/>
                  </a:schemeClr>
                </a:solidFill>
                <a:latin typeface="Garamond" panose="02020404030301010803" pitchFamily="18" charset="0"/>
              </a:rPr>
              <a:t>2.	Autocompaixão: Seja gentil consigo mesmo. Em vez de se criticar, ofereça a si mesmo o mesmo apoio que daria a um amigo.</a:t>
            </a:r>
          </a:p>
          <a:p>
            <a:pPr algn="just"/>
            <a:r>
              <a:rPr lang="pt-BR" sz="2800" dirty="0">
                <a:solidFill>
                  <a:schemeClr val="accent6">
                    <a:lumMod val="75000"/>
                  </a:schemeClr>
                </a:solidFill>
                <a:latin typeface="Garamond" panose="02020404030301010803" pitchFamily="18" charset="0"/>
              </a:rPr>
              <a:t>3.	Terapia: Um terapeuta pode te ajudar a explorar suas feridas emocionais, desenvolver estratégias de enfrentamento e promover a cura.</a:t>
            </a:r>
          </a:p>
          <a:p>
            <a:pPr algn="just"/>
            <a:r>
              <a:rPr lang="pt-BR" sz="2800" dirty="0">
                <a:solidFill>
                  <a:schemeClr val="accent6">
                    <a:lumMod val="75000"/>
                  </a:schemeClr>
                </a:solidFill>
                <a:latin typeface="Garamond" panose="02020404030301010803" pitchFamily="18" charset="0"/>
              </a:rPr>
              <a:t>4.	Expressão das emoções: Permita-se sentir suas emoções, seja através de </a:t>
            </a:r>
            <a:r>
              <a:rPr lang="pt-BR" sz="2800" dirty="0" err="1">
                <a:solidFill>
                  <a:schemeClr val="accent6">
                    <a:lumMod val="75000"/>
                  </a:schemeClr>
                </a:solidFill>
                <a:latin typeface="Garamond" panose="02020404030301010803" pitchFamily="18" charset="0"/>
              </a:rPr>
              <a:t>journaling</a:t>
            </a:r>
            <a:r>
              <a:rPr lang="pt-BR" sz="2800" dirty="0">
                <a:solidFill>
                  <a:schemeClr val="accent6">
                    <a:lumMod val="75000"/>
                  </a:schemeClr>
                </a:solidFill>
                <a:latin typeface="Garamond" panose="02020404030301010803" pitchFamily="18" charset="0"/>
              </a:rPr>
              <a:t>, atividades artísticas ou conversando com alguém de confiança.</a:t>
            </a:r>
          </a:p>
          <a:p>
            <a:pPr algn="just"/>
            <a:r>
              <a:rPr lang="pt-BR" sz="2800" dirty="0">
                <a:solidFill>
                  <a:schemeClr val="accent6">
                    <a:lumMod val="75000"/>
                  </a:schemeClr>
                </a:solidFill>
                <a:latin typeface="Garamond" panose="02020404030301010803" pitchFamily="18" charset="0"/>
              </a:rPr>
              <a:t>5.	Autocuidado: Cuide do seu corpo e mente através de uma alimentação saudável, exercícios físicos, sono adequado e práticas de relaxamento, como meditação e yoga.</a:t>
            </a:r>
          </a:p>
          <a:p>
            <a:pPr algn="just"/>
            <a:r>
              <a:rPr lang="pt-BR" sz="2800" dirty="0">
                <a:solidFill>
                  <a:schemeClr val="accent6">
                    <a:lumMod val="75000"/>
                  </a:schemeClr>
                </a:solidFill>
                <a:latin typeface="Garamond" panose="02020404030301010803" pitchFamily="18" charset="0"/>
              </a:rPr>
              <a:t>6.	Conexão com os outros: Cultive relacionamentos saudáveis e procure apoio em pessoas que te amam e te valorizam.</a:t>
            </a:r>
          </a:p>
          <a:p>
            <a:pPr algn="just"/>
            <a:r>
              <a:rPr lang="pt-BR" sz="2800" dirty="0">
                <a:solidFill>
                  <a:schemeClr val="accent6">
                    <a:lumMod val="75000"/>
                  </a:schemeClr>
                </a:solidFill>
                <a:latin typeface="Garamond" panose="02020404030301010803" pitchFamily="18" charset="0"/>
              </a:rPr>
              <a:t>7.	Mudança de hábitos: Identifique padrões de pensamento e comportamento negativos e trabalhe para substituí-los por hábitos mais saudáveis.</a:t>
            </a:r>
          </a:p>
          <a:p>
            <a:pPr algn="just"/>
            <a:r>
              <a:rPr lang="pt-BR" sz="2800" dirty="0">
                <a:solidFill>
                  <a:schemeClr val="accent6">
                    <a:lumMod val="75000"/>
                  </a:schemeClr>
                </a:solidFill>
                <a:latin typeface="Garamond" panose="02020404030301010803" pitchFamily="18" charset="0"/>
              </a:rPr>
              <a:t>8.	Perdão: Perdoar a si mesmo e aos outros é um passo fundamental para a cura.</a:t>
            </a:r>
          </a:p>
          <a:p>
            <a:pPr algn="just"/>
            <a:r>
              <a:rPr lang="pt-BR" sz="2800" dirty="0">
                <a:solidFill>
                  <a:schemeClr val="accent6">
                    <a:lumMod val="75000"/>
                  </a:schemeClr>
                </a:solidFill>
                <a:latin typeface="Garamond" panose="02020404030301010803" pitchFamily="18" charset="0"/>
              </a:rPr>
              <a:t>9.	Propósito de vida: Encontrar um propósito na vida pode te dar um sentido de direção e te ajudar a superar as dificuldades.</a:t>
            </a:r>
          </a:p>
          <a:p>
            <a:pPr algn="just"/>
            <a:endParaRPr lang="pt-BR" sz="2800" dirty="0">
              <a:solidFill>
                <a:schemeClr val="accent6">
                  <a:lumMod val="75000"/>
                </a:schemeClr>
              </a:solidFill>
              <a:latin typeface="Garamond" panose="02020404030301010803" pitchFamily="18" charset="0"/>
            </a:endParaRPr>
          </a:p>
        </p:txBody>
      </p:sp>
    </p:spTree>
    <p:extLst>
      <p:ext uri="{BB962C8B-B14F-4D97-AF65-F5344CB8AC3E}">
        <p14:creationId xmlns:p14="http://schemas.microsoft.com/office/powerpoint/2010/main" val="387044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CaixaDeTexto 1"/>
          <p:cNvSpPr txBox="1"/>
          <p:nvPr/>
        </p:nvSpPr>
        <p:spPr>
          <a:xfrm>
            <a:off x="159958" y="2060198"/>
            <a:ext cx="8654144" cy="923330"/>
          </a:xfrm>
          <a:prstGeom prst="rect">
            <a:avLst/>
          </a:prstGeom>
          <a:noFill/>
        </p:spPr>
        <p:txBody>
          <a:bodyPr wrap="square" rtlCol="0">
            <a:spAutoFit/>
          </a:bodyPr>
          <a:lstStyle/>
          <a:p>
            <a:endParaRPr lang="pt-BR" dirty="0" smtClean="0"/>
          </a:p>
          <a:p>
            <a:endParaRPr lang="pt-BR" dirty="0" smtClean="0"/>
          </a:p>
          <a:p>
            <a:endParaRPr lang="pt-BR" dirty="0"/>
          </a:p>
        </p:txBody>
      </p:sp>
      <p:sp>
        <p:nvSpPr>
          <p:cNvPr id="4" name="Retângulo 3"/>
          <p:cNvSpPr/>
          <p:nvPr/>
        </p:nvSpPr>
        <p:spPr>
          <a:xfrm>
            <a:off x="498021" y="512097"/>
            <a:ext cx="8605157" cy="10679847"/>
          </a:xfrm>
          <a:prstGeom prst="rect">
            <a:avLst/>
          </a:prstGeom>
        </p:spPr>
        <p:txBody>
          <a:bodyPr wrap="square">
            <a:spAutoFit/>
          </a:bodyPr>
          <a:lstStyle/>
          <a:p>
            <a:pPr algn="just"/>
            <a:r>
              <a:rPr lang="pt-BR" sz="3200" dirty="0">
                <a:solidFill>
                  <a:schemeClr val="accent6">
                    <a:lumMod val="75000"/>
                  </a:schemeClr>
                </a:solidFill>
                <a:latin typeface="Garamond" panose="02020404030301010803" pitchFamily="18" charset="0"/>
              </a:rPr>
              <a:t>Estratégias Práticas</a:t>
            </a:r>
            <a:r>
              <a:rPr lang="pt-BR" sz="3200" dirty="0" smtClean="0">
                <a:solidFill>
                  <a:schemeClr val="accent6">
                    <a:lumMod val="75000"/>
                  </a:schemeClr>
                </a:solidFill>
                <a:latin typeface="Garamond" panose="02020404030301010803" pitchFamily="18" charset="0"/>
              </a:rPr>
              <a:t>:</a:t>
            </a:r>
          </a:p>
          <a:p>
            <a:pPr algn="just"/>
            <a:endParaRPr lang="pt-BR" sz="3200" dirty="0">
              <a:solidFill>
                <a:schemeClr val="accent6">
                  <a:lumMod val="75000"/>
                </a:schemeClr>
              </a:solidFill>
              <a:latin typeface="Garamond" panose="02020404030301010803" pitchFamily="18" charset="0"/>
            </a:endParaRPr>
          </a:p>
          <a:p>
            <a:pPr algn="just"/>
            <a:r>
              <a:rPr lang="pt-BR" sz="2800" dirty="0">
                <a:solidFill>
                  <a:schemeClr val="accent6">
                    <a:lumMod val="75000"/>
                  </a:schemeClr>
                </a:solidFill>
                <a:latin typeface="Garamond" panose="02020404030301010803" pitchFamily="18" charset="0"/>
              </a:rPr>
              <a:t>•	</a:t>
            </a:r>
            <a:r>
              <a:rPr lang="pt-BR" sz="2800" dirty="0" err="1">
                <a:solidFill>
                  <a:schemeClr val="accent6">
                    <a:lumMod val="75000"/>
                  </a:schemeClr>
                </a:solidFill>
                <a:latin typeface="Garamond" panose="02020404030301010803" pitchFamily="18" charset="0"/>
              </a:rPr>
              <a:t>Journaling</a:t>
            </a:r>
            <a:r>
              <a:rPr lang="pt-BR" sz="2800" dirty="0">
                <a:solidFill>
                  <a:schemeClr val="accent6">
                    <a:lumMod val="75000"/>
                  </a:schemeClr>
                </a:solidFill>
                <a:latin typeface="Garamond" panose="02020404030301010803" pitchFamily="18" charset="0"/>
              </a:rPr>
              <a:t>: Escrever sobre seus sentimentos e experiências pode te ajudar a processar emoções e obter clareza.</a:t>
            </a:r>
          </a:p>
          <a:p>
            <a:pPr algn="just"/>
            <a:r>
              <a:rPr lang="pt-BR" sz="2800" dirty="0">
                <a:solidFill>
                  <a:schemeClr val="accent6">
                    <a:lumMod val="75000"/>
                  </a:schemeClr>
                </a:solidFill>
                <a:latin typeface="Garamond" panose="02020404030301010803" pitchFamily="18" charset="0"/>
              </a:rPr>
              <a:t>•	</a:t>
            </a:r>
            <a:r>
              <a:rPr lang="pt-BR" sz="2800" dirty="0" err="1">
                <a:solidFill>
                  <a:schemeClr val="accent6">
                    <a:lumMod val="75000"/>
                  </a:schemeClr>
                </a:solidFill>
                <a:latin typeface="Garamond" panose="02020404030301010803" pitchFamily="18" charset="0"/>
              </a:rPr>
              <a:t>Mindfulness</a:t>
            </a:r>
            <a:r>
              <a:rPr lang="pt-BR" sz="2800" dirty="0">
                <a:solidFill>
                  <a:schemeClr val="accent6">
                    <a:lumMod val="75000"/>
                  </a:schemeClr>
                </a:solidFill>
                <a:latin typeface="Garamond" panose="02020404030301010803" pitchFamily="18" charset="0"/>
              </a:rPr>
              <a:t>: A prática da atenção plena te ajuda a estar mais presente no momento e a observar seus pensamentos e sentimentos sem julgamento.</a:t>
            </a:r>
          </a:p>
          <a:p>
            <a:pPr algn="just"/>
            <a:r>
              <a:rPr lang="pt-BR" sz="2800" dirty="0">
                <a:solidFill>
                  <a:schemeClr val="accent6">
                    <a:lumMod val="75000"/>
                  </a:schemeClr>
                </a:solidFill>
                <a:latin typeface="Garamond" panose="02020404030301010803" pitchFamily="18" charset="0"/>
              </a:rPr>
              <a:t>•	Afirmações positivas: Repita diariamente afirmações positivas sobre si mesmo para fortalecer sua autoestima.</a:t>
            </a:r>
          </a:p>
          <a:p>
            <a:pPr algn="just"/>
            <a:r>
              <a:rPr lang="pt-BR" sz="2800" dirty="0">
                <a:solidFill>
                  <a:schemeClr val="accent6">
                    <a:lumMod val="75000"/>
                  </a:schemeClr>
                </a:solidFill>
                <a:latin typeface="Garamond" panose="02020404030301010803" pitchFamily="18" charset="0"/>
              </a:rPr>
              <a:t>•	Visualização: Imagine-se como você gostaria de ser e visualize a realização de seus objetivos</a:t>
            </a:r>
            <a:r>
              <a:rPr lang="pt-BR" sz="2800" dirty="0" smtClean="0">
                <a:solidFill>
                  <a:schemeClr val="accent6">
                    <a:lumMod val="75000"/>
                  </a:schemeClr>
                </a:solidFill>
                <a:latin typeface="Garamond" panose="02020404030301010803" pitchFamily="18" charset="0"/>
              </a:rPr>
              <a:t>.</a:t>
            </a:r>
          </a:p>
          <a:p>
            <a:pPr algn="just"/>
            <a:endParaRPr lang="pt-BR" sz="2800" dirty="0">
              <a:solidFill>
                <a:schemeClr val="accent6">
                  <a:lumMod val="75000"/>
                </a:schemeClr>
              </a:solidFill>
              <a:latin typeface="Garamond" panose="02020404030301010803" pitchFamily="18" charset="0"/>
            </a:endParaRPr>
          </a:p>
          <a:p>
            <a:pPr algn="just"/>
            <a:r>
              <a:rPr lang="pt-BR" sz="2800" dirty="0">
                <a:solidFill>
                  <a:schemeClr val="accent6">
                    <a:lumMod val="75000"/>
                  </a:schemeClr>
                </a:solidFill>
                <a:latin typeface="Garamond" panose="02020404030301010803" pitchFamily="18" charset="0"/>
              </a:rPr>
              <a:t>Lembre-se: A cura emocional é um processo gradual e individual. Seja paciente consigo mesmo e celebre cada pequena vitória</a:t>
            </a:r>
            <a:r>
              <a:rPr lang="pt-BR" sz="2800" dirty="0" smtClean="0">
                <a:solidFill>
                  <a:schemeClr val="accent6">
                    <a:lumMod val="75000"/>
                  </a:schemeClr>
                </a:solidFill>
                <a:latin typeface="Garamond" panose="02020404030301010803" pitchFamily="18" charset="0"/>
              </a:rPr>
              <a:t>.</a:t>
            </a:r>
          </a:p>
          <a:p>
            <a:pPr algn="just"/>
            <a:endParaRPr lang="pt-BR" sz="2800" dirty="0">
              <a:solidFill>
                <a:schemeClr val="accent6">
                  <a:lumMod val="75000"/>
                </a:schemeClr>
              </a:solidFill>
              <a:latin typeface="Garamond" panose="02020404030301010803" pitchFamily="18" charset="0"/>
            </a:endParaRPr>
          </a:p>
          <a:p>
            <a:pPr algn="just"/>
            <a:r>
              <a:rPr lang="pt-BR" sz="3200" dirty="0">
                <a:solidFill>
                  <a:schemeClr val="accent6">
                    <a:lumMod val="75000"/>
                  </a:schemeClr>
                </a:solidFill>
                <a:latin typeface="Garamond" panose="02020404030301010803" pitchFamily="18" charset="0"/>
              </a:rPr>
              <a:t>Recursos Adicionais</a:t>
            </a:r>
            <a:r>
              <a:rPr lang="pt-BR" sz="3200" dirty="0" smtClean="0">
                <a:solidFill>
                  <a:schemeClr val="accent6">
                    <a:lumMod val="75000"/>
                  </a:schemeClr>
                </a:solidFill>
                <a:latin typeface="Garamond" panose="02020404030301010803" pitchFamily="18" charset="0"/>
              </a:rPr>
              <a:t>:</a:t>
            </a:r>
          </a:p>
          <a:p>
            <a:pPr algn="just"/>
            <a:endParaRPr lang="pt-BR" sz="3200" dirty="0">
              <a:solidFill>
                <a:schemeClr val="accent6">
                  <a:lumMod val="75000"/>
                </a:schemeClr>
              </a:solidFill>
              <a:latin typeface="Garamond" panose="02020404030301010803" pitchFamily="18" charset="0"/>
            </a:endParaRPr>
          </a:p>
          <a:p>
            <a:pPr algn="just"/>
            <a:r>
              <a:rPr lang="pt-BR" sz="2800" dirty="0">
                <a:solidFill>
                  <a:schemeClr val="accent6">
                    <a:lumMod val="75000"/>
                  </a:schemeClr>
                </a:solidFill>
                <a:latin typeface="Garamond" panose="02020404030301010803" pitchFamily="18" charset="0"/>
              </a:rPr>
              <a:t>•	Livros: Existem diversos livros sobre cura emocional e desenvolvimento pessoal que podem te ajudar nessa jornada.</a:t>
            </a:r>
          </a:p>
          <a:p>
            <a:pPr algn="just"/>
            <a:r>
              <a:rPr lang="pt-BR" sz="2800" dirty="0">
                <a:solidFill>
                  <a:schemeClr val="accent6">
                    <a:lumMod val="75000"/>
                  </a:schemeClr>
                </a:solidFill>
                <a:latin typeface="Garamond" panose="02020404030301010803" pitchFamily="18" charset="0"/>
              </a:rPr>
              <a:t>•	Grupos de apoio: Participar de grupos de apoio pode te conectar com outras pessoas que estão passando por experiências semelhantes</a:t>
            </a:r>
            <a:r>
              <a:rPr lang="pt-BR" sz="2800" dirty="0" smtClean="0">
                <a:solidFill>
                  <a:schemeClr val="accent6">
                    <a:lumMod val="75000"/>
                  </a:schemeClr>
                </a:solidFill>
                <a:latin typeface="Garamond" panose="02020404030301010803" pitchFamily="18" charset="0"/>
              </a:rPr>
              <a:t>.</a:t>
            </a:r>
            <a:endParaRPr lang="pt-BR" sz="2800" dirty="0">
              <a:solidFill>
                <a:schemeClr val="accent6">
                  <a:lumMod val="75000"/>
                </a:schemeClr>
              </a:solidFill>
              <a:latin typeface="Garamond" panose="02020404030301010803" pitchFamily="18" charset="0"/>
            </a:endParaRPr>
          </a:p>
        </p:txBody>
      </p:sp>
    </p:spTree>
    <p:extLst>
      <p:ext uri="{BB962C8B-B14F-4D97-AF65-F5344CB8AC3E}">
        <p14:creationId xmlns:p14="http://schemas.microsoft.com/office/powerpoint/2010/main" val="18157081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CaixaDeTexto 1"/>
          <p:cNvSpPr txBox="1"/>
          <p:nvPr/>
        </p:nvSpPr>
        <p:spPr>
          <a:xfrm>
            <a:off x="159958" y="2060198"/>
            <a:ext cx="8654144" cy="923330"/>
          </a:xfrm>
          <a:prstGeom prst="rect">
            <a:avLst/>
          </a:prstGeom>
          <a:noFill/>
        </p:spPr>
        <p:txBody>
          <a:bodyPr wrap="square" rtlCol="0">
            <a:spAutoFit/>
          </a:bodyPr>
          <a:lstStyle/>
          <a:p>
            <a:endParaRPr lang="pt-BR" dirty="0" smtClean="0"/>
          </a:p>
          <a:p>
            <a:endParaRPr lang="pt-BR" dirty="0" smtClean="0"/>
          </a:p>
          <a:p>
            <a:endParaRPr lang="pt-BR" dirty="0"/>
          </a:p>
        </p:txBody>
      </p:sp>
      <p:sp>
        <p:nvSpPr>
          <p:cNvPr id="4" name="Retângulo 3"/>
          <p:cNvSpPr/>
          <p:nvPr/>
        </p:nvSpPr>
        <p:spPr>
          <a:xfrm>
            <a:off x="498021" y="512097"/>
            <a:ext cx="8605157" cy="3231654"/>
          </a:xfrm>
          <a:prstGeom prst="rect">
            <a:avLst/>
          </a:prstGeom>
        </p:spPr>
        <p:txBody>
          <a:bodyPr wrap="square">
            <a:spAutoFit/>
          </a:bodyPr>
          <a:lstStyle/>
          <a:p>
            <a:pPr algn="just"/>
            <a:r>
              <a:rPr lang="pt-BR" sz="3200" dirty="0">
                <a:solidFill>
                  <a:schemeClr val="accent6">
                    <a:lumMod val="75000"/>
                  </a:schemeClr>
                </a:solidFill>
                <a:latin typeface="Garamond" panose="02020404030301010803" pitchFamily="18" charset="0"/>
              </a:rPr>
              <a:t>•	</a:t>
            </a:r>
            <a:r>
              <a:rPr lang="pt-BR" sz="2800" dirty="0">
                <a:solidFill>
                  <a:schemeClr val="accent6">
                    <a:lumMod val="75000"/>
                  </a:schemeClr>
                </a:solidFill>
                <a:latin typeface="Garamond" panose="02020404030301010803" pitchFamily="18" charset="0"/>
              </a:rPr>
              <a:t>Aplicativos: Existem aplicativos que oferecem ferramentas e recursos para praticar </a:t>
            </a:r>
            <a:r>
              <a:rPr lang="pt-BR" sz="2800" dirty="0" err="1">
                <a:solidFill>
                  <a:schemeClr val="accent6">
                    <a:lumMod val="75000"/>
                  </a:schemeClr>
                </a:solidFill>
                <a:latin typeface="Garamond" panose="02020404030301010803" pitchFamily="18" charset="0"/>
              </a:rPr>
              <a:t>mindfulness</a:t>
            </a:r>
            <a:r>
              <a:rPr lang="pt-BR" sz="2800" dirty="0">
                <a:solidFill>
                  <a:schemeClr val="accent6">
                    <a:lumMod val="75000"/>
                  </a:schemeClr>
                </a:solidFill>
                <a:latin typeface="Garamond" panose="02020404030301010803" pitchFamily="18" charset="0"/>
              </a:rPr>
              <a:t>, meditação e outras técnicas de autocuidado.</a:t>
            </a:r>
          </a:p>
          <a:p>
            <a:pPr algn="just"/>
            <a:r>
              <a:rPr lang="pt-BR" sz="2800" dirty="0">
                <a:solidFill>
                  <a:schemeClr val="accent6">
                    <a:lumMod val="75000"/>
                  </a:schemeClr>
                </a:solidFill>
                <a:latin typeface="Garamond" panose="02020404030301010803" pitchFamily="18" charset="0"/>
              </a:rPr>
              <a:t>É importante ressaltar: Se você estiver se sentindo sobrecarregado ou tiver pensamentos de automutilação, procure ajuda profissional imediatamente.</a:t>
            </a:r>
          </a:p>
          <a:p>
            <a:pPr algn="just"/>
            <a:endParaRPr lang="pt-BR" sz="3200" dirty="0">
              <a:solidFill>
                <a:schemeClr val="accent6">
                  <a:lumMod val="75000"/>
                </a:schemeClr>
              </a:solidFill>
              <a:latin typeface="Garamond" panose="02020404030301010803" pitchFamily="18" charset="0"/>
            </a:endParaRPr>
          </a:p>
        </p:txBody>
      </p:sp>
    </p:spTree>
    <p:extLst>
      <p:ext uri="{BB962C8B-B14F-4D97-AF65-F5344CB8AC3E}">
        <p14:creationId xmlns:p14="http://schemas.microsoft.com/office/powerpoint/2010/main" val="34570263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CaixaDeTexto 1"/>
          <p:cNvSpPr txBox="1"/>
          <p:nvPr/>
        </p:nvSpPr>
        <p:spPr>
          <a:xfrm>
            <a:off x="0" y="1941665"/>
            <a:ext cx="8654144" cy="923330"/>
          </a:xfrm>
          <a:prstGeom prst="rect">
            <a:avLst/>
          </a:prstGeom>
          <a:noFill/>
        </p:spPr>
        <p:txBody>
          <a:bodyPr wrap="square" rtlCol="0">
            <a:spAutoFit/>
          </a:bodyPr>
          <a:lstStyle/>
          <a:p>
            <a:endParaRPr lang="pt-BR" dirty="0" smtClean="0"/>
          </a:p>
          <a:p>
            <a:endParaRPr lang="pt-BR" dirty="0" smtClean="0"/>
          </a:p>
          <a:p>
            <a:endParaRPr lang="pt-BR" dirty="0"/>
          </a:p>
        </p:txBody>
      </p:sp>
      <p:sp>
        <p:nvSpPr>
          <p:cNvPr id="3" name="Retângulo 2"/>
          <p:cNvSpPr/>
          <p:nvPr/>
        </p:nvSpPr>
        <p:spPr>
          <a:xfrm>
            <a:off x="587828" y="541042"/>
            <a:ext cx="8490857" cy="707886"/>
          </a:xfrm>
          <a:prstGeom prst="rect">
            <a:avLst/>
          </a:prstGeom>
        </p:spPr>
        <p:txBody>
          <a:bodyPr wrap="square">
            <a:spAutoFit/>
          </a:bodyPr>
          <a:lstStyle/>
          <a:p>
            <a:r>
              <a:rPr lang="pt-BR" sz="4000" dirty="0">
                <a:solidFill>
                  <a:schemeClr val="accent6">
                    <a:lumMod val="75000"/>
                  </a:schemeClr>
                </a:solidFill>
                <a:latin typeface="Garamond" panose="02020404030301010803" pitchFamily="18" charset="0"/>
              </a:rPr>
              <a:t>Capítulo 9: Iluminação</a:t>
            </a:r>
            <a:endParaRPr lang="pt-BR" sz="4000" dirty="0">
              <a:solidFill>
                <a:schemeClr val="accent6">
                  <a:lumMod val="75000"/>
                </a:schemeClr>
              </a:solidFill>
              <a:latin typeface="Garamond" panose="02020404030301010803" pitchFamily="18" charset="0"/>
            </a:endParaRPr>
          </a:p>
        </p:txBody>
      </p:sp>
      <p:sp>
        <p:nvSpPr>
          <p:cNvPr id="4" name="Retângulo 3"/>
          <p:cNvSpPr/>
          <p:nvPr/>
        </p:nvSpPr>
        <p:spPr>
          <a:xfrm>
            <a:off x="473528" y="1495389"/>
            <a:ext cx="8605157" cy="1815882"/>
          </a:xfrm>
          <a:prstGeom prst="rect">
            <a:avLst/>
          </a:prstGeom>
        </p:spPr>
        <p:txBody>
          <a:bodyPr wrap="square">
            <a:spAutoFit/>
          </a:bodyPr>
          <a:lstStyle/>
          <a:p>
            <a:pPr algn="just"/>
            <a:r>
              <a:rPr lang="pt-BR" sz="2800" dirty="0">
                <a:solidFill>
                  <a:schemeClr val="accent6">
                    <a:lumMod val="75000"/>
                  </a:schemeClr>
                </a:solidFill>
                <a:latin typeface="Garamond" panose="02020404030301010803" pitchFamily="18" charset="0"/>
              </a:rPr>
              <a:t>	A iluminação é o estado final do despertar espiritual. Neste capítulo, você aprenderá o que é a iluminação e como alcançá-la.</a:t>
            </a:r>
          </a:p>
          <a:p>
            <a:pPr algn="just"/>
            <a:endParaRPr lang="pt-BR" sz="2800" dirty="0">
              <a:solidFill>
                <a:schemeClr val="accent6">
                  <a:lumMod val="75000"/>
                </a:schemeClr>
              </a:solidFill>
              <a:latin typeface="Garamond" panose="02020404030301010803" pitchFamily="18" charset="0"/>
            </a:endParaRPr>
          </a:p>
        </p:txBody>
      </p:sp>
    </p:spTree>
    <p:extLst>
      <p:ext uri="{BB962C8B-B14F-4D97-AF65-F5344CB8AC3E}">
        <p14:creationId xmlns:p14="http://schemas.microsoft.com/office/powerpoint/2010/main" val="5204507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CaixaDeTexto 1"/>
          <p:cNvSpPr txBox="1"/>
          <p:nvPr/>
        </p:nvSpPr>
        <p:spPr>
          <a:xfrm>
            <a:off x="0" y="1941665"/>
            <a:ext cx="8654144" cy="923330"/>
          </a:xfrm>
          <a:prstGeom prst="rect">
            <a:avLst/>
          </a:prstGeom>
          <a:noFill/>
        </p:spPr>
        <p:txBody>
          <a:bodyPr wrap="square" rtlCol="0">
            <a:spAutoFit/>
          </a:bodyPr>
          <a:lstStyle/>
          <a:p>
            <a:endParaRPr lang="pt-BR" dirty="0" smtClean="0"/>
          </a:p>
          <a:p>
            <a:endParaRPr lang="pt-BR" dirty="0" smtClean="0"/>
          </a:p>
          <a:p>
            <a:endParaRPr lang="pt-BR" dirty="0"/>
          </a:p>
        </p:txBody>
      </p:sp>
      <p:sp>
        <p:nvSpPr>
          <p:cNvPr id="3" name="Retângulo 2"/>
          <p:cNvSpPr/>
          <p:nvPr/>
        </p:nvSpPr>
        <p:spPr>
          <a:xfrm>
            <a:off x="587828" y="541042"/>
            <a:ext cx="8490857" cy="1323439"/>
          </a:xfrm>
          <a:prstGeom prst="rect">
            <a:avLst/>
          </a:prstGeom>
        </p:spPr>
        <p:txBody>
          <a:bodyPr wrap="square">
            <a:spAutoFit/>
          </a:bodyPr>
          <a:lstStyle/>
          <a:p>
            <a:r>
              <a:rPr lang="pt-BR" sz="4000" dirty="0">
                <a:solidFill>
                  <a:schemeClr val="accent6">
                    <a:lumMod val="75000"/>
                  </a:schemeClr>
                </a:solidFill>
                <a:latin typeface="Garamond" panose="02020404030301010803" pitchFamily="18" charset="0"/>
              </a:rPr>
              <a:t>A Iluminação: Um Despertar da Consciência</a:t>
            </a:r>
            <a:endParaRPr lang="pt-BR" sz="4000" dirty="0">
              <a:solidFill>
                <a:schemeClr val="accent6">
                  <a:lumMod val="75000"/>
                </a:schemeClr>
              </a:solidFill>
              <a:latin typeface="Garamond" panose="02020404030301010803" pitchFamily="18" charset="0"/>
            </a:endParaRPr>
          </a:p>
        </p:txBody>
      </p:sp>
      <p:sp>
        <p:nvSpPr>
          <p:cNvPr id="4" name="Retângulo 3"/>
          <p:cNvSpPr/>
          <p:nvPr/>
        </p:nvSpPr>
        <p:spPr>
          <a:xfrm>
            <a:off x="473528" y="2045079"/>
            <a:ext cx="8605157" cy="9264075"/>
          </a:xfrm>
          <a:prstGeom prst="rect">
            <a:avLst/>
          </a:prstGeom>
        </p:spPr>
        <p:txBody>
          <a:bodyPr wrap="square">
            <a:spAutoFit/>
          </a:bodyPr>
          <a:lstStyle/>
          <a:p>
            <a:pPr algn="just"/>
            <a:r>
              <a:rPr lang="pt-BR" sz="2800" dirty="0">
                <a:solidFill>
                  <a:schemeClr val="accent6">
                    <a:lumMod val="75000"/>
                  </a:schemeClr>
                </a:solidFill>
                <a:latin typeface="Garamond" panose="02020404030301010803" pitchFamily="18" charset="0"/>
              </a:rPr>
              <a:t>	A iluminação espiritual é um conceito presente em diversas tradições religiosas e filosóficas, representando um estado de consciência superior, onde a pessoa experimenta uma profunda compreensão da realidade e da natureza da existência. É um estado de libertação de sofrimento, ilusões e apegos, caracterizado por uma paz interior profunda e uma conexão com algo maior do que si mesmo</a:t>
            </a:r>
            <a:r>
              <a:rPr lang="pt-BR" sz="2800" dirty="0" smtClean="0">
                <a:solidFill>
                  <a:schemeClr val="accent6">
                    <a:lumMod val="75000"/>
                  </a:schemeClr>
                </a:solidFill>
                <a:latin typeface="Garamond" panose="02020404030301010803" pitchFamily="18" charset="0"/>
              </a:rPr>
              <a:t>.</a:t>
            </a:r>
          </a:p>
          <a:p>
            <a:pPr algn="just"/>
            <a:endParaRPr lang="pt-BR" sz="2800" dirty="0">
              <a:solidFill>
                <a:schemeClr val="accent6">
                  <a:lumMod val="75000"/>
                </a:schemeClr>
              </a:solidFill>
              <a:latin typeface="Garamond" panose="02020404030301010803" pitchFamily="18" charset="0"/>
            </a:endParaRPr>
          </a:p>
          <a:p>
            <a:pPr algn="just"/>
            <a:r>
              <a:rPr lang="pt-BR" sz="3200" dirty="0">
                <a:solidFill>
                  <a:schemeClr val="accent6">
                    <a:lumMod val="75000"/>
                  </a:schemeClr>
                </a:solidFill>
                <a:latin typeface="Garamond" panose="02020404030301010803" pitchFamily="18" charset="0"/>
              </a:rPr>
              <a:t>O que significa ser iluminado</a:t>
            </a:r>
            <a:r>
              <a:rPr lang="pt-BR" sz="3200" dirty="0" smtClean="0">
                <a:solidFill>
                  <a:schemeClr val="accent6">
                    <a:lumMod val="75000"/>
                  </a:schemeClr>
                </a:solidFill>
                <a:latin typeface="Garamond" panose="02020404030301010803" pitchFamily="18" charset="0"/>
              </a:rPr>
              <a:t>?</a:t>
            </a:r>
          </a:p>
          <a:p>
            <a:pPr algn="just"/>
            <a:endParaRPr lang="pt-BR" sz="3200" dirty="0">
              <a:solidFill>
                <a:schemeClr val="accent6">
                  <a:lumMod val="75000"/>
                </a:schemeClr>
              </a:solidFill>
              <a:latin typeface="Garamond" panose="02020404030301010803" pitchFamily="18" charset="0"/>
            </a:endParaRPr>
          </a:p>
          <a:p>
            <a:pPr algn="just"/>
            <a:r>
              <a:rPr lang="pt-BR" sz="2800" dirty="0">
                <a:solidFill>
                  <a:schemeClr val="accent6">
                    <a:lumMod val="75000"/>
                  </a:schemeClr>
                </a:solidFill>
                <a:latin typeface="Garamond" panose="02020404030301010803" pitchFamily="18" charset="0"/>
              </a:rPr>
              <a:t>•	União com o todo: A percepção de que tudo está interconectado e que existe uma única consciência universal.</a:t>
            </a:r>
          </a:p>
          <a:p>
            <a:pPr algn="just"/>
            <a:r>
              <a:rPr lang="pt-BR" sz="2800" dirty="0">
                <a:solidFill>
                  <a:schemeClr val="accent6">
                    <a:lumMod val="75000"/>
                  </a:schemeClr>
                </a:solidFill>
                <a:latin typeface="Garamond" panose="02020404030301010803" pitchFamily="18" charset="0"/>
              </a:rPr>
              <a:t>•	Liberdade do ego: Transcender a identificação com o ego e reconhecer a natureza ilusória da personalidade.</a:t>
            </a:r>
          </a:p>
          <a:p>
            <a:pPr algn="just"/>
            <a:r>
              <a:rPr lang="pt-BR" sz="2800" dirty="0">
                <a:solidFill>
                  <a:schemeClr val="accent6">
                    <a:lumMod val="75000"/>
                  </a:schemeClr>
                </a:solidFill>
                <a:latin typeface="Garamond" panose="02020404030301010803" pitchFamily="18" charset="0"/>
              </a:rPr>
              <a:t>•	Compaixão universal: Sentir uma profunda compaixão por todos os seres </a:t>
            </a:r>
            <a:r>
              <a:rPr lang="pt-BR" sz="2800" dirty="0" err="1">
                <a:solidFill>
                  <a:schemeClr val="accent6">
                    <a:lumMod val="75000"/>
                  </a:schemeClr>
                </a:solidFill>
                <a:latin typeface="Garamond" panose="02020404030301010803" pitchFamily="18" charset="0"/>
              </a:rPr>
              <a:t>sencientes</a:t>
            </a:r>
            <a:r>
              <a:rPr lang="pt-BR" sz="2800" dirty="0">
                <a:solidFill>
                  <a:schemeClr val="accent6">
                    <a:lumMod val="75000"/>
                  </a:schemeClr>
                </a:solidFill>
                <a:latin typeface="Garamond" panose="02020404030301010803" pitchFamily="18" charset="0"/>
              </a:rPr>
              <a:t>.</a:t>
            </a:r>
          </a:p>
          <a:p>
            <a:pPr algn="just"/>
            <a:r>
              <a:rPr lang="pt-BR" sz="2800" dirty="0">
                <a:solidFill>
                  <a:schemeClr val="accent6">
                    <a:lumMod val="75000"/>
                  </a:schemeClr>
                </a:solidFill>
                <a:latin typeface="Garamond" panose="02020404030301010803" pitchFamily="18" charset="0"/>
              </a:rPr>
              <a:t>•	Sabedoria interior: Acesso a um conhecimento intuitivo e profundo sobre a vida e o universo.</a:t>
            </a:r>
          </a:p>
          <a:p>
            <a:pPr algn="just"/>
            <a:r>
              <a:rPr lang="pt-BR" sz="2800" dirty="0">
                <a:solidFill>
                  <a:schemeClr val="accent6">
                    <a:lumMod val="75000"/>
                  </a:schemeClr>
                </a:solidFill>
                <a:latin typeface="Garamond" panose="02020404030301010803" pitchFamily="18" charset="0"/>
              </a:rPr>
              <a:t>•	Paz interior: Uma sensação de paz duradoura e imperturbável.</a:t>
            </a:r>
          </a:p>
          <a:p>
            <a:pPr algn="just"/>
            <a:endParaRPr lang="pt-BR" sz="2800" dirty="0">
              <a:solidFill>
                <a:schemeClr val="accent6">
                  <a:lumMod val="75000"/>
                </a:schemeClr>
              </a:solidFill>
              <a:latin typeface="Garamond" panose="02020404030301010803" pitchFamily="18" charset="0"/>
            </a:endParaRPr>
          </a:p>
        </p:txBody>
      </p:sp>
    </p:spTree>
    <p:extLst>
      <p:ext uri="{BB962C8B-B14F-4D97-AF65-F5344CB8AC3E}">
        <p14:creationId xmlns:p14="http://schemas.microsoft.com/office/powerpoint/2010/main" val="29954900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CaixaDeTexto 1"/>
          <p:cNvSpPr txBox="1"/>
          <p:nvPr/>
        </p:nvSpPr>
        <p:spPr>
          <a:xfrm>
            <a:off x="159958" y="2060198"/>
            <a:ext cx="8654144" cy="923330"/>
          </a:xfrm>
          <a:prstGeom prst="rect">
            <a:avLst/>
          </a:prstGeom>
          <a:noFill/>
        </p:spPr>
        <p:txBody>
          <a:bodyPr wrap="square" rtlCol="0">
            <a:spAutoFit/>
          </a:bodyPr>
          <a:lstStyle/>
          <a:p>
            <a:endParaRPr lang="pt-BR" dirty="0" smtClean="0"/>
          </a:p>
          <a:p>
            <a:endParaRPr lang="pt-BR" dirty="0" smtClean="0"/>
          </a:p>
          <a:p>
            <a:endParaRPr lang="pt-BR" dirty="0"/>
          </a:p>
        </p:txBody>
      </p:sp>
      <p:sp>
        <p:nvSpPr>
          <p:cNvPr id="4" name="Retângulo 3"/>
          <p:cNvSpPr/>
          <p:nvPr/>
        </p:nvSpPr>
        <p:spPr>
          <a:xfrm>
            <a:off x="498021" y="512097"/>
            <a:ext cx="8605157" cy="11849398"/>
          </a:xfrm>
          <a:prstGeom prst="rect">
            <a:avLst/>
          </a:prstGeom>
        </p:spPr>
        <p:txBody>
          <a:bodyPr wrap="square">
            <a:spAutoFit/>
          </a:bodyPr>
          <a:lstStyle/>
          <a:p>
            <a:pPr algn="just"/>
            <a:r>
              <a:rPr lang="pt-BR" sz="3200" dirty="0">
                <a:solidFill>
                  <a:schemeClr val="accent6">
                    <a:lumMod val="75000"/>
                  </a:schemeClr>
                </a:solidFill>
                <a:latin typeface="Garamond" panose="02020404030301010803" pitchFamily="18" charset="0"/>
              </a:rPr>
              <a:t>Caminhos para a Iluminação</a:t>
            </a:r>
            <a:r>
              <a:rPr lang="pt-BR" sz="3200" dirty="0" smtClean="0">
                <a:solidFill>
                  <a:schemeClr val="accent6">
                    <a:lumMod val="75000"/>
                  </a:schemeClr>
                </a:solidFill>
                <a:latin typeface="Garamond" panose="02020404030301010803" pitchFamily="18" charset="0"/>
              </a:rPr>
              <a:t>:</a:t>
            </a:r>
          </a:p>
          <a:p>
            <a:pPr algn="just"/>
            <a:endParaRPr lang="pt-BR" sz="3200" dirty="0">
              <a:solidFill>
                <a:schemeClr val="accent6">
                  <a:lumMod val="75000"/>
                </a:schemeClr>
              </a:solidFill>
              <a:latin typeface="Garamond" panose="02020404030301010803" pitchFamily="18" charset="0"/>
            </a:endParaRPr>
          </a:p>
          <a:p>
            <a:pPr algn="just"/>
            <a:r>
              <a:rPr lang="pt-BR" sz="2800" dirty="0">
                <a:solidFill>
                  <a:schemeClr val="accent6">
                    <a:lumMod val="75000"/>
                  </a:schemeClr>
                </a:solidFill>
                <a:latin typeface="Garamond" panose="02020404030301010803" pitchFamily="18" charset="0"/>
              </a:rPr>
              <a:t>O caminho para a iluminação é pessoal e único para cada indivíduo, mas algumas práticas e princípios são comuns em diversas tradições:</a:t>
            </a:r>
          </a:p>
          <a:p>
            <a:pPr algn="just"/>
            <a:r>
              <a:rPr lang="pt-BR" sz="2800" dirty="0">
                <a:solidFill>
                  <a:schemeClr val="accent6">
                    <a:lumMod val="75000"/>
                  </a:schemeClr>
                </a:solidFill>
                <a:latin typeface="Garamond" panose="02020404030301010803" pitchFamily="18" charset="0"/>
              </a:rPr>
              <a:t>•	Meditação: A prática regular da meditação permite silenciar a mente, aprofundar a consciência e conectar-se com a sua essência.</a:t>
            </a:r>
          </a:p>
          <a:p>
            <a:pPr algn="just"/>
            <a:r>
              <a:rPr lang="pt-BR" sz="2800" dirty="0">
                <a:solidFill>
                  <a:schemeClr val="accent6">
                    <a:lumMod val="75000"/>
                  </a:schemeClr>
                </a:solidFill>
                <a:latin typeface="Garamond" panose="02020404030301010803" pitchFamily="18" charset="0"/>
              </a:rPr>
              <a:t>•	Yoga: O yoga combina posturas físicas, respiração e meditação, promovendo a saúde física e mental e facilitando o despertar espiritual.</a:t>
            </a:r>
          </a:p>
          <a:p>
            <a:pPr algn="just"/>
            <a:r>
              <a:rPr lang="pt-BR" sz="2800" dirty="0">
                <a:solidFill>
                  <a:schemeClr val="accent6">
                    <a:lumMod val="75000"/>
                  </a:schemeClr>
                </a:solidFill>
                <a:latin typeface="Garamond" panose="02020404030301010803" pitchFamily="18" charset="0"/>
              </a:rPr>
              <a:t>•	</a:t>
            </a:r>
            <a:r>
              <a:rPr lang="pt-BR" sz="2800" dirty="0" err="1">
                <a:solidFill>
                  <a:schemeClr val="accent6">
                    <a:lumMod val="75000"/>
                  </a:schemeClr>
                </a:solidFill>
                <a:latin typeface="Garamond" panose="02020404030301010803" pitchFamily="18" charset="0"/>
              </a:rPr>
              <a:t>Mindfulness</a:t>
            </a:r>
            <a:r>
              <a:rPr lang="pt-BR" sz="2800" dirty="0">
                <a:solidFill>
                  <a:schemeClr val="accent6">
                    <a:lumMod val="75000"/>
                  </a:schemeClr>
                </a:solidFill>
                <a:latin typeface="Garamond" panose="02020404030301010803" pitchFamily="18" charset="0"/>
              </a:rPr>
              <a:t>: A prática da atenção plena no momento presente ajuda a reduzir o sofrimento causado pelos pensamentos e emoções.</a:t>
            </a:r>
          </a:p>
          <a:p>
            <a:pPr algn="just"/>
            <a:r>
              <a:rPr lang="pt-BR" sz="2800" dirty="0">
                <a:solidFill>
                  <a:schemeClr val="accent6">
                    <a:lumMod val="75000"/>
                  </a:schemeClr>
                </a:solidFill>
                <a:latin typeface="Garamond" panose="02020404030301010803" pitchFamily="18" charset="0"/>
              </a:rPr>
              <a:t>•	Autoconhecimento: Explorar a sua própria mente e emoções através de técnicas como </a:t>
            </a:r>
            <a:r>
              <a:rPr lang="pt-BR" sz="2800" dirty="0" err="1">
                <a:solidFill>
                  <a:schemeClr val="accent6">
                    <a:lumMod val="75000"/>
                  </a:schemeClr>
                </a:solidFill>
                <a:latin typeface="Garamond" panose="02020404030301010803" pitchFamily="18" charset="0"/>
              </a:rPr>
              <a:t>journaling</a:t>
            </a:r>
            <a:r>
              <a:rPr lang="pt-BR" sz="2800" dirty="0">
                <a:solidFill>
                  <a:schemeClr val="accent6">
                    <a:lumMod val="75000"/>
                  </a:schemeClr>
                </a:solidFill>
                <a:latin typeface="Garamond" panose="02020404030301010803" pitchFamily="18" charset="0"/>
              </a:rPr>
              <a:t>, terapia e análise pessoal.</a:t>
            </a:r>
          </a:p>
          <a:p>
            <a:pPr algn="just"/>
            <a:r>
              <a:rPr lang="pt-BR" sz="2800" dirty="0">
                <a:solidFill>
                  <a:schemeClr val="accent6">
                    <a:lumMod val="75000"/>
                  </a:schemeClr>
                </a:solidFill>
                <a:latin typeface="Garamond" panose="02020404030301010803" pitchFamily="18" charset="0"/>
              </a:rPr>
              <a:t>•	Serviço aos outros: Ajudar os outros e contribuir para o bem comum promove o crescimento espiritual.</a:t>
            </a:r>
          </a:p>
          <a:p>
            <a:pPr algn="just"/>
            <a:r>
              <a:rPr lang="pt-BR" sz="2800" dirty="0">
                <a:solidFill>
                  <a:schemeClr val="accent6">
                    <a:lumMod val="75000"/>
                  </a:schemeClr>
                </a:solidFill>
                <a:latin typeface="Garamond" panose="02020404030301010803" pitchFamily="18" charset="0"/>
              </a:rPr>
              <a:t>•	Estudo de textos sagrados e filosofias: Aprender sobre diferentes tradições espirituais pode expandir sua compreensão da realidade.</a:t>
            </a:r>
          </a:p>
          <a:p>
            <a:pPr algn="just"/>
            <a:r>
              <a:rPr lang="pt-BR" sz="2800" dirty="0">
                <a:solidFill>
                  <a:schemeClr val="accent6">
                    <a:lumMod val="75000"/>
                  </a:schemeClr>
                </a:solidFill>
                <a:latin typeface="Garamond" panose="02020404030301010803" pitchFamily="18" charset="0"/>
              </a:rPr>
              <a:t>•	Conexão com a natureza: Passar tempo na natureza pode proporcionar uma sensação de paz e conexão com algo maior.</a:t>
            </a:r>
          </a:p>
          <a:p>
            <a:pPr algn="just"/>
            <a:r>
              <a:rPr lang="pt-BR" sz="2800" dirty="0">
                <a:solidFill>
                  <a:schemeClr val="accent6">
                    <a:lumMod val="75000"/>
                  </a:schemeClr>
                </a:solidFill>
                <a:latin typeface="Garamond" panose="02020404030301010803" pitchFamily="18" charset="0"/>
              </a:rPr>
              <a:t>•	Busca por um guia espiritual: Um mentor experiente pode oferecer orientação e suporte em sua jornada espiritual.</a:t>
            </a:r>
          </a:p>
        </p:txBody>
      </p:sp>
    </p:spTree>
    <p:extLst>
      <p:ext uri="{BB962C8B-B14F-4D97-AF65-F5344CB8AC3E}">
        <p14:creationId xmlns:p14="http://schemas.microsoft.com/office/powerpoint/2010/main" val="630416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CaixaDeTexto 1"/>
          <p:cNvSpPr txBox="1"/>
          <p:nvPr/>
        </p:nvSpPr>
        <p:spPr>
          <a:xfrm>
            <a:off x="159958" y="2060198"/>
            <a:ext cx="8654144" cy="923330"/>
          </a:xfrm>
          <a:prstGeom prst="rect">
            <a:avLst/>
          </a:prstGeom>
          <a:noFill/>
        </p:spPr>
        <p:txBody>
          <a:bodyPr wrap="square" rtlCol="0">
            <a:spAutoFit/>
          </a:bodyPr>
          <a:lstStyle/>
          <a:p>
            <a:endParaRPr lang="pt-BR" dirty="0" smtClean="0"/>
          </a:p>
          <a:p>
            <a:endParaRPr lang="pt-BR" dirty="0" smtClean="0"/>
          </a:p>
          <a:p>
            <a:endParaRPr lang="pt-BR" dirty="0"/>
          </a:p>
        </p:txBody>
      </p:sp>
      <p:sp>
        <p:nvSpPr>
          <p:cNvPr id="4" name="Retângulo 3"/>
          <p:cNvSpPr/>
          <p:nvPr/>
        </p:nvSpPr>
        <p:spPr>
          <a:xfrm>
            <a:off x="498021" y="461297"/>
            <a:ext cx="8605157" cy="9818072"/>
          </a:xfrm>
          <a:prstGeom prst="rect">
            <a:avLst/>
          </a:prstGeom>
        </p:spPr>
        <p:txBody>
          <a:bodyPr wrap="square">
            <a:spAutoFit/>
          </a:bodyPr>
          <a:lstStyle/>
          <a:p>
            <a:pPr algn="just"/>
            <a:r>
              <a:rPr lang="pt-BR" sz="2800" dirty="0">
                <a:solidFill>
                  <a:schemeClr val="accent6">
                    <a:lumMod val="75000"/>
                  </a:schemeClr>
                </a:solidFill>
                <a:latin typeface="Garamond" panose="02020404030301010803" pitchFamily="18" charset="0"/>
              </a:rPr>
              <a:t>É importante ressaltar que a iluminação não é um destino a ser alcançado, mas sim um processo contínuo de autodescoberta e crescimento espiritual</a:t>
            </a:r>
            <a:r>
              <a:rPr lang="pt-BR" sz="2800" dirty="0" smtClean="0">
                <a:solidFill>
                  <a:schemeClr val="accent6">
                    <a:lumMod val="75000"/>
                  </a:schemeClr>
                </a:solidFill>
                <a:latin typeface="Garamond" panose="02020404030301010803" pitchFamily="18" charset="0"/>
              </a:rPr>
              <a:t>.</a:t>
            </a:r>
          </a:p>
          <a:p>
            <a:pPr algn="just"/>
            <a:endParaRPr lang="pt-BR" sz="2800" dirty="0">
              <a:solidFill>
                <a:schemeClr val="accent6">
                  <a:lumMod val="75000"/>
                </a:schemeClr>
              </a:solidFill>
              <a:latin typeface="Garamond" panose="02020404030301010803" pitchFamily="18" charset="0"/>
            </a:endParaRPr>
          </a:p>
          <a:p>
            <a:pPr algn="just"/>
            <a:r>
              <a:rPr lang="pt-BR" sz="3200" dirty="0">
                <a:solidFill>
                  <a:schemeClr val="accent6">
                    <a:lumMod val="75000"/>
                  </a:schemeClr>
                </a:solidFill>
                <a:latin typeface="Garamond" panose="02020404030301010803" pitchFamily="18" charset="0"/>
              </a:rPr>
              <a:t>Mitos comuns sobre a iluminação</a:t>
            </a:r>
            <a:r>
              <a:rPr lang="pt-BR" sz="3200" dirty="0" smtClean="0">
                <a:solidFill>
                  <a:schemeClr val="accent6">
                    <a:lumMod val="75000"/>
                  </a:schemeClr>
                </a:solidFill>
                <a:latin typeface="Garamond" panose="02020404030301010803" pitchFamily="18" charset="0"/>
              </a:rPr>
              <a:t>:</a:t>
            </a:r>
          </a:p>
          <a:p>
            <a:pPr algn="just"/>
            <a:endParaRPr lang="pt-BR" sz="3200" dirty="0">
              <a:solidFill>
                <a:schemeClr val="accent6">
                  <a:lumMod val="75000"/>
                </a:schemeClr>
              </a:solidFill>
              <a:latin typeface="Garamond" panose="02020404030301010803" pitchFamily="18" charset="0"/>
            </a:endParaRPr>
          </a:p>
          <a:p>
            <a:pPr algn="just"/>
            <a:r>
              <a:rPr lang="pt-BR" sz="2800" dirty="0">
                <a:solidFill>
                  <a:schemeClr val="accent6">
                    <a:lumMod val="75000"/>
                  </a:schemeClr>
                </a:solidFill>
                <a:latin typeface="Garamond" panose="02020404030301010803" pitchFamily="18" charset="0"/>
              </a:rPr>
              <a:t>•	Iluminação como um estado permanente: A iluminação é um processo dinâmico e contínuo, não um estado estático.</a:t>
            </a:r>
          </a:p>
          <a:p>
            <a:pPr algn="just"/>
            <a:r>
              <a:rPr lang="pt-BR" sz="2800" dirty="0">
                <a:solidFill>
                  <a:schemeClr val="accent6">
                    <a:lumMod val="75000"/>
                  </a:schemeClr>
                </a:solidFill>
                <a:latin typeface="Garamond" panose="02020404030301010803" pitchFamily="18" charset="0"/>
              </a:rPr>
              <a:t>•	Iluminação como fuga da realidade: A iluminação não significa negar a realidade, mas sim vê-la com clareza e compaixão.</a:t>
            </a:r>
          </a:p>
          <a:p>
            <a:pPr algn="just"/>
            <a:r>
              <a:rPr lang="pt-BR" sz="2800" dirty="0">
                <a:solidFill>
                  <a:schemeClr val="accent6">
                    <a:lumMod val="75000"/>
                  </a:schemeClr>
                </a:solidFill>
                <a:latin typeface="Garamond" panose="02020404030301010803" pitchFamily="18" charset="0"/>
              </a:rPr>
              <a:t>•	Iluminação como um dom especial: A iluminação está ao alcance de todos aqueles que buscam o autoconhecimento e a espiritualidade</a:t>
            </a:r>
            <a:r>
              <a:rPr lang="pt-BR" sz="2800" dirty="0" smtClean="0">
                <a:solidFill>
                  <a:schemeClr val="accent6">
                    <a:lumMod val="75000"/>
                  </a:schemeClr>
                </a:solidFill>
                <a:latin typeface="Garamond" panose="02020404030301010803" pitchFamily="18" charset="0"/>
              </a:rPr>
              <a:t>.</a:t>
            </a:r>
          </a:p>
          <a:p>
            <a:pPr algn="just"/>
            <a:endParaRPr lang="pt-BR" sz="2800" dirty="0">
              <a:solidFill>
                <a:schemeClr val="accent6">
                  <a:lumMod val="75000"/>
                </a:schemeClr>
              </a:solidFill>
              <a:latin typeface="Garamond" panose="02020404030301010803" pitchFamily="18" charset="0"/>
            </a:endParaRPr>
          </a:p>
          <a:p>
            <a:pPr algn="just"/>
            <a:r>
              <a:rPr lang="pt-BR" sz="3200" dirty="0">
                <a:solidFill>
                  <a:schemeClr val="accent6">
                    <a:lumMod val="75000"/>
                  </a:schemeClr>
                </a:solidFill>
                <a:latin typeface="Garamond" panose="02020404030301010803" pitchFamily="18" charset="0"/>
              </a:rPr>
              <a:t>Em resumo</a:t>
            </a:r>
            <a:r>
              <a:rPr lang="pt-BR" sz="3200" dirty="0" smtClean="0">
                <a:solidFill>
                  <a:schemeClr val="accent6">
                    <a:lumMod val="75000"/>
                  </a:schemeClr>
                </a:solidFill>
                <a:latin typeface="Garamond" panose="02020404030301010803" pitchFamily="18" charset="0"/>
              </a:rPr>
              <a:t>:</a:t>
            </a:r>
          </a:p>
          <a:p>
            <a:pPr algn="just"/>
            <a:endParaRPr lang="pt-BR" sz="3200" dirty="0">
              <a:solidFill>
                <a:schemeClr val="accent6">
                  <a:lumMod val="75000"/>
                </a:schemeClr>
              </a:solidFill>
              <a:latin typeface="Garamond" panose="02020404030301010803" pitchFamily="18" charset="0"/>
            </a:endParaRPr>
          </a:p>
          <a:p>
            <a:pPr algn="just"/>
            <a:r>
              <a:rPr lang="pt-BR" sz="2800" dirty="0">
                <a:solidFill>
                  <a:schemeClr val="accent6">
                    <a:lumMod val="75000"/>
                  </a:schemeClr>
                </a:solidFill>
                <a:latin typeface="Garamond" panose="02020404030301010803" pitchFamily="18" charset="0"/>
              </a:rPr>
              <a:t>A iluminação é um estado de consciência superior que pode ser alcançado através de práticas espirituais e um compromisso com o crescimento pessoal. É um caminho de autodescoberta e libertação que pode transformar sua vida e a vida de todos ao seu redor.</a:t>
            </a:r>
          </a:p>
        </p:txBody>
      </p:sp>
    </p:spTree>
    <p:extLst>
      <p:ext uri="{BB962C8B-B14F-4D97-AF65-F5344CB8AC3E}">
        <p14:creationId xmlns:p14="http://schemas.microsoft.com/office/powerpoint/2010/main" val="11456980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CaixaDeTexto 1"/>
          <p:cNvSpPr txBox="1"/>
          <p:nvPr/>
        </p:nvSpPr>
        <p:spPr>
          <a:xfrm>
            <a:off x="159958" y="2060198"/>
            <a:ext cx="8654144" cy="923330"/>
          </a:xfrm>
          <a:prstGeom prst="rect">
            <a:avLst/>
          </a:prstGeom>
          <a:noFill/>
        </p:spPr>
        <p:txBody>
          <a:bodyPr wrap="square" rtlCol="0">
            <a:spAutoFit/>
          </a:bodyPr>
          <a:lstStyle/>
          <a:p>
            <a:endParaRPr lang="pt-BR" dirty="0" smtClean="0"/>
          </a:p>
          <a:p>
            <a:endParaRPr lang="pt-BR" dirty="0" smtClean="0"/>
          </a:p>
          <a:p>
            <a:endParaRPr lang="pt-BR" dirty="0"/>
          </a:p>
        </p:txBody>
      </p:sp>
      <p:sp>
        <p:nvSpPr>
          <p:cNvPr id="4" name="Retângulo 3"/>
          <p:cNvSpPr/>
          <p:nvPr/>
        </p:nvSpPr>
        <p:spPr>
          <a:xfrm>
            <a:off x="498021" y="732231"/>
            <a:ext cx="8605157" cy="7540526"/>
          </a:xfrm>
          <a:prstGeom prst="rect">
            <a:avLst/>
          </a:prstGeom>
        </p:spPr>
        <p:txBody>
          <a:bodyPr wrap="square">
            <a:spAutoFit/>
          </a:bodyPr>
          <a:lstStyle/>
          <a:p>
            <a:pPr algn="just"/>
            <a:r>
              <a:rPr lang="pt-BR" sz="2800" dirty="0">
                <a:solidFill>
                  <a:schemeClr val="accent6">
                    <a:lumMod val="75000"/>
                  </a:schemeClr>
                </a:solidFill>
                <a:latin typeface="Garamond" panose="02020404030301010803" pitchFamily="18" charset="0"/>
              </a:rPr>
              <a:t>Gostaria de saber mais sobre algum aspecto específico da iluminação ou sobre práticas que podem te ajudar nessa jornada</a:t>
            </a:r>
            <a:r>
              <a:rPr lang="pt-BR" sz="2800" dirty="0" smtClean="0">
                <a:solidFill>
                  <a:schemeClr val="accent6">
                    <a:lumMod val="75000"/>
                  </a:schemeClr>
                </a:solidFill>
                <a:latin typeface="Garamond" panose="02020404030301010803" pitchFamily="18" charset="0"/>
              </a:rPr>
              <a:t>?</a:t>
            </a:r>
          </a:p>
          <a:p>
            <a:pPr algn="just"/>
            <a:endParaRPr lang="pt-BR" sz="2800" dirty="0">
              <a:solidFill>
                <a:schemeClr val="accent6">
                  <a:lumMod val="75000"/>
                </a:schemeClr>
              </a:solidFill>
              <a:latin typeface="Garamond" panose="02020404030301010803" pitchFamily="18" charset="0"/>
            </a:endParaRPr>
          </a:p>
          <a:p>
            <a:pPr algn="just"/>
            <a:r>
              <a:rPr lang="pt-BR" sz="3200" dirty="0">
                <a:solidFill>
                  <a:schemeClr val="accent6">
                    <a:lumMod val="75000"/>
                  </a:schemeClr>
                </a:solidFill>
                <a:latin typeface="Garamond" panose="02020404030301010803" pitchFamily="18" charset="0"/>
              </a:rPr>
              <a:t>Algumas perguntas que você pode se fazer</a:t>
            </a:r>
            <a:r>
              <a:rPr lang="pt-BR" sz="3200" dirty="0" smtClean="0">
                <a:solidFill>
                  <a:schemeClr val="accent6">
                    <a:lumMod val="75000"/>
                  </a:schemeClr>
                </a:solidFill>
                <a:latin typeface="Garamond" panose="02020404030301010803" pitchFamily="18" charset="0"/>
              </a:rPr>
              <a:t>:</a:t>
            </a:r>
          </a:p>
          <a:p>
            <a:pPr algn="just"/>
            <a:endParaRPr lang="pt-BR" sz="3200" dirty="0">
              <a:solidFill>
                <a:schemeClr val="accent6">
                  <a:lumMod val="75000"/>
                </a:schemeClr>
              </a:solidFill>
              <a:latin typeface="Garamond" panose="02020404030301010803" pitchFamily="18" charset="0"/>
            </a:endParaRPr>
          </a:p>
          <a:p>
            <a:pPr algn="just"/>
            <a:r>
              <a:rPr lang="pt-BR" sz="2800" dirty="0">
                <a:solidFill>
                  <a:schemeClr val="accent6">
                    <a:lumMod val="75000"/>
                  </a:schemeClr>
                </a:solidFill>
                <a:latin typeface="Garamond" panose="02020404030301010803" pitchFamily="18" charset="0"/>
              </a:rPr>
              <a:t>•	Quais são meus maiores obstáculos para alcançar a iluminação?</a:t>
            </a:r>
          </a:p>
          <a:p>
            <a:pPr algn="just"/>
            <a:r>
              <a:rPr lang="pt-BR" sz="2800" dirty="0">
                <a:solidFill>
                  <a:schemeClr val="accent6">
                    <a:lumMod val="75000"/>
                  </a:schemeClr>
                </a:solidFill>
                <a:latin typeface="Garamond" panose="02020404030301010803" pitchFamily="18" charset="0"/>
              </a:rPr>
              <a:t>•	Quais são meus valores e como eles podem me guiar nessa jornada?</a:t>
            </a:r>
          </a:p>
          <a:p>
            <a:pPr algn="just"/>
            <a:r>
              <a:rPr lang="pt-BR" sz="2800" dirty="0">
                <a:solidFill>
                  <a:schemeClr val="accent6">
                    <a:lumMod val="75000"/>
                  </a:schemeClr>
                </a:solidFill>
                <a:latin typeface="Garamond" panose="02020404030301010803" pitchFamily="18" charset="0"/>
              </a:rPr>
              <a:t>•	Que tipo de práticas espirituais me atraem mais?</a:t>
            </a:r>
          </a:p>
          <a:p>
            <a:pPr algn="just"/>
            <a:r>
              <a:rPr lang="pt-BR" sz="2800" dirty="0">
                <a:solidFill>
                  <a:schemeClr val="accent6">
                    <a:lumMod val="75000"/>
                  </a:schemeClr>
                </a:solidFill>
                <a:latin typeface="Garamond" panose="02020404030301010803" pitchFamily="18" charset="0"/>
              </a:rPr>
              <a:t>•	Como posso integrar a espiritualidade em minha vida cotidiana</a:t>
            </a:r>
            <a:r>
              <a:rPr lang="pt-BR" sz="2800" dirty="0" smtClean="0">
                <a:solidFill>
                  <a:schemeClr val="accent6">
                    <a:lumMod val="75000"/>
                  </a:schemeClr>
                </a:solidFill>
                <a:latin typeface="Garamond" panose="02020404030301010803" pitchFamily="18" charset="0"/>
              </a:rPr>
              <a:t>?</a:t>
            </a:r>
          </a:p>
          <a:p>
            <a:pPr algn="just"/>
            <a:endParaRPr lang="pt-BR" sz="2800" dirty="0">
              <a:solidFill>
                <a:schemeClr val="accent6">
                  <a:lumMod val="75000"/>
                </a:schemeClr>
              </a:solidFill>
              <a:latin typeface="Garamond" panose="02020404030301010803" pitchFamily="18" charset="0"/>
            </a:endParaRPr>
          </a:p>
          <a:p>
            <a:pPr algn="just"/>
            <a:r>
              <a:rPr lang="pt-BR" sz="2800" dirty="0">
                <a:solidFill>
                  <a:schemeClr val="accent6">
                    <a:lumMod val="75000"/>
                  </a:schemeClr>
                </a:solidFill>
                <a:latin typeface="Garamond" panose="02020404030301010803" pitchFamily="18" charset="0"/>
              </a:rPr>
              <a:t>Lembre-se, a jornada espiritual é única para cada pessoa. Explore diferentes caminhos, encontre o que ressoa com você e seja paciente consigo mesmo.</a:t>
            </a:r>
          </a:p>
        </p:txBody>
      </p:sp>
    </p:spTree>
    <p:extLst>
      <p:ext uri="{BB962C8B-B14F-4D97-AF65-F5344CB8AC3E}">
        <p14:creationId xmlns:p14="http://schemas.microsoft.com/office/powerpoint/2010/main" val="5944563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CaixaDeTexto 1"/>
          <p:cNvSpPr txBox="1"/>
          <p:nvPr/>
        </p:nvSpPr>
        <p:spPr>
          <a:xfrm>
            <a:off x="0" y="1941665"/>
            <a:ext cx="8654144" cy="923330"/>
          </a:xfrm>
          <a:prstGeom prst="rect">
            <a:avLst/>
          </a:prstGeom>
          <a:noFill/>
        </p:spPr>
        <p:txBody>
          <a:bodyPr wrap="square" rtlCol="0">
            <a:spAutoFit/>
          </a:bodyPr>
          <a:lstStyle/>
          <a:p>
            <a:endParaRPr lang="pt-BR" dirty="0" smtClean="0"/>
          </a:p>
          <a:p>
            <a:endParaRPr lang="pt-BR" dirty="0" smtClean="0"/>
          </a:p>
          <a:p>
            <a:endParaRPr lang="pt-BR" dirty="0"/>
          </a:p>
        </p:txBody>
      </p:sp>
      <p:sp>
        <p:nvSpPr>
          <p:cNvPr id="3" name="Retângulo 2"/>
          <p:cNvSpPr/>
          <p:nvPr/>
        </p:nvSpPr>
        <p:spPr>
          <a:xfrm>
            <a:off x="587828" y="541042"/>
            <a:ext cx="8490857" cy="707886"/>
          </a:xfrm>
          <a:prstGeom prst="rect">
            <a:avLst/>
          </a:prstGeom>
        </p:spPr>
        <p:txBody>
          <a:bodyPr wrap="square">
            <a:spAutoFit/>
          </a:bodyPr>
          <a:lstStyle/>
          <a:p>
            <a:r>
              <a:rPr lang="pt-BR" sz="4000" dirty="0">
                <a:solidFill>
                  <a:schemeClr val="accent6">
                    <a:lumMod val="75000"/>
                  </a:schemeClr>
                </a:solidFill>
                <a:latin typeface="Garamond" panose="02020404030301010803" pitchFamily="18" charset="0"/>
              </a:rPr>
              <a:t>Conclusão</a:t>
            </a:r>
            <a:endParaRPr lang="pt-BR" sz="4000" dirty="0">
              <a:solidFill>
                <a:schemeClr val="accent6">
                  <a:lumMod val="75000"/>
                </a:schemeClr>
              </a:solidFill>
              <a:latin typeface="Garamond" panose="02020404030301010803" pitchFamily="18" charset="0"/>
            </a:endParaRPr>
          </a:p>
        </p:txBody>
      </p:sp>
      <p:sp>
        <p:nvSpPr>
          <p:cNvPr id="4" name="Retângulo 3"/>
          <p:cNvSpPr/>
          <p:nvPr/>
        </p:nvSpPr>
        <p:spPr>
          <a:xfrm>
            <a:off x="473528" y="1732250"/>
            <a:ext cx="8605157" cy="7540526"/>
          </a:xfrm>
          <a:prstGeom prst="rect">
            <a:avLst/>
          </a:prstGeom>
        </p:spPr>
        <p:txBody>
          <a:bodyPr wrap="square">
            <a:spAutoFit/>
          </a:bodyPr>
          <a:lstStyle/>
          <a:p>
            <a:pPr algn="just"/>
            <a:r>
              <a:rPr lang="pt-BR" sz="2800" dirty="0">
                <a:solidFill>
                  <a:schemeClr val="accent6">
                    <a:lumMod val="75000"/>
                  </a:schemeClr>
                </a:solidFill>
                <a:latin typeface="Garamond" panose="02020404030301010803" pitchFamily="18" charset="0"/>
              </a:rPr>
              <a:t>	O despertar espiritual é uma jornada que vale a pena ser vivida. Ao seguir os passos deste e-book, você pode começar a sua própria jornada de autodescoberta e transformação</a:t>
            </a:r>
            <a:r>
              <a:rPr lang="pt-BR" sz="2800" dirty="0" smtClean="0">
                <a:solidFill>
                  <a:schemeClr val="accent6">
                    <a:lumMod val="75000"/>
                  </a:schemeClr>
                </a:solidFill>
                <a:latin typeface="Garamond" panose="02020404030301010803" pitchFamily="18" charset="0"/>
              </a:rPr>
              <a:t>.</a:t>
            </a:r>
          </a:p>
          <a:p>
            <a:pPr algn="just"/>
            <a:endParaRPr lang="pt-BR" sz="2800" dirty="0">
              <a:solidFill>
                <a:schemeClr val="accent6">
                  <a:lumMod val="75000"/>
                </a:schemeClr>
              </a:solidFill>
              <a:latin typeface="Garamond" panose="02020404030301010803" pitchFamily="18" charset="0"/>
            </a:endParaRPr>
          </a:p>
          <a:p>
            <a:pPr algn="just"/>
            <a:r>
              <a:rPr lang="pt-BR" sz="3200" dirty="0">
                <a:solidFill>
                  <a:schemeClr val="accent6">
                    <a:lumMod val="75000"/>
                  </a:schemeClr>
                </a:solidFill>
                <a:latin typeface="Garamond" panose="02020404030301010803" pitchFamily="18" charset="0"/>
              </a:rPr>
              <a:t>Recursos </a:t>
            </a:r>
            <a:r>
              <a:rPr lang="pt-BR" sz="3200" dirty="0" smtClean="0">
                <a:solidFill>
                  <a:schemeClr val="accent6">
                    <a:lumMod val="75000"/>
                  </a:schemeClr>
                </a:solidFill>
                <a:latin typeface="Garamond" panose="02020404030301010803" pitchFamily="18" charset="0"/>
              </a:rPr>
              <a:t>adicionais</a:t>
            </a:r>
          </a:p>
          <a:p>
            <a:pPr algn="just"/>
            <a:endParaRPr lang="pt-BR" sz="3200" dirty="0">
              <a:solidFill>
                <a:schemeClr val="accent6">
                  <a:lumMod val="75000"/>
                </a:schemeClr>
              </a:solidFill>
              <a:latin typeface="Garamond" panose="02020404030301010803" pitchFamily="18" charset="0"/>
            </a:endParaRPr>
          </a:p>
          <a:p>
            <a:pPr algn="just"/>
            <a:r>
              <a:rPr lang="pt-BR" sz="2800" dirty="0">
                <a:solidFill>
                  <a:schemeClr val="accent6">
                    <a:lumMod val="75000"/>
                  </a:schemeClr>
                </a:solidFill>
                <a:latin typeface="Garamond" panose="02020404030301010803" pitchFamily="18" charset="0"/>
              </a:rPr>
              <a:t>•	Livros: "O Poder do Agora" de </a:t>
            </a:r>
            <a:r>
              <a:rPr lang="pt-BR" sz="2800" dirty="0" err="1">
                <a:solidFill>
                  <a:schemeClr val="accent6">
                    <a:lumMod val="75000"/>
                  </a:schemeClr>
                </a:solidFill>
                <a:latin typeface="Garamond" panose="02020404030301010803" pitchFamily="18" charset="0"/>
              </a:rPr>
              <a:t>Eckhart</a:t>
            </a:r>
            <a:r>
              <a:rPr lang="pt-BR" sz="2800" dirty="0">
                <a:solidFill>
                  <a:schemeClr val="accent6">
                    <a:lumMod val="75000"/>
                  </a:schemeClr>
                </a:solidFill>
                <a:latin typeface="Garamond" panose="02020404030301010803" pitchFamily="18" charset="0"/>
              </a:rPr>
              <a:t> </a:t>
            </a:r>
            <a:r>
              <a:rPr lang="pt-BR" sz="2800" dirty="0" err="1">
                <a:solidFill>
                  <a:schemeClr val="accent6">
                    <a:lumMod val="75000"/>
                  </a:schemeClr>
                </a:solidFill>
                <a:latin typeface="Garamond" panose="02020404030301010803" pitchFamily="18" charset="0"/>
              </a:rPr>
              <a:t>Tolle</a:t>
            </a:r>
            <a:r>
              <a:rPr lang="pt-BR" sz="2800" dirty="0">
                <a:solidFill>
                  <a:schemeClr val="accent6">
                    <a:lumMod val="75000"/>
                  </a:schemeClr>
                </a:solidFill>
                <a:latin typeface="Garamond" panose="02020404030301010803" pitchFamily="18" charset="0"/>
              </a:rPr>
              <a:t>, "Um Novo Terceiro Caminho" de </a:t>
            </a:r>
            <a:r>
              <a:rPr lang="pt-BR" sz="2800" dirty="0" err="1">
                <a:solidFill>
                  <a:schemeClr val="accent6">
                    <a:lumMod val="75000"/>
                  </a:schemeClr>
                </a:solidFill>
                <a:latin typeface="Garamond" panose="02020404030301010803" pitchFamily="18" charset="0"/>
              </a:rPr>
              <a:t>Eckhart</a:t>
            </a:r>
            <a:r>
              <a:rPr lang="pt-BR" sz="2800" dirty="0">
                <a:solidFill>
                  <a:schemeClr val="accent6">
                    <a:lumMod val="75000"/>
                  </a:schemeClr>
                </a:solidFill>
                <a:latin typeface="Garamond" panose="02020404030301010803" pitchFamily="18" charset="0"/>
              </a:rPr>
              <a:t> </a:t>
            </a:r>
            <a:r>
              <a:rPr lang="pt-BR" sz="2800" dirty="0" err="1">
                <a:solidFill>
                  <a:schemeClr val="accent6">
                    <a:lumMod val="75000"/>
                  </a:schemeClr>
                </a:solidFill>
                <a:latin typeface="Garamond" panose="02020404030301010803" pitchFamily="18" charset="0"/>
              </a:rPr>
              <a:t>Tolle</a:t>
            </a:r>
            <a:r>
              <a:rPr lang="pt-BR" sz="2800" dirty="0">
                <a:solidFill>
                  <a:schemeClr val="accent6">
                    <a:lumMod val="75000"/>
                  </a:schemeClr>
                </a:solidFill>
                <a:latin typeface="Garamond" panose="02020404030301010803" pitchFamily="18" charset="0"/>
              </a:rPr>
              <a:t>, "O Segredo" de </a:t>
            </a:r>
            <a:r>
              <a:rPr lang="pt-BR" sz="2800" dirty="0" err="1">
                <a:solidFill>
                  <a:schemeClr val="accent6">
                    <a:lumMod val="75000"/>
                  </a:schemeClr>
                </a:solidFill>
                <a:latin typeface="Garamond" panose="02020404030301010803" pitchFamily="18" charset="0"/>
              </a:rPr>
              <a:t>Rhonda</a:t>
            </a:r>
            <a:r>
              <a:rPr lang="pt-BR" sz="2800" dirty="0">
                <a:solidFill>
                  <a:schemeClr val="accent6">
                    <a:lumMod val="75000"/>
                  </a:schemeClr>
                </a:solidFill>
                <a:latin typeface="Garamond" panose="02020404030301010803" pitchFamily="18" charset="0"/>
              </a:rPr>
              <a:t> Byrne</a:t>
            </a:r>
          </a:p>
          <a:p>
            <a:pPr algn="just"/>
            <a:r>
              <a:rPr lang="pt-BR" sz="2800" dirty="0">
                <a:solidFill>
                  <a:schemeClr val="accent6">
                    <a:lumMod val="75000"/>
                  </a:schemeClr>
                </a:solidFill>
                <a:latin typeface="Garamond" panose="02020404030301010803" pitchFamily="18" charset="0"/>
              </a:rPr>
              <a:t>•	Filmes: "O Segredo" (2006), "O Caminho" (2010)</a:t>
            </a:r>
          </a:p>
          <a:p>
            <a:pPr algn="just"/>
            <a:r>
              <a:rPr lang="pt-BR" sz="2800" dirty="0">
                <a:solidFill>
                  <a:schemeClr val="accent6">
                    <a:lumMod val="75000"/>
                  </a:schemeClr>
                </a:solidFill>
                <a:latin typeface="Garamond" panose="02020404030301010803" pitchFamily="18" charset="0"/>
              </a:rPr>
              <a:t>•	Sites: www.eckharttolle.com, </a:t>
            </a:r>
            <a:r>
              <a:rPr lang="pt-BR" sz="2800" dirty="0" smtClean="0">
                <a:solidFill>
                  <a:schemeClr val="accent6">
                    <a:lumMod val="75000"/>
                  </a:schemeClr>
                </a:solidFill>
                <a:latin typeface="Garamond" panose="02020404030301010803" pitchFamily="18" charset="0"/>
                <a:hlinkClick r:id="rId2"/>
              </a:rPr>
              <a:t>www.thesecret.com</a:t>
            </a:r>
            <a:endParaRPr lang="pt-BR" sz="2800" dirty="0" smtClean="0">
              <a:solidFill>
                <a:schemeClr val="accent6">
                  <a:lumMod val="75000"/>
                </a:schemeClr>
              </a:solidFill>
              <a:latin typeface="Garamond" panose="02020404030301010803" pitchFamily="18" charset="0"/>
            </a:endParaRPr>
          </a:p>
          <a:p>
            <a:pPr algn="just"/>
            <a:endParaRPr lang="pt-BR" sz="2800" dirty="0">
              <a:solidFill>
                <a:schemeClr val="accent6">
                  <a:lumMod val="75000"/>
                </a:schemeClr>
              </a:solidFill>
              <a:latin typeface="Garamond" panose="02020404030301010803" pitchFamily="18" charset="0"/>
            </a:endParaRPr>
          </a:p>
          <a:p>
            <a:pPr algn="just"/>
            <a:endParaRPr lang="pt-BR" sz="2800" dirty="0">
              <a:solidFill>
                <a:schemeClr val="accent6">
                  <a:lumMod val="75000"/>
                </a:schemeClr>
              </a:solidFill>
              <a:latin typeface="Garamond" panose="02020404030301010803" pitchFamily="18" charset="0"/>
            </a:endParaRPr>
          </a:p>
          <a:p>
            <a:pPr algn="just"/>
            <a:r>
              <a:rPr lang="pt-BR" sz="2800" dirty="0" smtClean="0">
                <a:solidFill>
                  <a:schemeClr val="accent6">
                    <a:lumMod val="75000"/>
                  </a:schemeClr>
                </a:solidFill>
                <a:latin typeface="Garamond" panose="02020404030301010803" pitchFamily="18" charset="0"/>
              </a:rPr>
              <a:t>Desejo </a:t>
            </a:r>
            <a:r>
              <a:rPr lang="pt-BR" sz="2800" dirty="0">
                <a:solidFill>
                  <a:schemeClr val="accent6">
                    <a:lumMod val="75000"/>
                  </a:schemeClr>
                </a:solidFill>
                <a:latin typeface="Garamond" panose="02020404030301010803" pitchFamily="18" charset="0"/>
              </a:rPr>
              <a:t>a você uma jornada de despertar espiritual feliz e gratificante!</a:t>
            </a:r>
          </a:p>
          <a:p>
            <a:pPr algn="just"/>
            <a:endParaRPr lang="pt-BR" sz="2800" dirty="0">
              <a:solidFill>
                <a:schemeClr val="accent6">
                  <a:lumMod val="75000"/>
                </a:schemeClr>
              </a:solidFill>
              <a:latin typeface="Garamond" panose="02020404030301010803" pitchFamily="18" charset="0"/>
            </a:endParaRPr>
          </a:p>
          <a:p>
            <a:pPr algn="just"/>
            <a:endParaRPr lang="pt-BR" sz="2800" dirty="0">
              <a:solidFill>
                <a:schemeClr val="accent6">
                  <a:lumMod val="75000"/>
                </a:schemeClr>
              </a:solidFill>
              <a:latin typeface="Garamond" panose="02020404030301010803" pitchFamily="18" charset="0"/>
            </a:endParaRPr>
          </a:p>
        </p:txBody>
      </p:sp>
    </p:spTree>
    <p:extLst>
      <p:ext uri="{BB962C8B-B14F-4D97-AF65-F5344CB8AC3E}">
        <p14:creationId xmlns:p14="http://schemas.microsoft.com/office/powerpoint/2010/main" val="32836908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Retângulo 2"/>
          <p:cNvSpPr/>
          <p:nvPr/>
        </p:nvSpPr>
        <p:spPr>
          <a:xfrm>
            <a:off x="498020" y="542251"/>
            <a:ext cx="8490857" cy="1323439"/>
          </a:xfrm>
          <a:prstGeom prst="rect">
            <a:avLst/>
          </a:prstGeom>
        </p:spPr>
        <p:txBody>
          <a:bodyPr wrap="square">
            <a:spAutoFit/>
          </a:bodyPr>
          <a:lstStyle/>
          <a:p>
            <a:r>
              <a:rPr lang="pt-BR" sz="4000" dirty="0">
                <a:solidFill>
                  <a:schemeClr val="accent6">
                    <a:lumMod val="75000"/>
                  </a:schemeClr>
                </a:solidFill>
                <a:latin typeface="Garamond" panose="02020404030301010803" pitchFamily="18" charset="0"/>
              </a:rPr>
              <a:t>O Despertar Espiritual: Uma Jornada Pessoal</a:t>
            </a:r>
            <a:endParaRPr lang="pt-BR" dirty="0">
              <a:solidFill>
                <a:schemeClr val="accent6">
                  <a:lumMod val="75000"/>
                </a:schemeClr>
              </a:solidFill>
              <a:latin typeface="Garamond" panose="02020404030301010803" pitchFamily="18" charset="0"/>
            </a:endParaRPr>
          </a:p>
        </p:txBody>
      </p:sp>
      <p:sp>
        <p:nvSpPr>
          <p:cNvPr id="5" name="Retângulo 4"/>
          <p:cNvSpPr/>
          <p:nvPr/>
        </p:nvSpPr>
        <p:spPr>
          <a:xfrm>
            <a:off x="498020" y="2351162"/>
            <a:ext cx="8605157" cy="2523768"/>
          </a:xfrm>
          <a:prstGeom prst="rect">
            <a:avLst/>
          </a:prstGeom>
        </p:spPr>
        <p:txBody>
          <a:bodyPr wrap="square">
            <a:spAutoFit/>
          </a:bodyPr>
          <a:lstStyle/>
          <a:p>
            <a:pPr algn="just"/>
            <a:r>
              <a:rPr lang="pt-BR" sz="2800" dirty="0" smtClean="0">
                <a:latin typeface="Garamond" panose="02020404030301010803" pitchFamily="18" charset="0"/>
              </a:rPr>
              <a:t>	</a:t>
            </a:r>
            <a:r>
              <a:rPr lang="pt-BR" sz="2800" dirty="0" smtClean="0">
                <a:solidFill>
                  <a:schemeClr val="accent6">
                    <a:lumMod val="75000"/>
                  </a:schemeClr>
                </a:solidFill>
                <a:latin typeface="Garamond" panose="02020404030301010803" pitchFamily="18" charset="0"/>
              </a:rPr>
              <a:t>O </a:t>
            </a:r>
            <a:r>
              <a:rPr lang="pt-BR" sz="2800" dirty="0">
                <a:solidFill>
                  <a:schemeClr val="accent6">
                    <a:lumMod val="75000"/>
                  </a:schemeClr>
                </a:solidFill>
                <a:latin typeface="Garamond" panose="02020404030301010803" pitchFamily="18" charset="0"/>
              </a:rPr>
              <a:t>despertar espiritual é um processo individual e único, como uma flor desabrochando em seu próprio tempo e ritmo. É uma jornada de autoconhecimento e conexão profunda com algo maior do que nós mesmos, seja qual for a sua crença ou filosofia</a:t>
            </a:r>
            <a:r>
              <a:rPr lang="pt-BR" sz="2800" dirty="0" smtClean="0">
                <a:solidFill>
                  <a:schemeClr val="accent6">
                    <a:lumMod val="75000"/>
                  </a:schemeClr>
                </a:solidFill>
                <a:latin typeface="Garamond" panose="02020404030301010803" pitchFamily="18" charset="0"/>
              </a:rPr>
              <a:t>.</a:t>
            </a:r>
            <a:endParaRPr lang="pt-BR" sz="2800" dirty="0">
              <a:solidFill>
                <a:schemeClr val="accent6">
                  <a:lumMod val="75000"/>
                </a:schemeClr>
              </a:solidFill>
              <a:latin typeface="Garamond" panose="02020404030301010803" pitchFamily="18" charset="0"/>
            </a:endParaRPr>
          </a:p>
          <a:p>
            <a:endParaRPr lang="pt-BR" dirty="0"/>
          </a:p>
        </p:txBody>
      </p:sp>
      <p:sp>
        <p:nvSpPr>
          <p:cNvPr id="6" name="CaixaDeTexto 5"/>
          <p:cNvSpPr txBox="1"/>
          <p:nvPr/>
        </p:nvSpPr>
        <p:spPr>
          <a:xfrm flipH="1">
            <a:off x="498020" y="4917680"/>
            <a:ext cx="7522575" cy="584775"/>
          </a:xfrm>
          <a:prstGeom prst="rect">
            <a:avLst/>
          </a:prstGeom>
          <a:noFill/>
        </p:spPr>
        <p:txBody>
          <a:bodyPr wrap="square" rtlCol="0">
            <a:spAutoFit/>
          </a:bodyPr>
          <a:lstStyle/>
          <a:p>
            <a:r>
              <a:rPr lang="pt-BR" sz="3200" dirty="0" smtClean="0">
                <a:solidFill>
                  <a:schemeClr val="accent6">
                    <a:lumMod val="75000"/>
                  </a:schemeClr>
                </a:solidFill>
                <a:latin typeface="Garamond" panose="02020404030301010803" pitchFamily="18" charset="0"/>
              </a:rPr>
              <a:t>Estágios do Despertar Espiritual:</a:t>
            </a:r>
            <a:endParaRPr lang="pt-BR" sz="3200" dirty="0">
              <a:solidFill>
                <a:schemeClr val="accent6">
                  <a:lumMod val="75000"/>
                </a:schemeClr>
              </a:solidFill>
              <a:latin typeface="Garamond" panose="02020404030301010803" pitchFamily="18" charset="0"/>
            </a:endParaRPr>
          </a:p>
        </p:txBody>
      </p:sp>
      <p:sp>
        <p:nvSpPr>
          <p:cNvPr id="7" name="Retângulo 6"/>
          <p:cNvSpPr/>
          <p:nvPr/>
        </p:nvSpPr>
        <p:spPr>
          <a:xfrm>
            <a:off x="498020" y="5751370"/>
            <a:ext cx="8605157" cy="5109091"/>
          </a:xfrm>
          <a:prstGeom prst="rect">
            <a:avLst/>
          </a:prstGeom>
        </p:spPr>
        <p:txBody>
          <a:bodyPr wrap="square">
            <a:spAutoFit/>
          </a:bodyPr>
          <a:lstStyle/>
          <a:p>
            <a:pPr algn="just"/>
            <a:r>
              <a:rPr lang="pt-BR" sz="2800" dirty="0" smtClean="0">
                <a:latin typeface="Garamond" panose="02020404030301010803" pitchFamily="18" charset="0"/>
              </a:rPr>
              <a:t>	</a:t>
            </a:r>
            <a:r>
              <a:rPr lang="pt-BR" sz="2800" dirty="0" smtClean="0">
                <a:solidFill>
                  <a:schemeClr val="accent6">
                    <a:lumMod val="75000"/>
                  </a:schemeClr>
                </a:solidFill>
                <a:latin typeface="Garamond" panose="02020404030301010803" pitchFamily="18" charset="0"/>
              </a:rPr>
              <a:t>É importante ressaltar que os estágios do despertar espiritual não são lineares e podem variar de pessoa para pessoa. No entanto, alguns padrões comuns podem ser identificados:</a:t>
            </a:r>
          </a:p>
          <a:p>
            <a:pPr lvl="0" algn="just"/>
            <a:r>
              <a:rPr lang="pt-BR" sz="2800" b="1" dirty="0" smtClean="0">
                <a:solidFill>
                  <a:schemeClr val="accent6">
                    <a:lumMod val="75000"/>
                  </a:schemeClr>
                </a:solidFill>
                <a:latin typeface="Garamond" panose="02020404030301010803" pitchFamily="18" charset="0"/>
              </a:rPr>
              <a:t>Despertar:</a:t>
            </a:r>
            <a:r>
              <a:rPr lang="pt-BR" sz="2800" dirty="0" smtClean="0">
                <a:solidFill>
                  <a:schemeClr val="accent6">
                    <a:lumMod val="75000"/>
                  </a:schemeClr>
                </a:solidFill>
                <a:latin typeface="Garamond" panose="02020404030301010803" pitchFamily="18" charset="0"/>
              </a:rPr>
              <a:t> O primeiro estágio é marcado por uma sensação de descontentamento com a vida atual, uma busca por algo mais significativo e um desejo de transcender o ego.</a:t>
            </a:r>
          </a:p>
          <a:p>
            <a:pPr lvl="0" algn="just"/>
            <a:r>
              <a:rPr lang="pt-BR" sz="2800" b="1" dirty="0" smtClean="0">
                <a:solidFill>
                  <a:schemeClr val="accent6">
                    <a:lumMod val="75000"/>
                  </a:schemeClr>
                </a:solidFill>
                <a:latin typeface="Garamond" panose="02020404030301010803" pitchFamily="18" charset="0"/>
              </a:rPr>
              <a:t>Crise:</a:t>
            </a:r>
            <a:r>
              <a:rPr lang="pt-BR" sz="2800" dirty="0" smtClean="0">
                <a:solidFill>
                  <a:schemeClr val="accent6">
                    <a:lumMod val="75000"/>
                  </a:schemeClr>
                </a:solidFill>
                <a:latin typeface="Garamond" panose="02020404030301010803" pitchFamily="18" charset="0"/>
              </a:rPr>
              <a:t> O segundo estágio pode ser desafiador, pois envolve a quebra de crenças limitantes e a confrontação de medos profundos. É um período de transformação interna e pode ser acompanhado de sentimentos de confusão e incerteza.</a:t>
            </a:r>
          </a:p>
          <a:p>
            <a:endParaRPr lang="pt-BR" dirty="0"/>
          </a:p>
        </p:txBody>
      </p:sp>
    </p:spTree>
    <p:extLst>
      <p:ext uri="{BB962C8B-B14F-4D97-AF65-F5344CB8AC3E}">
        <p14:creationId xmlns:p14="http://schemas.microsoft.com/office/powerpoint/2010/main" val="40576793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CaixaDeTexto 1"/>
          <p:cNvSpPr txBox="1"/>
          <p:nvPr/>
        </p:nvSpPr>
        <p:spPr>
          <a:xfrm>
            <a:off x="506185" y="1894114"/>
            <a:ext cx="8654144" cy="923330"/>
          </a:xfrm>
          <a:prstGeom prst="rect">
            <a:avLst/>
          </a:prstGeom>
          <a:noFill/>
        </p:spPr>
        <p:txBody>
          <a:bodyPr wrap="square" rtlCol="0">
            <a:spAutoFit/>
          </a:bodyPr>
          <a:lstStyle/>
          <a:p>
            <a:endParaRPr lang="pt-BR" dirty="0" smtClean="0"/>
          </a:p>
          <a:p>
            <a:endParaRPr lang="pt-BR" dirty="0" smtClean="0"/>
          </a:p>
          <a:p>
            <a:endParaRPr lang="pt-BR" dirty="0"/>
          </a:p>
        </p:txBody>
      </p:sp>
      <p:sp>
        <p:nvSpPr>
          <p:cNvPr id="4" name="Retângulo 3"/>
          <p:cNvSpPr/>
          <p:nvPr/>
        </p:nvSpPr>
        <p:spPr>
          <a:xfrm>
            <a:off x="506185" y="783771"/>
            <a:ext cx="8605157" cy="3385542"/>
          </a:xfrm>
          <a:prstGeom prst="rect">
            <a:avLst/>
          </a:prstGeom>
        </p:spPr>
        <p:txBody>
          <a:bodyPr wrap="square">
            <a:spAutoFit/>
          </a:bodyPr>
          <a:lstStyle/>
          <a:p>
            <a:pPr algn="just"/>
            <a:r>
              <a:rPr lang="pt-BR" sz="2800" b="1" dirty="0" smtClean="0">
                <a:solidFill>
                  <a:schemeClr val="accent6">
                    <a:lumMod val="75000"/>
                  </a:schemeClr>
                </a:solidFill>
                <a:latin typeface="Garamond" panose="02020404030301010803" pitchFamily="18" charset="0"/>
              </a:rPr>
              <a:t>Iluminação</a:t>
            </a:r>
            <a:r>
              <a:rPr lang="pt-BR" sz="2800" b="1" dirty="0">
                <a:solidFill>
                  <a:schemeClr val="accent6">
                    <a:lumMod val="75000"/>
                  </a:schemeClr>
                </a:solidFill>
                <a:latin typeface="Garamond" panose="02020404030301010803" pitchFamily="18" charset="0"/>
              </a:rPr>
              <a:t>: </a:t>
            </a:r>
            <a:r>
              <a:rPr lang="pt-BR" sz="2800" dirty="0">
                <a:solidFill>
                  <a:schemeClr val="accent6">
                    <a:lumMod val="75000"/>
                  </a:schemeClr>
                </a:solidFill>
                <a:latin typeface="Garamond" panose="02020404030301010803" pitchFamily="18" charset="0"/>
              </a:rPr>
              <a:t>O terceiro estágio é caracterizado por uma maior clareza e compreensão sobre a vida, o universo e a si mesmo. Há uma sensação de paz interior e conexão com tudo o que existe.</a:t>
            </a:r>
          </a:p>
          <a:p>
            <a:pPr algn="just"/>
            <a:r>
              <a:rPr lang="pt-BR" sz="2800" b="1" dirty="0" smtClean="0">
                <a:solidFill>
                  <a:schemeClr val="accent6">
                    <a:lumMod val="75000"/>
                  </a:schemeClr>
                </a:solidFill>
                <a:latin typeface="Garamond" panose="02020404030301010803" pitchFamily="18" charset="0"/>
              </a:rPr>
              <a:t>Integração</a:t>
            </a:r>
            <a:r>
              <a:rPr lang="pt-BR" sz="2800" b="1" dirty="0">
                <a:solidFill>
                  <a:schemeClr val="accent6">
                    <a:lumMod val="75000"/>
                  </a:schemeClr>
                </a:solidFill>
                <a:latin typeface="Garamond" panose="02020404030301010803" pitchFamily="18" charset="0"/>
              </a:rPr>
              <a:t>:</a:t>
            </a:r>
            <a:r>
              <a:rPr lang="pt-BR" sz="2800" dirty="0">
                <a:solidFill>
                  <a:schemeClr val="accent6">
                    <a:lumMod val="75000"/>
                  </a:schemeClr>
                </a:solidFill>
                <a:latin typeface="Garamond" panose="02020404030301010803" pitchFamily="18" charset="0"/>
              </a:rPr>
              <a:t> O quarto estágio envolve a integração das novas percepções e valores na vida cotidiana. É um processo contínuo de crescimento e aprendizado.</a:t>
            </a:r>
          </a:p>
          <a:p>
            <a:endParaRPr lang="pt-BR" dirty="0"/>
          </a:p>
        </p:txBody>
      </p:sp>
    </p:spTree>
    <p:extLst>
      <p:ext uri="{BB962C8B-B14F-4D97-AF65-F5344CB8AC3E}">
        <p14:creationId xmlns:p14="http://schemas.microsoft.com/office/powerpoint/2010/main" val="35205143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CaixaDeTexto 1"/>
          <p:cNvSpPr txBox="1"/>
          <p:nvPr/>
        </p:nvSpPr>
        <p:spPr>
          <a:xfrm>
            <a:off x="506185" y="1894114"/>
            <a:ext cx="8654144" cy="923330"/>
          </a:xfrm>
          <a:prstGeom prst="rect">
            <a:avLst/>
          </a:prstGeom>
          <a:noFill/>
        </p:spPr>
        <p:txBody>
          <a:bodyPr wrap="square" rtlCol="0">
            <a:spAutoFit/>
          </a:bodyPr>
          <a:lstStyle/>
          <a:p>
            <a:endParaRPr lang="pt-BR" dirty="0" smtClean="0"/>
          </a:p>
          <a:p>
            <a:endParaRPr lang="pt-BR" dirty="0" smtClean="0"/>
          </a:p>
          <a:p>
            <a:endParaRPr lang="pt-BR" dirty="0"/>
          </a:p>
        </p:txBody>
      </p:sp>
      <p:sp>
        <p:nvSpPr>
          <p:cNvPr id="3" name="Retângulo 2"/>
          <p:cNvSpPr/>
          <p:nvPr/>
        </p:nvSpPr>
        <p:spPr>
          <a:xfrm>
            <a:off x="530678" y="516330"/>
            <a:ext cx="8490857" cy="584775"/>
          </a:xfrm>
          <a:prstGeom prst="rect">
            <a:avLst/>
          </a:prstGeom>
        </p:spPr>
        <p:txBody>
          <a:bodyPr wrap="square">
            <a:spAutoFit/>
          </a:bodyPr>
          <a:lstStyle/>
          <a:p>
            <a:r>
              <a:rPr lang="pt-BR" sz="3200" dirty="0">
                <a:solidFill>
                  <a:schemeClr val="accent6">
                    <a:lumMod val="75000"/>
                  </a:schemeClr>
                </a:solidFill>
                <a:latin typeface="Garamond" panose="02020404030301010803" pitchFamily="18" charset="0"/>
              </a:rPr>
              <a:t>Como identificar o seu estágio:</a:t>
            </a:r>
          </a:p>
        </p:txBody>
      </p:sp>
      <p:sp>
        <p:nvSpPr>
          <p:cNvPr id="4" name="Retângulo 3"/>
          <p:cNvSpPr/>
          <p:nvPr/>
        </p:nvSpPr>
        <p:spPr>
          <a:xfrm>
            <a:off x="506185" y="1580938"/>
            <a:ext cx="8605157" cy="4247317"/>
          </a:xfrm>
          <a:prstGeom prst="rect">
            <a:avLst/>
          </a:prstGeom>
        </p:spPr>
        <p:txBody>
          <a:bodyPr wrap="square">
            <a:spAutoFit/>
          </a:bodyPr>
          <a:lstStyle/>
          <a:p>
            <a:r>
              <a:rPr lang="pt-BR" sz="2800" dirty="0">
                <a:solidFill>
                  <a:schemeClr val="accent6">
                    <a:lumMod val="75000"/>
                  </a:schemeClr>
                </a:solidFill>
                <a:latin typeface="Garamond" panose="02020404030301010803" pitchFamily="18" charset="0"/>
              </a:rPr>
              <a:t>Para identificar em qual estágio você se encontra, reflita sobre as seguintes questões:</a:t>
            </a:r>
          </a:p>
          <a:p>
            <a:r>
              <a:rPr lang="pt-BR" sz="2800" dirty="0">
                <a:solidFill>
                  <a:schemeClr val="accent6">
                    <a:lumMod val="75000"/>
                  </a:schemeClr>
                </a:solidFill>
                <a:latin typeface="Garamond" panose="02020404030301010803" pitchFamily="18" charset="0"/>
              </a:rPr>
              <a:t>•	Quais são as suas maiores inquietações e buscas na vida?</a:t>
            </a:r>
          </a:p>
          <a:p>
            <a:r>
              <a:rPr lang="pt-BR" sz="2800" dirty="0">
                <a:solidFill>
                  <a:schemeClr val="accent6">
                    <a:lumMod val="75000"/>
                  </a:schemeClr>
                </a:solidFill>
                <a:latin typeface="Garamond" panose="02020404030301010803" pitchFamily="18" charset="0"/>
              </a:rPr>
              <a:t>•	Você sente que há algo faltando em sua vida?</a:t>
            </a:r>
          </a:p>
          <a:p>
            <a:r>
              <a:rPr lang="pt-BR" sz="2800" dirty="0">
                <a:solidFill>
                  <a:schemeClr val="accent6">
                    <a:lumMod val="75000"/>
                  </a:schemeClr>
                </a:solidFill>
                <a:latin typeface="Garamond" panose="02020404030301010803" pitchFamily="18" charset="0"/>
              </a:rPr>
              <a:t>•	Quais são seus valores e como eles guiam suas escolhas?</a:t>
            </a:r>
          </a:p>
          <a:p>
            <a:r>
              <a:rPr lang="pt-BR" sz="2800" dirty="0">
                <a:solidFill>
                  <a:schemeClr val="accent6">
                    <a:lumMod val="75000"/>
                  </a:schemeClr>
                </a:solidFill>
                <a:latin typeface="Garamond" panose="02020404030301010803" pitchFamily="18" charset="0"/>
              </a:rPr>
              <a:t>•	Como você se relaciona com as pessoas e o mundo ao seu redor?</a:t>
            </a:r>
          </a:p>
          <a:p>
            <a:r>
              <a:rPr lang="pt-BR" sz="2800" dirty="0">
                <a:solidFill>
                  <a:schemeClr val="accent6">
                    <a:lumMod val="75000"/>
                  </a:schemeClr>
                </a:solidFill>
                <a:latin typeface="Garamond" panose="02020404030301010803" pitchFamily="18" charset="0"/>
              </a:rPr>
              <a:t>•	Você tem experiências de conexão profunda com algo maior do que você?</a:t>
            </a:r>
          </a:p>
          <a:p>
            <a:endParaRPr lang="pt-BR" dirty="0"/>
          </a:p>
        </p:txBody>
      </p:sp>
    </p:spTree>
    <p:extLst>
      <p:ext uri="{BB962C8B-B14F-4D97-AF65-F5344CB8AC3E}">
        <p14:creationId xmlns:p14="http://schemas.microsoft.com/office/powerpoint/2010/main" val="24189907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Retângulo 2"/>
          <p:cNvSpPr/>
          <p:nvPr/>
        </p:nvSpPr>
        <p:spPr>
          <a:xfrm>
            <a:off x="710292" y="565316"/>
            <a:ext cx="8490857" cy="584775"/>
          </a:xfrm>
          <a:prstGeom prst="rect">
            <a:avLst/>
          </a:prstGeom>
        </p:spPr>
        <p:txBody>
          <a:bodyPr wrap="square">
            <a:spAutoFit/>
          </a:bodyPr>
          <a:lstStyle/>
          <a:p>
            <a:r>
              <a:rPr lang="pt-BR" sz="3200" dirty="0">
                <a:solidFill>
                  <a:schemeClr val="accent6">
                    <a:lumMod val="75000"/>
                  </a:schemeClr>
                </a:solidFill>
                <a:latin typeface="Garamond" panose="02020404030301010803" pitchFamily="18" charset="0"/>
              </a:rPr>
              <a:t>Sinais de um despertar espiritual:</a:t>
            </a:r>
          </a:p>
        </p:txBody>
      </p:sp>
      <p:sp>
        <p:nvSpPr>
          <p:cNvPr id="4" name="Retângulo 3"/>
          <p:cNvSpPr/>
          <p:nvPr/>
        </p:nvSpPr>
        <p:spPr>
          <a:xfrm>
            <a:off x="473529" y="1632858"/>
            <a:ext cx="8605157" cy="8556188"/>
          </a:xfrm>
          <a:prstGeom prst="rect">
            <a:avLst/>
          </a:prstGeom>
        </p:spPr>
        <p:txBody>
          <a:bodyPr wrap="square">
            <a:spAutoFit/>
          </a:bodyPr>
          <a:lstStyle/>
          <a:p>
            <a:pPr algn="just"/>
            <a:r>
              <a:rPr lang="pt-BR" sz="2800" dirty="0">
                <a:solidFill>
                  <a:schemeClr val="accent6">
                    <a:lumMod val="75000"/>
                  </a:schemeClr>
                </a:solidFill>
                <a:latin typeface="Garamond" panose="02020404030301010803" pitchFamily="18" charset="0"/>
              </a:rPr>
              <a:t>•	Intuição aguçada: Você começa a confiar mais em seus instintos e intuições.</a:t>
            </a:r>
          </a:p>
          <a:p>
            <a:pPr algn="just"/>
            <a:r>
              <a:rPr lang="pt-BR" sz="2800" dirty="0">
                <a:solidFill>
                  <a:schemeClr val="accent6">
                    <a:lumMod val="75000"/>
                  </a:schemeClr>
                </a:solidFill>
                <a:latin typeface="Garamond" panose="02020404030301010803" pitchFamily="18" charset="0"/>
              </a:rPr>
              <a:t>•	Conexão com a natureza: Sente uma profunda conexão com a natureza e com todos os seres vivos.</a:t>
            </a:r>
          </a:p>
          <a:p>
            <a:pPr algn="just"/>
            <a:r>
              <a:rPr lang="pt-BR" sz="2800" dirty="0">
                <a:solidFill>
                  <a:schemeClr val="accent6">
                    <a:lumMod val="75000"/>
                  </a:schemeClr>
                </a:solidFill>
                <a:latin typeface="Garamond" panose="02020404030301010803" pitchFamily="18" charset="0"/>
              </a:rPr>
              <a:t>•	Mudanças nos relacionamentos: Você pode se sentir mais conectado ou desconectado de algumas pessoas, à medida que suas prioridades e valores mudam.</a:t>
            </a:r>
          </a:p>
          <a:p>
            <a:pPr algn="just"/>
            <a:r>
              <a:rPr lang="pt-BR" sz="2800" dirty="0">
                <a:solidFill>
                  <a:schemeClr val="accent6">
                    <a:lumMod val="75000"/>
                  </a:schemeClr>
                </a:solidFill>
                <a:latin typeface="Garamond" panose="02020404030301010803" pitchFamily="18" charset="0"/>
              </a:rPr>
              <a:t>•	Interesse por espiritualidade: Você se sente atraído por temas espirituais, como meditação, yoga e filosofia.</a:t>
            </a:r>
          </a:p>
          <a:p>
            <a:pPr algn="just"/>
            <a:r>
              <a:rPr lang="pt-BR" sz="2800" dirty="0">
                <a:solidFill>
                  <a:schemeClr val="accent6">
                    <a:lumMod val="75000"/>
                  </a:schemeClr>
                </a:solidFill>
                <a:latin typeface="Garamond" panose="02020404030301010803" pitchFamily="18" charset="0"/>
              </a:rPr>
              <a:t>•	</a:t>
            </a:r>
            <a:r>
              <a:rPr lang="pt-BR" sz="2800" dirty="0" err="1">
                <a:solidFill>
                  <a:schemeClr val="accent6">
                    <a:lumMod val="75000"/>
                  </a:schemeClr>
                </a:solidFill>
                <a:latin typeface="Garamond" panose="02020404030301010803" pitchFamily="18" charset="0"/>
              </a:rPr>
              <a:t>Sincronicidades</a:t>
            </a:r>
            <a:r>
              <a:rPr lang="pt-BR" sz="2800" dirty="0">
                <a:solidFill>
                  <a:schemeClr val="accent6">
                    <a:lumMod val="75000"/>
                  </a:schemeClr>
                </a:solidFill>
                <a:latin typeface="Garamond" panose="02020404030301010803" pitchFamily="18" charset="0"/>
              </a:rPr>
              <a:t>: Você começa a notar padrões e coincidências significativas em sua vida.</a:t>
            </a:r>
          </a:p>
          <a:p>
            <a:pPr algn="just"/>
            <a:r>
              <a:rPr lang="pt-BR" sz="2800" dirty="0">
                <a:solidFill>
                  <a:schemeClr val="accent6">
                    <a:lumMod val="75000"/>
                  </a:schemeClr>
                </a:solidFill>
                <a:latin typeface="Garamond" panose="02020404030301010803" pitchFamily="18" charset="0"/>
              </a:rPr>
              <a:t>•	Sonhos vívidos: Seus sonhos podem se tornar mais vívidos e carregados de simbolismo.</a:t>
            </a:r>
          </a:p>
          <a:p>
            <a:pPr algn="just"/>
            <a:r>
              <a:rPr lang="pt-BR" sz="2800" dirty="0">
                <a:solidFill>
                  <a:schemeClr val="accent6">
                    <a:lumMod val="75000"/>
                  </a:schemeClr>
                </a:solidFill>
                <a:latin typeface="Garamond" panose="02020404030301010803" pitchFamily="18" charset="0"/>
              </a:rPr>
              <a:t>•	Crescimento pessoal: Você se sente mais motivado a se desenvolver pessoalmente e a alcançar seu potencial máximo.</a:t>
            </a:r>
          </a:p>
          <a:p>
            <a:pPr algn="just"/>
            <a:r>
              <a:rPr lang="pt-BR" sz="2800" dirty="0">
                <a:solidFill>
                  <a:schemeClr val="accent6">
                    <a:lumMod val="75000"/>
                  </a:schemeClr>
                </a:solidFill>
                <a:latin typeface="Garamond" panose="02020404030301010803" pitchFamily="18" charset="0"/>
              </a:rPr>
              <a:t>Lembre-se: O despertar espiritual é uma jornada única e pessoal. Não há um caminho certo ou errado. O mais importante é ser paciente consigo mesmo e confiar no processo.</a:t>
            </a:r>
          </a:p>
          <a:p>
            <a:endParaRPr lang="pt-BR" dirty="0"/>
          </a:p>
        </p:txBody>
      </p:sp>
    </p:spTree>
    <p:extLst>
      <p:ext uri="{BB962C8B-B14F-4D97-AF65-F5344CB8AC3E}">
        <p14:creationId xmlns:p14="http://schemas.microsoft.com/office/powerpoint/2010/main" val="35279877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CaixaDeTexto 1"/>
          <p:cNvSpPr txBox="1"/>
          <p:nvPr/>
        </p:nvSpPr>
        <p:spPr>
          <a:xfrm>
            <a:off x="506185" y="1894114"/>
            <a:ext cx="8654144" cy="923330"/>
          </a:xfrm>
          <a:prstGeom prst="rect">
            <a:avLst/>
          </a:prstGeom>
          <a:noFill/>
        </p:spPr>
        <p:txBody>
          <a:bodyPr wrap="square" rtlCol="0">
            <a:spAutoFit/>
          </a:bodyPr>
          <a:lstStyle/>
          <a:p>
            <a:endParaRPr lang="pt-BR" dirty="0" smtClean="0"/>
          </a:p>
          <a:p>
            <a:endParaRPr lang="pt-BR" dirty="0" smtClean="0"/>
          </a:p>
          <a:p>
            <a:endParaRPr lang="pt-BR" dirty="0"/>
          </a:p>
        </p:txBody>
      </p:sp>
      <p:sp>
        <p:nvSpPr>
          <p:cNvPr id="3" name="Retângulo 2"/>
          <p:cNvSpPr/>
          <p:nvPr/>
        </p:nvSpPr>
        <p:spPr>
          <a:xfrm>
            <a:off x="587828" y="565316"/>
            <a:ext cx="8490857" cy="584775"/>
          </a:xfrm>
          <a:prstGeom prst="rect">
            <a:avLst/>
          </a:prstGeom>
        </p:spPr>
        <p:txBody>
          <a:bodyPr wrap="square">
            <a:spAutoFit/>
          </a:bodyPr>
          <a:lstStyle/>
          <a:p>
            <a:r>
              <a:rPr lang="pt-BR" sz="3200" dirty="0">
                <a:solidFill>
                  <a:schemeClr val="accent6">
                    <a:lumMod val="75000"/>
                  </a:schemeClr>
                </a:solidFill>
                <a:latin typeface="Garamond" panose="02020404030301010803" pitchFamily="18" charset="0"/>
              </a:rPr>
              <a:t>Recursos para aprofundar seus conhecimentos:</a:t>
            </a:r>
          </a:p>
        </p:txBody>
      </p:sp>
      <p:sp>
        <p:nvSpPr>
          <p:cNvPr id="4" name="Retângulo 3"/>
          <p:cNvSpPr/>
          <p:nvPr/>
        </p:nvSpPr>
        <p:spPr>
          <a:xfrm>
            <a:off x="506185" y="1720332"/>
            <a:ext cx="8605157" cy="4247317"/>
          </a:xfrm>
          <a:prstGeom prst="rect">
            <a:avLst/>
          </a:prstGeom>
        </p:spPr>
        <p:txBody>
          <a:bodyPr wrap="square">
            <a:spAutoFit/>
          </a:bodyPr>
          <a:lstStyle/>
          <a:p>
            <a:r>
              <a:rPr lang="pt-BR" sz="2800" dirty="0">
                <a:solidFill>
                  <a:schemeClr val="accent6">
                    <a:lumMod val="75000"/>
                  </a:schemeClr>
                </a:solidFill>
                <a:latin typeface="Garamond" panose="02020404030301010803" pitchFamily="18" charset="0"/>
              </a:rPr>
              <a:t>•	Livros: "O Poder do Agora" de </a:t>
            </a:r>
            <a:r>
              <a:rPr lang="pt-BR" sz="2800" dirty="0" err="1">
                <a:solidFill>
                  <a:schemeClr val="accent6">
                    <a:lumMod val="75000"/>
                  </a:schemeClr>
                </a:solidFill>
                <a:latin typeface="Garamond" panose="02020404030301010803" pitchFamily="18" charset="0"/>
              </a:rPr>
              <a:t>Eckhart</a:t>
            </a:r>
            <a:r>
              <a:rPr lang="pt-BR" sz="2800" dirty="0">
                <a:solidFill>
                  <a:schemeClr val="accent6">
                    <a:lumMod val="75000"/>
                  </a:schemeClr>
                </a:solidFill>
                <a:latin typeface="Garamond" panose="02020404030301010803" pitchFamily="18" charset="0"/>
              </a:rPr>
              <a:t> </a:t>
            </a:r>
            <a:r>
              <a:rPr lang="pt-BR" sz="2800" dirty="0" err="1">
                <a:solidFill>
                  <a:schemeClr val="accent6">
                    <a:lumMod val="75000"/>
                  </a:schemeClr>
                </a:solidFill>
                <a:latin typeface="Garamond" panose="02020404030301010803" pitchFamily="18" charset="0"/>
              </a:rPr>
              <a:t>Tolle</a:t>
            </a:r>
            <a:r>
              <a:rPr lang="pt-BR" sz="2800" dirty="0">
                <a:solidFill>
                  <a:schemeClr val="accent6">
                    <a:lumMod val="75000"/>
                  </a:schemeClr>
                </a:solidFill>
                <a:latin typeface="Garamond" panose="02020404030301010803" pitchFamily="18" charset="0"/>
              </a:rPr>
              <a:t>, "As Sete Leis Espirituais do Sucesso" de </a:t>
            </a:r>
            <a:r>
              <a:rPr lang="pt-BR" sz="2800" dirty="0" err="1">
                <a:solidFill>
                  <a:schemeClr val="accent6">
                    <a:lumMod val="75000"/>
                  </a:schemeClr>
                </a:solidFill>
                <a:latin typeface="Garamond" panose="02020404030301010803" pitchFamily="18" charset="0"/>
              </a:rPr>
              <a:t>Deepak</a:t>
            </a:r>
            <a:r>
              <a:rPr lang="pt-BR" sz="2800" dirty="0">
                <a:solidFill>
                  <a:schemeClr val="accent6">
                    <a:lumMod val="75000"/>
                  </a:schemeClr>
                </a:solidFill>
                <a:latin typeface="Garamond" panose="02020404030301010803" pitchFamily="18" charset="0"/>
              </a:rPr>
              <a:t> Chopra.</a:t>
            </a:r>
          </a:p>
          <a:p>
            <a:r>
              <a:rPr lang="pt-BR" sz="2800" dirty="0">
                <a:solidFill>
                  <a:schemeClr val="accent6">
                    <a:lumMod val="75000"/>
                  </a:schemeClr>
                </a:solidFill>
                <a:latin typeface="Garamond" panose="02020404030301010803" pitchFamily="18" charset="0"/>
              </a:rPr>
              <a:t>•	Meditação: Pratique a meditação regularmente para aprofundar sua conexão interior.</a:t>
            </a:r>
          </a:p>
          <a:p>
            <a:r>
              <a:rPr lang="pt-BR" sz="2800" dirty="0">
                <a:solidFill>
                  <a:schemeClr val="accent6">
                    <a:lumMod val="75000"/>
                  </a:schemeClr>
                </a:solidFill>
                <a:latin typeface="Garamond" panose="02020404030301010803" pitchFamily="18" charset="0"/>
              </a:rPr>
              <a:t>•	Yoga: O yoga combina exercícios físicos, respiração e meditação, promovendo o bem-estar físico e mental.</a:t>
            </a:r>
          </a:p>
          <a:p>
            <a:r>
              <a:rPr lang="pt-BR" sz="2800" dirty="0">
                <a:solidFill>
                  <a:schemeClr val="accent6">
                    <a:lumMod val="75000"/>
                  </a:schemeClr>
                </a:solidFill>
                <a:latin typeface="Garamond" panose="02020404030301010803" pitchFamily="18" charset="0"/>
              </a:rPr>
              <a:t>•	Grupos de estudo: Participe de grupos de estudo sobre espiritualidade para trocar experiências e aprender com outras pessoas.</a:t>
            </a:r>
          </a:p>
          <a:p>
            <a:endParaRPr lang="pt-BR" dirty="0"/>
          </a:p>
        </p:txBody>
      </p:sp>
    </p:spTree>
    <p:extLst>
      <p:ext uri="{BB962C8B-B14F-4D97-AF65-F5344CB8AC3E}">
        <p14:creationId xmlns:p14="http://schemas.microsoft.com/office/powerpoint/2010/main" val="36055855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248</TotalTime>
  <Words>872</Words>
  <Application>Microsoft Office PowerPoint</Application>
  <PresentationFormat>Papel A3 (297 x 420 mm)</PresentationFormat>
  <Paragraphs>426</Paragraphs>
  <Slides>49</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49</vt:i4>
      </vt:variant>
    </vt:vector>
  </HeadingPairs>
  <TitlesOfParts>
    <vt:vector size="55" baseType="lpstr">
      <vt:lpstr>Arial</vt:lpstr>
      <vt:lpstr>Calibri</vt:lpstr>
      <vt:lpstr>Calibri Light</vt:lpstr>
      <vt:lpstr>Garamond</vt:lpstr>
      <vt:lpstr>Lucida Calligraphy</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Fabiana</dc:creator>
  <cp:lastModifiedBy>Fabiana</cp:lastModifiedBy>
  <cp:revision>27</cp:revision>
  <dcterms:created xsi:type="dcterms:W3CDTF">2025-01-17T01:13:37Z</dcterms:created>
  <dcterms:modified xsi:type="dcterms:W3CDTF">2025-01-23T00:11:40Z</dcterms:modified>
</cp:coreProperties>
</file>