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0" r:id="rId4"/>
    <p:sldId id="301" r:id="rId5"/>
    <p:sldId id="302" r:id="rId6"/>
    <p:sldId id="307" r:id="rId7"/>
    <p:sldId id="304" r:id="rId8"/>
    <p:sldId id="30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A8293-106C-4CCF-A041-FAE941A967BE}" v="10" dt="2025-10-09T19:55:1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ldonado" userId="73349c84f5edac2e" providerId="LiveId" clId="{EB512087-00A8-40E4-A513-743C94A1C24D}"/>
    <pc:docChg chg="undo custSel modSld">
      <pc:chgData name="Erik Maldonado" userId="73349c84f5edac2e" providerId="LiveId" clId="{EB512087-00A8-40E4-A513-743C94A1C24D}" dt="2025-10-16T13:52:32.386" v="606" actId="20577"/>
      <pc:docMkLst>
        <pc:docMk/>
      </pc:docMkLst>
      <pc:sldChg chg="modSp mod">
        <pc:chgData name="Erik Maldonado" userId="73349c84f5edac2e" providerId="LiveId" clId="{EB512087-00A8-40E4-A513-743C94A1C24D}" dt="2025-10-09T20:26:46.197" v="594" actId="1076"/>
        <pc:sldMkLst>
          <pc:docMk/>
          <pc:sldMk cId="2849460938" sldId="299"/>
        </pc:sldMkLst>
        <pc:spChg chg="mod">
          <ac:chgData name="Erik Maldonado" userId="73349c84f5edac2e" providerId="LiveId" clId="{EB512087-00A8-40E4-A513-743C94A1C24D}" dt="2025-10-09T20:26:46.197" v="594" actId="1076"/>
          <ac:spMkLst>
            <pc:docMk/>
            <pc:sldMk cId="2849460938" sldId="299"/>
            <ac:spMk id="5" creationId="{00000000-0000-0000-0000-000000000000}"/>
          </ac:spMkLst>
        </pc:spChg>
      </pc:sldChg>
      <pc:sldChg chg="modSp mod">
        <pc:chgData name="Erik Maldonado" userId="73349c84f5edac2e" providerId="LiveId" clId="{EB512087-00A8-40E4-A513-743C94A1C24D}" dt="2025-10-09T19:55:07.615" v="517" actId="313"/>
        <pc:sldMkLst>
          <pc:docMk/>
          <pc:sldMk cId="3407979468" sldId="300"/>
        </pc:sldMkLst>
        <pc:spChg chg="mod">
          <ac:chgData name="Erik Maldonado" userId="73349c84f5edac2e" providerId="LiveId" clId="{EB512087-00A8-40E4-A513-743C94A1C24D}" dt="2025-10-09T19:55:07.615" v="517" actId="313"/>
          <ac:spMkLst>
            <pc:docMk/>
            <pc:sldMk cId="3407979468" sldId="300"/>
            <ac:spMk id="3" creationId="{00000000-0000-0000-0000-000000000000}"/>
          </ac:spMkLst>
        </pc:spChg>
      </pc:sldChg>
      <pc:sldChg chg="modSp mod">
        <pc:chgData name="Erik Maldonado" userId="73349c84f5edac2e" providerId="LiveId" clId="{EB512087-00A8-40E4-A513-743C94A1C24D}" dt="2025-10-16T13:52:32.386" v="606" actId="20577"/>
        <pc:sldMkLst>
          <pc:docMk/>
          <pc:sldMk cId="93297571" sldId="307"/>
        </pc:sldMkLst>
        <pc:graphicFrameChg chg="modGraphic">
          <ac:chgData name="Erik Maldonado" userId="73349c84f5edac2e" providerId="LiveId" clId="{EB512087-00A8-40E4-A513-743C94A1C24D}" dt="2025-10-16T13:52:32.386" v="606" actId="20577"/>
          <ac:graphicFrameMkLst>
            <pc:docMk/>
            <pc:sldMk cId="93297571" sldId="307"/>
            <ac:graphicFrameMk id="2" creationId="{E5AA7836-4EBA-049A-1C9A-AFF6B77CD27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35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8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06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8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2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9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0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8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38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7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41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19061" y="2173356"/>
            <a:ext cx="5650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FÍSICA </a:t>
            </a:r>
            <a:r>
              <a:rPr lang="es-ES" sz="4800" b="1" dirty="0">
                <a:solidFill>
                  <a:prstClr val="black"/>
                </a:solidFill>
                <a:latin typeface="Calibri" panose="020F0502020204030204"/>
              </a:rPr>
              <a:t>ELECTROMAGNÉTICA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21416" y="578162"/>
            <a:ext cx="493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CONTENIDO POR CAPITULOS: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70998" y="1077436"/>
            <a:ext cx="685464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s-ES" sz="2800" b="1" dirty="0">
                <a:solidFill>
                  <a:srgbClr val="0000FF"/>
                </a:solidFill>
                <a:latin typeface="Calibri" panose="020F0502020204030204"/>
                <a:cs typeface="Arial" pitchFamily="34" charset="0"/>
              </a:rPr>
              <a:t>Carga eléctrica – fuerzas/campos E-Ley de Gauss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Potencial eléctrico-Capacitancia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Corriente eléctrica-Resistencia-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fems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-Ley de Ohm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Circuitos e instrumentos de corriente continua-Leyes de Kirchhoff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011355" y="1515918"/>
            <a:ext cx="159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915175" y="2800985"/>
            <a:ext cx="168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II</a:t>
            </a:r>
          </a:p>
        </p:txBody>
      </p:sp>
    </p:spTree>
    <p:extLst>
      <p:ext uri="{BB962C8B-B14F-4D97-AF65-F5344CB8AC3E}">
        <p14:creationId xmlns:p14="http://schemas.microsoft.com/office/powerpoint/2010/main" val="28494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940908" y="1129794"/>
            <a:ext cx="908786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5. Campos y fuerzas magnéticas sobre cargas y cables con corriente – Biot -Savart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6. Ley de Ampere y aplicaciones de la ley de Ampere: Solenoides y toroides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Inducción electromagnética: Ley de Faraday – Corriente alterna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Circuitos serie RLC de corriente alterna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75179" y="3021168"/>
            <a:ext cx="180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IV</a:t>
            </a:r>
          </a:p>
        </p:txBody>
      </p:sp>
      <p:sp>
        <p:nvSpPr>
          <p:cNvPr id="5" name="6 CuadroTexto">
            <a:extLst>
              <a:ext uri="{FF2B5EF4-FFF2-40B4-BE49-F238E27FC236}">
                <a16:creationId xmlns:a16="http://schemas.microsoft.com/office/drawing/2014/main" id="{49BE1CBC-0908-40CD-AEE3-B4FF2F291A1B}"/>
              </a:ext>
            </a:extLst>
          </p:cNvPr>
          <p:cNvSpPr txBox="1"/>
          <p:nvPr/>
        </p:nvSpPr>
        <p:spPr>
          <a:xfrm>
            <a:off x="875179" y="1345237"/>
            <a:ext cx="178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III</a:t>
            </a:r>
          </a:p>
        </p:txBody>
      </p:sp>
    </p:spTree>
    <p:extLst>
      <p:ext uri="{BB962C8B-B14F-4D97-AF65-F5344CB8AC3E}">
        <p14:creationId xmlns:p14="http://schemas.microsoft.com/office/powerpoint/2010/main" val="340797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25117" y="424601"/>
            <a:ext cx="28031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  <a:tab pos="2987675" algn="l"/>
                <a:tab pos="4699000" algn="l"/>
              </a:tabLst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Times New Roman" pitchFamily="18" charset="0"/>
                <a:cs typeface="Arial" pitchFamily="34" charset="0"/>
              </a:rPr>
              <a:t>IV. Bibliografía 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08086" y="1474942"/>
            <a:ext cx="1221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70934" y="3517465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Raymond A.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Serway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John W. Jewett, Jr.</a:t>
            </a:r>
            <a:endParaRPr kumimoji="0" lang="es-PE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51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Física para ciencias e ingeniería con Física Moderna. </a:t>
            </a:r>
          </a:p>
          <a:p>
            <a:pPr marL="3651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Volumen 1. Séptima edición.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270934" y="1535152"/>
            <a:ext cx="81928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Física universitaria CON FÍSICA MODERNA</a:t>
            </a:r>
          </a:p>
          <a:p>
            <a:pPr marL="3651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SEARS ZEMANSKY - YOUNG  FREEDMAN</a:t>
            </a:r>
          </a:p>
          <a:p>
            <a:pPr marL="3651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Volumen 1. Decimosegunda edición. </a:t>
            </a:r>
          </a:p>
        </p:txBody>
      </p:sp>
    </p:spTree>
    <p:extLst>
      <p:ext uri="{BB962C8B-B14F-4D97-AF65-F5344CB8AC3E}">
        <p14:creationId xmlns:p14="http://schemas.microsoft.com/office/powerpoint/2010/main" val="21493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77" y="747799"/>
            <a:ext cx="4745614" cy="535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531099" y="1183854"/>
            <a:ext cx="3754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prueba de entrada, tiene como finalidad de explorar los conocimientos básicos adquiridos en la asignatura de física I y matemáticas básicas; lo que servirá para proseguir con la secuencia del aprendizaje de la asignatura de Física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898073" y="415636"/>
            <a:ext cx="3020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 diagnóstica</a:t>
            </a:r>
          </a:p>
        </p:txBody>
      </p:sp>
    </p:spTree>
    <p:extLst>
      <p:ext uri="{BB962C8B-B14F-4D97-AF65-F5344CB8AC3E}">
        <p14:creationId xmlns:p14="http://schemas.microsoft.com/office/powerpoint/2010/main" val="87828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4CFE8CD-AEF2-4CCB-98B7-616515F1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65" y="130313"/>
            <a:ext cx="9461500" cy="800100"/>
          </a:xfrm>
        </p:spPr>
        <p:txBody>
          <a:bodyPr/>
          <a:lstStyle/>
          <a:p>
            <a:r>
              <a:rPr lang="es-PE" dirty="0"/>
              <a:t>CALENDARIZACIÓN DE ACTIVIDADES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AA7836-4EBA-049A-1C9A-AFF6B77C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41507"/>
              </p:ext>
            </p:extLst>
          </p:nvPr>
        </p:nvGraphicFramePr>
        <p:xfrm>
          <a:off x="1184988" y="1082352"/>
          <a:ext cx="10189028" cy="5523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0972">
                  <a:extLst>
                    <a:ext uri="{9D8B030D-6E8A-4147-A177-3AD203B41FA5}">
                      <a16:colId xmlns:a16="http://schemas.microsoft.com/office/drawing/2014/main" val="3558061066"/>
                    </a:ext>
                  </a:extLst>
                </a:gridCol>
                <a:gridCol w="3036713">
                  <a:extLst>
                    <a:ext uri="{9D8B030D-6E8A-4147-A177-3AD203B41FA5}">
                      <a16:colId xmlns:a16="http://schemas.microsoft.com/office/drawing/2014/main" val="3323066087"/>
                    </a:ext>
                  </a:extLst>
                </a:gridCol>
                <a:gridCol w="2276466">
                  <a:extLst>
                    <a:ext uri="{9D8B030D-6E8A-4147-A177-3AD203B41FA5}">
                      <a16:colId xmlns:a16="http://schemas.microsoft.com/office/drawing/2014/main" val="291266608"/>
                    </a:ext>
                  </a:extLst>
                </a:gridCol>
                <a:gridCol w="2884877">
                  <a:extLst>
                    <a:ext uri="{9D8B030D-6E8A-4147-A177-3AD203B41FA5}">
                      <a16:colId xmlns:a16="http://schemas.microsoft.com/office/drawing/2014/main" val="1271533970"/>
                    </a:ext>
                  </a:extLst>
                </a:gridCol>
              </a:tblGrid>
              <a:tr h="2014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PRODUCTOS</a:t>
                      </a:r>
                      <a:endParaRPr lang="es-PE" sz="24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Fecha sin descuento de</a:t>
                      </a:r>
                      <a:endParaRPr lang="es-PE" sz="2400" dirty="0"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Puntos</a:t>
                      </a:r>
                      <a:endParaRPr lang="es-PE" sz="24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Fecha con descuento de puntos (</a:t>
                      </a:r>
                      <a:r>
                        <a:rPr lang="es-PE" sz="1800" dirty="0">
                          <a:effectLst/>
                          <a:highlight>
                            <a:srgbClr val="FFFF00"/>
                          </a:highlight>
                        </a:rPr>
                        <a:t>Si presenta un día, dos días o tres días después el descuento será único, 2 puntos</a:t>
                      </a: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)</a:t>
                      </a:r>
                      <a:endParaRPr lang="es-PE" sz="24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 dirty="0">
                          <a:effectLst/>
                          <a:highlight>
                            <a:srgbClr val="FFFFFF"/>
                          </a:highlight>
                        </a:rPr>
                        <a:t>Explicación breve del PA  </a:t>
                      </a:r>
                      <a:endParaRPr lang="es-PE" sz="24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461179"/>
                  </a:ext>
                </a:extLst>
              </a:tr>
              <a:tr h="8452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>
                          <a:effectLst/>
                          <a:highlight>
                            <a:srgbClr val="FFFFFF"/>
                          </a:highlight>
                        </a:rPr>
                        <a:t>Producto N°1</a:t>
                      </a:r>
                      <a:endParaRPr lang="es-PE" sz="24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26 de octubre hasta las 23:55 horas.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29 de octubre hasta las 23:55 horas.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Trabajo individual</a:t>
                      </a:r>
                      <a:endParaRPr lang="es-PE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778525"/>
                  </a:ext>
                </a:extLst>
              </a:tr>
              <a:tr h="8452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>
                          <a:effectLst/>
                          <a:highlight>
                            <a:srgbClr val="FFFFFF"/>
                          </a:highlight>
                        </a:rPr>
                        <a:t>Producto N°2</a:t>
                      </a:r>
                      <a:endParaRPr lang="es-PE" sz="24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09 de noviembre hasta las 23:55 horas.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12 de noviembre</a:t>
                      </a: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</a:t>
                      </a: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hasta las 23:55 horas.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Trabajo individual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093152"/>
                  </a:ext>
                </a:extLst>
              </a:tr>
              <a:tr h="8643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>
                          <a:effectLst/>
                          <a:highlight>
                            <a:srgbClr val="FFFFFF"/>
                          </a:highlight>
                        </a:rPr>
                        <a:t>Producto N°3</a:t>
                      </a:r>
                      <a:endParaRPr lang="es-PE" sz="24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23 de noviembre hasta las 23:55 horas.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----------------------------</a:t>
                      </a:r>
                      <a:endParaRPr lang="es-PE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Trabajo colaborativo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341508"/>
                  </a:ext>
                </a:extLst>
              </a:tr>
              <a:tr h="6087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800">
                          <a:effectLst/>
                          <a:highlight>
                            <a:srgbClr val="FFFFFF"/>
                          </a:highlight>
                        </a:rPr>
                        <a:t>EVALUACIÓN FINAL</a:t>
                      </a:r>
                      <a:endParaRPr lang="es-PE" sz="24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07 de diciembre</a:t>
                      </a:r>
                      <a:endParaRPr lang="es-PE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9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20616" y="2319046"/>
            <a:ext cx="9648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ACTIVIDADES VIRTUALES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Participación en </a:t>
            </a: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foros académicos</a:t>
            </a:r>
            <a:r>
              <a:rPr kumimoji="0" lang="es-E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Autoevaluaciones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dentro de los plazos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51A187-E650-D9CE-E737-DCB3934A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4" y="751659"/>
            <a:ext cx="9927739" cy="13849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45FFF1-0CE8-7EFD-5472-BEEE4F9BD585}"/>
              </a:ext>
            </a:extLst>
          </p:cNvPr>
          <p:cNvSpPr txBox="1"/>
          <p:nvPr/>
        </p:nvSpPr>
        <p:spPr>
          <a:xfrm>
            <a:off x="914400" y="3833446"/>
            <a:ext cx="869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CONSOLIDADO 1= C1 Y EL CONSOLIDADO 2=C2 se obtienen del siguiente modo: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18DAC4-075C-7782-72C6-E9D66287852C}"/>
              </a:ext>
            </a:extLst>
          </p:cNvPr>
          <p:cNvSpPr txBox="1"/>
          <p:nvPr/>
        </p:nvSpPr>
        <p:spPr>
          <a:xfrm>
            <a:off x="996462" y="4479777"/>
            <a:ext cx="7995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C1= 0.15*Actividades virtuales+ 0.85*PA1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C2= 0.15*Actividades virtuales+ 0.85PA3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8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11680" y="872197"/>
            <a:ext cx="81170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Tutorías personalizadas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les estará convocando a tutorías personalizadas para observar su avance académico y hacer las sugerencias respectivas, generalmente son de 15 minutos aprox.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21186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353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GTWalsheim-Light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CALENDARIZACIÓN DE ACTIVIDADES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Maldonado</dc:creator>
  <cp:lastModifiedBy>Erik Maldonado</cp:lastModifiedBy>
  <cp:revision>1</cp:revision>
  <dcterms:created xsi:type="dcterms:W3CDTF">2025-10-09T19:20:32Z</dcterms:created>
  <dcterms:modified xsi:type="dcterms:W3CDTF">2025-10-16T13:52:36Z</dcterms:modified>
</cp:coreProperties>
</file>