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5"/>
  </p:normalViewPr>
  <p:slideViewPr>
    <p:cSldViewPr snapToGrid="0" snapToObjects="1">
      <p:cViewPr>
        <p:scale>
          <a:sx n="69" d="100"/>
          <a:sy n="69" d="100"/>
        </p:scale>
        <p:origin x="16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F60247C1-1771-8244-9C12-088138F8069C}" type="datetimeFigureOut">
              <a:rPr lang="es-AR" smtClean="0"/>
              <a:t>6/1/21</a:t>
            </a:fld>
            <a:endParaRPr lang="es-AR"/>
          </a:p>
        </p:txBody>
      </p:sp>
      <p:sp>
        <p:nvSpPr>
          <p:cNvPr id="5" name="Footer Placeholder 4"/>
          <p:cNvSpPr>
            <a:spLocks noGrp="1"/>
          </p:cNvSpPr>
          <p:nvPr>
            <p:ph type="ftr" sz="quarter" idx="11"/>
          </p:nvPr>
        </p:nvSpPr>
        <p:spPr/>
        <p:txBody>
          <a:bodyPr/>
          <a:lstStyle/>
          <a:p>
            <a:endParaRPr lang="es-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4B20CEF-646D-D443-8081-0DD7E9DE5CAA}" type="slidenum">
              <a:rPr lang="es-AR" smtClean="0"/>
              <a:t>‹Nº›</a:t>
            </a:fld>
            <a:endParaRPr lang="es-AR"/>
          </a:p>
        </p:txBody>
      </p:sp>
    </p:spTree>
    <p:extLst>
      <p:ext uri="{BB962C8B-B14F-4D97-AF65-F5344CB8AC3E}">
        <p14:creationId xmlns:p14="http://schemas.microsoft.com/office/powerpoint/2010/main" val="40605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F60247C1-1771-8244-9C12-088138F8069C}" type="datetimeFigureOut">
              <a:rPr lang="es-AR" smtClean="0"/>
              <a:t>6/1/21</a:t>
            </a:fld>
            <a:endParaRPr lang="es-AR"/>
          </a:p>
        </p:txBody>
      </p:sp>
      <p:sp>
        <p:nvSpPr>
          <p:cNvPr id="5" name="Footer Placeholder 4"/>
          <p:cNvSpPr>
            <a:spLocks noGrp="1"/>
          </p:cNvSpPr>
          <p:nvPr>
            <p:ph type="ftr" sz="quarter" idx="11"/>
          </p:nvPr>
        </p:nvSpPr>
        <p:spPr/>
        <p:txBody>
          <a:bodyPr/>
          <a:lstStyle/>
          <a:p>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B20CEF-646D-D443-8081-0DD7E9DE5CAA}" type="slidenum">
              <a:rPr lang="es-AR" smtClean="0"/>
              <a:t>‹Nº›</a:t>
            </a:fld>
            <a:endParaRPr lang="es-AR"/>
          </a:p>
        </p:txBody>
      </p:sp>
    </p:spTree>
    <p:extLst>
      <p:ext uri="{BB962C8B-B14F-4D97-AF65-F5344CB8AC3E}">
        <p14:creationId xmlns:p14="http://schemas.microsoft.com/office/powerpoint/2010/main" val="3071453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MX"/>
              <a:t>Haz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F60247C1-1771-8244-9C12-088138F8069C}" type="datetimeFigureOut">
              <a:rPr lang="es-AR" smtClean="0"/>
              <a:t>6/1/21</a:t>
            </a:fld>
            <a:endParaRPr lang="es-AR"/>
          </a:p>
        </p:txBody>
      </p:sp>
      <p:sp>
        <p:nvSpPr>
          <p:cNvPr id="5" name="Footer Placeholder 4"/>
          <p:cNvSpPr>
            <a:spLocks noGrp="1"/>
          </p:cNvSpPr>
          <p:nvPr>
            <p:ph type="ftr" sz="quarter" idx="11"/>
          </p:nvPr>
        </p:nvSpPr>
        <p:spPr/>
        <p:txBody>
          <a:bodyPr/>
          <a:lstStyle/>
          <a:p>
            <a:endParaRPr lang="es-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B20CEF-646D-D443-8081-0DD7E9DE5CAA}" type="slidenum">
              <a:rPr lang="es-AR" smtClean="0"/>
              <a:t>‹Nº›</a:t>
            </a:fld>
            <a:endParaRPr lang="es-A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6711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MX"/>
              <a:t>Haga clic para modificar los estilos de texto del patrón</a:t>
            </a:r>
          </a:p>
        </p:txBody>
      </p:sp>
      <p:sp>
        <p:nvSpPr>
          <p:cNvPr id="5" name="Date Placeholder 4"/>
          <p:cNvSpPr>
            <a:spLocks noGrp="1"/>
          </p:cNvSpPr>
          <p:nvPr>
            <p:ph type="dt" sz="half" idx="10"/>
          </p:nvPr>
        </p:nvSpPr>
        <p:spPr/>
        <p:txBody>
          <a:bodyPr/>
          <a:lstStyle/>
          <a:p>
            <a:fld id="{F60247C1-1771-8244-9C12-088138F8069C}" type="datetimeFigureOut">
              <a:rPr lang="es-AR" smtClean="0"/>
              <a:t>6/1/21</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B20CEF-646D-D443-8081-0DD7E9DE5CAA}" type="slidenum">
              <a:rPr lang="es-AR" smtClean="0"/>
              <a:t>‹Nº›</a:t>
            </a:fld>
            <a:endParaRPr lang="es-AR"/>
          </a:p>
        </p:txBody>
      </p:sp>
    </p:spTree>
    <p:extLst>
      <p:ext uri="{BB962C8B-B14F-4D97-AF65-F5344CB8AC3E}">
        <p14:creationId xmlns:p14="http://schemas.microsoft.com/office/powerpoint/2010/main" val="374294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MX"/>
              <a:t>Haz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MX"/>
              <a:t>Haga clic para modificar los estilos de texto del patrón</a:t>
            </a:r>
          </a:p>
        </p:txBody>
      </p:sp>
      <p:sp>
        <p:nvSpPr>
          <p:cNvPr id="5" name="Date Placeholder 4"/>
          <p:cNvSpPr>
            <a:spLocks noGrp="1"/>
          </p:cNvSpPr>
          <p:nvPr>
            <p:ph type="dt" sz="half" idx="10"/>
          </p:nvPr>
        </p:nvSpPr>
        <p:spPr/>
        <p:txBody>
          <a:bodyPr/>
          <a:lstStyle/>
          <a:p>
            <a:fld id="{F60247C1-1771-8244-9C12-088138F8069C}" type="datetimeFigureOut">
              <a:rPr lang="es-AR" smtClean="0"/>
              <a:t>6/1/21</a:t>
            </a:fld>
            <a:endParaRPr lang="es-AR"/>
          </a:p>
        </p:txBody>
      </p:sp>
      <p:sp>
        <p:nvSpPr>
          <p:cNvPr id="6" name="Footer Placeholder 5"/>
          <p:cNvSpPr>
            <a:spLocks noGrp="1"/>
          </p:cNvSpPr>
          <p:nvPr>
            <p:ph type="ftr" sz="quarter" idx="11"/>
          </p:nvPr>
        </p:nvSpPr>
        <p:spPr/>
        <p:txBody>
          <a:bodyPr/>
          <a:lstStyle/>
          <a:p>
            <a:endParaRPr lang="es-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B20CEF-646D-D443-8081-0DD7E9DE5CAA}" type="slidenum">
              <a:rPr lang="es-AR" smtClean="0"/>
              <a:t>‹Nº›</a:t>
            </a:fld>
            <a:endParaRPr lang="es-A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2226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MX"/>
              <a:t>Haz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MX"/>
              <a:t>Haga clic para modificar los estilos de texto del patrón</a:t>
            </a:r>
          </a:p>
        </p:txBody>
      </p:sp>
      <p:sp>
        <p:nvSpPr>
          <p:cNvPr id="5" name="Date Placeholder 4"/>
          <p:cNvSpPr>
            <a:spLocks noGrp="1"/>
          </p:cNvSpPr>
          <p:nvPr>
            <p:ph type="dt" sz="half" idx="10"/>
          </p:nvPr>
        </p:nvSpPr>
        <p:spPr/>
        <p:txBody>
          <a:bodyPr/>
          <a:lstStyle/>
          <a:p>
            <a:fld id="{F60247C1-1771-8244-9C12-088138F8069C}" type="datetimeFigureOut">
              <a:rPr lang="es-AR" smtClean="0"/>
              <a:t>6/1/21</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B20CEF-646D-D443-8081-0DD7E9DE5CAA}" type="slidenum">
              <a:rPr lang="es-AR" smtClean="0"/>
              <a:t>‹Nº›</a:t>
            </a:fld>
            <a:endParaRPr lang="es-AR"/>
          </a:p>
        </p:txBody>
      </p:sp>
    </p:spTree>
    <p:extLst>
      <p:ext uri="{BB962C8B-B14F-4D97-AF65-F5344CB8AC3E}">
        <p14:creationId xmlns:p14="http://schemas.microsoft.com/office/powerpoint/2010/main" val="637643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60247C1-1771-8244-9C12-088138F8069C}" type="datetimeFigureOut">
              <a:rPr lang="es-AR" smtClean="0"/>
              <a:t>6/1/21</a:t>
            </a:fld>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B20CEF-646D-D443-8081-0DD7E9DE5CAA}" type="slidenum">
              <a:rPr lang="es-AR" smtClean="0"/>
              <a:t>‹Nº›</a:t>
            </a:fld>
            <a:endParaRPr lang="es-AR"/>
          </a:p>
        </p:txBody>
      </p:sp>
    </p:spTree>
    <p:extLst>
      <p:ext uri="{BB962C8B-B14F-4D97-AF65-F5344CB8AC3E}">
        <p14:creationId xmlns:p14="http://schemas.microsoft.com/office/powerpoint/2010/main" val="3463177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60247C1-1771-8244-9C12-088138F8069C}" type="datetimeFigureOut">
              <a:rPr lang="es-AR" smtClean="0"/>
              <a:t>6/1/21</a:t>
            </a:fld>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B20CEF-646D-D443-8081-0DD7E9DE5CAA}" type="slidenum">
              <a:rPr lang="es-AR" smtClean="0"/>
              <a:t>‹Nº›</a:t>
            </a:fld>
            <a:endParaRPr lang="es-AR"/>
          </a:p>
        </p:txBody>
      </p:sp>
    </p:spTree>
    <p:extLst>
      <p:ext uri="{BB962C8B-B14F-4D97-AF65-F5344CB8AC3E}">
        <p14:creationId xmlns:p14="http://schemas.microsoft.com/office/powerpoint/2010/main" val="213362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MX"/>
              <a:t>Haz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60247C1-1771-8244-9C12-088138F8069C}" type="datetimeFigureOut">
              <a:rPr lang="es-AR" smtClean="0"/>
              <a:t>6/1/21</a:t>
            </a:fld>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B20CEF-646D-D443-8081-0DD7E9DE5CAA}" type="slidenum">
              <a:rPr lang="es-AR" smtClean="0"/>
              <a:t>‹Nº›</a:t>
            </a:fld>
            <a:endParaRPr lang="es-AR"/>
          </a:p>
        </p:txBody>
      </p:sp>
    </p:spTree>
    <p:extLst>
      <p:ext uri="{BB962C8B-B14F-4D97-AF65-F5344CB8AC3E}">
        <p14:creationId xmlns:p14="http://schemas.microsoft.com/office/powerpoint/2010/main" val="270508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F60247C1-1771-8244-9C12-088138F8069C}" type="datetimeFigureOut">
              <a:rPr lang="es-AR" smtClean="0"/>
              <a:t>6/1/21</a:t>
            </a:fld>
            <a:endParaRPr lang="es-AR"/>
          </a:p>
        </p:txBody>
      </p:sp>
      <p:sp>
        <p:nvSpPr>
          <p:cNvPr id="5" name="Footer Placeholder 4"/>
          <p:cNvSpPr>
            <a:spLocks noGrp="1"/>
          </p:cNvSpPr>
          <p:nvPr>
            <p:ph type="ftr" sz="quarter" idx="11"/>
          </p:nvPr>
        </p:nvSpPr>
        <p:spPr/>
        <p:txBody>
          <a:bodyPr/>
          <a:lstStyle/>
          <a:p>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B20CEF-646D-D443-8081-0DD7E9DE5CAA}" type="slidenum">
              <a:rPr lang="es-AR" smtClean="0"/>
              <a:t>‹Nº›</a:t>
            </a:fld>
            <a:endParaRPr lang="es-AR"/>
          </a:p>
        </p:txBody>
      </p:sp>
    </p:spTree>
    <p:extLst>
      <p:ext uri="{BB962C8B-B14F-4D97-AF65-F5344CB8AC3E}">
        <p14:creationId xmlns:p14="http://schemas.microsoft.com/office/powerpoint/2010/main" val="255813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F60247C1-1771-8244-9C12-088138F8069C}" type="datetimeFigureOut">
              <a:rPr lang="es-AR" smtClean="0"/>
              <a:t>6/1/21</a:t>
            </a:fld>
            <a:endParaRPr lang="es-AR"/>
          </a:p>
        </p:txBody>
      </p:sp>
      <p:sp>
        <p:nvSpPr>
          <p:cNvPr id="6" name="Footer Placeholder 5"/>
          <p:cNvSpPr>
            <a:spLocks noGrp="1"/>
          </p:cNvSpPr>
          <p:nvPr>
            <p:ph type="ftr" sz="quarter" idx="11"/>
          </p:nvPr>
        </p:nvSpPr>
        <p:spPr/>
        <p:txBody>
          <a:bodyPr/>
          <a:lstStyle/>
          <a:p>
            <a:endParaRPr lang="es-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4B20CEF-646D-D443-8081-0DD7E9DE5CAA}" type="slidenum">
              <a:rPr lang="es-AR" smtClean="0"/>
              <a:t>‹Nº›</a:t>
            </a:fld>
            <a:endParaRPr lang="es-AR"/>
          </a:p>
        </p:txBody>
      </p:sp>
    </p:spTree>
    <p:extLst>
      <p:ext uri="{BB962C8B-B14F-4D97-AF65-F5344CB8AC3E}">
        <p14:creationId xmlns:p14="http://schemas.microsoft.com/office/powerpoint/2010/main" val="2959029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F60247C1-1771-8244-9C12-088138F8069C}" type="datetimeFigureOut">
              <a:rPr lang="es-AR" smtClean="0"/>
              <a:t>6/1/21</a:t>
            </a:fld>
            <a:endParaRPr lang="es-AR"/>
          </a:p>
        </p:txBody>
      </p:sp>
      <p:sp>
        <p:nvSpPr>
          <p:cNvPr id="8" name="Footer Placeholder 7"/>
          <p:cNvSpPr>
            <a:spLocks noGrp="1"/>
          </p:cNvSpPr>
          <p:nvPr>
            <p:ph type="ftr" sz="quarter" idx="11"/>
          </p:nvPr>
        </p:nvSpPr>
        <p:spPr/>
        <p:txBody>
          <a:bodyPr/>
          <a:lstStyle/>
          <a:p>
            <a:endParaRPr lang="es-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4B20CEF-646D-D443-8081-0DD7E9DE5CAA}" type="slidenum">
              <a:rPr lang="es-AR" smtClean="0"/>
              <a:t>‹Nº›</a:t>
            </a:fld>
            <a:endParaRPr lang="es-AR"/>
          </a:p>
        </p:txBody>
      </p:sp>
    </p:spTree>
    <p:extLst>
      <p:ext uri="{BB962C8B-B14F-4D97-AF65-F5344CB8AC3E}">
        <p14:creationId xmlns:p14="http://schemas.microsoft.com/office/powerpoint/2010/main" val="340021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F60247C1-1771-8244-9C12-088138F8069C}" type="datetimeFigureOut">
              <a:rPr lang="es-AR" smtClean="0"/>
              <a:t>6/1/21</a:t>
            </a:fld>
            <a:endParaRPr lang="es-AR"/>
          </a:p>
        </p:txBody>
      </p:sp>
      <p:sp>
        <p:nvSpPr>
          <p:cNvPr id="4" name="Footer Placeholder 3"/>
          <p:cNvSpPr>
            <a:spLocks noGrp="1"/>
          </p:cNvSpPr>
          <p:nvPr>
            <p:ph type="ftr" sz="quarter" idx="11"/>
          </p:nvPr>
        </p:nvSpPr>
        <p:spPr/>
        <p:txBody>
          <a:bodyPr/>
          <a:lstStyle/>
          <a:p>
            <a:endParaRPr lang="es-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4B20CEF-646D-D443-8081-0DD7E9DE5CAA}" type="slidenum">
              <a:rPr lang="es-AR" smtClean="0"/>
              <a:t>‹Nº›</a:t>
            </a:fld>
            <a:endParaRPr lang="es-AR"/>
          </a:p>
        </p:txBody>
      </p:sp>
    </p:spTree>
    <p:extLst>
      <p:ext uri="{BB962C8B-B14F-4D97-AF65-F5344CB8AC3E}">
        <p14:creationId xmlns:p14="http://schemas.microsoft.com/office/powerpoint/2010/main" val="282728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247C1-1771-8244-9C12-088138F8069C}" type="datetimeFigureOut">
              <a:rPr lang="es-AR" smtClean="0"/>
              <a:t>6/1/21</a:t>
            </a:fld>
            <a:endParaRPr lang="es-AR"/>
          </a:p>
        </p:txBody>
      </p:sp>
      <p:sp>
        <p:nvSpPr>
          <p:cNvPr id="3" name="Footer Placeholder 2"/>
          <p:cNvSpPr>
            <a:spLocks noGrp="1"/>
          </p:cNvSpPr>
          <p:nvPr>
            <p:ph type="ftr" sz="quarter" idx="11"/>
          </p:nvPr>
        </p:nvSpPr>
        <p:spPr/>
        <p:txBody>
          <a:bodyPr/>
          <a:lstStyle/>
          <a:p>
            <a:endParaRPr lang="es-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4B20CEF-646D-D443-8081-0DD7E9DE5CAA}" type="slidenum">
              <a:rPr lang="es-AR" smtClean="0"/>
              <a:t>‹Nº›</a:t>
            </a:fld>
            <a:endParaRPr lang="es-AR"/>
          </a:p>
        </p:txBody>
      </p:sp>
    </p:spTree>
    <p:extLst>
      <p:ext uri="{BB962C8B-B14F-4D97-AF65-F5344CB8AC3E}">
        <p14:creationId xmlns:p14="http://schemas.microsoft.com/office/powerpoint/2010/main" val="251999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MX"/>
              <a:t>Haz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F60247C1-1771-8244-9C12-088138F8069C}" type="datetimeFigureOut">
              <a:rPr lang="es-AR" smtClean="0"/>
              <a:t>6/1/21</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4B20CEF-646D-D443-8081-0DD7E9DE5CAA}" type="slidenum">
              <a:rPr lang="es-AR" smtClean="0"/>
              <a:t>‹Nº›</a:t>
            </a:fld>
            <a:endParaRPr lang="es-AR"/>
          </a:p>
        </p:txBody>
      </p:sp>
    </p:spTree>
    <p:extLst>
      <p:ext uri="{BB962C8B-B14F-4D97-AF65-F5344CB8AC3E}">
        <p14:creationId xmlns:p14="http://schemas.microsoft.com/office/powerpoint/2010/main" val="58502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F60247C1-1771-8244-9C12-088138F8069C}" type="datetimeFigureOut">
              <a:rPr lang="es-AR" smtClean="0"/>
              <a:t>6/1/21</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B20CEF-646D-D443-8081-0DD7E9DE5CAA}" type="slidenum">
              <a:rPr lang="es-AR" smtClean="0"/>
              <a:t>‹Nº›</a:t>
            </a:fld>
            <a:endParaRPr lang="es-AR"/>
          </a:p>
        </p:txBody>
      </p:sp>
    </p:spTree>
    <p:extLst>
      <p:ext uri="{BB962C8B-B14F-4D97-AF65-F5344CB8AC3E}">
        <p14:creationId xmlns:p14="http://schemas.microsoft.com/office/powerpoint/2010/main" val="481678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0247C1-1771-8244-9C12-088138F8069C}" type="datetimeFigureOut">
              <a:rPr lang="es-AR" smtClean="0"/>
              <a:t>6/1/21</a:t>
            </a:fld>
            <a:endParaRPr lang="es-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4B20CEF-646D-D443-8081-0DD7E9DE5CAA}" type="slidenum">
              <a:rPr lang="es-AR" smtClean="0"/>
              <a:t>‹Nº›</a:t>
            </a:fld>
            <a:endParaRPr lang="es-AR"/>
          </a:p>
        </p:txBody>
      </p:sp>
    </p:spTree>
    <p:extLst>
      <p:ext uri="{BB962C8B-B14F-4D97-AF65-F5344CB8AC3E}">
        <p14:creationId xmlns:p14="http://schemas.microsoft.com/office/powerpoint/2010/main" val="355841842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7E1C44A2-4B37-4B14-B90B-368A88D05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Imagen 4">
            <a:extLst>
              <a:ext uri="{FF2B5EF4-FFF2-40B4-BE49-F238E27FC236}">
                <a16:creationId xmlns:a16="http://schemas.microsoft.com/office/drawing/2014/main" id="{1990C2F8-C6DD-B64E-86B5-5785CD0F822F}"/>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aintBrush/>
                    </a14:imgEffect>
                    <a14:imgEffect>
                      <a14:colorTemperature colorTemp="11200"/>
                    </a14:imgEffect>
                  </a14:imgLayer>
                </a14:imgProps>
              </a:ext>
            </a:extLst>
          </a:blip>
          <a:srcRect l="6939" t="1683" r="10026" b="5537"/>
          <a:stretch/>
        </p:blipFill>
        <p:spPr>
          <a:xfrm>
            <a:off x="157396" y="0"/>
            <a:ext cx="12034604" cy="6858001"/>
          </a:xfrm>
          <a:prstGeom prst="rect">
            <a:avLst/>
          </a:prstGeom>
        </p:spPr>
      </p:pic>
      <p:sp>
        <p:nvSpPr>
          <p:cNvPr id="6" name="Rectángulo 5">
            <a:extLst>
              <a:ext uri="{FF2B5EF4-FFF2-40B4-BE49-F238E27FC236}">
                <a16:creationId xmlns:a16="http://schemas.microsoft.com/office/drawing/2014/main" id="{27E02C99-24D6-F54D-B109-A22222A07A8B}"/>
              </a:ext>
            </a:extLst>
          </p:cNvPr>
          <p:cNvSpPr/>
          <p:nvPr/>
        </p:nvSpPr>
        <p:spPr>
          <a:xfrm>
            <a:off x="157396" y="6585746"/>
            <a:ext cx="5350269" cy="246221"/>
          </a:xfrm>
          <a:prstGeom prst="rect">
            <a:avLst/>
          </a:prstGeom>
        </p:spPr>
        <p:txBody>
          <a:bodyPr wrap="square">
            <a:spAutoFit/>
          </a:bodyPr>
          <a:lstStyle/>
          <a:p>
            <a:r>
              <a:rPr lang="es-AR" sz="1000" dirty="0">
                <a:solidFill>
                  <a:schemeClr val="bg1"/>
                </a:solidFill>
                <a:latin typeface="Dotum" panose="020B0600000101010101" pitchFamily="34" charset="-127"/>
                <a:ea typeface="Dotum" panose="020B0600000101010101" pitchFamily="34" charset="-127"/>
              </a:rPr>
              <a:t>Downtown Los Angeles on a bad air day in 2014. (Francine Orr / Los Angeles Times)</a:t>
            </a:r>
            <a:endParaRPr lang="es-AR" sz="1000" b="0" i="0" dirty="0">
              <a:solidFill>
                <a:schemeClr val="bg1"/>
              </a:solidFill>
              <a:effectLst/>
              <a:latin typeface="Dotum" panose="020B0600000101010101" pitchFamily="34" charset="-127"/>
              <a:ea typeface="Dotum" panose="020B0600000101010101" pitchFamily="34" charset="-127"/>
            </a:endParaRPr>
          </a:p>
        </p:txBody>
      </p:sp>
      <p:sp>
        <p:nvSpPr>
          <p:cNvPr id="7" name="CuadroTexto 6">
            <a:extLst>
              <a:ext uri="{FF2B5EF4-FFF2-40B4-BE49-F238E27FC236}">
                <a16:creationId xmlns:a16="http://schemas.microsoft.com/office/drawing/2014/main" id="{B198C0A5-730E-084A-A7E4-BEE316DBCC40}"/>
              </a:ext>
            </a:extLst>
          </p:cNvPr>
          <p:cNvSpPr txBox="1"/>
          <p:nvPr/>
        </p:nvSpPr>
        <p:spPr>
          <a:xfrm>
            <a:off x="1451139" y="1486177"/>
            <a:ext cx="9289723" cy="707886"/>
          </a:xfrm>
          <a:prstGeom prst="rect">
            <a:avLst/>
          </a:prstGeom>
          <a:noFill/>
        </p:spPr>
        <p:txBody>
          <a:bodyPr wrap="none" rtlCol="0">
            <a:spAutoFit/>
          </a:bodyPr>
          <a:lstStyle/>
          <a:p>
            <a:r>
              <a:rPr lang="es-AR" sz="4000" b="1" dirty="0"/>
              <a:t>AIR CONTAMINATION IN CALIFORNIA</a:t>
            </a:r>
          </a:p>
        </p:txBody>
      </p:sp>
      <p:sp>
        <p:nvSpPr>
          <p:cNvPr id="13" name="CuadroTexto 12">
            <a:extLst>
              <a:ext uri="{FF2B5EF4-FFF2-40B4-BE49-F238E27FC236}">
                <a16:creationId xmlns:a16="http://schemas.microsoft.com/office/drawing/2014/main" id="{7C1D4C27-BAC5-E34B-95BF-2AB7EA0BDC72}"/>
              </a:ext>
            </a:extLst>
          </p:cNvPr>
          <p:cNvSpPr txBox="1"/>
          <p:nvPr/>
        </p:nvSpPr>
        <p:spPr>
          <a:xfrm>
            <a:off x="7001625" y="5687447"/>
            <a:ext cx="4671472" cy="477054"/>
          </a:xfrm>
          <a:prstGeom prst="rect">
            <a:avLst/>
          </a:prstGeom>
          <a:noFill/>
        </p:spPr>
        <p:txBody>
          <a:bodyPr wrap="none" rtlCol="0">
            <a:spAutoFit/>
          </a:bodyPr>
          <a:lstStyle/>
          <a:p>
            <a:r>
              <a:rPr lang="es-AR" sz="2500" dirty="0">
                <a:solidFill>
                  <a:schemeClr val="bg1"/>
                </a:solidFill>
              </a:rPr>
              <a:t>Fabiana Rossi – January 2021</a:t>
            </a:r>
          </a:p>
        </p:txBody>
      </p:sp>
    </p:spTree>
    <p:extLst>
      <p:ext uri="{BB962C8B-B14F-4D97-AF65-F5344CB8AC3E}">
        <p14:creationId xmlns:p14="http://schemas.microsoft.com/office/powerpoint/2010/main" val="2568325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594A6CE-9920-B84D-8BB4-51BCA78F22C8}"/>
              </a:ext>
            </a:extLst>
          </p:cNvPr>
          <p:cNvSpPr txBox="1"/>
          <p:nvPr/>
        </p:nvSpPr>
        <p:spPr>
          <a:xfrm>
            <a:off x="1727585" y="614307"/>
            <a:ext cx="2050561" cy="707886"/>
          </a:xfrm>
          <a:prstGeom prst="rect">
            <a:avLst/>
          </a:prstGeom>
          <a:noFill/>
        </p:spPr>
        <p:txBody>
          <a:bodyPr wrap="none" rtlCol="0">
            <a:spAutoFit/>
          </a:bodyPr>
          <a:lstStyle/>
          <a:p>
            <a:r>
              <a:rPr lang="es-AR" sz="4000" b="1" dirty="0"/>
              <a:t>RESULTS</a:t>
            </a:r>
          </a:p>
        </p:txBody>
      </p:sp>
      <p:pic>
        <p:nvPicPr>
          <p:cNvPr id="6" name="Imagen 5">
            <a:extLst>
              <a:ext uri="{FF2B5EF4-FFF2-40B4-BE49-F238E27FC236}">
                <a16:creationId xmlns:a16="http://schemas.microsoft.com/office/drawing/2014/main" id="{D86D38F2-14F4-EF4F-ACBE-BE28C91881F9}"/>
              </a:ext>
            </a:extLst>
          </p:cNvPr>
          <p:cNvPicPr>
            <a:picLocks noChangeAspect="1"/>
          </p:cNvPicPr>
          <p:nvPr/>
        </p:nvPicPr>
        <p:blipFill>
          <a:blip r:embed="rId2"/>
          <a:stretch>
            <a:fillRect/>
          </a:stretch>
        </p:blipFill>
        <p:spPr>
          <a:xfrm>
            <a:off x="3445484" y="1753783"/>
            <a:ext cx="6779802" cy="3962917"/>
          </a:xfrm>
          <a:prstGeom prst="rect">
            <a:avLst/>
          </a:prstGeom>
        </p:spPr>
      </p:pic>
      <p:sp>
        <p:nvSpPr>
          <p:cNvPr id="9" name="CuadroTexto 8">
            <a:extLst>
              <a:ext uri="{FF2B5EF4-FFF2-40B4-BE49-F238E27FC236}">
                <a16:creationId xmlns:a16="http://schemas.microsoft.com/office/drawing/2014/main" id="{48D62D32-FDE4-134B-B39F-BF2B073E0F66}"/>
              </a:ext>
            </a:extLst>
          </p:cNvPr>
          <p:cNvSpPr txBox="1"/>
          <p:nvPr/>
        </p:nvSpPr>
        <p:spPr>
          <a:xfrm>
            <a:off x="1727586" y="1228889"/>
            <a:ext cx="10215598" cy="495457"/>
          </a:xfrm>
          <a:prstGeom prst="rect">
            <a:avLst/>
          </a:prstGeom>
          <a:noFill/>
        </p:spPr>
        <p:txBody>
          <a:bodyPr wrap="square" rtlCol="0">
            <a:spAutoFit/>
          </a:bodyPr>
          <a:lstStyle/>
          <a:p>
            <a:pPr>
              <a:lnSpc>
                <a:spcPct val="150000"/>
              </a:lnSpc>
            </a:pPr>
            <a:r>
              <a:rPr lang="es-AR" sz="2000" dirty="0"/>
              <a:t>Cluster characterization - PARKS</a:t>
            </a:r>
          </a:p>
        </p:txBody>
      </p:sp>
      <p:sp>
        <p:nvSpPr>
          <p:cNvPr id="3" name="Rectángulo 2">
            <a:extLst>
              <a:ext uri="{FF2B5EF4-FFF2-40B4-BE49-F238E27FC236}">
                <a16:creationId xmlns:a16="http://schemas.microsoft.com/office/drawing/2014/main" id="{EE5BFC77-44BF-1B45-B7C6-431ECCDE3D71}"/>
              </a:ext>
            </a:extLst>
          </p:cNvPr>
          <p:cNvSpPr/>
          <p:nvPr/>
        </p:nvSpPr>
        <p:spPr>
          <a:xfrm>
            <a:off x="1567543" y="5920527"/>
            <a:ext cx="10215598" cy="369332"/>
          </a:xfrm>
          <a:prstGeom prst="rect">
            <a:avLst/>
          </a:prstGeom>
        </p:spPr>
        <p:txBody>
          <a:bodyPr wrap="square">
            <a:spAutoFit/>
          </a:bodyPr>
          <a:lstStyle/>
          <a:p>
            <a:pPr algn="ctr"/>
            <a:r>
              <a:rPr lang="es-AR" b="1" dirty="0">
                <a:solidFill>
                  <a:srgbClr val="FF0000"/>
                </a:solidFill>
              </a:rPr>
              <a:t>NOT ENOUGH DATA </a:t>
            </a:r>
            <a:r>
              <a:rPr lang="es-AR" b="1" dirty="0">
                <a:solidFill>
                  <a:schemeClr val="accent2"/>
                </a:solidFill>
              </a:rPr>
              <a:t>to perform analysis on the relation between % of parks and air quality</a:t>
            </a:r>
            <a:endParaRPr lang="es-AR" dirty="0">
              <a:solidFill>
                <a:schemeClr val="accent2"/>
              </a:solidFill>
            </a:endParaRPr>
          </a:p>
        </p:txBody>
      </p:sp>
      <p:sp>
        <p:nvSpPr>
          <p:cNvPr id="4" name="Rectángulo 3">
            <a:extLst>
              <a:ext uri="{FF2B5EF4-FFF2-40B4-BE49-F238E27FC236}">
                <a16:creationId xmlns:a16="http://schemas.microsoft.com/office/drawing/2014/main" id="{A7A548B2-6EB3-6445-983A-20069BD98690}"/>
              </a:ext>
            </a:extLst>
          </p:cNvPr>
          <p:cNvSpPr/>
          <p:nvPr/>
        </p:nvSpPr>
        <p:spPr>
          <a:xfrm>
            <a:off x="5169160" y="3153748"/>
            <a:ext cx="578498" cy="2382058"/>
          </a:xfrm>
          <a:prstGeom prst="rect">
            <a:avLst/>
          </a:prstGeom>
          <a:solidFill>
            <a:srgbClr val="F4B76E">
              <a:alpha val="27843"/>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4825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594A6CE-9920-B84D-8BB4-51BCA78F22C8}"/>
              </a:ext>
            </a:extLst>
          </p:cNvPr>
          <p:cNvSpPr txBox="1"/>
          <p:nvPr/>
        </p:nvSpPr>
        <p:spPr>
          <a:xfrm>
            <a:off x="1727585" y="614307"/>
            <a:ext cx="7197804" cy="707886"/>
          </a:xfrm>
          <a:prstGeom prst="rect">
            <a:avLst/>
          </a:prstGeom>
          <a:noFill/>
        </p:spPr>
        <p:txBody>
          <a:bodyPr wrap="none" rtlCol="0">
            <a:spAutoFit/>
          </a:bodyPr>
          <a:lstStyle/>
          <a:p>
            <a:r>
              <a:rPr lang="es-AR" sz="4000" b="1" dirty="0"/>
              <a:t>DISCUSSION &amp; CONCLUSION</a:t>
            </a:r>
          </a:p>
        </p:txBody>
      </p:sp>
      <p:sp>
        <p:nvSpPr>
          <p:cNvPr id="7" name="CuadroTexto 6">
            <a:extLst>
              <a:ext uri="{FF2B5EF4-FFF2-40B4-BE49-F238E27FC236}">
                <a16:creationId xmlns:a16="http://schemas.microsoft.com/office/drawing/2014/main" id="{3162E881-9434-D74E-AE4E-20F79D24EA54}"/>
              </a:ext>
            </a:extLst>
          </p:cNvPr>
          <p:cNvSpPr txBox="1"/>
          <p:nvPr/>
        </p:nvSpPr>
        <p:spPr>
          <a:xfrm>
            <a:off x="1275908" y="1738394"/>
            <a:ext cx="10536648" cy="465044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AR" sz="2000" dirty="0"/>
              <a:t>Our study identified 2 clusters, that differed mainly in the extent of air pollution (cluster 0 is less contaminated than cluster 1).</a:t>
            </a:r>
          </a:p>
          <a:p>
            <a:pPr marL="342900" indent="-342900">
              <a:lnSpc>
                <a:spcPct val="150000"/>
              </a:lnSpc>
              <a:buFont typeface="Arial" panose="020B0604020202020204" pitchFamily="34" charset="0"/>
              <a:buChar char="•"/>
            </a:pPr>
            <a:r>
              <a:rPr lang="es-AR" sz="2000" dirty="0"/>
              <a:t>Cities in cluster 0 are located at higher latitudes than cities in cluster 1.</a:t>
            </a:r>
          </a:p>
          <a:p>
            <a:pPr marL="342900" indent="-342900">
              <a:lnSpc>
                <a:spcPct val="150000"/>
              </a:lnSpc>
              <a:buFont typeface="Arial" panose="020B0604020202020204" pitchFamily="34" charset="0"/>
              <a:buChar char="•"/>
            </a:pPr>
            <a:r>
              <a:rPr lang="es-AR" sz="2000" dirty="0"/>
              <a:t>Population density did not seem to affect air quality.</a:t>
            </a:r>
          </a:p>
          <a:p>
            <a:pPr marL="342900" indent="-342900">
              <a:lnSpc>
                <a:spcPct val="150000"/>
              </a:lnSpc>
              <a:buFont typeface="Arial" panose="020B0604020202020204" pitchFamily="34" charset="0"/>
              <a:buChar char="•"/>
            </a:pPr>
            <a:r>
              <a:rPr lang="es-AR" sz="2000" dirty="0"/>
              <a:t>Venues categories were similar for both clusters. </a:t>
            </a:r>
          </a:p>
          <a:p>
            <a:pPr marL="342900" indent="-342900">
              <a:lnSpc>
                <a:spcPct val="150000"/>
              </a:lnSpc>
              <a:buFont typeface="Arial" panose="020B0604020202020204" pitchFamily="34" charset="0"/>
              <a:buChar char="•"/>
            </a:pPr>
            <a:r>
              <a:rPr lang="es-AR" sz="2000" dirty="0"/>
              <a:t>The proportion of parks in each cluster and its relation to air quality could not be studied in the present analysis due to insufficient data. It would be worthwhile to perform a more detailed analysis in the future with a larger set of Californian cities and venues per city. </a:t>
            </a:r>
          </a:p>
          <a:p>
            <a:pPr marL="342900" indent="-342900">
              <a:lnSpc>
                <a:spcPct val="150000"/>
              </a:lnSpc>
              <a:buFont typeface="Arial" panose="020B0604020202020204" pitchFamily="34" charset="0"/>
              <a:buChar char="•"/>
            </a:pPr>
            <a:endParaRPr lang="es-AR" sz="2000" dirty="0">
              <a:effectLst/>
            </a:endParaRPr>
          </a:p>
        </p:txBody>
      </p:sp>
    </p:spTree>
    <p:extLst>
      <p:ext uri="{BB962C8B-B14F-4D97-AF65-F5344CB8AC3E}">
        <p14:creationId xmlns:p14="http://schemas.microsoft.com/office/powerpoint/2010/main" val="91692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31C9483-633E-A443-89A8-230CB160B53A}"/>
              </a:ext>
            </a:extLst>
          </p:cNvPr>
          <p:cNvSpPr txBox="1"/>
          <p:nvPr/>
        </p:nvSpPr>
        <p:spPr>
          <a:xfrm>
            <a:off x="1727585" y="614307"/>
            <a:ext cx="3911648" cy="707886"/>
          </a:xfrm>
          <a:prstGeom prst="rect">
            <a:avLst/>
          </a:prstGeom>
          <a:noFill/>
        </p:spPr>
        <p:txBody>
          <a:bodyPr wrap="none" rtlCol="0">
            <a:spAutoFit/>
          </a:bodyPr>
          <a:lstStyle/>
          <a:p>
            <a:r>
              <a:rPr lang="es-AR" sz="4000" b="1" dirty="0"/>
              <a:t>INTRODUCTION</a:t>
            </a:r>
          </a:p>
        </p:txBody>
      </p:sp>
      <p:sp>
        <p:nvSpPr>
          <p:cNvPr id="3" name="CuadroTexto 2">
            <a:extLst>
              <a:ext uri="{FF2B5EF4-FFF2-40B4-BE49-F238E27FC236}">
                <a16:creationId xmlns:a16="http://schemas.microsoft.com/office/drawing/2014/main" id="{2EB3E546-061F-304F-8B8E-5D645F106CF5}"/>
              </a:ext>
            </a:extLst>
          </p:cNvPr>
          <p:cNvSpPr txBox="1"/>
          <p:nvPr/>
        </p:nvSpPr>
        <p:spPr>
          <a:xfrm>
            <a:off x="1275908" y="1738394"/>
            <a:ext cx="10536648" cy="465044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AR" sz="2000" dirty="0"/>
              <a:t>Most of the cities in California state report days of unhealthy air quality </a:t>
            </a:r>
          </a:p>
          <a:p>
            <a:pPr marL="342900" indent="-342900">
              <a:lnSpc>
                <a:spcPct val="150000"/>
              </a:lnSpc>
              <a:buFont typeface="Arial" panose="020B0604020202020204" pitchFamily="34" charset="0"/>
              <a:buChar char="•"/>
            </a:pPr>
            <a:r>
              <a:rPr lang="es-AR" sz="2000" dirty="0"/>
              <a:t>&gt;90% of Californians live in counties with unhealthy air </a:t>
            </a:r>
          </a:p>
          <a:p>
            <a:pPr marL="342900" indent="-342900">
              <a:lnSpc>
                <a:spcPct val="150000"/>
              </a:lnSpc>
              <a:buFont typeface="Arial" panose="020B0604020202020204" pitchFamily="34" charset="0"/>
              <a:buChar char="•"/>
            </a:pPr>
            <a:r>
              <a:rPr lang="es-AR" sz="2000" dirty="0"/>
              <a:t>Poor air quality negatively influences health (nervous system, lungs, cardiovascular system, etc.)</a:t>
            </a:r>
          </a:p>
          <a:p>
            <a:pPr marL="342900" indent="-342900">
              <a:lnSpc>
                <a:spcPct val="150000"/>
              </a:lnSpc>
              <a:buFont typeface="Arial" panose="020B0604020202020204" pitchFamily="34" charset="0"/>
              <a:buChar char="•"/>
            </a:pPr>
            <a:endParaRPr lang="es-AR" sz="2000" b="1" dirty="0"/>
          </a:p>
          <a:p>
            <a:pPr marL="342900" indent="-342900">
              <a:lnSpc>
                <a:spcPct val="150000"/>
              </a:lnSpc>
              <a:buFont typeface="Arial" panose="020B0604020202020204" pitchFamily="34" charset="0"/>
              <a:buChar char="•"/>
            </a:pPr>
            <a:r>
              <a:rPr lang="es-AR" sz="2000" b="1" dirty="0"/>
              <a:t>OBJECTIVE:</a:t>
            </a:r>
            <a:r>
              <a:rPr lang="es-AR" sz="2000" dirty="0"/>
              <a:t> analyze California cities contamination and determine whether the % of parks had a relation with the air quality data. Since it has been demonstrated that population density has both benefits and costs for air quality, agglomeration will also be considered in the analysis. </a:t>
            </a:r>
          </a:p>
          <a:p>
            <a:pPr marL="342900" indent="-342900">
              <a:lnSpc>
                <a:spcPct val="150000"/>
              </a:lnSpc>
              <a:buFont typeface="Arial" panose="020B0604020202020204" pitchFamily="34" charset="0"/>
              <a:buChar char="•"/>
            </a:pPr>
            <a:endParaRPr lang="es-AR" sz="2000" dirty="0">
              <a:effectLst/>
            </a:endParaRPr>
          </a:p>
        </p:txBody>
      </p:sp>
    </p:spTree>
    <p:extLst>
      <p:ext uri="{BB962C8B-B14F-4D97-AF65-F5344CB8AC3E}">
        <p14:creationId xmlns:p14="http://schemas.microsoft.com/office/powerpoint/2010/main" val="302896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F6032C9-B06E-7047-B75B-440B765DD1AF}"/>
              </a:ext>
            </a:extLst>
          </p:cNvPr>
          <p:cNvSpPr txBox="1"/>
          <p:nvPr/>
        </p:nvSpPr>
        <p:spPr>
          <a:xfrm>
            <a:off x="1727585" y="614307"/>
            <a:ext cx="4104009" cy="707886"/>
          </a:xfrm>
          <a:prstGeom prst="rect">
            <a:avLst/>
          </a:prstGeom>
          <a:noFill/>
        </p:spPr>
        <p:txBody>
          <a:bodyPr wrap="none" rtlCol="0">
            <a:spAutoFit/>
          </a:bodyPr>
          <a:lstStyle/>
          <a:p>
            <a:r>
              <a:rPr lang="es-AR" sz="4000" b="1" dirty="0"/>
              <a:t>METHODOLOGY</a:t>
            </a:r>
          </a:p>
        </p:txBody>
      </p:sp>
      <p:sp>
        <p:nvSpPr>
          <p:cNvPr id="3" name="CuadroTexto 2">
            <a:extLst>
              <a:ext uri="{FF2B5EF4-FFF2-40B4-BE49-F238E27FC236}">
                <a16:creationId xmlns:a16="http://schemas.microsoft.com/office/drawing/2014/main" id="{46725603-3BF2-6E42-9C8E-1BF1EC5ADDC9}"/>
              </a:ext>
            </a:extLst>
          </p:cNvPr>
          <p:cNvSpPr txBox="1"/>
          <p:nvPr/>
        </p:nvSpPr>
        <p:spPr>
          <a:xfrm>
            <a:off x="1727585" y="1322193"/>
            <a:ext cx="10008637" cy="5533438"/>
          </a:xfrm>
          <a:prstGeom prst="rect">
            <a:avLst/>
          </a:prstGeom>
          <a:noFill/>
        </p:spPr>
        <p:txBody>
          <a:bodyPr wrap="square" rtlCol="0">
            <a:spAutoFit/>
          </a:bodyPr>
          <a:lstStyle/>
          <a:p>
            <a:pPr>
              <a:lnSpc>
                <a:spcPct val="150000"/>
              </a:lnSpc>
            </a:pPr>
            <a:r>
              <a:rPr lang="es-AR" sz="2000" dirty="0"/>
              <a:t>Data collection consisted in five parts, as follows: </a:t>
            </a:r>
          </a:p>
          <a:p>
            <a:pPr>
              <a:lnSpc>
                <a:spcPct val="150000"/>
              </a:lnSpc>
            </a:pPr>
            <a:endParaRPr lang="es-AR" sz="2000" dirty="0"/>
          </a:p>
          <a:p>
            <a:pPr marL="342900" indent="-342900">
              <a:lnSpc>
                <a:spcPct val="150000"/>
              </a:lnSpc>
              <a:buFont typeface="Arial" panose="020B0604020202020204" pitchFamily="34" charset="0"/>
              <a:buChar char="•"/>
            </a:pPr>
            <a:r>
              <a:rPr lang="es-AR" dirty="0"/>
              <a:t>part 1= Californian cities population density data from Wikipedia </a:t>
            </a:r>
            <a:r>
              <a:rPr lang="es-AR" dirty="0">
                <a:solidFill>
                  <a:schemeClr val="tx2">
                    <a:lumMod val="60000"/>
                    <a:lumOff val="40000"/>
                  </a:schemeClr>
                </a:solidFill>
              </a:rPr>
              <a:t>(https://en.wikipedia.org/wiki/List_of_largest_California_cities_by_population)(https://en.wikipedia.org/wiki/List_of_largest_California_cities_by_land_area) </a:t>
            </a:r>
          </a:p>
          <a:p>
            <a:pPr marL="342900" indent="-342900">
              <a:lnSpc>
                <a:spcPct val="150000"/>
              </a:lnSpc>
              <a:buFont typeface="Arial" panose="020B0604020202020204" pitchFamily="34" charset="0"/>
              <a:buChar char="•"/>
            </a:pPr>
            <a:r>
              <a:rPr lang="es-AR" dirty="0"/>
              <a:t>part 2= Californian cities latitude and longitude data from Kaggle </a:t>
            </a:r>
            <a:r>
              <a:rPr lang="es-AR" dirty="0">
                <a:solidFill>
                  <a:schemeClr val="tx2">
                    <a:lumMod val="60000"/>
                    <a:lumOff val="40000"/>
                  </a:schemeClr>
                </a:solidFill>
              </a:rPr>
              <a:t>(https://www.kaggle.com/camnugent/california-housing-feature- engineering?select=cal_cities_lat_long.csv)</a:t>
            </a:r>
            <a:endParaRPr lang="es-AR" dirty="0"/>
          </a:p>
          <a:p>
            <a:pPr marL="342900" indent="-342900">
              <a:lnSpc>
                <a:spcPct val="150000"/>
              </a:lnSpc>
              <a:buFont typeface="Arial" panose="020B0604020202020204" pitchFamily="34" charset="0"/>
              <a:buChar char="•"/>
            </a:pPr>
            <a:r>
              <a:rPr lang="es-AR" dirty="0"/>
              <a:t>part 3= air quality data from the United States Environmental Protection Agency (US EPA) </a:t>
            </a:r>
            <a:r>
              <a:rPr lang="es-AR" dirty="0">
                <a:solidFill>
                  <a:schemeClr val="tx2">
                    <a:lumMod val="60000"/>
                    <a:lumOff val="40000"/>
                  </a:schemeClr>
                </a:solidFill>
              </a:rPr>
              <a:t>(https://www.epa.gov/outdoor-air-quality-data/air-quality-index-report) </a:t>
            </a:r>
          </a:p>
          <a:p>
            <a:pPr marL="342900" indent="-342900">
              <a:lnSpc>
                <a:spcPct val="150000"/>
              </a:lnSpc>
              <a:buFont typeface="Arial" panose="020B0604020202020204" pitchFamily="34" charset="0"/>
              <a:buChar char="•"/>
            </a:pPr>
            <a:r>
              <a:rPr lang="es-AR" dirty="0"/>
              <a:t>part 4= final dataframe and preliminary analysis </a:t>
            </a:r>
            <a:r>
              <a:rPr lang="es-AR" dirty="0">
                <a:solidFill>
                  <a:schemeClr val="tx2">
                    <a:lumMod val="60000"/>
                    <a:lumOff val="40000"/>
                  </a:schemeClr>
                </a:solidFill>
              </a:rPr>
              <a:t>(previous dataframes merging)</a:t>
            </a:r>
          </a:p>
          <a:p>
            <a:pPr marL="342900" indent="-342900">
              <a:lnSpc>
                <a:spcPct val="150000"/>
              </a:lnSpc>
              <a:buFont typeface="Arial" panose="020B0604020202020204" pitchFamily="34" charset="0"/>
              <a:buChar char="•"/>
            </a:pPr>
            <a:r>
              <a:rPr lang="es-AR" dirty="0"/>
              <a:t>part 5= California cities venues data from Foursquare. (</a:t>
            </a:r>
            <a:r>
              <a:rPr lang="es-AR" dirty="0">
                <a:solidFill>
                  <a:schemeClr val="tx2">
                    <a:lumMod val="60000"/>
                    <a:lumOff val="40000"/>
                  </a:schemeClr>
                </a:solidFill>
              </a:rPr>
              <a:t>https://foursquare.com/)</a:t>
            </a:r>
            <a:br>
              <a:rPr lang="es-AR" dirty="0">
                <a:solidFill>
                  <a:schemeClr val="tx2">
                    <a:lumMod val="60000"/>
                    <a:lumOff val="40000"/>
                  </a:schemeClr>
                </a:solidFill>
              </a:rPr>
            </a:br>
            <a:endParaRPr lang="es-AR" dirty="0">
              <a:solidFill>
                <a:schemeClr val="tx2">
                  <a:lumMod val="60000"/>
                  <a:lumOff val="40000"/>
                </a:schemeClr>
              </a:solidFill>
            </a:endParaRPr>
          </a:p>
        </p:txBody>
      </p:sp>
    </p:spTree>
    <p:extLst>
      <p:ext uri="{BB962C8B-B14F-4D97-AF65-F5344CB8AC3E}">
        <p14:creationId xmlns:p14="http://schemas.microsoft.com/office/powerpoint/2010/main" val="109418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594A6CE-9920-B84D-8BB4-51BCA78F22C8}"/>
              </a:ext>
            </a:extLst>
          </p:cNvPr>
          <p:cNvSpPr txBox="1"/>
          <p:nvPr/>
        </p:nvSpPr>
        <p:spPr>
          <a:xfrm>
            <a:off x="1727585" y="614307"/>
            <a:ext cx="2050561" cy="707886"/>
          </a:xfrm>
          <a:prstGeom prst="rect">
            <a:avLst/>
          </a:prstGeom>
          <a:noFill/>
        </p:spPr>
        <p:txBody>
          <a:bodyPr wrap="none" rtlCol="0">
            <a:spAutoFit/>
          </a:bodyPr>
          <a:lstStyle/>
          <a:p>
            <a:r>
              <a:rPr lang="es-AR" sz="4000" b="1" dirty="0"/>
              <a:t>RESULTS</a:t>
            </a:r>
          </a:p>
        </p:txBody>
      </p:sp>
      <p:pic>
        <p:nvPicPr>
          <p:cNvPr id="14" name="Imagen 13">
            <a:extLst>
              <a:ext uri="{FF2B5EF4-FFF2-40B4-BE49-F238E27FC236}">
                <a16:creationId xmlns:a16="http://schemas.microsoft.com/office/drawing/2014/main" id="{AB7D11FF-22D4-FD4B-A039-1E7DD3F0851F}"/>
              </a:ext>
            </a:extLst>
          </p:cNvPr>
          <p:cNvPicPr>
            <a:picLocks noChangeAspect="1"/>
          </p:cNvPicPr>
          <p:nvPr/>
        </p:nvPicPr>
        <p:blipFill>
          <a:blip r:embed="rId3"/>
          <a:stretch>
            <a:fillRect/>
          </a:stretch>
        </p:blipFill>
        <p:spPr>
          <a:xfrm>
            <a:off x="2082148" y="2277818"/>
            <a:ext cx="8848234" cy="3965875"/>
          </a:xfrm>
          <a:prstGeom prst="rect">
            <a:avLst/>
          </a:prstGeom>
        </p:spPr>
      </p:pic>
      <p:sp>
        <p:nvSpPr>
          <p:cNvPr id="11" name="CuadroTexto 10">
            <a:extLst>
              <a:ext uri="{FF2B5EF4-FFF2-40B4-BE49-F238E27FC236}">
                <a16:creationId xmlns:a16="http://schemas.microsoft.com/office/drawing/2014/main" id="{ED26A9F9-54CE-9740-AA11-A3D75F9C7876}"/>
              </a:ext>
            </a:extLst>
          </p:cNvPr>
          <p:cNvSpPr txBox="1"/>
          <p:nvPr/>
        </p:nvSpPr>
        <p:spPr>
          <a:xfrm>
            <a:off x="1940767" y="1322193"/>
            <a:ext cx="10058400" cy="707886"/>
          </a:xfrm>
          <a:prstGeom prst="rect">
            <a:avLst/>
          </a:prstGeom>
          <a:noFill/>
        </p:spPr>
        <p:txBody>
          <a:bodyPr wrap="square" rtlCol="0">
            <a:spAutoFit/>
          </a:bodyPr>
          <a:lstStyle/>
          <a:p>
            <a:r>
              <a:rPr lang="es-AR" sz="2000" dirty="0"/>
              <a:t>Agglomeration was analyzed prior to clustering. The scatter plot shows the percentage of days of a given air quality category against population density</a:t>
            </a:r>
          </a:p>
        </p:txBody>
      </p:sp>
      <p:sp>
        <p:nvSpPr>
          <p:cNvPr id="13" name="CuadroTexto 12">
            <a:extLst>
              <a:ext uri="{FF2B5EF4-FFF2-40B4-BE49-F238E27FC236}">
                <a16:creationId xmlns:a16="http://schemas.microsoft.com/office/drawing/2014/main" id="{5BD3D1F3-DAEC-DE41-BEFC-F79789640F5D}"/>
              </a:ext>
            </a:extLst>
          </p:cNvPr>
          <p:cNvSpPr txBox="1"/>
          <p:nvPr/>
        </p:nvSpPr>
        <p:spPr>
          <a:xfrm>
            <a:off x="7702285" y="4720767"/>
            <a:ext cx="3246757" cy="1477328"/>
          </a:xfrm>
          <a:prstGeom prst="rect">
            <a:avLst/>
          </a:prstGeom>
          <a:noFill/>
        </p:spPr>
        <p:txBody>
          <a:bodyPr wrap="square" rtlCol="0">
            <a:spAutoFit/>
          </a:bodyPr>
          <a:lstStyle/>
          <a:p>
            <a:pPr algn="ctr"/>
            <a:r>
              <a:rPr lang="es-AR" b="1" i="1" dirty="0">
                <a:solidFill>
                  <a:schemeClr val="accent2"/>
                </a:solidFill>
              </a:rPr>
              <a:t>Population density was excluded from the clustering analysis as there was no correlation between the variables</a:t>
            </a:r>
          </a:p>
        </p:txBody>
      </p:sp>
    </p:spTree>
    <p:extLst>
      <p:ext uri="{BB962C8B-B14F-4D97-AF65-F5344CB8AC3E}">
        <p14:creationId xmlns:p14="http://schemas.microsoft.com/office/powerpoint/2010/main" val="152767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594A6CE-9920-B84D-8BB4-51BCA78F22C8}"/>
              </a:ext>
            </a:extLst>
          </p:cNvPr>
          <p:cNvSpPr txBox="1"/>
          <p:nvPr/>
        </p:nvSpPr>
        <p:spPr>
          <a:xfrm>
            <a:off x="1727585" y="614307"/>
            <a:ext cx="2050561" cy="707886"/>
          </a:xfrm>
          <a:prstGeom prst="rect">
            <a:avLst/>
          </a:prstGeom>
          <a:noFill/>
        </p:spPr>
        <p:txBody>
          <a:bodyPr wrap="none" rtlCol="0">
            <a:spAutoFit/>
          </a:bodyPr>
          <a:lstStyle/>
          <a:p>
            <a:r>
              <a:rPr lang="es-AR" sz="4000" b="1" dirty="0"/>
              <a:t>RESULTS</a:t>
            </a:r>
          </a:p>
        </p:txBody>
      </p:sp>
      <p:pic>
        <p:nvPicPr>
          <p:cNvPr id="12" name="Imagen 11">
            <a:extLst>
              <a:ext uri="{FF2B5EF4-FFF2-40B4-BE49-F238E27FC236}">
                <a16:creationId xmlns:a16="http://schemas.microsoft.com/office/drawing/2014/main" id="{0AED9AE7-7BFD-9D42-B473-EC3D588CD87E}"/>
              </a:ext>
            </a:extLst>
          </p:cNvPr>
          <p:cNvPicPr>
            <a:picLocks noChangeAspect="1"/>
          </p:cNvPicPr>
          <p:nvPr/>
        </p:nvPicPr>
        <p:blipFill>
          <a:blip r:embed="rId2"/>
          <a:stretch>
            <a:fillRect/>
          </a:stretch>
        </p:blipFill>
        <p:spPr>
          <a:xfrm>
            <a:off x="2953657" y="2538606"/>
            <a:ext cx="5406572" cy="3752797"/>
          </a:xfrm>
          <a:prstGeom prst="rect">
            <a:avLst/>
          </a:prstGeom>
        </p:spPr>
      </p:pic>
      <p:sp>
        <p:nvSpPr>
          <p:cNvPr id="16" name="CuadroTexto 15">
            <a:extLst>
              <a:ext uri="{FF2B5EF4-FFF2-40B4-BE49-F238E27FC236}">
                <a16:creationId xmlns:a16="http://schemas.microsoft.com/office/drawing/2014/main" id="{EACF2840-4912-9345-9C3C-A0A49E77D323}"/>
              </a:ext>
            </a:extLst>
          </p:cNvPr>
          <p:cNvSpPr txBox="1"/>
          <p:nvPr/>
        </p:nvSpPr>
        <p:spPr>
          <a:xfrm>
            <a:off x="1727585" y="1322193"/>
            <a:ext cx="10008637" cy="957121"/>
          </a:xfrm>
          <a:prstGeom prst="rect">
            <a:avLst/>
          </a:prstGeom>
          <a:noFill/>
        </p:spPr>
        <p:txBody>
          <a:bodyPr wrap="square" rtlCol="0">
            <a:spAutoFit/>
          </a:bodyPr>
          <a:lstStyle/>
          <a:p>
            <a:pPr>
              <a:lnSpc>
                <a:spcPct val="150000"/>
              </a:lnSpc>
            </a:pPr>
            <a:r>
              <a:rPr lang="es-AR" sz="2000" dirty="0"/>
              <a:t>Californian cities were clustered according to their air quality characteristics using k-means clustering. Firstly 'k' selection was performed using Elbow method</a:t>
            </a:r>
          </a:p>
        </p:txBody>
      </p:sp>
      <p:sp>
        <p:nvSpPr>
          <p:cNvPr id="18" name="CuadroTexto 17">
            <a:extLst>
              <a:ext uri="{FF2B5EF4-FFF2-40B4-BE49-F238E27FC236}">
                <a16:creationId xmlns:a16="http://schemas.microsoft.com/office/drawing/2014/main" id="{FDA03B07-9C8C-5548-91BB-AE5ED6C1BF33}"/>
              </a:ext>
            </a:extLst>
          </p:cNvPr>
          <p:cNvSpPr txBox="1"/>
          <p:nvPr/>
        </p:nvSpPr>
        <p:spPr>
          <a:xfrm>
            <a:off x="8654009" y="4814075"/>
            <a:ext cx="2580048" cy="923330"/>
          </a:xfrm>
          <a:prstGeom prst="rect">
            <a:avLst/>
          </a:prstGeom>
          <a:noFill/>
        </p:spPr>
        <p:txBody>
          <a:bodyPr wrap="square" rtlCol="0">
            <a:spAutoFit/>
          </a:bodyPr>
          <a:lstStyle/>
          <a:p>
            <a:r>
              <a:rPr lang="es-AR" b="1" i="1" dirty="0">
                <a:solidFill>
                  <a:schemeClr val="accent2"/>
                </a:solidFill>
              </a:rPr>
              <a:t>k=2 was selected as k value for k-means clustering.</a:t>
            </a:r>
            <a:endParaRPr lang="es-AR" sz="2000" b="1" dirty="0">
              <a:solidFill>
                <a:schemeClr val="accent2"/>
              </a:solidFill>
            </a:endParaRPr>
          </a:p>
        </p:txBody>
      </p:sp>
    </p:spTree>
    <p:extLst>
      <p:ext uri="{BB962C8B-B14F-4D97-AF65-F5344CB8AC3E}">
        <p14:creationId xmlns:p14="http://schemas.microsoft.com/office/powerpoint/2010/main" val="205889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594A6CE-9920-B84D-8BB4-51BCA78F22C8}"/>
              </a:ext>
            </a:extLst>
          </p:cNvPr>
          <p:cNvSpPr txBox="1"/>
          <p:nvPr/>
        </p:nvSpPr>
        <p:spPr>
          <a:xfrm>
            <a:off x="1727585" y="614307"/>
            <a:ext cx="2050561" cy="707886"/>
          </a:xfrm>
          <a:prstGeom prst="rect">
            <a:avLst/>
          </a:prstGeom>
          <a:noFill/>
        </p:spPr>
        <p:txBody>
          <a:bodyPr wrap="none" rtlCol="0">
            <a:spAutoFit/>
          </a:bodyPr>
          <a:lstStyle/>
          <a:p>
            <a:r>
              <a:rPr lang="es-AR" sz="4000" b="1" dirty="0"/>
              <a:t>RESULTS</a:t>
            </a:r>
          </a:p>
        </p:txBody>
      </p:sp>
      <p:pic>
        <p:nvPicPr>
          <p:cNvPr id="4" name="Imagen 3">
            <a:extLst>
              <a:ext uri="{FF2B5EF4-FFF2-40B4-BE49-F238E27FC236}">
                <a16:creationId xmlns:a16="http://schemas.microsoft.com/office/drawing/2014/main" id="{8F9BB9F8-868E-8243-8004-DFC55005A084}"/>
              </a:ext>
            </a:extLst>
          </p:cNvPr>
          <p:cNvPicPr>
            <a:picLocks noChangeAspect="1"/>
          </p:cNvPicPr>
          <p:nvPr/>
        </p:nvPicPr>
        <p:blipFill rotWithShape="1">
          <a:blip r:embed="rId2"/>
          <a:srcRect l="7349" t="3112" r="25166"/>
          <a:stretch/>
        </p:blipFill>
        <p:spPr>
          <a:xfrm>
            <a:off x="5541631" y="771152"/>
            <a:ext cx="6102221" cy="5315695"/>
          </a:xfrm>
          <a:prstGeom prst="rect">
            <a:avLst/>
          </a:prstGeom>
        </p:spPr>
      </p:pic>
      <p:sp>
        <p:nvSpPr>
          <p:cNvPr id="9" name="CuadroTexto 8">
            <a:extLst>
              <a:ext uri="{FF2B5EF4-FFF2-40B4-BE49-F238E27FC236}">
                <a16:creationId xmlns:a16="http://schemas.microsoft.com/office/drawing/2014/main" id="{8DA6A656-324E-5842-832B-8D3180964120}"/>
              </a:ext>
            </a:extLst>
          </p:cNvPr>
          <p:cNvSpPr txBox="1"/>
          <p:nvPr/>
        </p:nvSpPr>
        <p:spPr>
          <a:xfrm>
            <a:off x="2146042" y="2488773"/>
            <a:ext cx="3395590" cy="3265446"/>
          </a:xfrm>
          <a:prstGeom prst="rect">
            <a:avLst/>
          </a:prstGeom>
          <a:noFill/>
        </p:spPr>
        <p:txBody>
          <a:bodyPr wrap="square" rtlCol="0">
            <a:spAutoFit/>
          </a:bodyPr>
          <a:lstStyle/>
          <a:p>
            <a:pPr algn="ctr">
              <a:lnSpc>
                <a:spcPct val="150000"/>
              </a:lnSpc>
            </a:pPr>
            <a:r>
              <a:rPr lang="es-AR" sz="2000" dirty="0"/>
              <a:t>Cities from each cluster were superimposed on a California map.</a:t>
            </a:r>
          </a:p>
          <a:p>
            <a:pPr algn="ctr">
              <a:lnSpc>
                <a:spcPct val="150000"/>
              </a:lnSpc>
            </a:pPr>
            <a:endParaRPr lang="es-AR" sz="2000" dirty="0"/>
          </a:p>
          <a:p>
            <a:pPr>
              <a:lnSpc>
                <a:spcPct val="150000"/>
              </a:lnSpc>
            </a:pPr>
            <a:r>
              <a:rPr lang="es-AR" sz="2000" dirty="0"/>
              <a:t>cluster 0 = </a:t>
            </a:r>
            <a:r>
              <a:rPr lang="es-AR" sz="2000" b="1" dirty="0">
                <a:solidFill>
                  <a:srgbClr val="FF0000"/>
                </a:solidFill>
              </a:rPr>
              <a:t>RED</a:t>
            </a:r>
            <a:endParaRPr lang="es-AR" sz="2000" dirty="0"/>
          </a:p>
          <a:p>
            <a:pPr>
              <a:lnSpc>
                <a:spcPct val="150000"/>
              </a:lnSpc>
            </a:pPr>
            <a:r>
              <a:rPr lang="es-AR" sz="2000" dirty="0"/>
              <a:t>cluster 1= </a:t>
            </a:r>
            <a:r>
              <a:rPr lang="es-AR" sz="2000" b="1" dirty="0">
                <a:solidFill>
                  <a:srgbClr val="7030A0"/>
                </a:solidFill>
              </a:rPr>
              <a:t>VIOLET</a:t>
            </a:r>
            <a:r>
              <a:rPr lang="es-AR" sz="2000" dirty="0"/>
              <a:t> </a:t>
            </a:r>
          </a:p>
          <a:p>
            <a:pPr algn="ctr">
              <a:lnSpc>
                <a:spcPct val="150000"/>
              </a:lnSpc>
            </a:pPr>
            <a:endParaRPr lang="es-AR" sz="2000" dirty="0"/>
          </a:p>
        </p:txBody>
      </p:sp>
    </p:spTree>
    <p:extLst>
      <p:ext uri="{BB962C8B-B14F-4D97-AF65-F5344CB8AC3E}">
        <p14:creationId xmlns:p14="http://schemas.microsoft.com/office/powerpoint/2010/main" val="62884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594A6CE-9920-B84D-8BB4-51BCA78F22C8}"/>
              </a:ext>
            </a:extLst>
          </p:cNvPr>
          <p:cNvSpPr txBox="1"/>
          <p:nvPr/>
        </p:nvSpPr>
        <p:spPr>
          <a:xfrm>
            <a:off x="1727585" y="614307"/>
            <a:ext cx="2050561" cy="707886"/>
          </a:xfrm>
          <a:prstGeom prst="rect">
            <a:avLst/>
          </a:prstGeom>
          <a:noFill/>
        </p:spPr>
        <p:txBody>
          <a:bodyPr wrap="none" rtlCol="0">
            <a:spAutoFit/>
          </a:bodyPr>
          <a:lstStyle/>
          <a:p>
            <a:r>
              <a:rPr lang="es-AR" sz="4000" b="1" dirty="0"/>
              <a:t>RESULTS</a:t>
            </a:r>
          </a:p>
        </p:txBody>
      </p:sp>
      <p:pic>
        <p:nvPicPr>
          <p:cNvPr id="10" name="Imagen 9">
            <a:extLst>
              <a:ext uri="{FF2B5EF4-FFF2-40B4-BE49-F238E27FC236}">
                <a16:creationId xmlns:a16="http://schemas.microsoft.com/office/drawing/2014/main" id="{63977165-2CC0-5B40-833E-10E1FDCCF9C6}"/>
              </a:ext>
            </a:extLst>
          </p:cNvPr>
          <p:cNvPicPr>
            <a:picLocks noChangeAspect="1"/>
          </p:cNvPicPr>
          <p:nvPr/>
        </p:nvPicPr>
        <p:blipFill>
          <a:blip r:embed="rId2"/>
          <a:stretch>
            <a:fillRect/>
          </a:stretch>
        </p:blipFill>
        <p:spPr>
          <a:xfrm>
            <a:off x="2533650" y="2210496"/>
            <a:ext cx="7124700" cy="3759200"/>
          </a:xfrm>
          <a:prstGeom prst="rect">
            <a:avLst/>
          </a:prstGeom>
        </p:spPr>
      </p:pic>
      <p:sp>
        <p:nvSpPr>
          <p:cNvPr id="5" name="Rectángulo 4">
            <a:extLst>
              <a:ext uri="{FF2B5EF4-FFF2-40B4-BE49-F238E27FC236}">
                <a16:creationId xmlns:a16="http://schemas.microsoft.com/office/drawing/2014/main" id="{F9155B51-7EC0-C040-BE6D-99951DA882EE}"/>
              </a:ext>
            </a:extLst>
          </p:cNvPr>
          <p:cNvSpPr/>
          <p:nvPr/>
        </p:nvSpPr>
        <p:spPr>
          <a:xfrm>
            <a:off x="1727585" y="6038069"/>
            <a:ext cx="5231363" cy="646331"/>
          </a:xfrm>
          <a:prstGeom prst="rect">
            <a:avLst/>
          </a:prstGeom>
        </p:spPr>
        <p:txBody>
          <a:bodyPr wrap="square">
            <a:spAutoFit/>
          </a:bodyPr>
          <a:lstStyle/>
          <a:p>
            <a:pPr algn="ctr"/>
            <a:r>
              <a:rPr lang="es-AR" b="1" dirty="0">
                <a:solidFill>
                  <a:schemeClr val="accent2"/>
                </a:solidFill>
              </a:rPr>
              <a:t>The mean population density is similar between cities from each cluster </a:t>
            </a:r>
          </a:p>
        </p:txBody>
      </p:sp>
      <p:sp>
        <p:nvSpPr>
          <p:cNvPr id="11" name="CuadroTexto 10">
            <a:extLst>
              <a:ext uri="{FF2B5EF4-FFF2-40B4-BE49-F238E27FC236}">
                <a16:creationId xmlns:a16="http://schemas.microsoft.com/office/drawing/2014/main" id="{89A6BE9D-04E9-084D-BC14-B0FCBFADB6F5}"/>
              </a:ext>
            </a:extLst>
          </p:cNvPr>
          <p:cNvSpPr txBox="1"/>
          <p:nvPr/>
        </p:nvSpPr>
        <p:spPr>
          <a:xfrm>
            <a:off x="1727586" y="1322194"/>
            <a:ext cx="3310946" cy="495457"/>
          </a:xfrm>
          <a:prstGeom prst="rect">
            <a:avLst/>
          </a:prstGeom>
          <a:noFill/>
        </p:spPr>
        <p:txBody>
          <a:bodyPr wrap="square" rtlCol="0">
            <a:spAutoFit/>
          </a:bodyPr>
          <a:lstStyle/>
          <a:p>
            <a:pPr>
              <a:lnSpc>
                <a:spcPct val="150000"/>
              </a:lnSpc>
            </a:pPr>
            <a:r>
              <a:rPr lang="es-AR" sz="2000" dirty="0"/>
              <a:t>Cluster characterization</a:t>
            </a:r>
          </a:p>
        </p:txBody>
      </p:sp>
      <p:sp>
        <p:nvSpPr>
          <p:cNvPr id="15" name="Rectángulo 14">
            <a:extLst>
              <a:ext uri="{FF2B5EF4-FFF2-40B4-BE49-F238E27FC236}">
                <a16:creationId xmlns:a16="http://schemas.microsoft.com/office/drawing/2014/main" id="{BF37C513-30CD-A043-9ED2-CE88ED819BF1}"/>
              </a:ext>
            </a:extLst>
          </p:cNvPr>
          <p:cNvSpPr/>
          <p:nvPr/>
        </p:nvSpPr>
        <p:spPr>
          <a:xfrm>
            <a:off x="5038532" y="1218793"/>
            <a:ext cx="6096000" cy="923330"/>
          </a:xfrm>
          <a:prstGeom prst="rect">
            <a:avLst/>
          </a:prstGeom>
        </p:spPr>
        <p:txBody>
          <a:bodyPr>
            <a:spAutoFit/>
          </a:bodyPr>
          <a:lstStyle/>
          <a:p>
            <a:pPr algn="ctr"/>
            <a:r>
              <a:rPr lang="es-AR" b="1" dirty="0">
                <a:solidFill>
                  <a:schemeClr val="accent2"/>
                </a:solidFill>
              </a:rPr>
              <a:t>The mean latitude for cities in cluster 0 was higher than the mean latitude from cluster 1</a:t>
            </a:r>
          </a:p>
          <a:p>
            <a:pPr algn="ctr"/>
            <a:r>
              <a:rPr lang="es-AR" dirty="0">
                <a:solidFill>
                  <a:schemeClr val="accent2"/>
                </a:solidFill>
              </a:rPr>
              <a:t> (not statistically significant). </a:t>
            </a:r>
            <a:endParaRPr lang="es-AR" dirty="0">
              <a:solidFill>
                <a:schemeClr val="accent2"/>
              </a:solidFill>
              <a:effectLst/>
            </a:endParaRPr>
          </a:p>
        </p:txBody>
      </p:sp>
    </p:spTree>
    <p:extLst>
      <p:ext uri="{BB962C8B-B14F-4D97-AF65-F5344CB8AC3E}">
        <p14:creationId xmlns:p14="http://schemas.microsoft.com/office/powerpoint/2010/main" val="4207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594A6CE-9920-B84D-8BB4-51BCA78F22C8}"/>
              </a:ext>
            </a:extLst>
          </p:cNvPr>
          <p:cNvSpPr txBox="1"/>
          <p:nvPr/>
        </p:nvSpPr>
        <p:spPr>
          <a:xfrm>
            <a:off x="1727585" y="614307"/>
            <a:ext cx="2050561" cy="707886"/>
          </a:xfrm>
          <a:prstGeom prst="rect">
            <a:avLst/>
          </a:prstGeom>
          <a:noFill/>
        </p:spPr>
        <p:txBody>
          <a:bodyPr wrap="none" rtlCol="0">
            <a:spAutoFit/>
          </a:bodyPr>
          <a:lstStyle/>
          <a:p>
            <a:r>
              <a:rPr lang="es-AR" sz="4000" b="1" dirty="0"/>
              <a:t>RESULTS</a:t>
            </a:r>
          </a:p>
        </p:txBody>
      </p:sp>
      <p:pic>
        <p:nvPicPr>
          <p:cNvPr id="8" name="Imagen 7">
            <a:extLst>
              <a:ext uri="{FF2B5EF4-FFF2-40B4-BE49-F238E27FC236}">
                <a16:creationId xmlns:a16="http://schemas.microsoft.com/office/drawing/2014/main" id="{7C90EB88-FD44-2A4F-983D-3AB7936AEB51}"/>
              </a:ext>
            </a:extLst>
          </p:cNvPr>
          <p:cNvPicPr>
            <a:picLocks noChangeAspect="1"/>
          </p:cNvPicPr>
          <p:nvPr/>
        </p:nvPicPr>
        <p:blipFill>
          <a:blip r:embed="rId2"/>
          <a:stretch>
            <a:fillRect/>
          </a:stretch>
        </p:blipFill>
        <p:spPr>
          <a:xfrm>
            <a:off x="947446" y="1372130"/>
            <a:ext cx="10782300" cy="4597400"/>
          </a:xfrm>
          <a:prstGeom prst="rect">
            <a:avLst/>
          </a:prstGeom>
        </p:spPr>
      </p:pic>
      <p:sp>
        <p:nvSpPr>
          <p:cNvPr id="9" name="CuadroTexto 8">
            <a:extLst>
              <a:ext uri="{FF2B5EF4-FFF2-40B4-BE49-F238E27FC236}">
                <a16:creationId xmlns:a16="http://schemas.microsoft.com/office/drawing/2014/main" id="{48D62D32-FDE4-134B-B39F-BF2B073E0F66}"/>
              </a:ext>
            </a:extLst>
          </p:cNvPr>
          <p:cNvSpPr txBox="1"/>
          <p:nvPr/>
        </p:nvSpPr>
        <p:spPr>
          <a:xfrm>
            <a:off x="4134884" y="720521"/>
            <a:ext cx="3310946" cy="495457"/>
          </a:xfrm>
          <a:prstGeom prst="rect">
            <a:avLst/>
          </a:prstGeom>
          <a:noFill/>
        </p:spPr>
        <p:txBody>
          <a:bodyPr wrap="square" rtlCol="0">
            <a:spAutoFit/>
          </a:bodyPr>
          <a:lstStyle/>
          <a:p>
            <a:pPr>
              <a:lnSpc>
                <a:spcPct val="150000"/>
              </a:lnSpc>
            </a:pPr>
            <a:r>
              <a:rPr lang="es-AR" sz="2000" dirty="0"/>
              <a:t>Cluster characterization</a:t>
            </a:r>
          </a:p>
        </p:txBody>
      </p:sp>
      <p:sp>
        <p:nvSpPr>
          <p:cNvPr id="11" name="Rectángulo 10">
            <a:extLst>
              <a:ext uri="{FF2B5EF4-FFF2-40B4-BE49-F238E27FC236}">
                <a16:creationId xmlns:a16="http://schemas.microsoft.com/office/drawing/2014/main" id="{CC3C583F-B641-994D-AE8F-4A3F2889316E}"/>
              </a:ext>
            </a:extLst>
          </p:cNvPr>
          <p:cNvSpPr/>
          <p:nvPr/>
        </p:nvSpPr>
        <p:spPr>
          <a:xfrm>
            <a:off x="1897224" y="6081496"/>
            <a:ext cx="8882743" cy="646331"/>
          </a:xfrm>
          <a:prstGeom prst="rect">
            <a:avLst/>
          </a:prstGeom>
        </p:spPr>
        <p:txBody>
          <a:bodyPr wrap="square">
            <a:spAutoFit/>
          </a:bodyPr>
          <a:lstStyle/>
          <a:p>
            <a:pPr algn="ctr"/>
            <a:r>
              <a:rPr lang="es-AR" b="1" dirty="0">
                <a:solidFill>
                  <a:schemeClr val="accent2"/>
                </a:solidFill>
              </a:rPr>
              <a:t>Cluster 0 is less contaminated than cluster 1 </a:t>
            </a:r>
            <a:r>
              <a:rPr lang="es-AR" dirty="0">
                <a:solidFill>
                  <a:schemeClr val="accent2"/>
                </a:solidFill>
              </a:rPr>
              <a:t>(population density does not correlate with air pollution in neither of the categories nor clusters)</a:t>
            </a:r>
          </a:p>
        </p:txBody>
      </p:sp>
    </p:spTree>
    <p:extLst>
      <p:ext uri="{BB962C8B-B14F-4D97-AF65-F5344CB8AC3E}">
        <p14:creationId xmlns:p14="http://schemas.microsoft.com/office/powerpoint/2010/main" val="376608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594A6CE-9920-B84D-8BB4-51BCA78F22C8}"/>
              </a:ext>
            </a:extLst>
          </p:cNvPr>
          <p:cNvSpPr txBox="1"/>
          <p:nvPr/>
        </p:nvSpPr>
        <p:spPr>
          <a:xfrm>
            <a:off x="1727585" y="614307"/>
            <a:ext cx="2050561" cy="707886"/>
          </a:xfrm>
          <a:prstGeom prst="rect">
            <a:avLst/>
          </a:prstGeom>
          <a:noFill/>
        </p:spPr>
        <p:txBody>
          <a:bodyPr wrap="none" rtlCol="0">
            <a:spAutoFit/>
          </a:bodyPr>
          <a:lstStyle/>
          <a:p>
            <a:r>
              <a:rPr lang="es-AR" sz="4000" b="1" dirty="0"/>
              <a:t>RESULTS</a:t>
            </a:r>
          </a:p>
        </p:txBody>
      </p:sp>
      <p:pic>
        <p:nvPicPr>
          <p:cNvPr id="6" name="Imagen 5">
            <a:extLst>
              <a:ext uri="{FF2B5EF4-FFF2-40B4-BE49-F238E27FC236}">
                <a16:creationId xmlns:a16="http://schemas.microsoft.com/office/drawing/2014/main" id="{D86D38F2-14F4-EF4F-ACBE-BE28C91881F9}"/>
              </a:ext>
            </a:extLst>
          </p:cNvPr>
          <p:cNvPicPr>
            <a:picLocks noChangeAspect="1"/>
          </p:cNvPicPr>
          <p:nvPr/>
        </p:nvPicPr>
        <p:blipFill>
          <a:blip r:embed="rId2"/>
          <a:stretch>
            <a:fillRect/>
          </a:stretch>
        </p:blipFill>
        <p:spPr>
          <a:xfrm>
            <a:off x="3445484" y="1753783"/>
            <a:ext cx="6779802" cy="3962917"/>
          </a:xfrm>
          <a:prstGeom prst="rect">
            <a:avLst/>
          </a:prstGeom>
        </p:spPr>
      </p:pic>
      <p:sp>
        <p:nvSpPr>
          <p:cNvPr id="9" name="CuadroTexto 8">
            <a:extLst>
              <a:ext uri="{FF2B5EF4-FFF2-40B4-BE49-F238E27FC236}">
                <a16:creationId xmlns:a16="http://schemas.microsoft.com/office/drawing/2014/main" id="{48D62D32-FDE4-134B-B39F-BF2B073E0F66}"/>
              </a:ext>
            </a:extLst>
          </p:cNvPr>
          <p:cNvSpPr txBox="1"/>
          <p:nvPr/>
        </p:nvSpPr>
        <p:spPr>
          <a:xfrm>
            <a:off x="1727586" y="1228889"/>
            <a:ext cx="10215598" cy="495457"/>
          </a:xfrm>
          <a:prstGeom prst="rect">
            <a:avLst/>
          </a:prstGeom>
          <a:noFill/>
        </p:spPr>
        <p:txBody>
          <a:bodyPr wrap="square" rtlCol="0">
            <a:spAutoFit/>
          </a:bodyPr>
          <a:lstStyle/>
          <a:p>
            <a:pPr>
              <a:lnSpc>
                <a:spcPct val="150000"/>
              </a:lnSpc>
            </a:pPr>
            <a:r>
              <a:rPr lang="es-AR" sz="2000" dirty="0"/>
              <a:t>Cluster characterization after data regrouping in new ‘higher-order’ categories</a:t>
            </a:r>
          </a:p>
        </p:txBody>
      </p:sp>
      <p:sp>
        <p:nvSpPr>
          <p:cNvPr id="3" name="Rectángulo 2">
            <a:extLst>
              <a:ext uri="{FF2B5EF4-FFF2-40B4-BE49-F238E27FC236}">
                <a16:creationId xmlns:a16="http://schemas.microsoft.com/office/drawing/2014/main" id="{EE5BFC77-44BF-1B45-B7C6-431ECCDE3D71}"/>
              </a:ext>
            </a:extLst>
          </p:cNvPr>
          <p:cNvSpPr/>
          <p:nvPr/>
        </p:nvSpPr>
        <p:spPr>
          <a:xfrm>
            <a:off x="2350470" y="5920527"/>
            <a:ext cx="8969830" cy="646331"/>
          </a:xfrm>
          <a:prstGeom prst="rect">
            <a:avLst/>
          </a:prstGeom>
        </p:spPr>
        <p:txBody>
          <a:bodyPr wrap="square">
            <a:spAutoFit/>
          </a:bodyPr>
          <a:lstStyle/>
          <a:p>
            <a:pPr algn="ctr"/>
            <a:r>
              <a:rPr lang="es-AR" b="1" dirty="0">
                <a:solidFill>
                  <a:schemeClr val="accent2"/>
                </a:solidFill>
              </a:rPr>
              <a:t>clusters’ venues categories percentages were similar, except for 'SHOPS’ </a:t>
            </a:r>
          </a:p>
          <a:p>
            <a:pPr algn="ctr"/>
            <a:r>
              <a:rPr lang="es-AR" dirty="0">
                <a:solidFill>
                  <a:schemeClr val="accent2"/>
                </a:solidFill>
              </a:rPr>
              <a:t>(as cluster 0 had a higher proportion of venues in this category than cluster 1)</a:t>
            </a:r>
          </a:p>
        </p:txBody>
      </p:sp>
    </p:spTree>
    <p:extLst>
      <p:ext uri="{BB962C8B-B14F-4D97-AF65-F5344CB8AC3E}">
        <p14:creationId xmlns:p14="http://schemas.microsoft.com/office/powerpoint/2010/main" val="1178771275"/>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45</TotalTime>
  <Words>624</Words>
  <Application>Microsoft Macintosh PowerPoint</Application>
  <PresentationFormat>Panorámica</PresentationFormat>
  <Paragraphs>49</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Dotum</vt:lpstr>
      <vt:lpstr>Arial</vt:lpstr>
      <vt:lpstr>Century Gothic</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Fabiana Alejandra Rossi</dc:creator>
  <cp:lastModifiedBy>Fabiana Alejandra Rossi</cp:lastModifiedBy>
  <cp:revision>19</cp:revision>
  <dcterms:created xsi:type="dcterms:W3CDTF">2021-01-07T00:55:59Z</dcterms:created>
  <dcterms:modified xsi:type="dcterms:W3CDTF">2021-01-07T01:41:27Z</dcterms:modified>
</cp:coreProperties>
</file>