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77" r:id="rId5"/>
    <p:sldId id="278" r:id="rId6"/>
    <p:sldId id="279" r:id="rId7"/>
    <p:sldId id="280"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BA0"/>
    <a:srgbClr val="10126A"/>
    <a:srgbClr val="474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666" y="-8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68701-C808-43B0-88D6-76670A09911D}" type="datetimeFigureOut">
              <a:rPr lang="pt-BR" smtClean="0"/>
              <a:t>07/02/2017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463249-B21D-4837-9941-4EB5EDBC5377}" type="slidenum">
              <a:rPr lang="pt-BR" smtClean="0"/>
              <a:t>‹nº›</a:t>
            </a:fld>
            <a:endParaRPr lang="pt-BR"/>
          </a:p>
        </p:txBody>
      </p:sp>
    </p:spTree>
    <p:extLst>
      <p:ext uri="{BB962C8B-B14F-4D97-AF65-F5344CB8AC3E}">
        <p14:creationId xmlns:p14="http://schemas.microsoft.com/office/powerpoint/2010/main" val="219844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29057" indent="-280406" eaLnBrk="0" hangingPunct="0">
              <a:defRPr>
                <a:solidFill>
                  <a:schemeClr val="tx1"/>
                </a:solidFill>
                <a:latin typeface="Arial" charset="0"/>
                <a:cs typeface="Arial" charset="0"/>
              </a:defRPr>
            </a:lvl2pPr>
            <a:lvl3pPr marL="1121626" indent="-224325" eaLnBrk="0" hangingPunct="0">
              <a:defRPr>
                <a:solidFill>
                  <a:schemeClr val="tx1"/>
                </a:solidFill>
                <a:latin typeface="Arial" charset="0"/>
                <a:cs typeface="Arial" charset="0"/>
              </a:defRPr>
            </a:lvl3pPr>
            <a:lvl4pPr marL="1570276" indent="-224325" eaLnBrk="0" hangingPunct="0">
              <a:defRPr>
                <a:solidFill>
                  <a:schemeClr val="tx1"/>
                </a:solidFill>
                <a:latin typeface="Arial" charset="0"/>
                <a:cs typeface="Arial" charset="0"/>
              </a:defRPr>
            </a:lvl4pPr>
            <a:lvl5pPr marL="2018927" indent="-224325" eaLnBrk="0" hangingPunct="0">
              <a:defRPr>
                <a:solidFill>
                  <a:schemeClr val="tx1"/>
                </a:solidFill>
                <a:latin typeface="Arial" charset="0"/>
                <a:cs typeface="Arial" charset="0"/>
              </a:defRPr>
            </a:lvl5pPr>
            <a:lvl6pPr marL="2467577" indent="-224325" eaLnBrk="0" fontAlgn="base" hangingPunct="0">
              <a:spcBef>
                <a:spcPct val="0"/>
              </a:spcBef>
              <a:spcAft>
                <a:spcPct val="0"/>
              </a:spcAft>
              <a:defRPr>
                <a:solidFill>
                  <a:schemeClr val="tx1"/>
                </a:solidFill>
                <a:latin typeface="Arial" charset="0"/>
                <a:cs typeface="Arial" charset="0"/>
              </a:defRPr>
            </a:lvl6pPr>
            <a:lvl7pPr marL="2916227" indent="-224325" eaLnBrk="0" fontAlgn="base" hangingPunct="0">
              <a:spcBef>
                <a:spcPct val="0"/>
              </a:spcBef>
              <a:spcAft>
                <a:spcPct val="0"/>
              </a:spcAft>
              <a:defRPr>
                <a:solidFill>
                  <a:schemeClr val="tx1"/>
                </a:solidFill>
                <a:latin typeface="Arial" charset="0"/>
                <a:cs typeface="Arial" charset="0"/>
              </a:defRPr>
            </a:lvl7pPr>
            <a:lvl8pPr marL="3364878" indent="-224325" eaLnBrk="0" fontAlgn="base" hangingPunct="0">
              <a:spcBef>
                <a:spcPct val="0"/>
              </a:spcBef>
              <a:spcAft>
                <a:spcPct val="0"/>
              </a:spcAft>
              <a:defRPr>
                <a:solidFill>
                  <a:schemeClr val="tx1"/>
                </a:solidFill>
                <a:latin typeface="Arial" charset="0"/>
                <a:cs typeface="Arial" charset="0"/>
              </a:defRPr>
            </a:lvl8pPr>
            <a:lvl9pPr marL="3813528" indent="-224325" eaLnBrk="0" fontAlgn="base" hangingPunct="0">
              <a:spcBef>
                <a:spcPct val="0"/>
              </a:spcBef>
              <a:spcAft>
                <a:spcPct val="0"/>
              </a:spcAft>
              <a:defRPr>
                <a:solidFill>
                  <a:schemeClr val="tx1"/>
                </a:solidFill>
                <a:latin typeface="Arial" charset="0"/>
                <a:cs typeface="Arial" charset="0"/>
              </a:defRPr>
            </a:lvl9pPr>
          </a:lstStyle>
          <a:p>
            <a:pPr eaLnBrk="1" hangingPunct="1"/>
            <a:fld id="{ACC3181C-1CAC-46EB-9797-C631E1C58FA2}" type="slidenum">
              <a:rPr lang="en-US" smtClean="0"/>
              <a:pPr eaLnBrk="1" hangingPunct="1"/>
              <a:t>1</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29057" indent="-280406" eaLnBrk="0" hangingPunct="0">
              <a:defRPr>
                <a:solidFill>
                  <a:schemeClr val="tx1"/>
                </a:solidFill>
                <a:latin typeface="Arial" charset="0"/>
                <a:cs typeface="Arial" charset="0"/>
              </a:defRPr>
            </a:lvl2pPr>
            <a:lvl3pPr marL="1121626" indent="-224325" eaLnBrk="0" hangingPunct="0">
              <a:defRPr>
                <a:solidFill>
                  <a:schemeClr val="tx1"/>
                </a:solidFill>
                <a:latin typeface="Arial" charset="0"/>
                <a:cs typeface="Arial" charset="0"/>
              </a:defRPr>
            </a:lvl3pPr>
            <a:lvl4pPr marL="1570276" indent="-224325" eaLnBrk="0" hangingPunct="0">
              <a:defRPr>
                <a:solidFill>
                  <a:schemeClr val="tx1"/>
                </a:solidFill>
                <a:latin typeface="Arial" charset="0"/>
                <a:cs typeface="Arial" charset="0"/>
              </a:defRPr>
            </a:lvl4pPr>
            <a:lvl5pPr marL="2018927" indent="-224325" eaLnBrk="0" hangingPunct="0">
              <a:defRPr>
                <a:solidFill>
                  <a:schemeClr val="tx1"/>
                </a:solidFill>
                <a:latin typeface="Arial" charset="0"/>
                <a:cs typeface="Arial" charset="0"/>
              </a:defRPr>
            </a:lvl5pPr>
            <a:lvl6pPr marL="2467577" indent="-224325" eaLnBrk="0" fontAlgn="base" hangingPunct="0">
              <a:spcBef>
                <a:spcPct val="0"/>
              </a:spcBef>
              <a:spcAft>
                <a:spcPct val="0"/>
              </a:spcAft>
              <a:defRPr>
                <a:solidFill>
                  <a:schemeClr val="tx1"/>
                </a:solidFill>
                <a:latin typeface="Arial" charset="0"/>
                <a:cs typeface="Arial" charset="0"/>
              </a:defRPr>
            </a:lvl6pPr>
            <a:lvl7pPr marL="2916227" indent="-224325" eaLnBrk="0" fontAlgn="base" hangingPunct="0">
              <a:spcBef>
                <a:spcPct val="0"/>
              </a:spcBef>
              <a:spcAft>
                <a:spcPct val="0"/>
              </a:spcAft>
              <a:defRPr>
                <a:solidFill>
                  <a:schemeClr val="tx1"/>
                </a:solidFill>
                <a:latin typeface="Arial" charset="0"/>
                <a:cs typeface="Arial" charset="0"/>
              </a:defRPr>
            </a:lvl7pPr>
            <a:lvl8pPr marL="3364878" indent="-224325" eaLnBrk="0" fontAlgn="base" hangingPunct="0">
              <a:spcBef>
                <a:spcPct val="0"/>
              </a:spcBef>
              <a:spcAft>
                <a:spcPct val="0"/>
              </a:spcAft>
              <a:defRPr>
                <a:solidFill>
                  <a:schemeClr val="tx1"/>
                </a:solidFill>
                <a:latin typeface="Arial" charset="0"/>
                <a:cs typeface="Arial" charset="0"/>
              </a:defRPr>
            </a:lvl8pPr>
            <a:lvl9pPr marL="3813528" indent="-224325" eaLnBrk="0" fontAlgn="base" hangingPunct="0">
              <a:spcBef>
                <a:spcPct val="0"/>
              </a:spcBef>
              <a:spcAft>
                <a:spcPct val="0"/>
              </a:spcAft>
              <a:defRPr>
                <a:solidFill>
                  <a:schemeClr val="tx1"/>
                </a:solidFill>
                <a:latin typeface="Arial" charset="0"/>
                <a:cs typeface="Arial" charset="0"/>
              </a:defRPr>
            </a:lvl9pPr>
          </a:lstStyle>
          <a:p>
            <a:pPr eaLnBrk="1" hangingPunct="1"/>
            <a:fld id="{9F4BDF23-8D8C-4BB1-BD07-2199239B3ED3}" type="slidenum">
              <a:rPr lang="en-US" smtClean="0"/>
              <a:pPr eaLnBrk="1" hangingPunct="1"/>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29057" indent="-280406" eaLnBrk="0" hangingPunct="0">
              <a:defRPr>
                <a:solidFill>
                  <a:schemeClr val="tx1"/>
                </a:solidFill>
                <a:latin typeface="Arial" charset="0"/>
                <a:cs typeface="Arial" charset="0"/>
              </a:defRPr>
            </a:lvl2pPr>
            <a:lvl3pPr marL="1121626" indent="-224325" eaLnBrk="0" hangingPunct="0">
              <a:defRPr>
                <a:solidFill>
                  <a:schemeClr val="tx1"/>
                </a:solidFill>
                <a:latin typeface="Arial" charset="0"/>
                <a:cs typeface="Arial" charset="0"/>
              </a:defRPr>
            </a:lvl3pPr>
            <a:lvl4pPr marL="1570276" indent="-224325" eaLnBrk="0" hangingPunct="0">
              <a:defRPr>
                <a:solidFill>
                  <a:schemeClr val="tx1"/>
                </a:solidFill>
                <a:latin typeface="Arial" charset="0"/>
                <a:cs typeface="Arial" charset="0"/>
              </a:defRPr>
            </a:lvl4pPr>
            <a:lvl5pPr marL="2018927" indent="-224325" eaLnBrk="0" hangingPunct="0">
              <a:defRPr>
                <a:solidFill>
                  <a:schemeClr val="tx1"/>
                </a:solidFill>
                <a:latin typeface="Arial" charset="0"/>
                <a:cs typeface="Arial" charset="0"/>
              </a:defRPr>
            </a:lvl5pPr>
            <a:lvl6pPr marL="2467577" indent="-224325" eaLnBrk="0" fontAlgn="base" hangingPunct="0">
              <a:spcBef>
                <a:spcPct val="0"/>
              </a:spcBef>
              <a:spcAft>
                <a:spcPct val="0"/>
              </a:spcAft>
              <a:defRPr>
                <a:solidFill>
                  <a:schemeClr val="tx1"/>
                </a:solidFill>
                <a:latin typeface="Arial" charset="0"/>
                <a:cs typeface="Arial" charset="0"/>
              </a:defRPr>
            </a:lvl6pPr>
            <a:lvl7pPr marL="2916227" indent="-224325" eaLnBrk="0" fontAlgn="base" hangingPunct="0">
              <a:spcBef>
                <a:spcPct val="0"/>
              </a:spcBef>
              <a:spcAft>
                <a:spcPct val="0"/>
              </a:spcAft>
              <a:defRPr>
                <a:solidFill>
                  <a:schemeClr val="tx1"/>
                </a:solidFill>
                <a:latin typeface="Arial" charset="0"/>
                <a:cs typeface="Arial" charset="0"/>
              </a:defRPr>
            </a:lvl7pPr>
            <a:lvl8pPr marL="3364878" indent="-224325" eaLnBrk="0" fontAlgn="base" hangingPunct="0">
              <a:spcBef>
                <a:spcPct val="0"/>
              </a:spcBef>
              <a:spcAft>
                <a:spcPct val="0"/>
              </a:spcAft>
              <a:defRPr>
                <a:solidFill>
                  <a:schemeClr val="tx1"/>
                </a:solidFill>
                <a:latin typeface="Arial" charset="0"/>
                <a:cs typeface="Arial" charset="0"/>
              </a:defRPr>
            </a:lvl8pPr>
            <a:lvl9pPr marL="3813528" indent="-224325" eaLnBrk="0" fontAlgn="base" hangingPunct="0">
              <a:spcBef>
                <a:spcPct val="0"/>
              </a:spcBef>
              <a:spcAft>
                <a:spcPct val="0"/>
              </a:spcAft>
              <a:defRPr>
                <a:solidFill>
                  <a:schemeClr val="tx1"/>
                </a:solidFill>
                <a:latin typeface="Arial" charset="0"/>
                <a:cs typeface="Arial" charset="0"/>
              </a:defRPr>
            </a:lvl9pPr>
          </a:lstStyle>
          <a:p>
            <a:pPr eaLnBrk="1" hangingPunct="1"/>
            <a:fld id="{9E615CEA-3E11-4ABC-95EE-2978FFF15A6D}" type="slidenum">
              <a:rPr lang="en-US" smtClean="0"/>
              <a:pPr eaLnBrk="1" hangingPunct="1"/>
              <a:t>9</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29057" indent="-280406" eaLnBrk="0" hangingPunct="0">
              <a:defRPr>
                <a:solidFill>
                  <a:schemeClr val="tx1"/>
                </a:solidFill>
                <a:latin typeface="Arial" charset="0"/>
                <a:cs typeface="Arial" charset="0"/>
              </a:defRPr>
            </a:lvl2pPr>
            <a:lvl3pPr marL="1121626" indent="-224325" eaLnBrk="0" hangingPunct="0">
              <a:defRPr>
                <a:solidFill>
                  <a:schemeClr val="tx1"/>
                </a:solidFill>
                <a:latin typeface="Arial" charset="0"/>
                <a:cs typeface="Arial" charset="0"/>
              </a:defRPr>
            </a:lvl3pPr>
            <a:lvl4pPr marL="1570276" indent="-224325" eaLnBrk="0" hangingPunct="0">
              <a:defRPr>
                <a:solidFill>
                  <a:schemeClr val="tx1"/>
                </a:solidFill>
                <a:latin typeface="Arial" charset="0"/>
                <a:cs typeface="Arial" charset="0"/>
              </a:defRPr>
            </a:lvl4pPr>
            <a:lvl5pPr marL="2018927" indent="-224325" eaLnBrk="0" hangingPunct="0">
              <a:defRPr>
                <a:solidFill>
                  <a:schemeClr val="tx1"/>
                </a:solidFill>
                <a:latin typeface="Arial" charset="0"/>
                <a:cs typeface="Arial" charset="0"/>
              </a:defRPr>
            </a:lvl5pPr>
            <a:lvl6pPr marL="2467577" indent="-224325" eaLnBrk="0" fontAlgn="base" hangingPunct="0">
              <a:spcBef>
                <a:spcPct val="0"/>
              </a:spcBef>
              <a:spcAft>
                <a:spcPct val="0"/>
              </a:spcAft>
              <a:defRPr>
                <a:solidFill>
                  <a:schemeClr val="tx1"/>
                </a:solidFill>
                <a:latin typeface="Arial" charset="0"/>
                <a:cs typeface="Arial" charset="0"/>
              </a:defRPr>
            </a:lvl6pPr>
            <a:lvl7pPr marL="2916227" indent="-224325" eaLnBrk="0" fontAlgn="base" hangingPunct="0">
              <a:spcBef>
                <a:spcPct val="0"/>
              </a:spcBef>
              <a:spcAft>
                <a:spcPct val="0"/>
              </a:spcAft>
              <a:defRPr>
                <a:solidFill>
                  <a:schemeClr val="tx1"/>
                </a:solidFill>
                <a:latin typeface="Arial" charset="0"/>
                <a:cs typeface="Arial" charset="0"/>
              </a:defRPr>
            </a:lvl7pPr>
            <a:lvl8pPr marL="3364878" indent="-224325" eaLnBrk="0" fontAlgn="base" hangingPunct="0">
              <a:spcBef>
                <a:spcPct val="0"/>
              </a:spcBef>
              <a:spcAft>
                <a:spcPct val="0"/>
              </a:spcAft>
              <a:defRPr>
                <a:solidFill>
                  <a:schemeClr val="tx1"/>
                </a:solidFill>
                <a:latin typeface="Arial" charset="0"/>
                <a:cs typeface="Arial" charset="0"/>
              </a:defRPr>
            </a:lvl8pPr>
            <a:lvl9pPr marL="3813528" indent="-224325" eaLnBrk="0" fontAlgn="base" hangingPunct="0">
              <a:spcBef>
                <a:spcPct val="0"/>
              </a:spcBef>
              <a:spcAft>
                <a:spcPct val="0"/>
              </a:spcAft>
              <a:defRPr>
                <a:solidFill>
                  <a:schemeClr val="tx1"/>
                </a:solidFill>
                <a:latin typeface="Arial" charset="0"/>
                <a:cs typeface="Arial" charset="0"/>
              </a:defRPr>
            </a:lvl9pPr>
          </a:lstStyle>
          <a:p>
            <a:pPr eaLnBrk="1" hangingPunct="1"/>
            <a:fld id="{D29CADCB-AF9F-478A-BB1D-F8B219623E81}" type="slidenum">
              <a:rPr lang="en-US" smtClean="0"/>
              <a:pPr eaLnBrk="1" hangingPunct="1"/>
              <a:t>10</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29057" indent="-280406" eaLnBrk="0" hangingPunct="0">
              <a:defRPr>
                <a:solidFill>
                  <a:schemeClr val="tx1"/>
                </a:solidFill>
                <a:latin typeface="Arial" charset="0"/>
                <a:cs typeface="Arial" charset="0"/>
              </a:defRPr>
            </a:lvl2pPr>
            <a:lvl3pPr marL="1121626" indent="-224325" eaLnBrk="0" hangingPunct="0">
              <a:defRPr>
                <a:solidFill>
                  <a:schemeClr val="tx1"/>
                </a:solidFill>
                <a:latin typeface="Arial" charset="0"/>
                <a:cs typeface="Arial" charset="0"/>
              </a:defRPr>
            </a:lvl3pPr>
            <a:lvl4pPr marL="1570276" indent="-224325" eaLnBrk="0" hangingPunct="0">
              <a:defRPr>
                <a:solidFill>
                  <a:schemeClr val="tx1"/>
                </a:solidFill>
                <a:latin typeface="Arial" charset="0"/>
                <a:cs typeface="Arial" charset="0"/>
              </a:defRPr>
            </a:lvl4pPr>
            <a:lvl5pPr marL="2018927" indent="-224325" eaLnBrk="0" hangingPunct="0">
              <a:defRPr>
                <a:solidFill>
                  <a:schemeClr val="tx1"/>
                </a:solidFill>
                <a:latin typeface="Arial" charset="0"/>
                <a:cs typeface="Arial" charset="0"/>
              </a:defRPr>
            </a:lvl5pPr>
            <a:lvl6pPr marL="2467577" indent="-224325" eaLnBrk="0" fontAlgn="base" hangingPunct="0">
              <a:spcBef>
                <a:spcPct val="0"/>
              </a:spcBef>
              <a:spcAft>
                <a:spcPct val="0"/>
              </a:spcAft>
              <a:defRPr>
                <a:solidFill>
                  <a:schemeClr val="tx1"/>
                </a:solidFill>
                <a:latin typeface="Arial" charset="0"/>
                <a:cs typeface="Arial" charset="0"/>
              </a:defRPr>
            </a:lvl6pPr>
            <a:lvl7pPr marL="2916227" indent="-224325" eaLnBrk="0" fontAlgn="base" hangingPunct="0">
              <a:spcBef>
                <a:spcPct val="0"/>
              </a:spcBef>
              <a:spcAft>
                <a:spcPct val="0"/>
              </a:spcAft>
              <a:defRPr>
                <a:solidFill>
                  <a:schemeClr val="tx1"/>
                </a:solidFill>
                <a:latin typeface="Arial" charset="0"/>
                <a:cs typeface="Arial" charset="0"/>
              </a:defRPr>
            </a:lvl7pPr>
            <a:lvl8pPr marL="3364878" indent="-224325" eaLnBrk="0" fontAlgn="base" hangingPunct="0">
              <a:spcBef>
                <a:spcPct val="0"/>
              </a:spcBef>
              <a:spcAft>
                <a:spcPct val="0"/>
              </a:spcAft>
              <a:defRPr>
                <a:solidFill>
                  <a:schemeClr val="tx1"/>
                </a:solidFill>
                <a:latin typeface="Arial" charset="0"/>
                <a:cs typeface="Arial" charset="0"/>
              </a:defRPr>
            </a:lvl8pPr>
            <a:lvl9pPr marL="3813528" indent="-224325" eaLnBrk="0" fontAlgn="base" hangingPunct="0">
              <a:spcBef>
                <a:spcPct val="0"/>
              </a:spcBef>
              <a:spcAft>
                <a:spcPct val="0"/>
              </a:spcAft>
              <a:defRPr>
                <a:solidFill>
                  <a:schemeClr val="tx1"/>
                </a:solidFill>
                <a:latin typeface="Arial" charset="0"/>
                <a:cs typeface="Arial" charset="0"/>
              </a:defRPr>
            </a:lvl9pPr>
          </a:lstStyle>
          <a:p>
            <a:pPr eaLnBrk="1" hangingPunct="1"/>
            <a:fld id="{AE2D670D-3907-4E21-9B33-5E1304BDBA37}" type="slidenum">
              <a:rPr lang="en-US" smtClean="0"/>
              <a:pPr eaLnBrk="1" hangingPunct="1"/>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70DB951-E254-4F9B-8B35-DA67EFF42D2D}" type="datetimeFigureOut">
              <a:rPr lang="pt-BR" smtClean="0"/>
              <a:t>07/02/2017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422439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70DB951-E254-4F9B-8B35-DA67EFF42D2D}" type="datetimeFigureOut">
              <a:rPr lang="pt-BR" smtClean="0"/>
              <a:t>07/02/2017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201899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70DB951-E254-4F9B-8B35-DA67EFF42D2D}" type="datetimeFigureOut">
              <a:rPr lang="pt-BR" smtClean="0"/>
              <a:t>07/02/2017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237027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70DB951-E254-4F9B-8B35-DA67EFF42D2D}" type="datetimeFigureOut">
              <a:rPr lang="pt-BR" smtClean="0"/>
              <a:t>07/02/2017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409368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C70DB951-E254-4F9B-8B35-DA67EFF42D2D}" type="datetimeFigureOut">
              <a:rPr lang="pt-BR" smtClean="0"/>
              <a:t>07/02/2017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375224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70DB951-E254-4F9B-8B35-DA67EFF42D2D}" type="datetimeFigureOut">
              <a:rPr lang="pt-BR" smtClean="0"/>
              <a:t>07/02/2017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385497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70DB951-E254-4F9B-8B35-DA67EFF42D2D}" type="datetimeFigureOut">
              <a:rPr lang="pt-BR" smtClean="0"/>
              <a:t>07/02/2017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32943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70DB951-E254-4F9B-8B35-DA67EFF42D2D}" type="datetimeFigureOut">
              <a:rPr lang="pt-BR" smtClean="0"/>
              <a:t>07/02/2017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229184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70DB951-E254-4F9B-8B35-DA67EFF42D2D}" type="datetimeFigureOut">
              <a:rPr lang="pt-BR" smtClean="0"/>
              <a:t>07/02/2017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200239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C70DB951-E254-4F9B-8B35-DA67EFF42D2D}" type="datetimeFigureOut">
              <a:rPr lang="pt-BR" smtClean="0"/>
              <a:t>07/02/2017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169636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C70DB951-E254-4F9B-8B35-DA67EFF42D2D}" type="datetimeFigureOut">
              <a:rPr lang="pt-BR" smtClean="0"/>
              <a:t>07/02/2017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4443021-84FD-40DC-9712-F2FE585F1A1A}" type="slidenum">
              <a:rPr lang="pt-BR" smtClean="0"/>
              <a:t>‹nº›</a:t>
            </a:fld>
            <a:endParaRPr lang="pt-BR"/>
          </a:p>
        </p:txBody>
      </p:sp>
    </p:spTree>
    <p:extLst>
      <p:ext uri="{BB962C8B-B14F-4D97-AF65-F5344CB8AC3E}">
        <p14:creationId xmlns:p14="http://schemas.microsoft.com/office/powerpoint/2010/main" val="297895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DB951-E254-4F9B-8B35-DA67EFF42D2D}" type="datetimeFigureOut">
              <a:rPr lang="pt-BR" smtClean="0"/>
              <a:t>07/02/2017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43021-84FD-40DC-9712-F2FE585F1A1A}" type="slidenum">
              <a:rPr lang="pt-BR" smtClean="0"/>
              <a:t>‹nº›</a:t>
            </a:fld>
            <a:endParaRPr lang="pt-BR"/>
          </a:p>
        </p:txBody>
      </p:sp>
    </p:spTree>
    <p:extLst>
      <p:ext uri="{BB962C8B-B14F-4D97-AF65-F5344CB8AC3E}">
        <p14:creationId xmlns:p14="http://schemas.microsoft.com/office/powerpoint/2010/main" val="2505846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95505" y="3789040"/>
            <a:ext cx="7978775" cy="1080120"/>
          </a:xfrm>
          <a:prstGeom prst="rect">
            <a:avLst/>
          </a:prstGeom>
        </p:spPr>
        <p:txBody>
          <a:bodyPr/>
          <a:lstStyle/>
          <a:p>
            <a:pPr algn="ct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 de no break e infra estrutura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96752"/>
            <a:ext cx="511256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98047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aixaDeTexto 6"/>
          <p:cNvSpPr txBox="1">
            <a:spLocks noChangeArrowheads="1"/>
          </p:cNvSpPr>
          <p:nvPr/>
        </p:nvSpPr>
        <p:spPr bwMode="auto">
          <a:xfrm>
            <a:off x="2428875" y="785813"/>
            <a:ext cx="4071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t>Tratamento Individual do Alarme:</a:t>
            </a:r>
          </a:p>
        </p:txBody>
      </p:sp>
      <p:sp>
        <p:nvSpPr>
          <p:cNvPr id="9221" name="CaixaDeTexto 9"/>
          <p:cNvSpPr txBox="1">
            <a:spLocks noChangeArrowheads="1"/>
          </p:cNvSpPr>
          <p:nvPr/>
        </p:nvSpPr>
        <p:spPr bwMode="auto">
          <a:xfrm>
            <a:off x="4000500" y="2357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pt-BR"/>
          </a:p>
        </p:txBody>
      </p:sp>
      <p:sp>
        <p:nvSpPr>
          <p:cNvPr id="9222" name="CaixaDeTexto 12"/>
          <p:cNvSpPr txBox="1">
            <a:spLocks noChangeArrowheads="1"/>
          </p:cNvSpPr>
          <p:nvPr/>
        </p:nvSpPr>
        <p:spPr bwMode="auto">
          <a:xfrm>
            <a:off x="5689100" y="1966416"/>
            <a:ext cx="300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Data da geração do alarme</a:t>
            </a:r>
          </a:p>
        </p:txBody>
      </p:sp>
      <p:sp>
        <p:nvSpPr>
          <p:cNvPr id="9224" name="CaixaDeTexto 19"/>
          <p:cNvSpPr txBox="1">
            <a:spLocks noChangeArrowheads="1"/>
          </p:cNvSpPr>
          <p:nvPr/>
        </p:nvSpPr>
        <p:spPr bwMode="auto">
          <a:xfrm>
            <a:off x="5689100" y="2498694"/>
            <a:ext cx="278606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Data de Reconhecimento do alarme</a:t>
            </a:r>
          </a:p>
        </p:txBody>
      </p:sp>
      <p:sp>
        <p:nvSpPr>
          <p:cNvPr id="9226" name="CaixaDeTexto 22"/>
          <p:cNvSpPr txBox="1">
            <a:spLocks noChangeArrowheads="1"/>
          </p:cNvSpPr>
          <p:nvPr/>
        </p:nvSpPr>
        <p:spPr bwMode="auto">
          <a:xfrm>
            <a:off x="5689100" y="3422849"/>
            <a:ext cx="30718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Informações do local do equipamento</a:t>
            </a:r>
            <a:r>
              <a:rPr lang="pt-BR" dirty="0">
                <a:solidFill>
                  <a:schemeClr val="bg1"/>
                </a:solidFill>
              </a:rPr>
              <a:t> de Cadastro</a:t>
            </a:r>
          </a:p>
        </p:txBody>
      </p:sp>
      <p:sp>
        <p:nvSpPr>
          <p:cNvPr id="9228" name="CaixaDeTexto 25"/>
          <p:cNvSpPr txBox="1">
            <a:spLocks noChangeArrowheads="1"/>
          </p:cNvSpPr>
          <p:nvPr/>
        </p:nvSpPr>
        <p:spPr bwMode="auto">
          <a:xfrm>
            <a:off x="5697155" y="4228176"/>
            <a:ext cx="2286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Informações básicas do alarme gerado</a:t>
            </a:r>
          </a:p>
        </p:txBody>
      </p:sp>
      <p:sp>
        <p:nvSpPr>
          <p:cNvPr id="14"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2" name="CaixaDeTexto 1"/>
          <p:cNvSpPr txBox="1"/>
          <p:nvPr/>
        </p:nvSpPr>
        <p:spPr>
          <a:xfrm>
            <a:off x="503310" y="6000750"/>
            <a:ext cx="4500738" cy="923330"/>
          </a:xfrm>
          <a:prstGeom prst="rect">
            <a:avLst/>
          </a:prstGeom>
          <a:noFill/>
        </p:spPr>
        <p:txBody>
          <a:bodyPr wrap="square" rtlCol="0">
            <a:spAutoFit/>
          </a:bodyPr>
          <a:lstStyle/>
          <a:p>
            <a:r>
              <a:rPr lang="pt-BR" dirty="0"/>
              <a:t>(Imagem meramente ilustrativa, exemplificando um modo de visualização)</a:t>
            </a:r>
            <a:endParaRPr lang="pt-BR" b="1" dirty="0"/>
          </a:p>
          <a:p>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84784"/>
            <a:ext cx="5246870" cy="5160288"/>
          </a:xfrm>
          <a:prstGeom prst="rect">
            <a:avLst/>
          </a:prstGeom>
        </p:spPr>
      </p:pic>
      <p:sp>
        <p:nvSpPr>
          <p:cNvPr id="7" name="Seta: para a Direita 6"/>
          <p:cNvSpPr/>
          <p:nvPr/>
        </p:nvSpPr>
        <p:spPr>
          <a:xfrm rot="10800000">
            <a:off x="2393156" y="2118848"/>
            <a:ext cx="3214688" cy="905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1" name="Seta: para a Direita 20"/>
          <p:cNvSpPr/>
          <p:nvPr/>
        </p:nvSpPr>
        <p:spPr>
          <a:xfrm rot="11180357">
            <a:off x="2360834" y="3298309"/>
            <a:ext cx="3214688" cy="905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23" name="Seta: para a Direita 22"/>
          <p:cNvSpPr/>
          <p:nvPr/>
        </p:nvSpPr>
        <p:spPr>
          <a:xfrm rot="11051065">
            <a:off x="2416189" y="2514278"/>
            <a:ext cx="3214688" cy="905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4" name="Seta: para a Direita 23"/>
          <p:cNvSpPr/>
          <p:nvPr/>
        </p:nvSpPr>
        <p:spPr>
          <a:xfrm rot="11307406">
            <a:off x="2360833" y="4031877"/>
            <a:ext cx="3214688" cy="905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7" name="Seta: para a Direita 26"/>
          <p:cNvSpPr/>
          <p:nvPr/>
        </p:nvSpPr>
        <p:spPr>
          <a:xfrm rot="10800000">
            <a:off x="2428875" y="5202371"/>
            <a:ext cx="3214688" cy="905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 name="CaixaDeTexto 9"/>
          <p:cNvSpPr txBox="1"/>
          <p:nvPr/>
        </p:nvSpPr>
        <p:spPr>
          <a:xfrm>
            <a:off x="5685651" y="5155725"/>
            <a:ext cx="2839239" cy="646331"/>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Formulário de tratamento </a:t>
            </a:r>
          </a:p>
          <a:p>
            <a:r>
              <a:rPr lang="pt-BR" dirty="0">
                <a:latin typeface="Arial" panose="020B0604020202020204" pitchFamily="34" charset="0"/>
                <a:cs typeface="Arial" panose="020B0604020202020204" pitchFamily="34" charset="0"/>
              </a:rPr>
              <a:t>do alarme</a:t>
            </a:r>
          </a:p>
        </p:txBody>
      </p:sp>
    </p:spTree>
    <p:extLst>
      <p:ext uri="{BB962C8B-B14F-4D97-AF65-F5344CB8AC3E}">
        <p14:creationId xmlns:p14="http://schemas.microsoft.com/office/powerpoint/2010/main" val="267812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CaixaDeTexto 7"/>
          <p:cNvSpPr txBox="1">
            <a:spLocks noChangeArrowheads="1"/>
          </p:cNvSpPr>
          <p:nvPr/>
        </p:nvSpPr>
        <p:spPr bwMode="auto">
          <a:xfrm>
            <a:off x="1187450" y="76517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solidFill>
                  <a:schemeClr val="bg1"/>
                </a:solidFill>
              </a:rPr>
              <a:t>Ajustes dos Limites dos Alarmes</a:t>
            </a:r>
          </a:p>
        </p:txBody>
      </p:sp>
      <p:sp>
        <p:nvSpPr>
          <p:cNvPr id="10245" name="CaixaDeTexto 10"/>
          <p:cNvSpPr txBox="1">
            <a:spLocks noChangeArrowheads="1"/>
          </p:cNvSpPr>
          <p:nvPr/>
        </p:nvSpPr>
        <p:spPr bwMode="auto">
          <a:xfrm>
            <a:off x="6012160" y="1196975"/>
            <a:ext cx="292893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Tx/>
              <a:buChar char="-"/>
            </a:pPr>
            <a:r>
              <a:rPr lang="pt-BR" dirty="0"/>
              <a:t>Cadastramento de parâmetros de entradas e saídas.</a:t>
            </a:r>
          </a:p>
          <a:p>
            <a:pPr eaLnBrk="1" hangingPunct="1">
              <a:buFontTx/>
              <a:buChar char="-"/>
            </a:pPr>
            <a:endParaRPr lang="pt-BR" dirty="0"/>
          </a:p>
          <a:p>
            <a:pPr eaLnBrk="1" hangingPunct="1">
              <a:buFontTx/>
              <a:buChar char="-"/>
            </a:pPr>
            <a:r>
              <a:rPr lang="pt-BR" dirty="0"/>
              <a:t> Cadastramento de parâmetros para tensão, e bateria.</a:t>
            </a:r>
          </a:p>
        </p:txBody>
      </p:sp>
      <p:sp>
        <p:nvSpPr>
          <p:cNvPr id="10246" name="CaixaDeTexto 12"/>
          <p:cNvSpPr txBox="1">
            <a:spLocks noChangeArrowheads="1"/>
          </p:cNvSpPr>
          <p:nvPr/>
        </p:nvSpPr>
        <p:spPr bwMode="auto">
          <a:xfrm>
            <a:off x="6012160" y="3595107"/>
            <a:ext cx="30003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Determinando limites normais e críticos do equipamento.</a:t>
            </a:r>
          </a:p>
        </p:txBody>
      </p:sp>
      <p:sp>
        <p:nvSpPr>
          <p:cNvPr id="8"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2" name="CaixaDeTexto 1"/>
          <p:cNvSpPr txBox="1"/>
          <p:nvPr/>
        </p:nvSpPr>
        <p:spPr>
          <a:xfrm>
            <a:off x="180414" y="4518437"/>
            <a:ext cx="5460759" cy="923330"/>
          </a:xfrm>
          <a:prstGeom prst="rect">
            <a:avLst/>
          </a:prstGeom>
          <a:noFill/>
        </p:spPr>
        <p:txBody>
          <a:bodyPr wrap="square" rtlCol="0">
            <a:spAutoFit/>
          </a:bodyPr>
          <a:lstStyle/>
          <a:p>
            <a:r>
              <a:rPr lang="pt-BR" dirty="0"/>
              <a:t>(Imagem da tela de configuração de parâmetros do equipamento.)</a:t>
            </a:r>
            <a:endParaRPr lang="pt-BR" b="1" dirty="0"/>
          </a:p>
          <a:p>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14" y="1135063"/>
            <a:ext cx="5567073" cy="2922007"/>
          </a:xfrm>
          <a:prstGeom prst="rect">
            <a:avLst/>
          </a:prstGeom>
        </p:spPr>
      </p:pic>
    </p:spTree>
    <p:extLst>
      <p:ext uri="{BB962C8B-B14F-4D97-AF65-F5344CB8AC3E}">
        <p14:creationId xmlns:p14="http://schemas.microsoft.com/office/powerpoint/2010/main" val="74216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8313" y="765175"/>
            <a:ext cx="7978775" cy="728663"/>
          </a:xfrm>
        </p:spPr>
        <p:txBody>
          <a:bodyPr>
            <a:normAutofit fontScale="90000"/>
          </a:bodyPr>
          <a:lstStyle/>
          <a:p>
            <a:pPr eaLnBrk="1" hangingPunct="1"/>
            <a:r>
              <a:rPr lang="pt-BR" dirty="0"/>
              <a:t>Disparo de Alarmes</a:t>
            </a:r>
          </a:p>
        </p:txBody>
      </p:sp>
      <p:sp>
        <p:nvSpPr>
          <p:cNvPr id="7171" name="Slide Number Placeholder 3"/>
          <p:cNvSpPr>
            <a:spLocks noGrp="1"/>
          </p:cNvSpPr>
          <p:nvPr>
            <p:ph type="sldNum" sz="quarter" idx="10"/>
          </p:nvPr>
        </p:nvSpPr>
        <p:spPr/>
        <p:txBody>
          <a:bodyPr/>
          <a:lstStyle/>
          <a:p>
            <a:pPr>
              <a:defRPr/>
            </a:pPr>
            <a:fld id="{781A0337-C09F-4856-B212-36AAFCDD24A9}" type="slidenum">
              <a:rPr lang="en-GB" smtClean="0">
                <a:latin typeface="Arial" pitchFamily="34" charset="0"/>
              </a:rPr>
              <a:pPr>
                <a:defRPr/>
              </a:pPr>
              <a:t>12</a:t>
            </a:fld>
            <a:endParaRPr lang="en-GB">
              <a:latin typeface="Arial" pitchFamily="34" charset="0"/>
            </a:endParaRPr>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413000"/>
            <a:ext cx="5286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CaixaDeTexto 30"/>
          <p:cNvSpPr txBox="1">
            <a:spLocks noChangeArrowheads="1"/>
          </p:cNvSpPr>
          <p:nvPr/>
        </p:nvSpPr>
        <p:spPr bwMode="auto">
          <a:xfrm>
            <a:off x="7143750" y="3484563"/>
            <a:ext cx="2000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solidFill>
                  <a:schemeClr val="bg1"/>
                </a:solidFill>
              </a:rPr>
              <a:t>Faixa de trabalho </a:t>
            </a:r>
            <a:r>
              <a:rPr lang="pt-BR" dirty="0"/>
              <a:t>programada</a:t>
            </a:r>
            <a:r>
              <a:rPr lang="pt-BR" dirty="0">
                <a:solidFill>
                  <a:schemeClr val="bg1"/>
                </a:solidFill>
              </a:rPr>
              <a:t> entre 15°C e 25°C</a:t>
            </a:r>
          </a:p>
        </p:txBody>
      </p:sp>
      <p:cxnSp>
        <p:nvCxnSpPr>
          <p:cNvPr id="33" name="Conector de seta reta 32"/>
          <p:cNvCxnSpPr/>
          <p:nvPr/>
        </p:nvCxnSpPr>
        <p:spPr>
          <a:xfrm rot="5400000">
            <a:off x="4251325" y="3662363"/>
            <a:ext cx="642937"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Conector de seta reta 40"/>
          <p:cNvCxnSpPr/>
          <p:nvPr/>
        </p:nvCxnSpPr>
        <p:spPr>
          <a:xfrm rot="10800000">
            <a:off x="4857750" y="3627438"/>
            <a:ext cx="2214563" cy="158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72" name="CaixaDeTexto 41"/>
          <p:cNvSpPr txBox="1">
            <a:spLocks noChangeArrowheads="1"/>
          </p:cNvSpPr>
          <p:nvPr/>
        </p:nvSpPr>
        <p:spPr bwMode="auto">
          <a:xfrm>
            <a:off x="1857375" y="1484313"/>
            <a:ext cx="1357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solidFill>
                  <a:schemeClr val="bg1"/>
                </a:solidFill>
              </a:rPr>
              <a:t>Histerese</a:t>
            </a:r>
          </a:p>
        </p:txBody>
      </p:sp>
      <p:sp>
        <p:nvSpPr>
          <p:cNvPr id="11273" name="CaixaDeTexto 42"/>
          <p:cNvSpPr txBox="1">
            <a:spLocks noChangeArrowheads="1"/>
          </p:cNvSpPr>
          <p:nvPr/>
        </p:nvSpPr>
        <p:spPr bwMode="auto">
          <a:xfrm>
            <a:off x="3286125" y="1698625"/>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Alarme Disparado</a:t>
            </a:r>
          </a:p>
        </p:txBody>
      </p:sp>
      <p:sp>
        <p:nvSpPr>
          <p:cNvPr id="11274" name="CaixaDeTexto 43"/>
          <p:cNvSpPr txBox="1">
            <a:spLocks noChangeArrowheads="1"/>
          </p:cNvSpPr>
          <p:nvPr/>
        </p:nvSpPr>
        <p:spPr bwMode="auto">
          <a:xfrm>
            <a:off x="6643688" y="2055813"/>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t>Alarme Solucionado</a:t>
            </a:r>
          </a:p>
        </p:txBody>
      </p:sp>
      <p:cxnSp>
        <p:nvCxnSpPr>
          <p:cNvPr id="46" name="Conector de seta reta 45"/>
          <p:cNvCxnSpPr/>
          <p:nvPr/>
        </p:nvCxnSpPr>
        <p:spPr>
          <a:xfrm rot="5400000">
            <a:off x="2785269" y="3126581"/>
            <a:ext cx="285750"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p:nvPr/>
        </p:nvCxnSpPr>
        <p:spPr>
          <a:xfrm rot="16200000" flipH="1">
            <a:off x="2071688" y="2341563"/>
            <a:ext cx="1143000" cy="2857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Conector de seta reta 49"/>
          <p:cNvCxnSpPr/>
          <p:nvPr/>
        </p:nvCxnSpPr>
        <p:spPr>
          <a:xfrm rot="5400000">
            <a:off x="3464719" y="2234407"/>
            <a:ext cx="714375" cy="35718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p:nvPr/>
        </p:nvCxnSpPr>
        <p:spPr>
          <a:xfrm rot="10800000" flipV="1">
            <a:off x="5357813" y="2484438"/>
            <a:ext cx="2071687" cy="7143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79" name="CaixaDeTexto 52"/>
          <p:cNvSpPr txBox="1">
            <a:spLocks noChangeArrowheads="1"/>
          </p:cNvSpPr>
          <p:nvPr/>
        </p:nvSpPr>
        <p:spPr bwMode="auto">
          <a:xfrm>
            <a:off x="571500" y="5718175"/>
            <a:ext cx="8572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t>Todo Alarme Gerado ou Solucionado sempre é seguido de um e_mail</a:t>
            </a:r>
          </a:p>
        </p:txBody>
      </p:sp>
      <p:sp>
        <p:nvSpPr>
          <p:cNvPr id="17"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Tree>
    <p:extLst>
      <p:ext uri="{BB962C8B-B14F-4D97-AF65-F5344CB8AC3E}">
        <p14:creationId xmlns:p14="http://schemas.microsoft.com/office/powerpoint/2010/main" val="215131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50825" y="836613"/>
            <a:ext cx="7978775" cy="728662"/>
          </a:xfrm>
        </p:spPr>
        <p:txBody>
          <a:bodyPr>
            <a:normAutofit fontScale="90000"/>
          </a:bodyPr>
          <a:lstStyle/>
          <a:p>
            <a:pPr eaLnBrk="1" hangingPunct="1"/>
            <a:r>
              <a:rPr lang="pt-BR" dirty="0"/>
              <a:t>Tela de Leitura de Dispositivos</a:t>
            </a:r>
            <a:br>
              <a:rPr lang="pt-BR" dirty="0"/>
            </a:br>
            <a:endParaRPr lang="pt-BR" dirty="0"/>
          </a:p>
        </p:txBody>
      </p:sp>
      <p:sp>
        <p:nvSpPr>
          <p:cNvPr id="8195" name="Slide Number Placeholder 3"/>
          <p:cNvSpPr>
            <a:spLocks noGrp="1"/>
          </p:cNvSpPr>
          <p:nvPr>
            <p:ph type="sldNum" sz="quarter" idx="10"/>
          </p:nvPr>
        </p:nvSpPr>
        <p:spPr/>
        <p:txBody>
          <a:bodyPr/>
          <a:lstStyle/>
          <a:p>
            <a:pPr>
              <a:defRPr/>
            </a:pPr>
            <a:fld id="{FDDFEBF7-F54B-401F-A2F8-C05E95DFDB08}" type="slidenum">
              <a:rPr lang="en-GB" smtClean="0">
                <a:latin typeface="Arial" pitchFamily="34" charset="0"/>
              </a:rPr>
              <a:pPr>
                <a:defRPr/>
              </a:pPr>
              <a:t>13</a:t>
            </a:fld>
            <a:endParaRPr lang="en-GB">
              <a:latin typeface="Arial" pitchFamily="34" charset="0"/>
            </a:endParaRPr>
          </a:p>
        </p:txBody>
      </p:sp>
      <p:sp>
        <p:nvSpPr>
          <p:cNvPr id="12293" name="CaixaDeTexto 34"/>
          <p:cNvSpPr txBox="1">
            <a:spLocks noChangeArrowheads="1"/>
          </p:cNvSpPr>
          <p:nvPr/>
        </p:nvSpPr>
        <p:spPr bwMode="auto">
          <a:xfrm>
            <a:off x="6515100" y="1673225"/>
            <a:ext cx="22860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É possível visualizar o estado dos equipamentos monitorados em uma única tela</a:t>
            </a:r>
          </a:p>
        </p:txBody>
      </p:sp>
      <p:sp>
        <p:nvSpPr>
          <p:cNvPr id="12294" name="CaixaDeTexto 35"/>
          <p:cNvSpPr txBox="1">
            <a:spLocks noChangeArrowheads="1"/>
          </p:cNvSpPr>
          <p:nvPr/>
        </p:nvSpPr>
        <p:spPr bwMode="auto">
          <a:xfrm>
            <a:off x="6453213" y="3259137"/>
            <a:ext cx="25717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Além das entradas e saídas, é possível verificar o estado em que se encontra a bateria.</a:t>
            </a:r>
          </a:p>
        </p:txBody>
      </p:sp>
      <p:sp>
        <p:nvSpPr>
          <p:cNvPr id="12295" name="CaixaDeTexto 36"/>
          <p:cNvSpPr txBox="1">
            <a:spLocks noChangeArrowheads="1"/>
          </p:cNvSpPr>
          <p:nvPr/>
        </p:nvSpPr>
        <p:spPr bwMode="auto">
          <a:xfrm>
            <a:off x="6429375" y="5084763"/>
            <a:ext cx="2714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As informações são disponibilizadas de minuto em minuto</a:t>
            </a:r>
          </a:p>
        </p:txBody>
      </p:sp>
      <p:sp>
        <p:nvSpPr>
          <p:cNvPr id="9"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2" name="CaixaDeTexto 1"/>
          <p:cNvSpPr txBox="1"/>
          <p:nvPr/>
        </p:nvSpPr>
        <p:spPr>
          <a:xfrm>
            <a:off x="557829" y="6129338"/>
            <a:ext cx="5481021" cy="646331"/>
          </a:xfrm>
          <a:prstGeom prst="rect">
            <a:avLst/>
          </a:prstGeom>
          <a:noFill/>
        </p:spPr>
        <p:txBody>
          <a:bodyPr wrap="square" rtlCol="0">
            <a:spAutoFit/>
          </a:bodyPr>
          <a:lstStyle/>
          <a:p>
            <a:r>
              <a:rPr lang="pt-BR" dirty="0"/>
              <a:t>(Imagem de parte da tela de leitura de dispositivos. )</a:t>
            </a:r>
            <a:endParaRPr lang="pt-BR" b="1" dirty="0"/>
          </a:p>
          <a:p>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1565275"/>
            <a:ext cx="5975907" cy="3993034"/>
          </a:xfrm>
          <a:prstGeom prst="rect">
            <a:avLst/>
          </a:prstGeom>
        </p:spPr>
      </p:pic>
    </p:spTree>
    <p:extLst>
      <p:ext uri="{BB962C8B-B14F-4D97-AF65-F5344CB8AC3E}">
        <p14:creationId xmlns:p14="http://schemas.microsoft.com/office/powerpoint/2010/main" val="405661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74808" y="648092"/>
            <a:ext cx="6300192" cy="728662"/>
          </a:xfrm>
        </p:spPr>
        <p:txBody>
          <a:bodyPr>
            <a:normAutofit fontScale="90000"/>
          </a:bodyPr>
          <a:lstStyle/>
          <a:p>
            <a:pPr eaLnBrk="1" hangingPunct="1"/>
            <a:r>
              <a:rPr lang="pt-BR" dirty="0"/>
              <a:t>Avisos de alarme</a:t>
            </a:r>
          </a:p>
        </p:txBody>
      </p:sp>
      <p:sp>
        <p:nvSpPr>
          <p:cNvPr id="9219" name="Slide Number Placeholder 3"/>
          <p:cNvSpPr>
            <a:spLocks noGrp="1"/>
          </p:cNvSpPr>
          <p:nvPr>
            <p:ph type="sldNum" sz="quarter" idx="10"/>
          </p:nvPr>
        </p:nvSpPr>
        <p:spPr>
          <a:xfrm>
            <a:off x="457200" y="6356350"/>
            <a:ext cx="514400" cy="365125"/>
          </a:xfrm>
        </p:spPr>
        <p:txBody>
          <a:bodyPr/>
          <a:lstStyle/>
          <a:p>
            <a:pPr>
              <a:defRPr/>
            </a:pPr>
            <a:fld id="{F3B2FEA8-A8BF-47AC-84DD-03B6117184B3}" type="slidenum">
              <a:rPr lang="en-GB" smtClean="0">
                <a:latin typeface="Arial" pitchFamily="34" charset="0"/>
              </a:rPr>
              <a:pPr>
                <a:defRPr/>
              </a:pPr>
              <a:t>14</a:t>
            </a:fld>
            <a:endParaRPr lang="en-GB">
              <a:latin typeface="Arial" pitchFamily="34" charset="0"/>
            </a:endParaRPr>
          </a:p>
        </p:txBody>
      </p:sp>
      <p:sp>
        <p:nvSpPr>
          <p:cNvPr id="13317" name="CaixaDeTexto 14"/>
          <p:cNvSpPr txBox="1">
            <a:spLocks noChangeArrowheads="1"/>
          </p:cNvSpPr>
          <p:nvPr/>
        </p:nvSpPr>
        <p:spPr bwMode="auto">
          <a:xfrm>
            <a:off x="6626347" y="1736755"/>
            <a:ext cx="21333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Possibilidade de cadastrar quem poderá receber mensagens de alarmes via e-mail.</a:t>
            </a:r>
          </a:p>
        </p:txBody>
      </p:sp>
      <p:sp>
        <p:nvSpPr>
          <p:cNvPr id="13318" name="CaixaDeTexto 15"/>
          <p:cNvSpPr txBox="1">
            <a:spLocks noChangeArrowheads="1"/>
          </p:cNvSpPr>
          <p:nvPr/>
        </p:nvSpPr>
        <p:spPr bwMode="auto">
          <a:xfrm>
            <a:off x="6626347" y="3345012"/>
            <a:ext cx="206704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Conforme a gravidade do alarme, o sistema dispara e-mails avisando os respectivos responsáveis.</a:t>
            </a:r>
          </a:p>
        </p:txBody>
      </p:sp>
      <p:sp>
        <p:nvSpPr>
          <p:cNvPr id="8"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2" name="CaixaDeTexto 1"/>
          <p:cNvSpPr txBox="1"/>
          <p:nvPr/>
        </p:nvSpPr>
        <p:spPr>
          <a:xfrm>
            <a:off x="3131840" y="6381328"/>
            <a:ext cx="72008" cy="369332"/>
          </a:xfrm>
          <a:prstGeom prst="rect">
            <a:avLst/>
          </a:prstGeom>
          <a:noFill/>
        </p:spPr>
        <p:txBody>
          <a:bodyPr wrap="square" rtlCol="0">
            <a:spAutoFit/>
          </a:bodyPr>
          <a:lstStyle/>
          <a:p>
            <a:endParaRPr lang="pt-BR" dirty="0"/>
          </a:p>
        </p:txBody>
      </p:sp>
      <p:sp>
        <p:nvSpPr>
          <p:cNvPr id="3" name="CaixaDeTexto 2"/>
          <p:cNvSpPr txBox="1"/>
          <p:nvPr/>
        </p:nvSpPr>
        <p:spPr>
          <a:xfrm>
            <a:off x="1303470" y="6211669"/>
            <a:ext cx="4564674" cy="923330"/>
          </a:xfrm>
          <a:prstGeom prst="rect">
            <a:avLst/>
          </a:prstGeom>
          <a:noFill/>
        </p:spPr>
        <p:txBody>
          <a:bodyPr wrap="square" rtlCol="0">
            <a:spAutoFit/>
          </a:bodyPr>
          <a:lstStyle/>
          <a:p>
            <a:r>
              <a:rPr lang="pt-BR" dirty="0"/>
              <a:t>(Imagem de tela de configuração de recebimento de alarmes.)</a:t>
            </a:r>
            <a:endParaRPr lang="pt-BR" b="1"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78" y="1537238"/>
            <a:ext cx="5760640" cy="2977306"/>
          </a:xfrm>
          <a:prstGeom prst="rect">
            <a:avLst/>
          </a:prstGeom>
        </p:spPr>
      </p:pic>
    </p:spTree>
    <p:extLst>
      <p:ext uri="{BB962C8B-B14F-4D97-AF65-F5344CB8AC3E}">
        <p14:creationId xmlns:p14="http://schemas.microsoft.com/office/powerpoint/2010/main" val="201511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76264" y="687498"/>
            <a:ext cx="5219872" cy="728662"/>
          </a:xfrm>
        </p:spPr>
        <p:txBody>
          <a:bodyPr>
            <a:normAutofit fontScale="90000"/>
          </a:bodyPr>
          <a:lstStyle/>
          <a:p>
            <a:pPr eaLnBrk="1" hangingPunct="1"/>
            <a:r>
              <a:rPr lang="pt-BR" dirty="0"/>
              <a:t>Geração de relatórios</a:t>
            </a:r>
          </a:p>
        </p:txBody>
      </p:sp>
      <p:sp>
        <p:nvSpPr>
          <p:cNvPr id="10243" name="Slide Number Placeholder 3"/>
          <p:cNvSpPr>
            <a:spLocks noGrp="1"/>
          </p:cNvSpPr>
          <p:nvPr>
            <p:ph type="sldNum" sz="quarter" idx="10"/>
          </p:nvPr>
        </p:nvSpPr>
        <p:spPr/>
        <p:txBody>
          <a:bodyPr/>
          <a:lstStyle/>
          <a:p>
            <a:pPr>
              <a:defRPr/>
            </a:pPr>
            <a:fld id="{F016538B-C51E-4513-8520-7335D36CDB5E}" type="slidenum">
              <a:rPr lang="en-GB" smtClean="0">
                <a:latin typeface="Arial" pitchFamily="34" charset="0"/>
              </a:rPr>
              <a:pPr>
                <a:defRPr/>
              </a:pPr>
              <a:t>15</a:t>
            </a:fld>
            <a:endParaRPr lang="en-GB">
              <a:latin typeface="Arial" pitchFamily="34" charset="0"/>
            </a:endParaRPr>
          </a:p>
        </p:txBody>
      </p:sp>
      <p:sp>
        <p:nvSpPr>
          <p:cNvPr id="14341" name="CaixaDeTexto 35"/>
          <p:cNvSpPr txBox="1">
            <a:spLocks noChangeArrowheads="1"/>
          </p:cNvSpPr>
          <p:nvPr/>
        </p:nvSpPr>
        <p:spPr bwMode="auto">
          <a:xfrm>
            <a:off x="6630359" y="1715323"/>
            <a:ext cx="242083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Possibilidade de gerar relatórios com dados gerais sobre os alarmes gerados pelos equipamentos do cliente.</a:t>
            </a:r>
          </a:p>
        </p:txBody>
      </p:sp>
      <p:sp>
        <p:nvSpPr>
          <p:cNvPr id="14342" name="CaixaDeTexto 39"/>
          <p:cNvSpPr txBox="1">
            <a:spLocks noChangeArrowheads="1"/>
          </p:cNvSpPr>
          <p:nvPr/>
        </p:nvSpPr>
        <p:spPr bwMode="auto">
          <a:xfrm>
            <a:off x="6630359" y="3618539"/>
            <a:ext cx="256547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Exemplo:</a:t>
            </a:r>
          </a:p>
          <a:p>
            <a:pPr eaLnBrk="1" hangingPunct="1"/>
            <a:endParaRPr lang="pt-BR" dirty="0"/>
          </a:p>
          <a:p>
            <a:pPr eaLnBrk="1" hangingPunct="1"/>
            <a:r>
              <a:rPr lang="pt-BR" dirty="0"/>
              <a:t>Alarmes gerados pelos equipamentos de um cliente dentro de um período de tempo.</a:t>
            </a:r>
          </a:p>
        </p:txBody>
      </p:sp>
      <p:sp>
        <p:nvSpPr>
          <p:cNvPr id="8"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2" name="CaixaDeTexto 1"/>
          <p:cNvSpPr txBox="1"/>
          <p:nvPr/>
        </p:nvSpPr>
        <p:spPr>
          <a:xfrm>
            <a:off x="986625" y="6359525"/>
            <a:ext cx="7113767" cy="646331"/>
          </a:xfrm>
          <a:prstGeom prst="rect">
            <a:avLst/>
          </a:prstGeom>
          <a:noFill/>
        </p:spPr>
        <p:txBody>
          <a:bodyPr wrap="square" rtlCol="0">
            <a:spAutoFit/>
          </a:bodyPr>
          <a:lstStyle/>
          <a:p>
            <a:r>
              <a:rPr lang="pt-BR" dirty="0"/>
              <a:t>(Imagem da tela de relatórios de alarmes de equipamentos.)</a:t>
            </a:r>
            <a:endParaRPr lang="pt-BR" b="1" dirty="0"/>
          </a:p>
          <a:p>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715323"/>
            <a:ext cx="6192687" cy="3092960"/>
          </a:xfrm>
          <a:prstGeom prst="rect">
            <a:avLst/>
          </a:prstGeom>
        </p:spPr>
      </p:pic>
    </p:spTree>
    <p:extLst>
      <p:ext uri="{BB962C8B-B14F-4D97-AF65-F5344CB8AC3E}">
        <p14:creationId xmlns:p14="http://schemas.microsoft.com/office/powerpoint/2010/main" val="427910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63713" y="765175"/>
            <a:ext cx="5795962" cy="512763"/>
          </a:xfrm>
        </p:spPr>
        <p:txBody>
          <a:bodyPr>
            <a:normAutofit fontScale="90000"/>
          </a:bodyPr>
          <a:lstStyle/>
          <a:p>
            <a:pPr eaLnBrk="1" hangingPunct="1"/>
            <a:r>
              <a:rPr lang="pt-BR" dirty="0"/>
              <a:t>Geração de gráficos</a:t>
            </a:r>
          </a:p>
        </p:txBody>
      </p:sp>
      <p:sp>
        <p:nvSpPr>
          <p:cNvPr id="11267" name="Slide Number Placeholder 3"/>
          <p:cNvSpPr>
            <a:spLocks noGrp="1"/>
          </p:cNvSpPr>
          <p:nvPr>
            <p:ph type="sldNum" sz="quarter" idx="10"/>
          </p:nvPr>
        </p:nvSpPr>
        <p:spPr/>
        <p:txBody>
          <a:bodyPr/>
          <a:lstStyle/>
          <a:p>
            <a:pPr>
              <a:defRPr/>
            </a:pPr>
            <a:fld id="{CA43BB1E-9FC3-4CDB-8419-D3074449193D}" type="slidenum">
              <a:rPr lang="en-GB" smtClean="0">
                <a:latin typeface="Arial" pitchFamily="34" charset="0"/>
              </a:rPr>
              <a:pPr>
                <a:defRPr/>
              </a:pPr>
              <a:t>16</a:t>
            </a:fld>
            <a:endParaRPr lang="en-GB">
              <a:latin typeface="Arial" pitchFamily="34" charset="0"/>
            </a:endParaRPr>
          </a:p>
        </p:txBody>
      </p:sp>
      <p:sp>
        <p:nvSpPr>
          <p:cNvPr id="8"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2" name="CaixaDeTexto 1"/>
          <p:cNvSpPr txBox="1"/>
          <p:nvPr/>
        </p:nvSpPr>
        <p:spPr>
          <a:xfrm>
            <a:off x="1643062" y="6130170"/>
            <a:ext cx="5144485" cy="646331"/>
          </a:xfrm>
          <a:prstGeom prst="rect">
            <a:avLst/>
          </a:prstGeom>
          <a:noFill/>
        </p:spPr>
        <p:txBody>
          <a:bodyPr wrap="none" rtlCol="0">
            <a:spAutoFit/>
          </a:bodyPr>
          <a:lstStyle/>
          <a:p>
            <a:r>
              <a:rPr lang="pt-BR" dirty="0"/>
              <a:t>(Imagem de parte da tela de visualização de gráficos)</a:t>
            </a:r>
            <a:endParaRPr lang="pt-BR" b="1" dirty="0"/>
          </a:p>
          <a:p>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04118"/>
            <a:ext cx="6418776" cy="3981605"/>
          </a:xfrm>
          <a:prstGeom prst="rect">
            <a:avLst/>
          </a:prstGeom>
        </p:spPr>
      </p:pic>
      <p:sp>
        <p:nvSpPr>
          <p:cNvPr id="15365" name="CaixaDeTexto 22"/>
          <p:cNvSpPr txBox="1">
            <a:spLocks noChangeArrowheads="1"/>
          </p:cNvSpPr>
          <p:nvPr/>
        </p:nvSpPr>
        <p:spPr bwMode="auto">
          <a:xfrm>
            <a:off x="6804248" y="1916832"/>
            <a:ext cx="233975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É possível visualizar gráficos de valores de entradas e saídas que foram registradas em um período de tempo.</a:t>
            </a:r>
          </a:p>
        </p:txBody>
      </p:sp>
    </p:spTree>
    <p:extLst>
      <p:ext uri="{BB962C8B-B14F-4D97-AF65-F5344CB8AC3E}">
        <p14:creationId xmlns:p14="http://schemas.microsoft.com/office/powerpoint/2010/main" val="292609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2" descr="LOGO iss SEM FUNDO"/>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2357438" y="1428750"/>
            <a:ext cx="424815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4"/>
          <p:cNvSpPr txBox="1">
            <a:spLocks/>
          </p:cNvSpPr>
          <p:nvPr/>
        </p:nvSpPr>
        <p:spPr>
          <a:xfrm>
            <a:off x="327025" y="1050925"/>
            <a:ext cx="8543925" cy="4398963"/>
          </a:xfrm>
          <a:prstGeom prst="rect">
            <a:avLst/>
          </a:prstGeom>
        </p:spPr>
        <p:txBody>
          <a:bodyPr/>
          <a:lstStyle/>
          <a:p>
            <a:pPr marL="358775" indent="-358775" eaLnBrk="0" hangingPunct="0">
              <a:spcBef>
                <a:spcPts val="1200"/>
              </a:spcBef>
              <a:spcAft>
                <a:spcPts val="1200"/>
              </a:spcAft>
              <a:buClr>
                <a:srgbClr val="FF7200"/>
              </a:buClr>
              <a:defRPr/>
            </a:pPr>
            <a:endParaRPr lang="pt-BR" sz="2400" kern="0" dirty="0">
              <a:solidFill>
                <a:srgbClr val="003459"/>
              </a:solidFill>
              <a:latin typeface="+mn-lt"/>
              <a:cs typeface="+mn-cs"/>
            </a:endParaRPr>
          </a:p>
        </p:txBody>
      </p:sp>
      <p:sp>
        <p:nvSpPr>
          <p:cNvPr id="7" name="Title 3"/>
          <p:cNvSpPr txBox="1">
            <a:spLocks/>
          </p:cNvSpPr>
          <p:nvPr/>
        </p:nvSpPr>
        <p:spPr>
          <a:xfrm>
            <a:off x="428596"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pic>
        <p:nvPicPr>
          <p:cNvPr id="16389" name="Imagem 9" descr="E:\DCIM\101MSDCF\DSC033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68413"/>
            <a:ext cx="74803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0" name="Group 4"/>
          <p:cNvGrpSpPr>
            <a:grpSpLocks/>
          </p:cNvGrpSpPr>
          <p:nvPr/>
        </p:nvGrpSpPr>
        <p:grpSpPr bwMode="auto">
          <a:xfrm>
            <a:off x="611188" y="549275"/>
            <a:ext cx="7777162" cy="647700"/>
            <a:chOff x="1701" y="1417"/>
            <a:chExt cx="9000" cy="1020"/>
          </a:xfrm>
        </p:grpSpPr>
        <p:sp>
          <p:nvSpPr>
            <p:cNvPr id="16392"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16393" name="Group 6"/>
            <p:cNvGrpSpPr>
              <a:grpSpLocks/>
            </p:cNvGrpSpPr>
            <p:nvPr/>
          </p:nvGrpSpPr>
          <p:grpSpPr bwMode="auto">
            <a:xfrm>
              <a:off x="1701" y="1417"/>
              <a:ext cx="9000" cy="900"/>
              <a:chOff x="1701" y="1417"/>
              <a:chExt cx="9000" cy="900"/>
            </a:xfrm>
          </p:grpSpPr>
          <p:sp>
            <p:nvSpPr>
              <p:cNvPr id="16394"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16395"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grpSp>
      <p:sp>
        <p:nvSpPr>
          <p:cNvPr id="16391" name="Retângulo 12"/>
          <p:cNvSpPr>
            <a:spLocks noChangeArrowheads="1"/>
          </p:cNvSpPr>
          <p:nvPr/>
        </p:nvSpPr>
        <p:spPr bwMode="auto">
          <a:xfrm>
            <a:off x="1187450" y="620713"/>
            <a:ext cx="655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r>
              <a:rPr lang="pt-BR">
                <a:solidFill>
                  <a:schemeClr val="bg1"/>
                </a:solidFill>
              </a:rPr>
              <a:t>      </a:t>
            </a:r>
            <a:r>
              <a:rPr lang="pt-BR" b="1">
                <a:solidFill>
                  <a:schemeClr val="bg1"/>
                </a:solidFill>
              </a:rPr>
              <a:t>CENTRAL  DE MONITORAMENTO 24HS 365 Dias</a:t>
            </a:r>
          </a:p>
        </p:txBody>
      </p:sp>
      <p:sp>
        <p:nvSpPr>
          <p:cNvPr id="2" name="CaixaDeTexto 1"/>
          <p:cNvSpPr txBox="1"/>
          <p:nvPr/>
        </p:nvSpPr>
        <p:spPr>
          <a:xfrm>
            <a:off x="1052570" y="6154997"/>
            <a:ext cx="7158050" cy="646331"/>
          </a:xfrm>
          <a:prstGeom prst="rect">
            <a:avLst/>
          </a:prstGeom>
          <a:noFill/>
        </p:spPr>
        <p:txBody>
          <a:bodyPr wrap="none" rtlCol="0">
            <a:spAutoFit/>
          </a:bodyPr>
          <a:lstStyle/>
          <a:p>
            <a:r>
              <a:rPr lang="pt-BR" dirty="0"/>
              <a:t>(Imagem meramente ilustrativa, exemplificando um modo de visualização)</a:t>
            </a:r>
            <a:endParaRPr lang="pt-BR" b="1" dirty="0"/>
          </a:p>
          <a:p>
            <a:endParaRPr lang="pt-BR" dirty="0"/>
          </a:p>
        </p:txBody>
      </p:sp>
    </p:spTree>
    <p:extLst>
      <p:ext uri="{BB962C8B-B14F-4D97-AF65-F5344CB8AC3E}">
        <p14:creationId xmlns:p14="http://schemas.microsoft.com/office/powerpoint/2010/main" val="1323985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de cantos arredondados 7"/>
          <p:cNvSpPr/>
          <p:nvPr/>
        </p:nvSpPr>
        <p:spPr>
          <a:xfrm>
            <a:off x="3132138" y="0"/>
            <a:ext cx="2390775" cy="54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CENTRAL MONITORAMENTO</a:t>
            </a:r>
          </a:p>
        </p:txBody>
      </p:sp>
      <p:sp>
        <p:nvSpPr>
          <p:cNvPr id="9" name="Retângulo 8"/>
          <p:cNvSpPr/>
          <p:nvPr/>
        </p:nvSpPr>
        <p:spPr>
          <a:xfrm>
            <a:off x="3132138" y="1052513"/>
            <a:ext cx="2419350" cy="73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Equipamento  transmite informações coletadas em campo a cada 1 minuto!</a:t>
            </a:r>
          </a:p>
        </p:txBody>
      </p:sp>
      <p:sp>
        <p:nvSpPr>
          <p:cNvPr id="10" name="Retângulo 9"/>
          <p:cNvSpPr/>
          <p:nvPr/>
        </p:nvSpPr>
        <p:spPr>
          <a:xfrm>
            <a:off x="3132138" y="2205038"/>
            <a:ext cx="2428875"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a:t>Sistema de Monitoramento ( Software ) recebe as informações  dos equipemanetos  e trata os dados.</a:t>
            </a:r>
          </a:p>
        </p:txBody>
      </p:sp>
      <p:sp>
        <p:nvSpPr>
          <p:cNvPr id="11" name="Fluxograma: Decisão 10"/>
          <p:cNvSpPr/>
          <p:nvPr/>
        </p:nvSpPr>
        <p:spPr>
          <a:xfrm>
            <a:off x="3059113" y="3644900"/>
            <a:ext cx="2520950" cy="14763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a:t>TRATAMENTO DAS INFORMAÇÕES</a:t>
            </a:r>
          </a:p>
        </p:txBody>
      </p:sp>
      <p:sp>
        <p:nvSpPr>
          <p:cNvPr id="17" name="Fluxograma: Decisão 16"/>
          <p:cNvSpPr/>
          <p:nvPr/>
        </p:nvSpPr>
        <p:spPr>
          <a:xfrm>
            <a:off x="6300788" y="3573463"/>
            <a:ext cx="2374900" cy="15716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a:t>Informações  fora dos padrões de funcionamento!</a:t>
            </a:r>
          </a:p>
        </p:txBody>
      </p:sp>
      <p:sp>
        <p:nvSpPr>
          <p:cNvPr id="18" name="Fluxograma: Decisão 17"/>
          <p:cNvSpPr/>
          <p:nvPr/>
        </p:nvSpPr>
        <p:spPr>
          <a:xfrm>
            <a:off x="0" y="3573463"/>
            <a:ext cx="2051050" cy="16287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Informações dentro dos padrões de funcionamento</a:t>
            </a:r>
          </a:p>
        </p:txBody>
      </p:sp>
      <p:sp>
        <p:nvSpPr>
          <p:cNvPr id="19" name="Retângulo de cantos arredondados 18"/>
          <p:cNvSpPr/>
          <p:nvPr/>
        </p:nvSpPr>
        <p:spPr>
          <a:xfrm>
            <a:off x="0" y="2205038"/>
            <a:ext cx="2114550" cy="78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a:t>Armazenado no banco de dados para futuras consultas e  construções de gráficos</a:t>
            </a:r>
          </a:p>
        </p:txBody>
      </p:sp>
      <p:sp>
        <p:nvSpPr>
          <p:cNvPr id="21" name="Retângulo de cantos arredondados 20"/>
          <p:cNvSpPr/>
          <p:nvPr/>
        </p:nvSpPr>
        <p:spPr>
          <a:xfrm>
            <a:off x="6227763" y="2205038"/>
            <a:ext cx="2495550" cy="695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Envia  e-mails relacionados ao alarme gerador para equipes </a:t>
            </a:r>
            <a:r>
              <a:rPr lang="pt-BR" dirty="0" err="1"/>
              <a:t>pré</a:t>
            </a:r>
            <a:r>
              <a:rPr lang="pt-BR" dirty="0"/>
              <a:t> cadastradas no sistema!</a:t>
            </a:r>
          </a:p>
        </p:txBody>
      </p:sp>
      <p:cxnSp>
        <p:nvCxnSpPr>
          <p:cNvPr id="33" name="Conector de seta reta 32"/>
          <p:cNvCxnSpPr/>
          <p:nvPr/>
        </p:nvCxnSpPr>
        <p:spPr>
          <a:xfrm rot="5400000">
            <a:off x="8243888" y="8434388"/>
            <a:ext cx="42862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ector de seta reta 40"/>
          <p:cNvCxnSpPr>
            <a:stCxn id="8" idx="2"/>
            <a:endCxn id="9" idx="0"/>
          </p:cNvCxnSpPr>
          <p:nvPr/>
        </p:nvCxnSpPr>
        <p:spPr>
          <a:xfrm rot="16200000" flipH="1">
            <a:off x="4083050" y="793750"/>
            <a:ext cx="503238" cy="142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Conector de seta reta 42"/>
          <p:cNvCxnSpPr>
            <a:stCxn id="9" idx="2"/>
            <a:endCxn id="10" idx="0"/>
          </p:cNvCxnSpPr>
          <p:nvPr/>
        </p:nvCxnSpPr>
        <p:spPr>
          <a:xfrm rot="16200000" flipH="1">
            <a:off x="4134644" y="1993107"/>
            <a:ext cx="419100" cy="47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stCxn id="10" idx="3"/>
            <a:endCxn id="21" idx="1"/>
          </p:cNvCxnSpPr>
          <p:nvPr/>
        </p:nvCxnSpPr>
        <p:spPr>
          <a:xfrm flipV="1">
            <a:off x="5561013" y="2552700"/>
            <a:ext cx="66675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Conector de seta reta 46"/>
          <p:cNvCxnSpPr>
            <a:stCxn id="10" idx="1"/>
            <a:endCxn id="19" idx="3"/>
          </p:cNvCxnSpPr>
          <p:nvPr/>
        </p:nvCxnSpPr>
        <p:spPr>
          <a:xfrm rot="10800000" flipV="1">
            <a:off x="2114550" y="2590800"/>
            <a:ext cx="1017588" cy="47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a:stCxn id="17" idx="0"/>
            <a:endCxn id="21" idx="2"/>
          </p:cNvCxnSpPr>
          <p:nvPr/>
        </p:nvCxnSpPr>
        <p:spPr>
          <a:xfrm rot="16200000" flipV="1">
            <a:off x="7145338" y="3230563"/>
            <a:ext cx="673100" cy="12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Conector de seta reta 53"/>
          <p:cNvCxnSpPr>
            <a:stCxn id="10" idx="2"/>
            <a:endCxn id="11" idx="0"/>
          </p:cNvCxnSpPr>
          <p:nvPr/>
        </p:nvCxnSpPr>
        <p:spPr>
          <a:xfrm rot="5400000">
            <a:off x="3998913" y="3297238"/>
            <a:ext cx="668337" cy="269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7" name="Conector de seta reta 56"/>
          <p:cNvCxnSpPr>
            <a:stCxn id="11" idx="3"/>
            <a:endCxn id="17" idx="1"/>
          </p:cNvCxnSpPr>
          <p:nvPr/>
        </p:nvCxnSpPr>
        <p:spPr>
          <a:xfrm flipV="1">
            <a:off x="5580063" y="4359275"/>
            <a:ext cx="720725" cy="238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Conector de seta reta 62"/>
          <p:cNvCxnSpPr>
            <a:stCxn id="18" idx="0"/>
            <a:endCxn id="19" idx="2"/>
          </p:cNvCxnSpPr>
          <p:nvPr/>
        </p:nvCxnSpPr>
        <p:spPr>
          <a:xfrm rot="5400000" flipH="1" flipV="1">
            <a:off x="747712" y="3263901"/>
            <a:ext cx="587375" cy="31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7" name="Conector de seta reta 66"/>
          <p:cNvCxnSpPr>
            <a:stCxn id="11" idx="1"/>
            <a:endCxn id="18" idx="3"/>
          </p:cNvCxnSpPr>
          <p:nvPr/>
        </p:nvCxnSpPr>
        <p:spPr>
          <a:xfrm rot="10800000" flipV="1">
            <a:off x="2051050" y="4383088"/>
            <a:ext cx="1008063" cy="47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17" idx="2"/>
          </p:cNvCxnSpPr>
          <p:nvPr/>
        </p:nvCxnSpPr>
        <p:spPr>
          <a:xfrm rot="5400000">
            <a:off x="6959601" y="5637212"/>
            <a:ext cx="1020762" cy="365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8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de cantos arredondados 6"/>
          <p:cNvSpPr/>
          <p:nvPr/>
        </p:nvSpPr>
        <p:spPr>
          <a:xfrm>
            <a:off x="0" y="765175"/>
            <a:ext cx="2495550" cy="1470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Aciona via Telefone equipes pré-cadastradas na lista de acionamentos informada pelo cliente!</a:t>
            </a:r>
          </a:p>
          <a:p>
            <a:pPr algn="ctr">
              <a:defRPr/>
            </a:pPr>
            <a:r>
              <a:rPr lang="pt-BR" dirty="0"/>
              <a:t>Inseri no sistema informações referente  ao acionamento realizado!</a:t>
            </a:r>
          </a:p>
        </p:txBody>
      </p:sp>
      <p:sp>
        <p:nvSpPr>
          <p:cNvPr id="8" name="Fluxograma: Decisão 7"/>
          <p:cNvSpPr/>
          <p:nvPr/>
        </p:nvSpPr>
        <p:spPr>
          <a:xfrm>
            <a:off x="3059113" y="692150"/>
            <a:ext cx="2305050" cy="15843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Operador Reconhece alarme!</a:t>
            </a:r>
          </a:p>
        </p:txBody>
      </p:sp>
      <p:sp>
        <p:nvSpPr>
          <p:cNvPr id="9" name="Fluxograma: Decisão 8"/>
          <p:cNvSpPr/>
          <p:nvPr/>
        </p:nvSpPr>
        <p:spPr>
          <a:xfrm>
            <a:off x="5940425" y="765175"/>
            <a:ext cx="2238375" cy="14668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a:t>Gera Alarmes na Central de Alarmes!</a:t>
            </a:r>
          </a:p>
        </p:txBody>
      </p:sp>
      <p:sp>
        <p:nvSpPr>
          <p:cNvPr id="12" name="Retângulo 11"/>
          <p:cNvSpPr/>
          <p:nvPr/>
        </p:nvSpPr>
        <p:spPr>
          <a:xfrm>
            <a:off x="179388" y="2852738"/>
            <a:ext cx="2190750"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Equipe técnica Resolve o problema em campo e informa operador o que foi realizado. Para fins de histórico!</a:t>
            </a:r>
          </a:p>
        </p:txBody>
      </p:sp>
      <p:cxnSp>
        <p:nvCxnSpPr>
          <p:cNvPr id="14" name="Conector de seta reta 13"/>
          <p:cNvCxnSpPr>
            <a:stCxn id="8" idx="1"/>
            <a:endCxn id="7" idx="3"/>
          </p:cNvCxnSpPr>
          <p:nvPr/>
        </p:nvCxnSpPr>
        <p:spPr>
          <a:xfrm rot="10800000" flipV="1">
            <a:off x="2495550" y="1484313"/>
            <a:ext cx="563563" cy="158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Fluxograma: Processo 17"/>
          <p:cNvSpPr/>
          <p:nvPr/>
        </p:nvSpPr>
        <p:spPr>
          <a:xfrm>
            <a:off x="5940425" y="2852738"/>
            <a:ext cx="2209800" cy="6477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Após solução automática do alarme o sistema Soluciona o alarme</a:t>
            </a:r>
          </a:p>
        </p:txBody>
      </p:sp>
      <p:sp>
        <p:nvSpPr>
          <p:cNvPr id="19" name="Fluxograma: Documento 18"/>
          <p:cNvSpPr/>
          <p:nvPr/>
        </p:nvSpPr>
        <p:spPr>
          <a:xfrm>
            <a:off x="6084888" y="3933825"/>
            <a:ext cx="2152650" cy="18954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O alarme de temperatura só pode ser solucionado quando o  problema no local realmente é definitivo, no caso de temperatura alta, o alarme é removido quando sobe uma nova medida já com a temperatura dentro do padrão de funcionamento!</a:t>
            </a:r>
          </a:p>
        </p:txBody>
      </p:sp>
      <p:cxnSp>
        <p:nvCxnSpPr>
          <p:cNvPr id="21" name="Conector de seta reta 20"/>
          <p:cNvCxnSpPr/>
          <p:nvPr/>
        </p:nvCxnSpPr>
        <p:spPr>
          <a:xfrm rot="5400000">
            <a:off x="6879431" y="3713957"/>
            <a:ext cx="428625"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Fluxograma: Processo alternativo 21"/>
          <p:cNvSpPr/>
          <p:nvPr/>
        </p:nvSpPr>
        <p:spPr>
          <a:xfrm>
            <a:off x="3132138" y="2781300"/>
            <a:ext cx="2160587" cy="94297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pt-BR" dirty="0"/>
              <a:t>Após Alarme solucionado  Operador inseri todas informações relacionadas  ao evento e Encerra  o Alarme!</a:t>
            </a:r>
          </a:p>
        </p:txBody>
      </p:sp>
      <p:cxnSp>
        <p:nvCxnSpPr>
          <p:cNvPr id="29" name="Conector de seta reta 28"/>
          <p:cNvCxnSpPr>
            <a:endCxn id="9" idx="0"/>
          </p:cNvCxnSpPr>
          <p:nvPr/>
        </p:nvCxnSpPr>
        <p:spPr>
          <a:xfrm rot="5400000">
            <a:off x="6693694" y="365919"/>
            <a:ext cx="765175" cy="333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a:stCxn id="9" idx="1"/>
            <a:endCxn id="8" idx="3"/>
          </p:cNvCxnSpPr>
          <p:nvPr/>
        </p:nvCxnSpPr>
        <p:spPr>
          <a:xfrm rot="10800000">
            <a:off x="5364163" y="1484313"/>
            <a:ext cx="576262" cy="142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8" idx="2"/>
            <a:endCxn id="22" idx="0"/>
          </p:cNvCxnSpPr>
          <p:nvPr/>
        </p:nvCxnSpPr>
        <p:spPr>
          <a:xfrm rot="5400000">
            <a:off x="3960813" y="2528888"/>
            <a:ext cx="503237"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Conector de seta reta 55"/>
          <p:cNvCxnSpPr>
            <a:stCxn id="9" idx="2"/>
            <a:endCxn id="18" idx="0"/>
          </p:cNvCxnSpPr>
          <p:nvPr/>
        </p:nvCxnSpPr>
        <p:spPr>
          <a:xfrm rot="5400000">
            <a:off x="6742112" y="2535238"/>
            <a:ext cx="620713" cy="142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Conector de seta reta 59"/>
          <p:cNvCxnSpPr>
            <a:stCxn id="7" idx="2"/>
            <a:endCxn id="12" idx="0"/>
          </p:cNvCxnSpPr>
          <p:nvPr/>
        </p:nvCxnSpPr>
        <p:spPr>
          <a:xfrm rot="16200000" flipH="1">
            <a:off x="952500" y="2530475"/>
            <a:ext cx="617538" cy="269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67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4"/>
          <p:cNvGrpSpPr>
            <a:grpSpLocks/>
          </p:cNvGrpSpPr>
          <p:nvPr/>
        </p:nvGrpSpPr>
        <p:grpSpPr bwMode="auto">
          <a:xfrm>
            <a:off x="684213" y="836613"/>
            <a:ext cx="7777162" cy="647700"/>
            <a:chOff x="1701" y="1417"/>
            <a:chExt cx="9000" cy="1020"/>
          </a:xfrm>
        </p:grpSpPr>
        <p:sp>
          <p:nvSpPr>
            <p:cNvPr id="5127"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5128" name="Group 6"/>
            <p:cNvGrpSpPr>
              <a:grpSpLocks/>
            </p:cNvGrpSpPr>
            <p:nvPr/>
          </p:nvGrpSpPr>
          <p:grpSpPr bwMode="auto">
            <a:xfrm>
              <a:off x="1701" y="1417"/>
              <a:ext cx="9000" cy="900"/>
              <a:chOff x="1701" y="1417"/>
              <a:chExt cx="9000" cy="900"/>
            </a:xfrm>
          </p:grpSpPr>
          <p:sp>
            <p:nvSpPr>
              <p:cNvPr id="5129"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5130"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grpSp>
      <p:sp>
        <p:nvSpPr>
          <p:cNvPr id="9"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5125" name="Rectangle 10"/>
          <p:cNvSpPr>
            <a:spLocks noChangeArrowheads="1"/>
          </p:cNvSpPr>
          <p:nvPr/>
        </p:nvSpPr>
        <p:spPr bwMode="auto">
          <a:xfrm>
            <a:off x="396875" y="1829790"/>
            <a:ext cx="80645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0" hangingPunct="0"/>
            <a:endParaRPr lang="pt-BR" sz="1600" dirty="0"/>
          </a:p>
          <a:p>
            <a:pPr marL="457200" indent="-457200" eaLnBrk="0" hangingPunct="0"/>
            <a:r>
              <a:rPr lang="pt-BR" sz="2400" dirty="0">
                <a:latin typeface="Arial Narrow" pitchFamily="34" charset="0"/>
                <a:cs typeface="Times New Roman" pitchFamily="18" charset="0"/>
              </a:rPr>
              <a:t>       Este sistema tem por finalidade supervisionar e comandar a operação de equipamentos em prédios, agências bancárias, lojas e industrias etc. A supervisão é realizada utilizando-se módulos especializados conectados por meio de uma rede RS485 a um módulo mestre.  Os resultados são apresentados em um portal de supervisão e comando localizado em um endereço da internet.</a:t>
            </a:r>
            <a:endParaRPr lang="pt-BR" sz="2000" dirty="0">
              <a:latin typeface="Arial Narrow" pitchFamily="34" charset="0"/>
            </a:endParaRPr>
          </a:p>
          <a:p>
            <a:pPr lvl="1" eaLnBrk="0" hangingPunct="0"/>
            <a:r>
              <a:rPr lang="pt-BR" sz="2400" dirty="0">
                <a:latin typeface="Arial Narrow" pitchFamily="34" charset="0"/>
                <a:cs typeface="Times New Roman" pitchFamily="18" charset="0"/>
              </a:rPr>
              <a:t>A conexão entre o módulo mestre e o portal é realizada         utilizando-se   um módulo GPRS que opera no protocolo Modbus RS485/ </a:t>
            </a:r>
            <a:r>
              <a:rPr lang="pt-BR" sz="2400" dirty="0"/>
              <a:t>RS 232 / Ethernet TCP/IP (MODBUS TCP).</a:t>
            </a:r>
          </a:p>
          <a:p>
            <a:pPr lvl="1" eaLnBrk="0" hangingPunct="0"/>
            <a:endParaRPr lang="pt-BR" sz="4800" dirty="0">
              <a:latin typeface="Arial Narrow" pitchFamily="34" charset="0"/>
            </a:endParaRPr>
          </a:p>
        </p:txBody>
      </p:sp>
      <p:sp>
        <p:nvSpPr>
          <p:cNvPr id="5126" name="Retângulo 10"/>
          <p:cNvSpPr>
            <a:spLocks noChangeArrowheads="1"/>
          </p:cNvSpPr>
          <p:nvPr/>
        </p:nvSpPr>
        <p:spPr bwMode="auto">
          <a:xfrm>
            <a:off x="1403350" y="404813"/>
            <a:ext cx="25209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r>
              <a:rPr lang="pt-BR" sz="2800" b="1" dirty="0">
                <a:solidFill>
                  <a:schemeClr val="bg1"/>
                </a:solidFill>
                <a:cs typeface="Times New Roman" pitchFamily="18" charset="0"/>
              </a:rPr>
              <a:t>          Introdução</a:t>
            </a:r>
            <a:endParaRPr lang="pt-BR" sz="2800" b="1" dirty="0">
              <a:solidFill>
                <a:schemeClr val="bg1"/>
              </a:solidFill>
            </a:endParaRPr>
          </a:p>
        </p:txBody>
      </p:sp>
    </p:spTree>
    <p:extLst>
      <p:ext uri="{BB962C8B-B14F-4D97-AF65-F5344CB8AC3E}">
        <p14:creationId xmlns:p14="http://schemas.microsoft.com/office/powerpoint/2010/main" val="149506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781" y="1811434"/>
            <a:ext cx="2066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0" name="Group 4"/>
          <p:cNvGrpSpPr>
            <a:grpSpLocks/>
          </p:cNvGrpSpPr>
          <p:nvPr/>
        </p:nvGrpSpPr>
        <p:grpSpPr bwMode="auto">
          <a:xfrm>
            <a:off x="684213" y="693738"/>
            <a:ext cx="7777162" cy="647700"/>
            <a:chOff x="1701" y="1417"/>
            <a:chExt cx="9000" cy="1020"/>
          </a:xfrm>
        </p:grpSpPr>
        <p:sp>
          <p:nvSpPr>
            <p:cNvPr id="19479"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19480" name="Group 6"/>
            <p:cNvGrpSpPr>
              <a:grpSpLocks/>
            </p:cNvGrpSpPr>
            <p:nvPr/>
          </p:nvGrpSpPr>
          <p:grpSpPr bwMode="auto">
            <a:xfrm>
              <a:off x="1701" y="1417"/>
              <a:ext cx="9000" cy="900"/>
              <a:chOff x="1701" y="1417"/>
              <a:chExt cx="9000" cy="900"/>
            </a:xfrm>
          </p:grpSpPr>
          <p:sp>
            <p:nvSpPr>
              <p:cNvPr id="19481"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19482"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grpSp>
      <p:sp>
        <p:nvSpPr>
          <p:cNvPr id="16"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18" name="AutoShape 12"/>
          <p:cNvSpPr>
            <a:spLocks noChangeArrowheads="1"/>
          </p:cNvSpPr>
          <p:nvPr/>
        </p:nvSpPr>
        <p:spPr bwMode="auto">
          <a:xfrm>
            <a:off x="5748033" y="1769364"/>
            <a:ext cx="2232025" cy="1008063"/>
          </a:xfrm>
          <a:prstGeom prst="roundRect">
            <a:avLst>
              <a:gd name="adj" fmla="val 16667"/>
            </a:avLst>
          </a:prstGeom>
          <a:gradFill rotWithShape="1">
            <a:gsLst>
              <a:gs pos="0">
                <a:srgbClr val="D8D9EC"/>
              </a:gs>
              <a:gs pos="50000">
                <a:schemeClr val="tx2"/>
              </a:gs>
              <a:gs pos="100000">
                <a:srgbClr val="D8D9EC"/>
              </a:gs>
            </a:gsLst>
            <a:lin ang="5400000" scaled="1"/>
          </a:gradFill>
          <a:ln w="9525">
            <a:solidFill>
              <a:schemeClr val="tx1"/>
            </a:solidFill>
            <a:round/>
            <a:headEnd/>
            <a:tailEnd/>
          </a:ln>
          <a:effectLst/>
        </p:spPr>
        <p:txBody>
          <a:bodyPr wrap="none" anchor="ctr"/>
          <a:lstStyle/>
          <a:p>
            <a:pPr>
              <a:defRPr/>
            </a:pPr>
            <a:endParaRPr lang="pt-BR">
              <a:latin typeface="Arial" pitchFamily="34" charset="0"/>
              <a:cs typeface="Arial" pitchFamily="34" charset="0"/>
            </a:endParaRPr>
          </a:p>
        </p:txBody>
      </p:sp>
      <p:pic>
        <p:nvPicPr>
          <p:cNvPr id="1946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690" y="1987646"/>
            <a:ext cx="11541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AutoShape 6"/>
          <p:cNvSpPr>
            <a:spLocks noChangeArrowheads="1"/>
          </p:cNvSpPr>
          <p:nvPr/>
        </p:nvSpPr>
        <p:spPr bwMode="auto">
          <a:xfrm>
            <a:off x="5748033" y="4159610"/>
            <a:ext cx="2376488" cy="1008063"/>
          </a:xfrm>
          <a:prstGeom prst="roundRect">
            <a:avLst>
              <a:gd name="adj" fmla="val 16667"/>
            </a:avLst>
          </a:prstGeom>
          <a:gradFill rotWithShape="1">
            <a:gsLst>
              <a:gs pos="0">
                <a:srgbClr val="D8D9EC"/>
              </a:gs>
              <a:gs pos="50000">
                <a:schemeClr val="tx2"/>
              </a:gs>
              <a:gs pos="100000">
                <a:srgbClr val="D8D9EC"/>
              </a:gs>
            </a:gsLst>
            <a:lin ang="5400000" scaled="1"/>
          </a:gradFill>
          <a:ln w="9525">
            <a:solidFill>
              <a:schemeClr val="tx1"/>
            </a:solidFill>
            <a:round/>
            <a:headEnd/>
            <a:tailEnd/>
          </a:ln>
          <a:effectLst/>
        </p:spPr>
        <p:txBody>
          <a:bodyPr wrap="none" anchor="ctr"/>
          <a:lstStyle/>
          <a:p>
            <a:pPr>
              <a:defRPr/>
            </a:pPr>
            <a:endParaRPr lang="pt-BR">
              <a:latin typeface="Arial" pitchFamily="34" charset="0"/>
              <a:cs typeface="Arial" pitchFamily="34" charset="0"/>
            </a:endParaRPr>
          </a:p>
        </p:txBody>
      </p:sp>
      <p:pic>
        <p:nvPicPr>
          <p:cNvPr id="19469" name="Picture 2" descr="Logo Shopping Morumb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664" y="4437112"/>
            <a:ext cx="2181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35"/>
          <p:cNvSpPr>
            <a:spLocks noChangeArrowheads="1"/>
          </p:cNvSpPr>
          <p:nvPr/>
        </p:nvSpPr>
        <p:spPr bwMode="auto">
          <a:xfrm>
            <a:off x="839756" y="4015148"/>
            <a:ext cx="2357437" cy="1152525"/>
          </a:xfrm>
          <a:prstGeom prst="roundRect">
            <a:avLst>
              <a:gd name="adj" fmla="val 16667"/>
            </a:avLst>
          </a:prstGeom>
          <a:gradFill rotWithShape="1">
            <a:gsLst>
              <a:gs pos="0">
                <a:srgbClr val="D8D9EC"/>
              </a:gs>
              <a:gs pos="50000">
                <a:schemeClr val="tx2"/>
              </a:gs>
              <a:gs pos="100000">
                <a:srgbClr val="D8D9EC"/>
              </a:gs>
            </a:gsLst>
            <a:lin ang="5400000" scaled="1"/>
          </a:gradFill>
          <a:ln w="9525">
            <a:solidFill>
              <a:schemeClr val="tx1"/>
            </a:solidFill>
            <a:round/>
            <a:headEnd/>
            <a:tailEnd/>
          </a:ln>
          <a:effectLst/>
        </p:spPr>
        <p:txBody>
          <a:bodyPr wrap="none" anchor="ctr"/>
          <a:lstStyle/>
          <a:p>
            <a:pPr>
              <a:defRPr/>
            </a:pPr>
            <a:endParaRPr lang="pt-BR">
              <a:latin typeface="Arial" pitchFamily="34" charset="0"/>
              <a:cs typeface="Arial" pitchFamily="34" charset="0"/>
            </a:endParaRPr>
          </a:p>
        </p:txBody>
      </p:sp>
      <p:pic>
        <p:nvPicPr>
          <p:cNvPr id="19473" name="Imagem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300" y="4381860"/>
            <a:ext cx="20002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6" name="Retângulo 25"/>
          <p:cNvSpPr>
            <a:spLocks noChangeArrowheads="1"/>
          </p:cNvSpPr>
          <p:nvPr/>
        </p:nvSpPr>
        <p:spPr bwMode="auto">
          <a:xfrm>
            <a:off x="1116013" y="765175"/>
            <a:ext cx="741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r>
              <a:rPr lang="pt-BR" b="1" dirty="0">
                <a:solidFill>
                  <a:schemeClr val="bg1"/>
                </a:solidFill>
                <a:cs typeface="Times New Roman" pitchFamily="18" charset="0"/>
              </a:rPr>
              <a:t>          CLIENTES   COM  SISTEMA  INSTALADO</a:t>
            </a:r>
            <a:endParaRPr lang="pt-BR" dirty="0">
              <a:solidFill>
                <a:schemeClr val="bg1"/>
              </a:solidFill>
            </a:endParaRPr>
          </a:p>
        </p:txBody>
      </p:sp>
    </p:spTree>
    <p:extLst>
      <p:ext uri="{BB962C8B-B14F-4D97-AF65-F5344CB8AC3E}">
        <p14:creationId xmlns:p14="http://schemas.microsoft.com/office/powerpoint/2010/main" val="113665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ln>
            <a:miter lim="800000"/>
            <a:headEnd/>
            <a:tailEnd/>
          </a:ln>
        </p:spPr>
        <p:txBody>
          <a:bodyPr/>
          <a:lstStyle/>
          <a:p>
            <a:pPr>
              <a:defRPr/>
            </a:pPr>
            <a:r>
              <a:rPr lang="pt-BR" sz="3200"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5" name="Title 3"/>
          <p:cNvSpPr txBox="1">
            <a:spLocks/>
          </p:cNvSpPr>
          <p:nvPr/>
        </p:nvSpPr>
        <p:spPr bwMode="auto">
          <a:xfrm>
            <a:off x="611560" y="2780928"/>
            <a:ext cx="7978775" cy="728663"/>
          </a:xfrm>
          <a:prstGeom prst="rect">
            <a:avLst/>
          </a:prstGeom>
          <a:noFill/>
          <a:ln w="9525">
            <a:noFill/>
            <a:miter lim="800000"/>
            <a:headEnd/>
            <a:tailEnd/>
          </a:ln>
        </p:spPr>
        <p:txBody>
          <a:bodyPr anchor="ctr"/>
          <a:lstStyle/>
          <a:p>
            <a:pPr algn="ctr" eaLnBrk="0" hangingPunct="0">
              <a:defRPr/>
            </a:pPr>
            <a:r>
              <a:rPr lang="pt-BR" sz="3200" b="1" kern="0"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latin typeface="+mj-lt"/>
                <a:ea typeface="+mj-ea"/>
                <a:cs typeface="+mj-cs"/>
              </a:rPr>
              <a:t>Cases instalados</a:t>
            </a:r>
          </a:p>
        </p:txBody>
      </p:sp>
    </p:spTree>
    <p:extLst>
      <p:ext uri="{BB962C8B-B14F-4D97-AF65-F5344CB8AC3E}">
        <p14:creationId xmlns:p14="http://schemas.microsoft.com/office/powerpoint/2010/main" val="339176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noGrp="1"/>
          </p:cNvSpPr>
          <p:nvPr>
            <p:ph type="title"/>
          </p:nvPr>
        </p:nvSpPr>
        <p:spPr>
          <a:xfrm>
            <a:off x="539552" y="404664"/>
            <a:ext cx="7978775" cy="1080120"/>
          </a:xfrm>
          <a:ln>
            <a:miter lim="800000"/>
            <a:headEnd/>
            <a:tailEnd/>
          </a:ln>
        </p:spPr>
        <p:txBody>
          <a:bodyPr>
            <a:normAutofit fontScale="90000"/>
          </a:bodyPr>
          <a:lstStyle/>
          <a:p>
            <a:pPr>
              <a:defRPr/>
            </a:pPr>
            <a: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 de nível de caixas d’</a:t>
            </a:r>
            <a:r>
              <a:rPr lang="pt-BR" cap="all" dirty="0" err="1">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agua</a:t>
            </a:r>
            <a: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 shopping Morumbi</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547" y="1988840"/>
            <a:ext cx="71151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643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noGrp="1"/>
          </p:cNvSpPr>
          <p:nvPr>
            <p:ph type="title"/>
          </p:nvPr>
        </p:nvSpPr>
        <p:spPr>
          <a:xfrm>
            <a:off x="539552" y="188640"/>
            <a:ext cx="7978775" cy="728663"/>
          </a:xfrm>
          <a:ln>
            <a:miter lim="800000"/>
            <a:headEnd/>
            <a:tailEnd/>
          </a:ln>
        </p:spPr>
        <p:txBody>
          <a:bodyPr>
            <a:normAutofit fontScale="90000"/>
          </a:bodyPr>
          <a:lstStyle/>
          <a:p>
            <a:pPr>
              <a:defRPr/>
            </a:pPr>
            <a: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 de </a:t>
            </a:r>
            <a:b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br>
            <a: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ar-condicionado </a:t>
            </a:r>
            <a:r>
              <a:rPr lang="pt-BR" cap="all" dirty="0" err="1">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chiller</a:t>
            </a:r>
            <a:endPar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09" y="1556792"/>
            <a:ext cx="73342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043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noGrp="1"/>
          </p:cNvSpPr>
          <p:nvPr>
            <p:ph type="title"/>
          </p:nvPr>
        </p:nvSpPr>
        <p:spPr>
          <a:xfrm>
            <a:off x="539552" y="188640"/>
            <a:ext cx="7978775" cy="728663"/>
          </a:xfrm>
          <a:ln>
            <a:miter lim="800000"/>
            <a:headEnd/>
            <a:tailEnd/>
          </a:ln>
        </p:spPr>
        <p:txBody>
          <a:bodyPr>
            <a:normAutofit fontScale="90000"/>
          </a:bodyPr>
          <a:lstStyle/>
          <a:p>
            <a:pPr>
              <a:defRPr/>
            </a:pPr>
            <a: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 de </a:t>
            </a:r>
            <a:b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br>
            <a:r>
              <a:rPr lang="pt-BR"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temperatura  ambiente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690562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92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mputr1"/>
          <p:cNvSpPr>
            <a:spLocks noEditPoints="1" noChangeArrowheads="1"/>
          </p:cNvSpPr>
          <p:nvPr/>
        </p:nvSpPr>
        <p:spPr bwMode="auto">
          <a:xfrm>
            <a:off x="684213" y="3557588"/>
            <a:ext cx="936625" cy="8636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pt-BR"/>
          </a:p>
        </p:txBody>
      </p:sp>
      <p:sp>
        <p:nvSpPr>
          <p:cNvPr id="6149" name="mainfrm"/>
          <p:cNvSpPr>
            <a:spLocks noEditPoints="1" noChangeArrowheads="1"/>
          </p:cNvSpPr>
          <p:nvPr/>
        </p:nvSpPr>
        <p:spPr bwMode="auto">
          <a:xfrm>
            <a:off x="6948488" y="4276725"/>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pt-BR"/>
          </a:p>
        </p:txBody>
      </p:sp>
      <p:sp>
        <p:nvSpPr>
          <p:cNvPr id="6150" name="Text Box 24"/>
          <p:cNvSpPr txBox="1">
            <a:spLocks noChangeArrowheads="1"/>
          </p:cNvSpPr>
          <p:nvPr/>
        </p:nvSpPr>
        <p:spPr bwMode="auto">
          <a:xfrm>
            <a:off x="755650" y="4421188"/>
            <a:ext cx="865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pt-BR" sz="1400"/>
              <a:t>Cliente</a:t>
            </a:r>
          </a:p>
        </p:txBody>
      </p:sp>
      <p:sp>
        <p:nvSpPr>
          <p:cNvPr id="6151" name="Text Box 26"/>
          <p:cNvSpPr txBox="1">
            <a:spLocks noChangeArrowheads="1"/>
          </p:cNvSpPr>
          <p:nvPr/>
        </p:nvSpPr>
        <p:spPr bwMode="auto">
          <a:xfrm>
            <a:off x="827088" y="5905500"/>
            <a:ext cx="1944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pt-BR" sz="1000" dirty="0">
                <a:solidFill>
                  <a:schemeClr val="bg1"/>
                </a:solidFill>
              </a:rPr>
              <a:t>Monitores do </a:t>
            </a:r>
            <a:r>
              <a:rPr lang="pt-BR" sz="1000" dirty="0"/>
              <a:t>serviço</a:t>
            </a:r>
          </a:p>
        </p:txBody>
      </p:sp>
      <p:sp>
        <p:nvSpPr>
          <p:cNvPr id="6152" name="Line 30"/>
          <p:cNvSpPr>
            <a:spLocks noChangeShapeType="1"/>
          </p:cNvSpPr>
          <p:nvPr/>
        </p:nvSpPr>
        <p:spPr bwMode="auto">
          <a:xfrm flipH="1" flipV="1">
            <a:off x="3276600" y="2117725"/>
            <a:ext cx="3529013" cy="2376488"/>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153" name="Line 32"/>
          <p:cNvSpPr>
            <a:spLocks noChangeShapeType="1"/>
          </p:cNvSpPr>
          <p:nvPr/>
        </p:nvSpPr>
        <p:spPr bwMode="auto">
          <a:xfrm>
            <a:off x="3421063" y="1973263"/>
            <a:ext cx="3455987" cy="2376487"/>
          </a:xfrm>
          <a:prstGeom prst="line">
            <a:avLst/>
          </a:prstGeom>
          <a:noFill/>
          <a:ln w="12700">
            <a:solidFill>
              <a:srgbClr val="3366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4" name="Text Box 33"/>
          <p:cNvSpPr txBox="1">
            <a:spLocks noChangeArrowheads="1"/>
          </p:cNvSpPr>
          <p:nvPr/>
        </p:nvSpPr>
        <p:spPr bwMode="auto">
          <a:xfrm>
            <a:off x="3150654" y="2276902"/>
            <a:ext cx="863600" cy="304800"/>
          </a:xfrm>
          <a:prstGeom prst="rect">
            <a:avLst/>
          </a:prstGeom>
          <a:noFill/>
          <a:ln w="9525">
            <a:noFill/>
            <a:miter lim="800000"/>
            <a:headEnd/>
            <a:tailEnd/>
          </a:ln>
          <a:effectLst/>
        </p:spPr>
        <p:txBody>
          <a:bodyPr>
            <a:spAutoFit/>
          </a:bodyPr>
          <a:lstStyle/>
          <a:p>
            <a:pPr>
              <a:spcBef>
                <a:spcPct val="50000"/>
              </a:spcBef>
              <a:defRPr/>
            </a:pPr>
            <a:r>
              <a:rPr lang="pt-BR" sz="1400" b="1" dirty="0">
                <a:effectLst>
                  <a:outerShdw blurRad="38100" dist="38100" dir="2700000" algn="tl">
                    <a:srgbClr val="C0C0C0"/>
                  </a:outerShdw>
                </a:effectLst>
              </a:rPr>
              <a:t>GPRS</a:t>
            </a:r>
          </a:p>
        </p:txBody>
      </p:sp>
      <p:sp>
        <p:nvSpPr>
          <p:cNvPr id="6155" name="AutoShape 34"/>
          <p:cNvSpPr>
            <a:spLocks noChangeArrowheads="1"/>
          </p:cNvSpPr>
          <p:nvPr/>
        </p:nvSpPr>
        <p:spPr bwMode="auto">
          <a:xfrm>
            <a:off x="5148263" y="1828800"/>
            <a:ext cx="1512887" cy="576263"/>
          </a:xfrm>
          <a:prstGeom prst="wedgeRoundRectCallout">
            <a:avLst>
              <a:gd name="adj1" fmla="val -94699"/>
              <a:gd name="adj2" fmla="val 84162"/>
              <a:gd name="adj3" fmla="val 16667"/>
            </a:avLst>
          </a:prstGeom>
          <a:solidFill>
            <a:srgbClr val="FFFF99"/>
          </a:solidFill>
          <a:ln w="9525">
            <a:solidFill>
              <a:schemeClr val="tx1"/>
            </a:solidFill>
            <a:miter lim="800000"/>
            <a:headEnd/>
            <a:tailEnd/>
          </a:ln>
        </p:spPr>
        <p:txBody>
          <a:bodyPr/>
          <a:lstStyle/>
          <a:p>
            <a:pPr>
              <a:spcBef>
                <a:spcPct val="50000"/>
              </a:spcBef>
            </a:pPr>
            <a:r>
              <a:rPr lang="pt-BR" sz="1000" dirty="0"/>
              <a:t>Envio de </a:t>
            </a:r>
            <a:r>
              <a:rPr lang="pt-BR" sz="1000" b="1" dirty="0"/>
              <a:t>LEITURAS</a:t>
            </a:r>
            <a:r>
              <a:rPr lang="pt-BR" sz="1000" dirty="0"/>
              <a:t> diárias para a Central de Processamento</a:t>
            </a:r>
          </a:p>
        </p:txBody>
      </p:sp>
      <p:sp>
        <p:nvSpPr>
          <p:cNvPr id="6156" name="Text Box 37"/>
          <p:cNvSpPr txBox="1">
            <a:spLocks noChangeArrowheads="1"/>
          </p:cNvSpPr>
          <p:nvPr/>
        </p:nvSpPr>
        <p:spPr bwMode="auto">
          <a:xfrm>
            <a:off x="997555" y="2756694"/>
            <a:ext cx="24463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pt-BR" sz="1200" b="1" dirty="0"/>
              <a:t>No Break</a:t>
            </a:r>
            <a:endParaRPr lang="pt-BR" sz="1200" dirty="0"/>
          </a:p>
          <a:p>
            <a:pPr algn="ctr" eaLnBrk="1" hangingPunct="1">
              <a:spcBef>
                <a:spcPct val="50000"/>
              </a:spcBef>
            </a:pPr>
            <a:r>
              <a:rPr lang="pt-BR" sz="1200" dirty="0"/>
              <a:t>Cliente Consumidor</a:t>
            </a:r>
          </a:p>
        </p:txBody>
      </p:sp>
      <p:sp>
        <p:nvSpPr>
          <p:cNvPr id="17" name="Cloud"/>
          <p:cNvSpPr>
            <a:spLocks noChangeAspect="1" noEditPoints="1" noChangeArrowheads="1"/>
          </p:cNvSpPr>
          <p:nvPr/>
        </p:nvSpPr>
        <p:spPr bwMode="auto">
          <a:xfrm>
            <a:off x="2484438" y="3773488"/>
            <a:ext cx="2959100" cy="1982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pt-BR" sz="1400" b="1"/>
          </a:p>
          <a:p>
            <a:pPr algn="ctr">
              <a:defRPr/>
            </a:pPr>
            <a:r>
              <a:rPr lang="pt-BR" sz="1600" b="1">
                <a:effectLst>
                  <a:outerShdw blurRad="38100" dist="38100" dir="2700000" algn="tl">
                    <a:srgbClr val="000000"/>
                  </a:outerShdw>
                </a:effectLst>
              </a:rPr>
              <a:t>WEB</a:t>
            </a:r>
          </a:p>
        </p:txBody>
      </p:sp>
      <p:sp>
        <p:nvSpPr>
          <p:cNvPr id="6158" name="Line 1047"/>
          <p:cNvSpPr>
            <a:spLocks noChangeShapeType="1"/>
          </p:cNvSpPr>
          <p:nvPr/>
        </p:nvSpPr>
        <p:spPr bwMode="auto">
          <a:xfrm>
            <a:off x="1692275" y="3917950"/>
            <a:ext cx="936625"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159" name="Line 1048"/>
          <p:cNvSpPr>
            <a:spLocks noChangeShapeType="1"/>
          </p:cNvSpPr>
          <p:nvPr/>
        </p:nvSpPr>
        <p:spPr bwMode="auto">
          <a:xfrm flipH="1">
            <a:off x="5580063" y="4997450"/>
            <a:ext cx="1296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160" name="computr1"/>
          <p:cNvSpPr>
            <a:spLocks noEditPoints="1" noChangeArrowheads="1"/>
          </p:cNvSpPr>
          <p:nvPr/>
        </p:nvSpPr>
        <p:spPr bwMode="auto">
          <a:xfrm>
            <a:off x="901700" y="5213350"/>
            <a:ext cx="719138" cy="719138"/>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pt-BR"/>
          </a:p>
        </p:txBody>
      </p:sp>
      <p:sp>
        <p:nvSpPr>
          <p:cNvPr id="6161" name="computr1"/>
          <p:cNvSpPr>
            <a:spLocks noEditPoints="1" noChangeArrowheads="1"/>
          </p:cNvSpPr>
          <p:nvPr/>
        </p:nvSpPr>
        <p:spPr bwMode="auto">
          <a:xfrm>
            <a:off x="1260475" y="5213350"/>
            <a:ext cx="719138" cy="719138"/>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pt-BR"/>
          </a:p>
        </p:txBody>
      </p:sp>
      <p:sp>
        <p:nvSpPr>
          <p:cNvPr id="6162" name="computr1"/>
          <p:cNvSpPr>
            <a:spLocks noEditPoints="1" noChangeArrowheads="1"/>
          </p:cNvSpPr>
          <p:nvPr/>
        </p:nvSpPr>
        <p:spPr bwMode="auto">
          <a:xfrm>
            <a:off x="1620838" y="5213350"/>
            <a:ext cx="719137" cy="719138"/>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pt-BR"/>
          </a:p>
        </p:txBody>
      </p:sp>
      <p:sp>
        <p:nvSpPr>
          <p:cNvPr id="6163" name="Line 1052"/>
          <p:cNvSpPr>
            <a:spLocks noChangeShapeType="1"/>
          </p:cNvSpPr>
          <p:nvPr/>
        </p:nvSpPr>
        <p:spPr bwMode="auto">
          <a:xfrm flipV="1">
            <a:off x="2413000" y="5357813"/>
            <a:ext cx="288925"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164" name="Text Box 23"/>
          <p:cNvSpPr txBox="1">
            <a:spLocks noChangeArrowheads="1"/>
          </p:cNvSpPr>
          <p:nvPr/>
        </p:nvSpPr>
        <p:spPr bwMode="auto">
          <a:xfrm>
            <a:off x="7019925" y="4005263"/>
            <a:ext cx="1584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pt-BR" sz="1000" dirty="0"/>
              <a:t>Servidores</a:t>
            </a:r>
            <a:r>
              <a:rPr lang="pt-BR" sz="1000" dirty="0">
                <a:solidFill>
                  <a:schemeClr val="bg1"/>
                </a:solidFill>
              </a:rPr>
              <a:t> do Serviço</a:t>
            </a:r>
          </a:p>
        </p:txBody>
      </p:sp>
      <p:cxnSp>
        <p:nvCxnSpPr>
          <p:cNvPr id="30" name="Conector de seta reta 29"/>
          <p:cNvCxnSpPr/>
          <p:nvPr/>
        </p:nvCxnSpPr>
        <p:spPr>
          <a:xfrm>
            <a:off x="1692275" y="4149725"/>
            <a:ext cx="755650" cy="29686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p:nvPr/>
        </p:nvCxnSpPr>
        <p:spPr>
          <a:xfrm flipV="1">
            <a:off x="2411760" y="5454516"/>
            <a:ext cx="396044" cy="206732"/>
          </a:xfrm>
          <a:prstGeom prst="straightConnector1">
            <a:avLst/>
          </a:prstGeom>
          <a:ln>
            <a:solidFill>
              <a:schemeClr val="bg1"/>
            </a:solidFill>
            <a:tailEnd type="arrow"/>
          </a:ln>
          <a:scene3d>
            <a:camera prst="orthographicFront"/>
            <a:lightRig rig="morning" dir="t"/>
          </a:scene3d>
        </p:spPr>
        <p:style>
          <a:lnRef idx="1">
            <a:schemeClr val="accent1"/>
          </a:lnRef>
          <a:fillRef idx="0">
            <a:schemeClr val="accent1"/>
          </a:fillRef>
          <a:effectRef idx="0">
            <a:schemeClr val="accent1"/>
          </a:effectRef>
          <a:fontRef idx="minor">
            <a:schemeClr val="tx1"/>
          </a:fontRef>
        </p:style>
      </p:cxnSp>
      <p:grpSp>
        <p:nvGrpSpPr>
          <p:cNvPr id="6167" name="Group 4"/>
          <p:cNvGrpSpPr>
            <a:grpSpLocks/>
          </p:cNvGrpSpPr>
          <p:nvPr/>
        </p:nvGrpSpPr>
        <p:grpSpPr bwMode="auto">
          <a:xfrm>
            <a:off x="827088" y="0"/>
            <a:ext cx="7777162" cy="647700"/>
            <a:chOff x="1701" y="1417"/>
            <a:chExt cx="9000" cy="1020"/>
          </a:xfrm>
        </p:grpSpPr>
        <p:sp>
          <p:nvSpPr>
            <p:cNvPr id="6170"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6171" name="Group 6"/>
            <p:cNvGrpSpPr>
              <a:grpSpLocks/>
            </p:cNvGrpSpPr>
            <p:nvPr/>
          </p:nvGrpSpPr>
          <p:grpSpPr bwMode="auto">
            <a:xfrm>
              <a:off x="1701" y="1417"/>
              <a:ext cx="9000" cy="900"/>
              <a:chOff x="1701" y="1417"/>
              <a:chExt cx="9000" cy="900"/>
            </a:xfrm>
          </p:grpSpPr>
          <p:sp>
            <p:nvSpPr>
              <p:cNvPr id="6172"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6173"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grpSp>
      <p:sp>
        <p:nvSpPr>
          <p:cNvPr id="6168" name="Text Box 44"/>
          <p:cNvSpPr txBox="1">
            <a:spLocks noChangeArrowheads="1"/>
          </p:cNvSpPr>
          <p:nvPr/>
        </p:nvSpPr>
        <p:spPr bwMode="auto">
          <a:xfrm>
            <a:off x="1980406" y="101084"/>
            <a:ext cx="6623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pt-BR" b="1" dirty="0">
                <a:solidFill>
                  <a:schemeClr val="bg1"/>
                </a:solidFill>
              </a:rPr>
              <a:t>&gt; ILUSTRAÇÃO TOPOLOGIA DE  FUNCIONAMENTO</a:t>
            </a:r>
          </a:p>
        </p:txBody>
      </p:sp>
      <p:cxnSp>
        <p:nvCxnSpPr>
          <p:cNvPr id="41" name="Conector de seta reta 40"/>
          <p:cNvCxnSpPr/>
          <p:nvPr/>
        </p:nvCxnSpPr>
        <p:spPr>
          <a:xfrm rot="10800000">
            <a:off x="5292725" y="5084763"/>
            <a:ext cx="1655763" cy="158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631" y="1133902"/>
            <a:ext cx="1173956" cy="162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304" y="1133902"/>
            <a:ext cx="1638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45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grpSp>
        <p:nvGrpSpPr>
          <p:cNvPr id="3" name="Group 4"/>
          <p:cNvGrpSpPr>
            <a:grpSpLocks/>
          </p:cNvGrpSpPr>
          <p:nvPr/>
        </p:nvGrpSpPr>
        <p:grpSpPr bwMode="auto">
          <a:xfrm>
            <a:off x="576263" y="548680"/>
            <a:ext cx="7831603" cy="766637"/>
            <a:chOff x="1701" y="1417"/>
            <a:chExt cx="9000" cy="1020"/>
          </a:xfrm>
        </p:grpSpPr>
        <p:sp>
          <p:nvSpPr>
            <p:cNvPr id="4"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5" name="Group 6"/>
            <p:cNvGrpSpPr>
              <a:grpSpLocks/>
            </p:cNvGrpSpPr>
            <p:nvPr/>
          </p:nvGrpSpPr>
          <p:grpSpPr bwMode="auto">
            <a:xfrm>
              <a:off x="1701" y="1417"/>
              <a:ext cx="9000" cy="900"/>
              <a:chOff x="1701" y="1417"/>
              <a:chExt cx="9000" cy="900"/>
            </a:xfrm>
          </p:grpSpPr>
          <p:sp>
            <p:nvSpPr>
              <p:cNvPr id="6"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7"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r>
                  <a:rPr lang="pt-BR" b="1" i="1" dirty="0">
                    <a:solidFill>
                      <a:schemeClr val="bg1"/>
                    </a:solidFill>
                  </a:rPr>
                  <a:t>           </a:t>
                </a:r>
              </a:p>
            </p:txBody>
          </p:sp>
        </p:grpSp>
      </p:grpSp>
      <p:sp>
        <p:nvSpPr>
          <p:cNvPr id="8" name="Retângulo 7"/>
          <p:cNvSpPr/>
          <p:nvPr/>
        </p:nvSpPr>
        <p:spPr>
          <a:xfrm>
            <a:off x="1563963" y="762002"/>
            <a:ext cx="2573140" cy="369332"/>
          </a:xfrm>
          <a:prstGeom prst="rect">
            <a:avLst/>
          </a:prstGeom>
        </p:spPr>
        <p:txBody>
          <a:bodyPr wrap="none">
            <a:spAutoFit/>
          </a:bodyPr>
          <a:lstStyle/>
          <a:p>
            <a:r>
              <a:rPr lang="pt-BR" b="1" dirty="0">
                <a:solidFill>
                  <a:schemeClr val="bg1"/>
                </a:solidFill>
              </a:rPr>
              <a:t>CONCEPÇÃO FUNCIONAL</a:t>
            </a:r>
            <a:endParaRPr lang="pt-BR" dirty="0">
              <a:solidFill>
                <a:schemeClr val="bg1"/>
              </a:solidFill>
            </a:endParaRPr>
          </a:p>
        </p:txBody>
      </p:sp>
      <p:sp>
        <p:nvSpPr>
          <p:cNvPr id="10" name="Retângulo 9"/>
          <p:cNvSpPr/>
          <p:nvPr/>
        </p:nvSpPr>
        <p:spPr>
          <a:xfrm>
            <a:off x="611188" y="1443841"/>
            <a:ext cx="7943850" cy="5078313"/>
          </a:xfrm>
          <a:prstGeom prst="rect">
            <a:avLst/>
          </a:prstGeom>
        </p:spPr>
        <p:txBody>
          <a:bodyPr wrap="square">
            <a:spAutoFit/>
          </a:bodyPr>
          <a:lstStyle/>
          <a:p>
            <a:r>
              <a:rPr lang="pt-BR" dirty="0"/>
              <a:t>A concepção funcional do sistema  está  dividida  em  três atividades definidas a partir do seu desenvolvimento ope­racional.</a:t>
            </a:r>
          </a:p>
          <a:p>
            <a:r>
              <a:rPr lang="pt-BR" dirty="0"/>
              <a:t> </a:t>
            </a:r>
          </a:p>
          <a:p>
            <a:r>
              <a:rPr lang="pt-BR" dirty="0"/>
              <a:t>O INFRAWEB desenvolverá, portanto, funções  agregadas  às  seguintes atividades:</a:t>
            </a:r>
          </a:p>
          <a:p>
            <a:r>
              <a:rPr lang="pt-BR" dirty="0"/>
              <a:t> </a:t>
            </a:r>
          </a:p>
          <a:p>
            <a:r>
              <a:rPr lang="pt-BR" dirty="0"/>
              <a:t>       - administração das infraestruturas observadas;</a:t>
            </a:r>
          </a:p>
          <a:p>
            <a:r>
              <a:rPr lang="pt-BR" dirty="0"/>
              <a:t> </a:t>
            </a:r>
          </a:p>
          <a:p>
            <a:r>
              <a:rPr lang="pt-BR" dirty="0"/>
              <a:t>       - suporte ao planejamento técnico operacional;</a:t>
            </a:r>
          </a:p>
          <a:p>
            <a:r>
              <a:rPr lang="pt-BR" dirty="0"/>
              <a:t> </a:t>
            </a:r>
          </a:p>
          <a:p>
            <a:r>
              <a:rPr lang="pt-BR" dirty="0"/>
              <a:t>       - suporte à manutenção.</a:t>
            </a:r>
          </a:p>
          <a:p>
            <a:endParaRPr lang="pt-BR" dirty="0"/>
          </a:p>
          <a:p>
            <a:r>
              <a:rPr lang="pt-BR" dirty="0"/>
              <a:t>02.1   Administração das infraestruturas Observadas</a:t>
            </a:r>
          </a:p>
          <a:p>
            <a:r>
              <a:rPr lang="pt-BR" dirty="0"/>
              <a:t> </a:t>
            </a:r>
          </a:p>
          <a:p>
            <a:r>
              <a:rPr lang="pt-BR" dirty="0"/>
              <a:t>       - supervisão de todos os equipamentos na rede gerenciada;</a:t>
            </a:r>
          </a:p>
          <a:p>
            <a:r>
              <a:rPr lang="pt-BR" dirty="0"/>
              <a:t> </a:t>
            </a:r>
          </a:p>
          <a:p>
            <a:r>
              <a:rPr lang="pt-BR" dirty="0"/>
              <a:t>       - integração gerencial de dados com outros sistemas.</a:t>
            </a:r>
          </a:p>
          <a:p>
            <a:endParaRPr lang="pt-BR" dirty="0"/>
          </a:p>
          <a:p>
            <a:endParaRPr lang="pt-BR" dirty="0"/>
          </a:p>
        </p:txBody>
      </p:sp>
    </p:spTree>
    <p:extLst>
      <p:ext uri="{BB962C8B-B14F-4D97-AF65-F5344CB8AC3E}">
        <p14:creationId xmlns:p14="http://schemas.microsoft.com/office/powerpoint/2010/main" val="72605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grpSp>
        <p:nvGrpSpPr>
          <p:cNvPr id="3" name="Group 4"/>
          <p:cNvGrpSpPr>
            <a:grpSpLocks/>
          </p:cNvGrpSpPr>
          <p:nvPr/>
        </p:nvGrpSpPr>
        <p:grpSpPr bwMode="auto">
          <a:xfrm>
            <a:off x="576263" y="548680"/>
            <a:ext cx="7831603" cy="766637"/>
            <a:chOff x="1701" y="1417"/>
            <a:chExt cx="9000" cy="1020"/>
          </a:xfrm>
        </p:grpSpPr>
        <p:sp>
          <p:nvSpPr>
            <p:cNvPr id="4"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5" name="Group 6"/>
            <p:cNvGrpSpPr>
              <a:grpSpLocks/>
            </p:cNvGrpSpPr>
            <p:nvPr/>
          </p:nvGrpSpPr>
          <p:grpSpPr bwMode="auto">
            <a:xfrm>
              <a:off x="1701" y="1417"/>
              <a:ext cx="9000" cy="900"/>
              <a:chOff x="1701" y="1417"/>
              <a:chExt cx="9000" cy="900"/>
            </a:xfrm>
          </p:grpSpPr>
          <p:sp>
            <p:nvSpPr>
              <p:cNvPr id="6"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7"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r>
                  <a:rPr lang="pt-BR" b="1" i="1" dirty="0">
                    <a:solidFill>
                      <a:schemeClr val="bg1"/>
                    </a:solidFill>
                  </a:rPr>
                  <a:t>           </a:t>
                </a:r>
              </a:p>
            </p:txBody>
          </p:sp>
        </p:grpSp>
      </p:grpSp>
      <p:sp>
        <p:nvSpPr>
          <p:cNvPr id="8" name="Retângulo 7"/>
          <p:cNvSpPr/>
          <p:nvPr/>
        </p:nvSpPr>
        <p:spPr>
          <a:xfrm>
            <a:off x="1563963" y="762002"/>
            <a:ext cx="2573140" cy="369332"/>
          </a:xfrm>
          <a:prstGeom prst="rect">
            <a:avLst/>
          </a:prstGeom>
        </p:spPr>
        <p:txBody>
          <a:bodyPr wrap="none">
            <a:spAutoFit/>
          </a:bodyPr>
          <a:lstStyle/>
          <a:p>
            <a:r>
              <a:rPr lang="pt-BR" b="1" dirty="0">
                <a:solidFill>
                  <a:schemeClr val="bg1"/>
                </a:solidFill>
              </a:rPr>
              <a:t>CONCEPÇÃO FUNCIONAL</a:t>
            </a:r>
            <a:endParaRPr lang="pt-BR" dirty="0">
              <a:solidFill>
                <a:schemeClr val="bg1"/>
              </a:solidFill>
            </a:endParaRPr>
          </a:p>
        </p:txBody>
      </p:sp>
      <p:sp>
        <p:nvSpPr>
          <p:cNvPr id="9" name="Retângulo 8"/>
          <p:cNvSpPr/>
          <p:nvPr/>
        </p:nvSpPr>
        <p:spPr>
          <a:xfrm>
            <a:off x="467544" y="1443841"/>
            <a:ext cx="7940322" cy="5078313"/>
          </a:xfrm>
          <a:prstGeom prst="rect">
            <a:avLst/>
          </a:prstGeom>
        </p:spPr>
        <p:txBody>
          <a:bodyPr wrap="square">
            <a:spAutoFit/>
          </a:bodyPr>
          <a:lstStyle/>
          <a:p>
            <a:r>
              <a:rPr lang="pt-BR" dirty="0"/>
              <a:t>02.2   Suporte ao planejamento técnico operacional</a:t>
            </a:r>
          </a:p>
          <a:p>
            <a:r>
              <a:rPr lang="pt-BR" dirty="0"/>
              <a:t> </a:t>
            </a:r>
          </a:p>
          <a:p>
            <a:r>
              <a:rPr lang="pt-BR" dirty="0"/>
              <a:t>O sistema deverá possibilitar a implementação de ferramentas que manipulem dados, subsidiando a engenharia do cliente no planejamento de implantações e expansões da planta.</a:t>
            </a:r>
          </a:p>
          <a:p>
            <a:r>
              <a:rPr lang="pt-BR" dirty="0"/>
              <a:t> </a:t>
            </a:r>
          </a:p>
          <a:p>
            <a:r>
              <a:rPr lang="pt-BR" dirty="0"/>
              <a:t>                    O INFRAWEB,fornecerá também dados a um Banco de Dados de Infraestrutura (BDI) sendo, portanto, fundamental a inter­ligação do mesmo em ambiente de sistemas corporativos.</a:t>
            </a:r>
          </a:p>
          <a:p>
            <a:endParaRPr lang="pt-BR" dirty="0"/>
          </a:p>
          <a:p>
            <a:r>
              <a:rPr lang="pt-BR" dirty="0"/>
              <a:t>02.3   Suporte à manutenção</a:t>
            </a:r>
          </a:p>
          <a:p>
            <a:r>
              <a:rPr lang="pt-BR" dirty="0"/>
              <a:t> </a:t>
            </a:r>
          </a:p>
          <a:p>
            <a:r>
              <a:rPr lang="pt-BR" dirty="0"/>
              <a:t>                    O INFRAWEB deverá fornecer dados de manutenção e dados de exceção que possibilitem a tomada de ações contingenciais de manutenção, como o bloqueio de determinados órgãos de uma determinada planta que apresente defeito, visando evitar a degradação de qualidade de serviço.</a:t>
            </a:r>
          </a:p>
          <a:p>
            <a:endParaRPr lang="pt-BR" dirty="0"/>
          </a:p>
          <a:p>
            <a:endParaRPr lang="pt-BR" dirty="0"/>
          </a:p>
        </p:txBody>
      </p:sp>
    </p:spTree>
    <p:extLst>
      <p:ext uri="{BB962C8B-B14F-4D97-AF65-F5344CB8AC3E}">
        <p14:creationId xmlns:p14="http://schemas.microsoft.com/office/powerpoint/2010/main" val="297644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grpSp>
        <p:nvGrpSpPr>
          <p:cNvPr id="3" name="Group 4"/>
          <p:cNvGrpSpPr>
            <a:grpSpLocks/>
          </p:cNvGrpSpPr>
          <p:nvPr/>
        </p:nvGrpSpPr>
        <p:grpSpPr bwMode="auto">
          <a:xfrm>
            <a:off x="576263" y="548680"/>
            <a:ext cx="7831603" cy="766637"/>
            <a:chOff x="1701" y="1417"/>
            <a:chExt cx="9000" cy="1020"/>
          </a:xfrm>
        </p:grpSpPr>
        <p:sp>
          <p:nvSpPr>
            <p:cNvPr id="4"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5" name="Group 6"/>
            <p:cNvGrpSpPr>
              <a:grpSpLocks/>
            </p:cNvGrpSpPr>
            <p:nvPr/>
          </p:nvGrpSpPr>
          <p:grpSpPr bwMode="auto">
            <a:xfrm>
              <a:off x="1701" y="1417"/>
              <a:ext cx="9000" cy="900"/>
              <a:chOff x="1701" y="1417"/>
              <a:chExt cx="9000" cy="900"/>
            </a:xfrm>
          </p:grpSpPr>
          <p:sp>
            <p:nvSpPr>
              <p:cNvPr id="6"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7"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r>
                  <a:rPr lang="pt-BR" b="1" i="1" dirty="0">
                    <a:solidFill>
                      <a:schemeClr val="bg1"/>
                    </a:solidFill>
                  </a:rPr>
                  <a:t>           </a:t>
                </a:r>
              </a:p>
            </p:txBody>
          </p:sp>
        </p:grpSp>
      </p:grpSp>
      <p:sp>
        <p:nvSpPr>
          <p:cNvPr id="8" name="Retângulo 7"/>
          <p:cNvSpPr/>
          <p:nvPr/>
        </p:nvSpPr>
        <p:spPr>
          <a:xfrm>
            <a:off x="1563963" y="762002"/>
            <a:ext cx="2573140" cy="369332"/>
          </a:xfrm>
          <a:prstGeom prst="rect">
            <a:avLst/>
          </a:prstGeom>
        </p:spPr>
        <p:txBody>
          <a:bodyPr wrap="none">
            <a:spAutoFit/>
          </a:bodyPr>
          <a:lstStyle/>
          <a:p>
            <a:r>
              <a:rPr lang="pt-BR" b="1" dirty="0">
                <a:solidFill>
                  <a:schemeClr val="bg1"/>
                </a:solidFill>
              </a:rPr>
              <a:t>CONCEPÇÃO FUNCIONAL</a:t>
            </a:r>
            <a:endParaRPr lang="pt-BR" dirty="0">
              <a:solidFill>
                <a:schemeClr val="bg1"/>
              </a:solidFill>
            </a:endParaRPr>
          </a:p>
        </p:txBody>
      </p:sp>
      <p:sp>
        <p:nvSpPr>
          <p:cNvPr id="9" name="Retângulo 8"/>
          <p:cNvSpPr/>
          <p:nvPr/>
        </p:nvSpPr>
        <p:spPr>
          <a:xfrm>
            <a:off x="526591" y="1351379"/>
            <a:ext cx="8244209" cy="4524315"/>
          </a:xfrm>
          <a:prstGeom prst="rect">
            <a:avLst/>
          </a:prstGeom>
        </p:spPr>
        <p:txBody>
          <a:bodyPr wrap="square">
            <a:spAutoFit/>
          </a:bodyPr>
          <a:lstStyle/>
          <a:p>
            <a:r>
              <a:rPr lang="en-US" b="1" dirty="0"/>
              <a:t> 03 Tipos de Módulos</a:t>
            </a:r>
            <a:endParaRPr lang="pt-BR" dirty="0"/>
          </a:p>
          <a:p>
            <a:r>
              <a:rPr lang="pt-BR" dirty="0"/>
              <a:t>O sistema possui os seguintes módulos especializados:</a:t>
            </a:r>
          </a:p>
          <a:p>
            <a:endParaRPr lang="pt-BR" dirty="0"/>
          </a:p>
          <a:p>
            <a:r>
              <a:rPr lang="pt-BR" dirty="0"/>
              <a:t>a) Supervisor de equipamento Nobreak</a:t>
            </a:r>
          </a:p>
          <a:p>
            <a:r>
              <a:rPr lang="pt-BR" dirty="0"/>
              <a:t>b) Supervisor de equipamento de alarme de incêndio</a:t>
            </a:r>
          </a:p>
          <a:p>
            <a:r>
              <a:rPr lang="pt-BR" dirty="0"/>
              <a:t>c) Medidor de potência, corrente, energia e resistência equivalente dos circuitos elétricos.</a:t>
            </a:r>
          </a:p>
          <a:p>
            <a:r>
              <a:rPr lang="pt-BR" dirty="0"/>
              <a:t>d) Supervisor de ar condicionado.</a:t>
            </a:r>
          </a:p>
          <a:p>
            <a:r>
              <a:rPr lang="pt-BR" dirty="0"/>
              <a:t>e) Leitora de fechadura</a:t>
            </a:r>
          </a:p>
          <a:p>
            <a:r>
              <a:rPr lang="pt-BR" dirty="0"/>
              <a:t>f) Fonte de alimentação e carregador de bateria Adicional</a:t>
            </a:r>
          </a:p>
          <a:p>
            <a:r>
              <a:rPr lang="pt-BR" dirty="0"/>
              <a:t>g) Módulo de comunicação GPRS</a:t>
            </a:r>
          </a:p>
          <a:p>
            <a:r>
              <a:rPr lang="pt-BR" dirty="0"/>
              <a:t>h) Módulo de comunicação Modem</a:t>
            </a:r>
          </a:p>
          <a:p>
            <a:r>
              <a:rPr lang="pt-BR" dirty="0"/>
              <a:t>i)  Medidor de energia da concessionária(KWh)</a:t>
            </a:r>
          </a:p>
          <a:p>
            <a:r>
              <a:rPr lang="pt-BR" dirty="0"/>
              <a:t> </a:t>
            </a:r>
          </a:p>
          <a:p>
            <a:r>
              <a:rPr lang="pt-BR" dirty="0"/>
              <a:t>A comunicação com o portal é realizado através do módulo de comunicação GPRS que também se conecta ao módulo mestre através da rede RS485.</a:t>
            </a:r>
          </a:p>
        </p:txBody>
      </p:sp>
    </p:spTree>
    <p:extLst>
      <p:ext uri="{BB962C8B-B14F-4D97-AF65-F5344CB8AC3E}">
        <p14:creationId xmlns:p14="http://schemas.microsoft.com/office/powerpoint/2010/main" val="270548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grpSp>
        <p:nvGrpSpPr>
          <p:cNvPr id="3" name="Group 4"/>
          <p:cNvGrpSpPr>
            <a:grpSpLocks/>
          </p:cNvGrpSpPr>
          <p:nvPr/>
        </p:nvGrpSpPr>
        <p:grpSpPr bwMode="auto">
          <a:xfrm>
            <a:off x="576263" y="548680"/>
            <a:ext cx="7831603" cy="766637"/>
            <a:chOff x="1701" y="1417"/>
            <a:chExt cx="9000" cy="1020"/>
          </a:xfrm>
        </p:grpSpPr>
        <p:sp>
          <p:nvSpPr>
            <p:cNvPr id="4"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5" name="Group 6"/>
            <p:cNvGrpSpPr>
              <a:grpSpLocks/>
            </p:cNvGrpSpPr>
            <p:nvPr/>
          </p:nvGrpSpPr>
          <p:grpSpPr bwMode="auto">
            <a:xfrm>
              <a:off x="1701" y="1417"/>
              <a:ext cx="9000" cy="900"/>
              <a:chOff x="1701" y="1417"/>
              <a:chExt cx="9000" cy="900"/>
            </a:xfrm>
          </p:grpSpPr>
          <p:sp>
            <p:nvSpPr>
              <p:cNvPr id="6"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7"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r>
                  <a:rPr lang="pt-BR" b="1" i="1" dirty="0">
                    <a:solidFill>
                      <a:schemeClr val="bg1"/>
                    </a:solidFill>
                  </a:rPr>
                  <a:t>           </a:t>
                </a:r>
              </a:p>
            </p:txBody>
          </p:sp>
        </p:grpSp>
      </p:grpSp>
      <p:sp>
        <p:nvSpPr>
          <p:cNvPr id="8" name="Retângulo 7"/>
          <p:cNvSpPr/>
          <p:nvPr/>
        </p:nvSpPr>
        <p:spPr>
          <a:xfrm>
            <a:off x="1563963" y="762002"/>
            <a:ext cx="2573140" cy="369332"/>
          </a:xfrm>
          <a:prstGeom prst="rect">
            <a:avLst/>
          </a:prstGeom>
        </p:spPr>
        <p:txBody>
          <a:bodyPr wrap="none">
            <a:spAutoFit/>
          </a:bodyPr>
          <a:lstStyle/>
          <a:p>
            <a:r>
              <a:rPr lang="pt-BR" b="1" dirty="0">
                <a:solidFill>
                  <a:schemeClr val="bg1"/>
                </a:solidFill>
              </a:rPr>
              <a:t>CONCEPÇÃO FUNCIONAL</a:t>
            </a:r>
            <a:endParaRPr lang="pt-BR" dirty="0">
              <a:solidFill>
                <a:schemeClr val="bg1"/>
              </a:solidFill>
            </a:endParaRPr>
          </a:p>
        </p:txBody>
      </p:sp>
      <p:sp>
        <p:nvSpPr>
          <p:cNvPr id="9" name="Retângulo 8"/>
          <p:cNvSpPr/>
          <p:nvPr/>
        </p:nvSpPr>
        <p:spPr>
          <a:xfrm>
            <a:off x="251520" y="1225124"/>
            <a:ext cx="8784976" cy="5570756"/>
          </a:xfrm>
          <a:prstGeom prst="rect">
            <a:avLst/>
          </a:prstGeom>
        </p:spPr>
        <p:txBody>
          <a:bodyPr wrap="square">
            <a:spAutoFit/>
          </a:bodyPr>
          <a:lstStyle/>
          <a:p>
            <a:r>
              <a:rPr lang="pt-BR" sz="1600" b="1" dirty="0"/>
              <a:t>04  Protocolo de Comunicação</a:t>
            </a:r>
            <a:endParaRPr lang="pt-BR" sz="1600" dirty="0"/>
          </a:p>
          <a:p>
            <a:r>
              <a:rPr lang="pt-BR" sz="1600" b="1" dirty="0"/>
              <a:t> </a:t>
            </a:r>
            <a:endParaRPr lang="pt-BR" sz="1600" dirty="0"/>
          </a:p>
          <a:p>
            <a:r>
              <a:rPr lang="pt-BR" sz="1600" dirty="0"/>
              <a:t>O protocolo de comunicação utilizado na rede RS485 é baseado no protocolo Modbus RS 232 / Ethernet TCP/IP (MODBUS TCP)..</a:t>
            </a:r>
          </a:p>
          <a:p>
            <a:r>
              <a:rPr lang="pt-BR" sz="1600" dirty="0"/>
              <a:t> </a:t>
            </a:r>
          </a:p>
          <a:p>
            <a:r>
              <a:rPr lang="pt-BR" sz="1600" b="1" dirty="0"/>
              <a:t>05  Operação Módulo  Medidor de Potência, Tensão, Corrente, Energia e Resistência</a:t>
            </a:r>
            <a:endParaRPr lang="pt-BR" sz="1600" dirty="0"/>
          </a:p>
          <a:p>
            <a:r>
              <a:rPr lang="pt-BR" sz="1600" dirty="0"/>
              <a:t>Este módulo mede a tensão e corrente do circuito elétrico monofásico e utiliza estes dois parâmetros para calcular a potência instantânea e a resistência equivalente.   </a:t>
            </a:r>
          </a:p>
          <a:p>
            <a:endParaRPr lang="pt-BR" sz="1600" dirty="0"/>
          </a:p>
          <a:p>
            <a:r>
              <a:rPr lang="pt-BR" sz="1600" b="1" dirty="0"/>
              <a:t>06  Operação do Módulo  Fonte de Alimentação</a:t>
            </a:r>
            <a:r>
              <a:rPr lang="pt-BR" sz="1600" dirty="0"/>
              <a:t> </a:t>
            </a:r>
          </a:p>
          <a:p>
            <a:r>
              <a:rPr lang="pt-BR" sz="1600" dirty="0"/>
              <a:t>Este módulo fornece energia de +12Volts DC para alimentação dos diversos módulos conectados na rede. Esta tensão é fornecida a partir da retificação da rede AC ou em caso de falta de energia pela bateria existente no módulo. Este módulo possui também uma rede RS485 para transmitir informações a respeito deste módulo para o módulo mestre.</a:t>
            </a:r>
          </a:p>
          <a:p>
            <a:endParaRPr lang="pt-BR" sz="1600" dirty="0"/>
          </a:p>
          <a:p>
            <a:r>
              <a:rPr lang="pt-BR" sz="1600" b="1" dirty="0"/>
              <a:t>07 Operação do Módulo  Supervisor de No Break </a:t>
            </a:r>
            <a:endParaRPr lang="pt-BR" sz="1600" dirty="0"/>
          </a:p>
          <a:p>
            <a:r>
              <a:rPr lang="pt-BR" sz="1600" dirty="0"/>
              <a:t>Este módulo supervisiona os equipamentos No Break. Existem dois tipos de equipamento No Break  no que se refere ao fornecimento de Status de operação. Em um tipo de equipamento existem  contatos secos que são supervisionados por este módulo. </a:t>
            </a:r>
          </a:p>
          <a:p>
            <a:r>
              <a:rPr lang="pt-BR" sz="1600" dirty="0"/>
              <a:t>No outro tipo de equipamento existe uma interface RS232 que é conectada a este módulo.</a:t>
            </a:r>
          </a:p>
          <a:p>
            <a:endParaRPr lang="pt-BR" dirty="0"/>
          </a:p>
          <a:p>
            <a:r>
              <a:rPr lang="pt-BR" dirty="0"/>
              <a:t> </a:t>
            </a:r>
          </a:p>
        </p:txBody>
      </p:sp>
    </p:spTree>
    <p:extLst>
      <p:ext uri="{BB962C8B-B14F-4D97-AF65-F5344CB8AC3E}">
        <p14:creationId xmlns:p14="http://schemas.microsoft.com/office/powerpoint/2010/main" val="120276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grpSp>
        <p:nvGrpSpPr>
          <p:cNvPr id="7171" name="Group 4"/>
          <p:cNvGrpSpPr>
            <a:grpSpLocks/>
          </p:cNvGrpSpPr>
          <p:nvPr/>
        </p:nvGrpSpPr>
        <p:grpSpPr bwMode="auto">
          <a:xfrm>
            <a:off x="611188" y="908050"/>
            <a:ext cx="7777162" cy="647700"/>
            <a:chOff x="1701" y="1417"/>
            <a:chExt cx="9000" cy="1020"/>
          </a:xfrm>
        </p:grpSpPr>
        <p:sp>
          <p:nvSpPr>
            <p:cNvPr id="7175" name="Rectangle 5"/>
            <p:cNvSpPr>
              <a:spLocks noChangeArrowheads="1"/>
            </p:cNvSpPr>
            <p:nvPr/>
          </p:nvSpPr>
          <p:spPr bwMode="auto">
            <a:xfrm>
              <a:off x="1881" y="1537"/>
              <a:ext cx="900" cy="900"/>
            </a:xfrm>
            <a:prstGeom prst="rect">
              <a:avLst/>
            </a:prstGeom>
            <a:solidFill>
              <a:srgbClr val="6666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grpSp>
          <p:nvGrpSpPr>
            <p:cNvPr id="7176" name="Group 6"/>
            <p:cNvGrpSpPr>
              <a:grpSpLocks/>
            </p:cNvGrpSpPr>
            <p:nvPr/>
          </p:nvGrpSpPr>
          <p:grpSpPr bwMode="auto">
            <a:xfrm>
              <a:off x="1701" y="1417"/>
              <a:ext cx="9000" cy="900"/>
              <a:chOff x="1701" y="1417"/>
              <a:chExt cx="9000" cy="900"/>
            </a:xfrm>
          </p:grpSpPr>
          <p:sp>
            <p:nvSpPr>
              <p:cNvPr id="7177" name="Rectangle 7"/>
              <p:cNvSpPr>
                <a:spLocks noChangeArrowheads="1"/>
              </p:cNvSpPr>
              <p:nvPr/>
            </p:nvSpPr>
            <p:spPr bwMode="auto">
              <a:xfrm>
                <a:off x="1701" y="1417"/>
                <a:ext cx="900" cy="900"/>
              </a:xfrm>
              <a:prstGeom prst="rect">
                <a:avLst/>
              </a:prstGeom>
              <a:solidFill>
                <a:srgbClr val="3333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pt-BR"/>
              </a:p>
            </p:txBody>
          </p:sp>
          <p:sp>
            <p:nvSpPr>
              <p:cNvPr id="7178" name="Rectangle 8"/>
              <p:cNvSpPr>
                <a:spLocks noChangeArrowheads="1"/>
              </p:cNvSpPr>
              <p:nvPr/>
            </p:nvSpPr>
            <p:spPr bwMode="auto">
              <a:xfrm>
                <a:off x="2061" y="1617"/>
                <a:ext cx="8640" cy="440"/>
              </a:xfrm>
              <a:prstGeom prst="rect">
                <a:avLst/>
              </a:prstGeom>
              <a:solidFill>
                <a:srgbClr val="0000FF">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r>
                  <a:rPr lang="pt-BR" b="1" i="1" dirty="0">
                    <a:solidFill>
                      <a:schemeClr val="bg1"/>
                    </a:solidFill>
                  </a:rPr>
                  <a:t>           Sinais Analógico e Digital Coletados  em  Equipamento No BREAK</a:t>
                </a:r>
              </a:p>
            </p:txBody>
          </p:sp>
        </p:grpSp>
      </p:grpSp>
      <p:sp>
        <p:nvSpPr>
          <p:cNvPr id="7173" name="Rectangle 10"/>
          <p:cNvSpPr>
            <a:spLocks noChangeArrowheads="1"/>
          </p:cNvSpPr>
          <p:nvPr/>
        </p:nvSpPr>
        <p:spPr bwMode="auto">
          <a:xfrm>
            <a:off x="581555" y="1555750"/>
            <a:ext cx="80645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0" hangingPunct="0"/>
            <a:r>
              <a:rPr lang="pt-BR" b="1" i="1" dirty="0">
                <a:effectLst>
                  <a:outerShdw blurRad="38100" dist="38100" dir="2700000" algn="tl">
                    <a:srgbClr val="000000">
                      <a:alpha val="43137"/>
                    </a:srgbClr>
                  </a:outerShdw>
                </a:effectLst>
              </a:rPr>
              <a:t>Sinais Analógicos</a:t>
            </a:r>
          </a:p>
          <a:p>
            <a:pPr marL="457200" indent="-457200" eaLnBrk="0" hangingPunct="0">
              <a:buFont typeface="Wingdings" pitchFamily="2" charset="2"/>
              <a:buChar char="Ø"/>
            </a:pPr>
            <a:r>
              <a:rPr lang="pt-BR" dirty="0"/>
              <a:t>Tensão de Entradas ( 3 fases)</a:t>
            </a:r>
          </a:p>
          <a:p>
            <a:pPr marL="457200" indent="-457200" eaLnBrk="0" hangingPunct="0">
              <a:buFont typeface="Wingdings" pitchFamily="2" charset="2"/>
              <a:buChar char="Ø"/>
            </a:pPr>
            <a:r>
              <a:rPr lang="pt-BR" dirty="0"/>
              <a:t>Corrente de entradas ( 3 fases)</a:t>
            </a:r>
          </a:p>
          <a:p>
            <a:pPr marL="457200" indent="-457200" eaLnBrk="0" hangingPunct="0">
              <a:buFont typeface="Wingdings" pitchFamily="2" charset="2"/>
              <a:buChar char="Ø"/>
            </a:pPr>
            <a:r>
              <a:rPr lang="pt-BR" dirty="0"/>
              <a:t>Tensão de Saídas (3 fases)</a:t>
            </a:r>
          </a:p>
          <a:p>
            <a:pPr marL="457200" indent="-457200" eaLnBrk="0" hangingPunct="0">
              <a:buFont typeface="Wingdings" pitchFamily="2" charset="2"/>
              <a:buChar char="Ø"/>
            </a:pPr>
            <a:r>
              <a:rPr lang="pt-BR" dirty="0"/>
              <a:t>Corrente de Saídas (3 Fases)</a:t>
            </a:r>
          </a:p>
          <a:p>
            <a:pPr marL="457200" indent="-457200" eaLnBrk="0" hangingPunct="0">
              <a:buFont typeface="Wingdings" pitchFamily="2" charset="2"/>
              <a:buChar char="Ø"/>
            </a:pPr>
            <a:r>
              <a:rPr lang="pt-BR" dirty="0"/>
              <a:t>Potencia de consumo E/S pelo No Break.</a:t>
            </a:r>
          </a:p>
          <a:p>
            <a:pPr marL="457200" indent="-457200" eaLnBrk="0" hangingPunct="0">
              <a:buFont typeface="Wingdings" pitchFamily="2" charset="2"/>
              <a:buChar char="Ø"/>
            </a:pPr>
            <a:r>
              <a:rPr lang="pt-BR" dirty="0"/>
              <a:t>Tensão de Bateria ( tensão total do banco)</a:t>
            </a:r>
          </a:p>
          <a:p>
            <a:pPr marL="457200" indent="-457200" eaLnBrk="0" hangingPunct="0">
              <a:buFont typeface="Wingdings" pitchFamily="2" charset="2"/>
              <a:buChar char="Ø"/>
            </a:pPr>
            <a:r>
              <a:rPr lang="pt-BR" dirty="0"/>
              <a:t>Temperatura do Banco de Bateria</a:t>
            </a:r>
          </a:p>
          <a:p>
            <a:pPr marL="457200" indent="-457200" eaLnBrk="0" hangingPunct="0">
              <a:buFont typeface="Wingdings" pitchFamily="2" charset="2"/>
              <a:buChar char="Ø"/>
            </a:pPr>
            <a:r>
              <a:rPr lang="pt-BR" dirty="0"/>
              <a:t>Temperatura do ambiente</a:t>
            </a:r>
          </a:p>
          <a:p>
            <a:pPr marL="457200" indent="-457200" eaLnBrk="0" hangingPunct="0"/>
            <a:endParaRPr lang="pt-BR" dirty="0"/>
          </a:p>
          <a:p>
            <a:pPr marL="457200" indent="-457200" eaLnBrk="0" hangingPunct="0"/>
            <a:r>
              <a:rPr lang="pt-BR" b="1" i="1" dirty="0">
                <a:effectLst>
                  <a:outerShdw blurRad="38100" dist="38100" dir="2700000" algn="tl">
                    <a:srgbClr val="000000">
                      <a:alpha val="43137"/>
                    </a:srgbClr>
                  </a:outerShdw>
                </a:effectLst>
              </a:rPr>
              <a:t>Sinais Digital</a:t>
            </a:r>
          </a:p>
          <a:p>
            <a:pPr marL="457200" indent="-457200" eaLnBrk="0" hangingPunct="0">
              <a:buFont typeface="Wingdings" pitchFamily="2" charset="2"/>
              <a:buChar char="Ø"/>
            </a:pPr>
            <a:r>
              <a:rPr lang="pt-BR" dirty="0"/>
              <a:t>AC Presente</a:t>
            </a:r>
          </a:p>
          <a:p>
            <a:pPr marL="457200" indent="-457200" eaLnBrk="0" hangingPunct="0">
              <a:buFont typeface="Wingdings" pitchFamily="2" charset="2"/>
              <a:buChar char="Ø"/>
            </a:pPr>
            <a:r>
              <a:rPr lang="pt-BR" dirty="0"/>
              <a:t>Falha Geral  </a:t>
            </a:r>
          </a:p>
          <a:p>
            <a:pPr marL="457200" indent="-457200" eaLnBrk="0" hangingPunct="0"/>
            <a:r>
              <a:rPr lang="pt-BR" dirty="0"/>
              <a:t>* Qualquer  Dispositivo que funcione com informação de aberto ou fechado (0 ou 1) </a:t>
            </a:r>
          </a:p>
          <a:p>
            <a:pPr marL="457200" indent="-457200" eaLnBrk="0" hangingPunct="0"/>
            <a:endParaRPr lang="pt-BR" dirty="0"/>
          </a:p>
          <a:p>
            <a:pPr marL="457200" indent="-457200" eaLnBrk="0" hangingPunct="0"/>
            <a:endParaRPr lang="pt-BR" dirty="0"/>
          </a:p>
          <a:p>
            <a:pPr marL="457200" indent="-457200" eaLnBrk="0" hangingPunct="0"/>
            <a:endParaRPr lang="pt-BR" dirty="0"/>
          </a:p>
        </p:txBody>
      </p:sp>
      <p:sp>
        <p:nvSpPr>
          <p:cNvPr id="7174" name="Retângulo 9"/>
          <p:cNvSpPr>
            <a:spLocks noChangeArrowheads="1"/>
          </p:cNvSpPr>
          <p:nvPr/>
        </p:nvSpPr>
        <p:spPr bwMode="auto">
          <a:xfrm>
            <a:off x="900113" y="981075"/>
            <a:ext cx="2846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r>
              <a:rPr lang="pt-BR" b="1">
                <a:solidFill>
                  <a:schemeClr val="bg1"/>
                </a:solidFill>
                <a:cs typeface="Times New Roman" pitchFamily="18" charset="0"/>
              </a:rPr>
              <a:t>          </a:t>
            </a:r>
            <a:endParaRPr lang="pt-BR">
              <a:solidFill>
                <a:schemeClr val="bg1"/>
              </a:solidFill>
            </a:endParaRPr>
          </a:p>
        </p:txBody>
      </p:sp>
    </p:spTree>
    <p:extLst>
      <p:ext uri="{BB962C8B-B14F-4D97-AF65-F5344CB8AC3E}">
        <p14:creationId xmlns:p14="http://schemas.microsoft.com/office/powerpoint/2010/main" val="218305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aixaDeTexto 5"/>
          <p:cNvSpPr txBox="1">
            <a:spLocks noChangeArrowheads="1"/>
          </p:cNvSpPr>
          <p:nvPr/>
        </p:nvSpPr>
        <p:spPr bwMode="auto">
          <a:xfrm>
            <a:off x="5786438" y="1071563"/>
            <a:ext cx="2857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Tela de alarmes:</a:t>
            </a:r>
          </a:p>
          <a:p>
            <a:pPr eaLnBrk="1" hangingPunct="1"/>
            <a:endParaRPr lang="pt-BR" dirty="0"/>
          </a:p>
          <a:p>
            <a:pPr eaLnBrk="1" hangingPunct="1"/>
            <a:r>
              <a:rPr lang="pt-BR" dirty="0"/>
              <a:t>-&gt; Alarmes Gerados</a:t>
            </a:r>
          </a:p>
          <a:p>
            <a:pPr eaLnBrk="1" hangingPunct="1"/>
            <a:r>
              <a:rPr lang="pt-BR" dirty="0"/>
              <a:t>-&gt; Reconhecidos</a:t>
            </a:r>
          </a:p>
          <a:p>
            <a:pPr eaLnBrk="1" hangingPunct="1"/>
            <a:r>
              <a:rPr lang="pt-BR" dirty="0"/>
              <a:t>-&gt; Solucionado</a:t>
            </a:r>
          </a:p>
          <a:p>
            <a:pPr eaLnBrk="1" hangingPunct="1"/>
            <a:r>
              <a:rPr lang="pt-BR" dirty="0"/>
              <a:t>-&gt; Encerrado</a:t>
            </a:r>
          </a:p>
        </p:txBody>
      </p:sp>
      <p:sp>
        <p:nvSpPr>
          <p:cNvPr id="8196" name="CaixaDeTexto 6"/>
          <p:cNvSpPr txBox="1">
            <a:spLocks noChangeArrowheads="1"/>
          </p:cNvSpPr>
          <p:nvPr/>
        </p:nvSpPr>
        <p:spPr bwMode="auto">
          <a:xfrm>
            <a:off x="5786438" y="3071813"/>
            <a:ext cx="28575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dirty="0"/>
              <a:t>Somente o Sistema pode</a:t>
            </a:r>
          </a:p>
          <a:p>
            <a:pPr eaLnBrk="1" hangingPunct="1"/>
            <a:r>
              <a:rPr lang="pt-BR" dirty="0"/>
              <a:t>Solucionar o problema, o operador não consegue tirar da tela sem a solução automática.</a:t>
            </a:r>
          </a:p>
        </p:txBody>
      </p:sp>
      <p:sp>
        <p:nvSpPr>
          <p:cNvPr id="6" name="Title 3"/>
          <p:cNvSpPr txBox="1">
            <a:spLocks/>
          </p:cNvSpPr>
          <p:nvPr/>
        </p:nvSpPr>
        <p:spPr>
          <a:xfrm>
            <a:off x="576263" y="0"/>
            <a:ext cx="7978775" cy="728663"/>
          </a:xfrm>
          <a:prstGeom prst="rect">
            <a:avLst/>
          </a:prstGeom>
        </p:spPr>
        <p:txBody>
          <a:bodyPr/>
          <a:lstStyle/>
          <a:p>
            <a:pPr eaLnBrk="0" hangingPunct="0">
              <a:defRPr/>
            </a:pPr>
            <a:r>
              <a:rPr lang="pt-BR" sz="3200" b="1" cap="all" dirty="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SISTEMA DE MONITORAMENTO</a:t>
            </a:r>
          </a:p>
        </p:txBody>
      </p:sp>
      <p:sp>
        <p:nvSpPr>
          <p:cNvPr id="2" name="CaixaDeTexto 1"/>
          <p:cNvSpPr txBox="1"/>
          <p:nvPr/>
        </p:nvSpPr>
        <p:spPr>
          <a:xfrm>
            <a:off x="183956" y="4491978"/>
            <a:ext cx="4857750" cy="923330"/>
          </a:xfrm>
          <a:prstGeom prst="rect">
            <a:avLst/>
          </a:prstGeom>
          <a:noFill/>
        </p:spPr>
        <p:txBody>
          <a:bodyPr wrap="square" rtlCol="0">
            <a:spAutoFit/>
          </a:bodyPr>
          <a:lstStyle/>
          <a:p>
            <a:r>
              <a:rPr lang="pt-BR" dirty="0"/>
              <a:t>(Imagem da tela inicial do sistema, tela de alarmes)</a:t>
            </a:r>
            <a:endParaRPr lang="pt-BR" b="1" dirty="0"/>
          </a:p>
          <a:p>
            <a:endParaRPr lang="pt-BR" dirty="0"/>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13" y="1071562"/>
            <a:ext cx="5488238" cy="3077517"/>
          </a:xfrm>
          <a:prstGeom prst="rect">
            <a:avLst/>
          </a:prstGeom>
        </p:spPr>
      </p:pic>
    </p:spTree>
    <p:extLst>
      <p:ext uri="{BB962C8B-B14F-4D97-AF65-F5344CB8AC3E}">
        <p14:creationId xmlns:p14="http://schemas.microsoft.com/office/powerpoint/2010/main" val="109558872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984</Words>
  <Application>Microsoft Office PowerPoint</Application>
  <PresentationFormat>Apresentação na tela (4:3)</PresentationFormat>
  <Paragraphs>190</Paragraphs>
  <Slides>24</Slides>
  <Notes>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Arial Narrow</vt:lpstr>
      <vt:lpstr>Calibri</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Disparo de Alarmes</vt:lpstr>
      <vt:lpstr>Tela de Leitura de Dispositivos </vt:lpstr>
      <vt:lpstr>Avisos de alarme</vt:lpstr>
      <vt:lpstr>Geração de relatórios</vt:lpstr>
      <vt:lpstr>Geração de gráficos</vt:lpstr>
      <vt:lpstr>Apresentação do PowerPoint</vt:lpstr>
      <vt:lpstr>Apresentação do PowerPoint</vt:lpstr>
      <vt:lpstr>Apresentação do PowerPoint</vt:lpstr>
      <vt:lpstr>Apresentação do PowerPoint</vt:lpstr>
      <vt:lpstr>SISTEMA DE MONITORAMENTO</vt:lpstr>
      <vt:lpstr>SISTEMA DE MONITORAMENTO de nível de caixas d’agua shopping Morumbi</vt:lpstr>
      <vt:lpstr>SISTEMA DE MONITORAMENTO de  ar-condicionado chiller</vt:lpstr>
      <vt:lpstr>SISTEMA DE MONITORAMENTO de  temperatura  ambiente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Allan</dc:creator>
  <cp:lastModifiedBy>Projeto-02</cp:lastModifiedBy>
  <cp:revision>28</cp:revision>
  <dcterms:created xsi:type="dcterms:W3CDTF">2016-12-07T15:52:59Z</dcterms:created>
  <dcterms:modified xsi:type="dcterms:W3CDTF">2017-02-07T17:56:33Z</dcterms:modified>
</cp:coreProperties>
</file>