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uli Heavy" charset="1" panose="00000A00000000000000"/>
      <p:regular r:id="rId13"/>
    </p:embeddedFont>
    <p:embeddedFont>
      <p:font typeface="TT Interphases Bold" charset="1" panose="02000803060000020004"/>
      <p:regular r:id="rId14"/>
    </p:embeddedFont>
    <p:embeddedFont>
      <p:font typeface="TT Interphases" charset="1" panose="02000503020000020004"/>
      <p:regular r:id="rId15"/>
    </p:embeddedFont>
    <p:embeddedFont>
      <p:font typeface="Open Sans" charset="1" panose="020B0606030504020204"/>
      <p:regular r:id="rId16"/>
    </p:embeddedFont>
    <p:embeddedFont>
      <p:font typeface="Muli Ultra-Bold" charset="1" panose="000009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2376901">
            <a:off x="6025872" y="-1562825"/>
            <a:ext cx="13552631" cy="21642251"/>
            <a:chOff x="0" y="0"/>
            <a:chExt cx="3569417" cy="5700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9417" cy="5700017"/>
            </a:xfrm>
            <a:custGeom>
              <a:avLst/>
              <a:gdLst/>
              <a:ahLst/>
              <a:cxnLst/>
              <a:rect r="r" b="b" t="t" l="l"/>
              <a:pathLst>
                <a:path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646746" y="7512022"/>
            <a:ext cx="5312982" cy="1020085"/>
            <a:chOff x="0" y="0"/>
            <a:chExt cx="2116682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6682" cy="406400"/>
            </a:xfrm>
            <a:custGeom>
              <a:avLst/>
              <a:gdLst/>
              <a:ahLst/>
              <a:cxnLst/>
              <a:rect r="r" b="b" t="t" l="l"/>
              <a:pathLst>
                <a:path h="406400" w="2116682">
                  <a:moveTo>
                    <a:pt x="1913482" y="0"/>
                  </a:moveTo>
                  <a:cubicBezTo>
                    <a:pt x="2025706" y="0"/>
                    <a:pt x="2116682" y="90976"/>
                    <a:pt x="2116682" y="203200"/>
                  </a:cubicBezTo>
                  <a:cubicBezTo>
                    <a:pt x="2116682" y="315424"/>
                    <a:pt x="2025706" y="406400"/>
                    <a:pt x="191348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1668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303237" y="344695"/>
            <a:ext cx="1681525" cy="1791444"/>
          </a:xfrm>
          <a:custGeom>
            <a:avLst/>
            <a:gdLst/>
            <a:ahLst/>
            <a:cxnLst/>
            <a:rect r="r" b="b" t="t" l="l"/>
            <a:pathLst>
              <a:path h="1791444" w="1681525">
                <a:moveTo>
                  <a:pt x="0" y="0"/>
                </a:moveTo>
                <a:lnTo>
                  <a:pt x="1681526" y="0"/>
                </a:lnTo>
                <a:lnTo>
                  <a:pt x="1681526" y="1791444"/>
                </a:lnTo>
                <a:lnTo>
                  <a:pt x="0" y="1791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42292" y="2745138"/>
            <a:ext cx="11896462" cy="239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69"/>
              </a:lnSpc>
            </a:pPr>
            <a:r>
              <a:rPr lang="en-US" b="true" sz="15378" spc="292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PROYECTO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99598" y="7657223"/>
            <a:ext cx="5007278" cy="69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1"/>
              </a:lnSpc>
            </a:pPr>
            <a:r>
              <a:rPr lang="en-US" sz="2022" b="true">
                <a:solidFill>
                  <a:srgbClr val="000A1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Integrantes: Martin Silva, Fabiano Carte</a:t>
            </a:r>
          </a:p>
          <a:p>
            <a:pPr algn="l" marL="0" indent="0" lvl="0">
              <a:lnSpc>
                <a:spcPts val="2831"/>
              </a:lnSpc>
              <a:spcBef>
                <a:spcPct val="0"/>
              </a:spcBef>
            </a:pPr>
            <a:r>
              <a:rPr lang="en-US" b="true" sz="2022" strike="noStrike" u="none">
                <a:solidFill>
                  <a:srgbClr val="000A1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Profesor: Fabian Alvarez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47327" y="5086350"/>
            <a:ext cx="9086394" cy="188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4"/>
              </a:lnSpc>
            </a:pPr>
            <a:r>
              <a:rPr lang="en-US" sz="361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Plataforma de Gestión de Ingreso de Vehículos con Chat Web Asistido – PepsiCo Chile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5315925" y="-5226033"/>
            <a:ext cx="7656149" cy="20739065"/>
            <a:chOff x="0" y="0"/>
            <a:chExt cx="2016434" cy="5462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434" cy="5462141"/>
            </a:xfrm>
            <a:custGeom>
              <a:avLst/>
              <a:gdLst/>
              <a:ahLst/>
              <a:cxnLst/>
              <a:rect r="r" b="b" t="t" l="l"/>
              <a:pathLst>
                <a:path h="5462141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433827"/>
                  </a:lnTo>
                  <a:cubicBezTo>
                    <a:pt x="2016434" y="5441336"/>
                    <a:pt x="2013452" y="5448538"/>
                    <a:pt x="2008142" y="5453848"/>
                  </a:cubicBezTo>
                  <a:cubicBezTo>
                    <a:pt x="2002832" y="5459157"/>
                    <a:pt x="1995630" y="5462141"/>
                    <a:pt x="1988121" y="5462141"/>
                  </a:cubicBezTo>
                  <a:lnTo>
                    <a:pt x="28314" y="5462141"/>
                  </a:lnTo>
                  <a:cubicBezTo>
                    <a:pt x="20804" y="5462141"/>
                    <a:pt x="13603" y="5459157"/>
                    <a:pt x="8293" y="5453848"/>
                  </a:cubicBezTo>
                  <a:cubicBezTo>
                    <a:pt x="2983" y="5448538"/>
                    <a:pt x="0" y="5441336"/>
                    <a:pt x="0" y="5433827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434" cy="5500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47737" y="4054155"/>
            <a:ext cx="17191203" cy="409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21"/>
              </a:lnSpc>
            </a:pPr>
            <a:r>
              <a:rPr lang="en-US" sz="231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Situación actual: Gestión de ingresos manual (Excel + WhatsApp).</a:t>
            </a: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  <a:r>
              <a:rPr lang="en-US" sz="231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Problemas: baja trazabilidad, errores en programación, tiempos poco eficientes.</a:t>
            </a: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  <a:r>
              <a:rPr lang="en-US" sz="231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Propuesta: Plataforma web con chat asistido → centraliza solicitudes, genera órdenes de trabajo, gestiona pausas, reporta métricas.</a:t>
            </a: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  <a:r>
              <a:rPr lang="en-US" sz="231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Relevancia laboral:</a:t>
            </a: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  <a:r>
              <a:rPr lang="en-US" sz="231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Optimización de procesos industriales.</a:t>
            </a: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</a:p>
          <a:p>
            <a:pPr algn="just">
              <a:lnSpc>
                <a:spcPts val="1621"/>
              </a:lnSpc>
            </a:pPr>
            <a:r>
              <a:rPr lang="en-US" sz="2317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Ejemplo de transformación digital aplicada a la ingeniería informática.</a:t>
            </a:r>
          </a:p>
          <a:p>
            <a:pPr algn="just">
              <a:lnSpc>
                <a:spcPts val="3730"/>
              </a:lnSpc>
            </a:pPr>
          </a:p>
          <a:p>
            <a:pPr algn="just">
              <a:lnSpc>
                <a:spcPts val="373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949198" y="2293913"/>
            <a:ext cx="12588282" cy="94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91"/>
              </a:lnSpc>
              <a:spcBef>
                <a:spcPct val="0"/>
              </a:spcBef>
            </a:pPr>
            <a:r>
              <a:rPr lang="en-US" b="true" sz="6121" spc="116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PROYECTO Y RELEVANCIA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-1108566" y="-28249"/>
            <a:ext cx="12192397" cy="11131041"/>
            <a:chOff x="0" y="0"/>
            <a:chExt cx="3211166" cy="29316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11166" cy="2931632"/>
            </a:xfrm>
            <a:custGeom>
              <a:avLst/>
              <a:gdLst/>
              <a:ahLst/>
              <a:cxnLst/>
              <a:rect r="r" b="b" t="t" l="l"/>
              <a:pathLst>
                <a:path h="2931632" w="3211166">
                  <a:moveTo>
                    <a:pt x="17779" y="0"/>
                  </a:moveTo>
                  <a:lnTo>
                    <a:pt x="3193387" y="0"/>
                  </a:lnTo>
                  <a:cubicBezTo>
                    <a:pt x="3203206" y="0"/>
                    <a:pt x="3211166" y="7960"/>
                    <a:pt x="3211166" y="17779"/>
                  </a:cubicBezTo>
                  <a:lnTo>
                    <a:pt x="3211166" y="2913853"/>
                  </a:lnTo>
                  <a:cubicBezTo>
                    <a:pt x="3211166" y="2923672"/>
                    <a:pt x="3203206" y="2931632"/>
                    <a:pt x="3193387" y="2931632"/>
                  </a:cubicBezTo>
                  <a:lnTo>
                    <a:pt x="17779" y="2931632"/>
                  </a:lnTo>
                  <a:cubicBezTo>
                    <a:pt x="7960" y="2931632"/>
                    <a:pt x="0" y="2923672"/>
                    <a:pt x="0" y="2913853"/>
                  </a:cubicBezTo>
                  <a:lnTo>
                    <a:pt x="0" y="17779"/>
                  </a:lnTo>
                  <a:cubicBezTo>
                    <a:pt x="0" y="7960"/>
                    <a:pt x="7960" y="0"/>
                    <a:pt x="1777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11166" cy="2969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233258" y="1028700"/>
            <a:ext cx="4159154" cy="8229600"/>
            <a:chOff x="0" y="0"/>
            <a:chExt cx="2620010" cy="51841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2234" t="0" r="-22234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A1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A1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A1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A1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43242" y="2845990"/>
            <a:ext cx="7580005" cy="838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8"/>
              </a:lnSpc>
            </a:pPr>
            <a:r>
              <a:rPr lang="en-US" sz="2464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Diseñar y desarrollar soluciones informáticas → construcción de plataforma.</a:t>
            </a:r>
          </a:p>
          <a:p>
            <a:pPr algn="just">
              <a:lnSpc>
                <a:spcPts val="3968"/>
              </a:lnSpc>
            </a:pPr>
          </a:p>
          <a:p>
            <a:pPr algn="just">
              <a:lnSpc>
                <a:spcPts val="3968"/>
              </a:lnSpc>
            </a:pPr>
            <a:r>
              <a:rPr lang="en-US" sz="2464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Gestionar proyectos informáticos → planificación y control con Scrum.</a:t>
            </a:r>
          </a:p>
          <a:p>
            <a:pPr algn="just">
              <a:lnSpc>
                <a:spcPts val="3968"/>
              </a:lnSpc>
            </a:pPr>
          </a:p>
          <a:p>
            <a:pPr algn="just">
              <a:lnSpc>
                <a:spcPts val="3968"/>
              </a:lnSpc>
            </a:pPr>
            <a:r>
              <a:rPr lang="en-US" sz="2464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Construir modelos de datos escalables → soporte para agenda, órdenes y chat.</a:t>
            </a:r>
          </a:p>
          <a:p>
            <a:pPr algn="just">
              <a:lnSpc>
                <a:spcPts val="3968"/>
              </a:lnSpc>
            </a:pPr>
          </a:p>
          <a:p>
            <a:pPr algn="just">
              <a:lnSpc>
                <a:spcPts val="3968"/>
              </a:lnSpc>
            </a:pPr>
            <a:r>
              <a:rPr lang="en-US" sz="2464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Desarrollar software integrando componentes → frontend, backend y motor IA.</a:t>
            </a:r>
          </a:p>
          <a:p>
            <a:pPr algn="just">
              <a:lnSpc>
                <a:spcPts val="3968"/>
              </a:lnSpc>
            </a:pPr>
          </a:p>
          <a:p>
            <a:pPr algn="just">
              <a:lnSpc>
                <a:spcPts val="3968"/>
              </a:lnSpc>
            </a:pPr>
            <a:r>
              <a:rPr lang="en-US" sz="2464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Trabajo colaborativo y pensamiento crítico → resolución de problemas reales en PepsiCo.</a:t>
            </a:r>
          </a:p>
          <a:p>
            <a:pPr algn="just">
              <a:lnSpc>
                <a:spcPts val="3968"/>
              </a:lnSpc>
            </a:pPr>
          </a:p>
          <a:p>
            <a:pPr algn="just">
              <a:lnSpc>
                <a:spcPts val="3968"/>
              </a:lnSpc>
            </a:pPr>
          </a:p>
          <a:p>
            <a:pPr algn="just">
              <a:lnSpc>
                <a:spcPts val="396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874051" y="381949"/>
            <a:ext cx="6518388" cy="1912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91"/>
              </a:lnSpc>
              <a:spcBef>
                <a:spcPct val="0"/>
              </a:spcBef>
            </a:pPr>
            <a:r>
              <a:rPr lang="en-US" b="true" sz="6121" spc="116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COMPETENCIAS DE EGRESO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894127" y="1906953"/>
            <a:ext cx="3194348" cy="4925202"/>
            <a:chOff x="0" y="0"/>
            <a:chExt cx="841310" cy="12971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1310" cy="1297173"/>
            </a:xfrm>
            <a:custGeom>
              <a:avLst/>
              <a:gdLst/>
              <a:ahLst/>
              <a:cxnLst/>
              <a:rect r="r" b="b" t="t" l="l"/>
              <a:pathLst>
                <a:path h="1297173" w="841310">
                  <a:moveTo>
                    <a:pt x="67862" y="0"/>
                  </a:moveTo>
                  <a:lnTo>
                    <a:pt x="773448" y="0"/>
                  </a:lnTo>
                  <a:cubicBezTo>
                    <a:pt x="791446" y="0"/>
                    <a:pt x="808707" y="7150"/>
                    <a:pt x="821434" y="19876"/>
                  </a:cubicBezTo>
                  <a:cubicBezTo>
                    <a:pt x="834160" y="32603"/>
                    <a:pt x="841310" y="49864"/>
                    <a:pt x="841310" y="67862"/>
                  </a:cubicBezTo>
                  <a:lnTo>
                    <a:pt x="841310" y="1229311"/>
                  </a:lnTo>
                  <a:cubicBezTo>
                    <a:pt x="841310" y="1266790"/>
                    <a:pt x="810927" y="1297173"/>
                    <a:pt x="773448" y="1297173"/>
                  </a:cubicBezTo>
                  <a:lnTo>
                    <a:pt x="67862" y="1297173"/>
                  </a:lnTo>
                  <a:cubicBezTo>
                    <a:pt x="49864" y="1297173"/>
                    <a:pt x="32603" y="1290023"/>
                    <a:pt x="19876" y="1277296"/>
                  </a:cubicBezTo>
                  <a:cubicBezTo>
                    <a:pt x="7150" y="1264570"/>
                    <a:pt x="0" y="1247309"/>
                    <a:pt x="0" y="1229311"/>
                  </a:cubicBezTo>
                  <a:lnTo>
                    <a:pt x="0" y="67862"/>
                  </a:lnTo>
                  <a:cubicBezTo>
                    <a:pt x="0" y="30383"/>
                    <a:pt x="30383" y="0"/>
                    <a:pt x="67862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41310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546826" y="1906953"/>
            <a:ext cx="3194348" cy="4925202"/>
            <a:chOff x="0" y="0"/>
            <a:chExt cx="841310" cy="12971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1310" cy="1297173"/>
            </a:xfrm>
            <a:custGeom>
              <a:avLst/>
              <a:gdLst/>
              <a:ahLst/>
              <a:cxnLst/>
              <a:rect r="r" b="b" t="t" l="l"/>
              <a:pathLst>
                <a:path h="1297173" w="841310">
                  <a:moveTo>
                    <a:pt x="67862" y="0"/>
                  </a:moveTo>
                  <a:lnTo>
                    <a:pt x="773448" y="0"/>
                  </a:lnTo>
                  <a:cubicBezTo>
                    <a:pt x="791446" y="0"/>
                    <a:pt x="808707" y="7150"/>
                    <a:pt x="821434" y="19876"/>
                  </a:cubicBezTo>
                  <a:cubicBezTo>
                    <a:pt x="834160" y="32603"/>
                    <a:pt x="841310" y="49864"/>
                    <a:pt x="841310" y="67862"/>
                  </a:cubicBezTo>
                  <a:lnTo>
                    <a:pt x="841310" y="1229311"/>
                  </a:lnTo>
                  <a:cubicBezTo>
                    <a:pt x="841310" y="1266790"/>
                    <a:pt x="810927" y="1297173"/>
                    <a:pt x="773448" y="1297173"/>
                  </a:cubicBezTo>
                  <a:lnTo>
                    <a:pt x="67862" y="1297173"/>
                  </a:lnTo>
                  <a:cubicBezTo>
                    <a:pt x="49864" y="1297173"/>
                    <a:pt x="32603" y="1290023"/>
                    <a:pt x="19876" y="1277296"/>
                  </a:cubicBezTo>
                  <a:cubicBezTo>
                    <a:pt x="7150" y="1264570"/>
                    <a:pt x="0" y="1247309"/>
                    <a:pt x="0" y="1229311"/>
                  </a:cubicBezTo>
                  <a:lnTo>
                    <a:pt x="0" y="67862"/>
                  </a:lnTo>
                  <a:cubicBezTo>
                    <a:pt x="0" y="30383"/>
                    <a:pt x="30383" y="0"/>
                    <a:pt x="67862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41310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7080022" y="-3307151"/>
            <a:ext cx="4127957" cy="7135769"/>
            <a:chOff x="0" y="0"/>
            <a:chExt cx="1087198" cy="18793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7198" cy="1879380"/>
            </a:xfrm>
            <a:custGeom>
              <a:avLst/>
              <a:gdLst/>
              <a:ahLst/>
              <a:cxnLst/>
              <a:rect r="r" b="b" t="t" l="l"/>
              <a:pathLst>
                <a:path h="187938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826866"/>
                  </a:lnTo>
                  <a:cubicBezTo>
                    <a:pt x="1087198" y="1840794"/>
                    <a:pt x="1081666" y="1854151"/>
                    <a:pt x="1071818" y="1863999"/>
                  </a:cubicBezTo>
                  <a:cubicBezTo>
                    <a:pt x="1061969" y="1873847"/>
                    <a:pt x="1048612" y="1879380"/>
                    <a:pt x="1034685" y="1879380"/>
                  </a:cubicBezTo>
                  <a:lnTo>
                    <a:pt x="52514" y="1879380"/>
                  </a:lnTo>
                  <a:cubicBezTo>
                    <a:pt x="23511" y="1879380"/>
                    <a:pt x="0" y="1855869"/>
                    <a:pt x="0" y="1826866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87198" cy="1917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06487" y="4412818"/>
            <a:ext cx="4169629" cy="457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b="true" sz="23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Desarrollo de software.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58609" y="126724"/>
            <a:ext cx="6770783" cy="1784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67"/>
              </a:lnSpc>
              <a:spcBef>
                <a:spcPct val="0"/>
              </a:spcBef>
            </a:pPr>
            <a:r>
              <a:rPr lang="en-US" b="true" sz="5699" spc="108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INTERESES PROFESIONALES</a:t>
            </a:r>
          </a:p>
        </p:txBody>
      </p:sp>
      <p:grpSp>
        <p:nvGrpSpPr>
          <p:cNvPr name="Group 14" id="14"/>
          <p:cNvGrpSpPr/>
          <p:nvPr/>
        </p:nvGrpSpPr>
        <p:grpSpPr>
          <a:xfrm rot="5400000">
            <a:off x="13199525" y="1906953"/>
            <a:ext cx="3194348" cy="4925202"/>
            <a:chOff x="0" y="0"/>
            <a:chExt cx="841310" cy="12971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1310" cy="1297173"/>
            </a:xfrm>
            <a:custGeom>
              <a:avLst/>
              <a:gdLst/>
              <a:ahLst/>
              <a:cxnLst/>
              <a:rect r="r" b="b" t="t" l="l"/>
              <a:pathLst>
                <a:path h="1297173" w="841310">
                  <a:moveTo>
                    <a:pt x="67862" y="0"/>
                  </a:moveTo>
                  <a:lnTo>
                    <a:pt x="773448" y="0"/>
                  </a:lnTo>
                  <a:cubicBezTo>
                    <a:pt x="791446" y="0"/>
                    <a:pt x="808707" y="7150"/>
                    <a:pt x="821434" y="19876"/>
                  </a:cubicBezTo>
                  <a:cubicBezTo>
                    <a:pt x="834160" y="32603"/>
                    <a:pt x="841310" y="49864"/>
                    <a:pt x="841310" y="67862"/>
                  </a:cubicBezTo>
                  <a:lnTo>
                    <a:pt x="841310" y="1229311"/>
                  </a:lnTo>
                  <a:cubicBezTo>
                    <a:pt x="841310" y="1266790"/>
                    <a:pt x="810927" y="1297173"/>
                    <a:pt x="773448" y="1297173"/>
                  </a:cubicBezTo>
                  <a:lnTo>
                    <a:pt x="67862" y="1297173"/>
                  </a:lnTo>
                  <a:cubicBezTo>
                    <a:pt x="49864" y="1297173"/>
                    <a:pt x="32603" y="1290023"/>
                    <a:pt x="19876" y="1277296"/>
                  </a:cubicBezTo>
                  <a:cubicBezTo>
                    <a:pt x="7150" y="1264570"/>
                    <a:pt x="0" y="1247309"/>
                    <a:pt x="0" y="1229311"/>
                  </a:cubicBezTo>
                  <a:lnTo>
                    <a:pt x="0" y="67862"/>
                  </a:lnTo>
                  <a:cubicBezTo>
                    <a:pt x="0" y="30383"/>
                    <a:pt x="30383" y="0"/>
                    <a:pt x="67862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41310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059186" y="4412818"/>
            <a:ext cx="4169629" cy="457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b="true" sz="23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Automatización de procesos.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11885" y="4209479"/>
            <a:ext cx="4193074" cy="93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b="true" sz="23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Inteligencia artificial aplicada a empresas.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60439" y="7045062"/>
            <a:ext cx="1296712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p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royecto permite aplicar estas áreas creando un sistema innovador que digitaliza procesos críticos de una compañía global.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894127" y="2193278"/>
            <a:ext cx="3194348" cy="4925202"/>
            <a:chOff x="0" y="0"/>
            <a:chExt cx="841310" cy="12971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1310" cy="1297173"/>
            </a:xfrm>
            <a:custGeom>
              <a:avLst/>
              <a:gdLst/>
              <a:ahLst/>
              <a:cxnLst/>
              <a:rect r="r" b="b" t="t" l="l"/>
              <a:pathLst>
                <a:path h="1297173" w="841310">
                  <a:moveTo>
                    <a:pt x="67862" y="0"/>
                  </a:moveTo>
                  <a:lnTo>
                    <a:pt x="773448" y="0"/>
                  </a:lnTo>
                  <a:cubicBezTo>
                    <a:pt x="791446" y="0"/>
                    <a:pt x="808707" y="7150"/>
                    <a:pt x="821434" y="19876"/>
                  </a:cubicBezTo>
                  <a:cubicBezTo>
                    <a:pt x="834160" y="32603"/>
                    <a:pt x="841310" y="49864"/>
                    <a:pt x="841310" y="67862"/>
                  </a:cubicBezTo>
                  <a:lnTo>
                    <a:pt x="841310" y="1229311"/>
                  </a:lnTo>
                  <a:cubicBezTo>
                    <a:pt x="841310" y="1266790"/>
                    <a:pt x="810927" y="1297173"/>
                    <a:pt x="773448" y="1297173"/>
                  </a:cubicBezTo>
                  <a:lnTo>
                    <a:pt x="67862" y="1297173"/>
                  </a:lnTo>
                  <a:cubicBezTo>
                    <a:pt x="49864" y="1297173"/>
                    <a:pt x="32603" y="1290023"/>
                    <a:pt x="19876" y="1277296"/>
                  </a:cubicBezTo>
                  <a:cubicBezTo>
                    <a:pt x="7150" y="1264570"/>
                    <a:pt x="0" y="1247309"/>
                    <a:pt x="0" y="1229311"/>
                  </a:cubicBezTo>
                  <a:lnTo>
                    <a:pt x="0" y="67862"/>
                  </a:lnTo>
                  <a:cubicBezTo>
                    <a:pt x="0" y="30383"/>
                    <a:pt x="30383" y="0"/>
                    <a:pt x="67862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41310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546826" y="2193278"/>
            <a:ext cx="3194348" cy="4925202"/>
            <a:chOff x="0" y="0"/>
            <a:chExt cx="841310" cy="12971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1310" cy="1297173"/>
            </a:xfrm>
            <a:custGeom>
              <a:avLst/>
              <a:gdLst/>
              <a:ahLst/>
              <a:cxnLst/>
              <a:rect r="r" b="b" t="t" l="l"/>
              <a:pathLst>
                <a:path h="1297173" w="841310">
                  <a:moveTo>
                    <a:pt x="67862" y="0"/>
                  </a:moveTo>
                  <a:lnTo>
                    <a:pt x="773448" y="0"/>
                  </a:lnTo>
                  <a:cubicBezTo>
                    <a:pt x="791446" y="0"/>
                    <a:pt x="808707" y="7150"/>
                    <a:pt x="821434" y="19876"/>
                  </a:cubicBezTo>
                  <a:cubicBezTo>
                    <a:pt x="834160" y="32603"/>
                    <a:pt x="841310" y="49864"/>
                    <a:pt x="841310" y="67862"/>
                  </a:cubicBezTo>
                  <a:lnTo>
                    <a:pt x="841310" y="1229311"/>
                  </a:lnTo>
                  <a:cubicBezTo>
                    <a:pt x="841310" y="1266790"/>
                    <a:pt x="810927" y="1297173"/>
                    <a:pt x="773448" y="1297173"/>
                  </a:cubicBezTo>
                  <a:lnTo>
                    <a:pt x="67862" y="1297173"/>
                  </a:lnTo>
                  <a:cubicBezTo>
                    <a:pt x="49864" y="1297173"/>
                    <a:pt x="32603" y="1290023"/>
                    <a:pt x="19876" y="1277296"/>
                  </a:cubicBezTo>
                  <a:cubicBezTo>
                    <a:pt x="7150" y="1264570"/>
                    <a:pt x="0" y="1247309"/>
                    <a:pt x="0" y="1229311"/>
                  </a:cubicBezTo>
                  <a:lnTo>
                    <a:pt x="0" y="67862"/>
                  </a:lnTo>
                  <a:cubicBezTo>
                    <a:pt x="0" y="30383"/>
                    <a:pt x="30383" y="0"/>
                    <a:pt x="67862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41310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7080022" y="-3307151"/>
            <a:ext cx="4127957" cy="7135769"/>
            <a:chOff x="0" y="0"/>
            <a:chExt cx="1087198" cy="18793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7198" cy="1879380"/>
            </a:xfrm>
            <a:custGeom>
              <a:avLst/>
              <a:gdLst/>
              <a:ahLst/>
              <a:cxnLst/>
              <a:rect r="r" b="b" t="t" l="l"/>
              <a:pathLst>
                <a:path h="187938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826866"/>
                  </a:lnTo>
                  <a:cubicBezTo>
                    <a:pt x="1087198" y="1840794"/>
                    <a:pt x="1081666" y="1854151"/>
                    <a:pt x="1071818" y="1863999"/>
                  </a:cubicBezTo>
                  <a:cubicBezTo>
                    <a:pt x="1061969" y="1873847"/>
                    <a:pt x="1048612" y="1879380"/>
                    <a:pt x="1034685" y="1879380"/>
                  </a:cubicBezTo>
                  <a:lnTo>
                    <a:pt x="52514" y="1879380"/>
                  </a:lnTo>
                  <a:cubicBezTo>
                    <a:pt x="23511" y="1879380"/>
                    <a:pt x="0" y="1855869"/>
                    <a:pt x="0" y="1826866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87198" cy="1917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06487" y="3483424"/>
            <a:ext cx="4169629" cy="457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b="true" sz="23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Duracion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9886" y="455020"/>
            <a:ext cx="8648227" cy="112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26"/>
              </a:lnSpc>
              <a:spcBef>
                <a:spcPct val="0"/>
              </a:spcBef>
            </a:pPr>
            <a:r>
              <a:rPr lang="en-US" b="true" sz="7279" spc="138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FACTIBILIDAD</a:t>
            </a:r>
          </a:p>
        </p:txBody>
      </p:sp>
      <p:grpSp>
        <p:nvGrpSpPr>
          <p:cNvPr name="Group 14" id="14"/>
          <p:cNvGrpSpPr/>
          <p:nvPr/>
        </p:nvGrpSpPr>
        <p:grpSpPr>
          <a:xfrm rot="5400000">
            <a:off x="13199525" y="2266276"/>
            <a:ext cx="3194348" cy="4925202"/>
            <a:chOff x="0" y="0"/>
            <a:chExt cx="841310" cy="12971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1310" cy="1297173"/>
            </a:xfrm>
            <a:custGeom>
              <a:avLst/>
              <a:gdLst/>
              <a:ahLst/>
              <a:cxnLst/>
              <a:rect r="r" b="b" t="t" l="l"/>
              <a:pathLst>
                <a:path h="1297173" w="841310">
                  <a:moveTo>
                    <a:pt x="67862" y="0"/>
                  </a:moveTo>
                  <a:lnTo>
                    <a:pt x="773448" y="0"/>
                  </a:lnTo>
                  <a:cubicBezTo>
                    <a:pt x="791446" y="0"/>
                    <a:pt x="808707" y="7150"/>
                    <a:pt x="821434" y="19876"/>
                  </a:cubicBezTo>
                  <a:cubicBezTo>
                    <a:pt x="834160" y="32603"/>
                    <a:pt x="841310" y="49864"/>
                    <a:pt x="841310" y="67862"/>
                  </a:cubicBezTo>
                  <a:lnTo>
                    <a:pt x="841310" y="1229311"/>
                  </a:lnTo>
                  <a:cubicBezTo>
                    <a:pt x="841310" y="1266790"/>
                    <a:pt x="810927" y="1297173"/>
                    <a:pt x="773448" y="1297173"/>
                  </a:cubicBezTo>
                  <a:lnTo>
                    <a:pt x="67862" y="1297173"/>
                  </a:lnTo>
                  <a:cubicBezTo>
                    <a:pt x="49864" y="1297173"/>
                    <a:pt x="32603" y="1290023"/>
                    <a:pt x="19876" y="1277296"/>
                  </a:cubicBezTo>
                  <a:cubicBezTo>
                    <a:pt x="7150" y="1264570"/>
                    <a:pt x="0" y="1247309"/>
                    <a:pt x="0" y="1229311"/>
                  </a:cubicBezTo>
                  <a:lnTo>
                    <a:pt x="0" y="67862"/>
                  </a:lnTo>
                  <a:cubicBezTo>
                    <a:pt x="0" y="30383"/>
                    <a:pt x="30383" y="0"/>
                    <a:pt x="67862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41310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059186" y="3306926"/>
            <a:ext cx="4169629" cy="457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b="true" sz="23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Recursos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76717" y="3306926"/>
            <a:ext cx="4193074" cy="457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b="true" sz="23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Roles definidos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06487" y="4385977"/>
            <a:ext cx="4169629" cy="141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b="true" sz="23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12 semanas → viable para un prototipo funcional.</a:t>
            </a:r>
          </a:p>
          <a:p>
            <a:pPr algn="ctr">
              <a:lnSpc>
                <a:spcPts val="3811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7059186" y="4264779"/>
            <a:ext cx="4169629" cy="141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1"/>
              </a:lnSpc>
            </a:pPr>
            <a:r>
              <a:rPr lang="en-US" b="true" sz="23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React, Node.js, API OpenAI, SQL/NoSQL (herramientas open source).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700162" y="3897622"/>
            <a:ext cx="4169629" cy="128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9"/>
              </a:lnSpc>
            </a:pPr>
            <a:r>
              <a:rPr lang="en-US" b="true" sz="21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Fabiano: back-end y front-end</a:t>
            </a:r>
          </a:p>
          <a:p>
            <a:pPr algn="just">
              <a:lnSpc>
                <a:spcPts val="3489"/>
              </a:lnSpc>
            </a:pPr>
            <a:r>
              <a:rPr lang="en-US" b="true" sz="2167" u="sng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Martín: Gestion, modelado de datos, reportes y testing.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3033682" y="2084922"/>
            <a:ext cx="2896609" cy="6603929"/>
            <a:chOff x="0" y="0"/>
            <a:chExt cx="815063" cy="18582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5063" cy="1858248"/>
            </a:xfrm>
            <a:custGeom>
              <a:avLst/>
              <a:gdLst/>
              <a:ahLst/>
              <a:cxnLst/>
              <a:rect r="r" b="b" t="t" l="l"/>
              <a:pathLst>
                <a:path h="1858248" w="815063">
                  <a:moveTo>
                    <a:pt x="74837" y="0"/>
                  </a:moveTo>
                  <a:lnTo>
                    <a:pt x="740226" y="0"/>
                  </a:lnTo>
                  <a:cubicBezTo>
                    <a:pt x="760074" y="0"/>
                    <a:pt x="779109" y="7885"/>
                    <a:pt x="793144" y="21919"/>
                  </a:cubicBezTo>
                  <a:cubicBezTo>
                    <a:pt x="807179" y="35954"/>
                    <a:pt x="815063" y="54989"/>
                    <a:pt x="815063" y="74837"/>
                  </a:cubicBezTo>
                  <a:lnTo>
                    <a:pt x="815063" y="1783411"/>
                  </a:lnTo>
                  <a:cubicBezTo>
                    <a:pt x="815063" y="1824743"/>
                    <a:pt x="781558" y="1858248"/>
                    <a:pt x="740226" y="1858248"/>
                  </a:cubicBezTo>
                  <a:lnTo>
                    <a:pt x="74837" y="1858248"/>
                  </a:lnTo>
                  <a:cubicBezTo>
                    <a:pt x="33506" y="1858248"/>
                    <a:pt x="0" y="1824743"/>
                    <a:pt x="0" y="1783411"/>
                  </a:cubicBezTo>
                  <a:lnTo>
                    <a:pt x="0" y="74837"/>
                  </a:lnTo>
                  <a:cubicBezTo>
                    <a:pt x="0" y="33506"/>
                    <a:pt x="33506" y="0"/>
                    <a:pt x="74837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5063" cy="1896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1544796" y="1396550"/>
            <a:ext cx="1971561" cy="7691173"/>
            <a:chOff x="0" y="0"/>
            <a:chExt cx="554768" cy="21641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54768" cy="2164183"/>
            </a:xfrm>
            <a:custGeom>
              <a:avLst/>
              <a:gdLst/>
              <a:ahLst/>
              <a:cxnLst/>
              <a:rect r="r" b="b" t="t" l="l"/>
              <a:pathLst>
                <a:path h="2164183" w="554768">
                  <a:moveTo>
                    <a:pt x="109950" y="0"/>
                  </a:moveTo>
                  <a:lnTo>
                    <a:pt x="444818" y="0"/>
                  </a:lnTo>
                  <a:cubicBezTo>
                    <a:pt x="473979" y="0"/>
                    <a:pt x="501945" y="11584"/>
                    <a:pt x="522565" y="32204"/>
                  </a:cubicBezTo>
                  <a:cubicBezTo>
                    <a:pt x="543184" y="52823"/>
                    <a:pt x="554768" y="80790"/>
                    <a:pt x="554768" y="109950"/>
                  </a:cubicBezTo>
                  <a:lnTo>
                    <a:pt x="554768" y="2054233"/>
                  </a:lnTo>
                  <a:cubicBezTo>
                    <a:pt x="554768" y="2114956"/>
                    <a:pt x="505542" y="2164183"/>
                    <a:pt x="444818" y="2164183"/>
                  </a:cubicBezTo>
                  <a:lnTo>
                    <a:pt x="109950" y="2164183"/>
                  </a:lnTo>
                  <a:cubicBezTo>
                    <a:pt x="80790" y="2164183"/>
                    <a:pt x="52823" y="2152599"/>
                    <a:pt x="32204" y="2131979"/>
                  </a:cubicBezTo>
                  <a:cubicBezTo>
                    <a:pt x="11584" y="2111359"/>
                    <a:pt x="0" y="2083393"/>
                    <a:pt x="0" y="2054233"/>
                  </a:cubicBezTo>
                  <a:lnTo>
                    <a:pt x="0" y="109950"/>
                  </a:lnTo>
                  <a:cubicBezTo>
                    <a:pt x="0" y="80790"/>
                    <a:pt x="11584" y="52823"/>
                    <a:pt x="32204" y="32204"/>
                  </a:cubicBezTo>
                  <a:cubicBezTo>
                    <a:pt x="52823" y="11584"/>
                    <a:pt x="80790" y="0"/>
                    <a:pt x="109950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54768" cy="2202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013699" y="4454827"/>
            <a:ext cx="7033757" cy="1517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8"/>
              </a:lnSpc>
            </a:pPr>
            <a:r>
              <a:rPr lang="en-US" sz="208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Map</a:t>
            </a:r>
            <a:r>
              <a:rPr lang="en-US" sz="2080" strike="noStrike" u="none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as, backlogs, historias de usuario, modelos de datos, burndown chart, scrumboard, impedimentos y retrospectivas.</a:t>
            </a:r>
          </a:p>
          <a:p>
            <a:pPr algn="just" marL="0" indent="0" lvl="0">
              <a:lnSpc>
                <a:spcPts val="3058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2647340" y="3042341"/>
            <a:ext cx="3596284" cy="658178"/>
            <a:chOff x="0" y="0"/>
            <a:chExt cx="2220569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20569" cy="406400"/>
            </a:xfrm>
            <a:custGeom>
              <a:avLst/>
              <a:gdLst/>
              <a:ahLst/>
              <a:cxnLst/>
              <a:rect r="r" b="b" t="t" l="l"/>
              <a:pathLst>
                <a:path h="406400" w="2220569">
                  <a:moveTo>
                    <a:pt x="2017369" y="0"/>
                  </a:moveTo>
                  <a:cubicBezTo>
                    <a:pt x="2129593" y="0"/>
                    <a:pt x="2220569" y="90976"/>
                    <a:pt x="2220569" y="203200"/>
                  </a:cubicBezTo>
                  <a:cubicBezTo>
                    <a:pt x="2220569" y="315424"/>
                    <a:pt x="2129593" y="406400"/>
                    <a:pt x="201736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22056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592584" y="3042341"/>
            <a:ext cx="3967211" cy="726064"/>
            <a:chOff x="0" y="0"/>
            <a:chExt cx="2220569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20569" cy="406400"/>
            </a:xfrm>
            <a:custGeom>
              <a:avLst/>
              <a:gdLst/>
              <a:ahLst/>
              <a:cxnLst/>
              <a:rect r="r" b="b" t="t" l="l"/>
              <a:pathLst>
                <a:path h="406400" w="2220569">
                  <a:moveTo>
                    <a:pt x="2017369" y="0"/>
                  </a:moveTo>
                  <a:cubicBezTo>
                    <a:pt x="2129593" y="0"/>
                    <a:pt x="2220569" y="90976"/>
                    <a:pt x="2220569" y="203200"/>
                  </a:cubicBezTo>
                  <a:cubicBezTo>
                    <a:pt x="2220569" y="315424"/>
                    <a:pt x="2129593" y="406400"/>
                    <a:pt x="201736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22056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113041" y="3111803"/>
            <a:ext cx="2737890" cy="471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31"/>
              </a:lnSpc>
              <a:spcBef>
                <a:spcPct val="0"/>
              </a:spcBef>
            </a:pPr>
            <a:r>
              <a:rPr lang="en-US" b="true" sz="2807">
                <a:solidFill>
                  <a:srgbClr val="000A1F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Identidad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92584" y="3111803"/>
            <a:ext cx="3967211" cy="471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31"/>
              </a:lnSpc>
              <a:spcBef>
                <a:spcPct val="0"/>
              </a:spcBef>
            </a:pPr>
            <a:r>
              <a:rPr lang="en-US" b="true" sz="2807">
                <a:solidFill>
                  <a:srgbClr val="000A1F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Evidencias de calidad</a:t>
            </a:r>
          </a:p>
        </p:txBody>
      </p:sp>
      <p:grpSp>
        <p:nvGrpSpPr>
          <p:cNvPr name="Group 18" id="18"/>
          <p:cNvGrpSpPr/>
          <p:nvPr/>
        </p:nvGrpSpPr>
        <p:grpSpPr>
          <a:xfrm rot="5400000">
            <a:off x="8158219" y="-5360878"/>
            <a:ext cx="1971561" cy="12625078"/>
            <a:chOff x="0" y="0"/>
            <a:chExt cx="554768" cy="355251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4768" cy="3552511"/>
            </a:xfrm>
            <a:custGeom>
              <a:avLst/>
              <a:gdLst/>
              <a:ahLst/>
              <a:cxnLst/>
              <a:rect r="r" b="b" t="t" l="l"/>
              <a:pathLst>
                <a:path h="3552511" w="554768">
                  <a:moveTo>
                    <a:pt x="109950" y="0"/>
                  </a:moveTo>
                  <a:lnTo>
                    <a:pt x="444818" y="0"/>
                  </a:lnTo>
                  <a:cubicBezTo>
                    <a:pt x="473979" y="0"/>
                    <a:pt x="501945" y="11584"/>
                    <a:pt x="522565" y="32204"/>
                  </a:cubicBezTo>
                  <a:cubicBezTo>
                    <a:pt x="543184" y="52823"/>
                    <a:pt x="554768" y="80790"/>
                    <a:pt x="554768" y="109950"/>
                  </a:cubicBezTo>
                  <a:lnTo>
                    <a:pt x="554768" y="3442561"/>
                  </a:lnTo>
                  <a:cubicBezTo>
                    <a:pt x="554768" y="3503285"/>
                    <a:pt x="505542" y="3552511"/>
                    <a:pt x="444818" y="3552511"/>
                  </a:cubicBezTo>
                  <a:lnTo>
                    <a:pt x="109950" y="3552511"/>
                  </a:lnTo>
                  <a:cubicBezTo>
                    <a:pt x="80790" y="3552511"/>
                    <a:pt x="52823" y="3540927"/>
                    <a:pt x="32204" y="3520307"/>
                  </a:cubicBezTo>
                  <a:cubicBezTo>
                    <a:pt x="11584" y="3499688"/>
                    <a:pt x="0" y="3471721"/>
                    <a:pt x="0" y="3442561"/>
                  </a:cubicBezTo>
                  <a:lnTo>
                    <a:pt x="0" y="109950"/>
                  </a:lnTo>
                  <a:cubicBezTo>
                    <a:pt x="0" y="80790"/>
                    <a:pt x="11584" y="52823"/>
                    <a:pt x="32204" y="32204"/>
                  </a:cubicBezTo>
                  <a:cubicBezTo>
                    <a:pt x="52823" y="11584"/>
                    <a:pt x="80790" y="0"/>
                    <a:pt x="109950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54768" cy="35906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646875" y="419410"/>
            <a:ext cx="11267487" cy="1190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CALIDAD DEL DISEÑO</a:t>
            </a:r>
          </a:p>
        </p:txBody>
      </p:sp>
      <p:grpSp>
        <p:nvGrpSpPr>
          <p:cNvPr name="Group 22" id="22"/>
          <p:cNvGrpSpPr/>
          <p:nvPr/>
        </p:nvGrpSpPr>
        <p:grpSpPr>
          <a:xfrm rot="5400000">
            <a:off x="8596312" y="5150957"/>
            <a:ext cx="1971561" cy="7691173"/>
            <a:chOff x="0" y="0"/>
            <a:chExt cx="554768" cy="216418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54768" cy="2164183"/>
            </a:xfrm>
            <a:custGeom>
              <a:avLst/>
              <a:gdLst/>
              <a:ahLst/>
              <a:cxnLst/>
              <a:rect r="r" b="b" t="t" l="l"/>
              <a:pathLst>
                <a:path h="2164183" w="554768">
                  <a:moveTo>
                    <a:pt x="109950" y="0"/>
                  </a:moveTo>
                  <a:lnTo>
                    <a:pt x="444818" y="0"/>
                  </a:lnTo>
                  <a:cubicBezTo>
                    <a:pt x="473979" y="0"/>
                    <a:pt x="501945" y="11584"/>
                    <a:pt x="522565" y="32204"/>
                  </a:cubicBezTo>
                  <a:cubicBezTo>
                    <a:pt x="543184" y="52823"/>
                    <a:pt x="554768" y="80790"/>
                    <a:pt x="554768" y="109950"/>
                  </a:cubicBezTo>
                  <a:lnTo>
                    <a:pt x="554768" y="2054233"/>
                  </a:lnTo>
                  <a:cubicBezTo>
                    <a:pt x="554768" y="2114956"/>
                    <a:pt x="505542" y="2164183"/>
                    <a:pt x="444818" y="2164183"/>
                  </a:cubicBezTo>
                  <a:lnTo>
                    <a:pt x="109950" y="2164183"/>
                  </a:lnTo>
                  <a:cubicBezTo>
                    <a:pt x="80790" y="2164183"/>
                    <a:pt x="52823" y="2152599"/>
                    <a:pt x="32204" y="2131979"/>
                  </a:cubicBezTo>
                  <a:cubicBezTo>
                    <a:pt x="11584" y="2111359"/>
                    <a:pt x="0" y="2083393"/>
                    <a:pt x="0" y="2054233"/>
                  </a:cubicBezTo>
                  <a:lnTo>
                    <a:pt x="0" y="109950"/>
                  </a:lnTo>
                  <a:cubicBezTo>
                    <a:pt x="0" y="80790"/>
                    <a:pt x="11584" y="52823"/>
                    <a:pt x="32204" y="32204"/>
                  </a:cubicBezTo>
                  <a:cubicBezTo>
                    <a:pt x="52823" y="11584"/>
                    <a:pt x="80790" y="0"/>
                    <a:pt x="109950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554768" cy="2202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199139" y="8359381"/>
            <a:ext cx="6765906" cy="1461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42"/>
              </a:lnSpc>
            </a:pPr>
            <a:r>
              <a:rPr lang="en-US" sz="2001" strike="noStrike" u="none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desarrollo alineado con estándares de la industria, escalabilidad y trazabilidad.</a:t>
            </a:r>
          </a:p>
          <a:p>
            <a:pPr algn="just">
              <a:lnSpc>
                <a:spcPts val="2942"/>
              </a:lnSpc>
            </a:pPr>
          </a:p>
          <a:p>
            <a:pPr algn="just" marL="0" indent="0" lvl="0">
              <a:lnSpc>
                <a:spcPts val="2942"/>
              </a:lnSpc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7783951" y="7272578"/>
            <a:ext cx="3596284" cy="658178"/>
            <a:chOff x="0" y="0"/>
            <a:chExt cx="2220569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20569" cy="406400"/>
            </a:xfrm>
            <a:custGeom>
              <a:avLst/>
              <a:gdLst/>
              <a:ahLst/>
              <a:cxnLst/>
              <a:rect r="r" b="b" t="t" l="l"/>
              <a:pathLst>
                <a:path h="406400" w="2220569">
                  <a:moveTo>
                    <a:pt x="2017369" y="0"/>
                  </a:moveTo>
                  <a:cubicBezTo>
                    <a:pt x="2129593" y="0"/>
                    <a:pt x="2220569" y="90976"/>
                    <a:pt x="2220569" y="203200"/>
                  </a:cubicBezTo>
                  <a:cubicBezTo>
                    <a:pt x="2220569" y="315424"/>
                    <a:pt x="2129593" y="406400"/>
                    <a:pt x="201736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22056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8257632" y="7342040"/>
            <a:ext cx="2737890" cy="471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31"/>
              </a:lnSpc>
              <a:spcBef>
                <a:spcPct val="0"/>
              </a:spcBef>
            </a:pPr>
            <a:r>
              <a:rPr lang="en-US" b="true" sz="2807">
                <a:solidFill>
                  <a:srgbClr val="000A1F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Garantía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16494" y="3881432"/>
            <a:ext cx="5657976" cy="302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65"/>
              </a:lnSpc>
            </a:pPr>
            <a:r>
              <a:rPr lang="en-US" sz="2221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</a:t>
            </a:r>
            <a:r>
              <a:rPr lang="en-US" sz="2221" strike="noStrike" u="none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etodología Scrum con entregas iterativas:</a:t>
            </a:r>
          </a:p>
          <a:p>
            <a:pPr algn="just">
              <a:lnSpc>
                <a:spcPts val="3265"/>
              </a:lnSpc>
            </a:pPr>
          </a:p>
          <a:p>
            <a:pPr algn="just">
              <a:lnSpc>
                <a:spcPts val="2979"/>
              </a:lnSpc>
            </a:pPr>
            <a:r>
              <a:rPr lang="en-US" sz="2026" strike="noStrike" u="none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Procesos AS IS / TO BE.</a:t>
            </a:r>
          </a:p>
          <a:p>
            <a:pPr algn="just">
              <a:lnSpc>
                <a:spcPts val="2979"/>
              </a:lnSpc>
            </a:pPr>
            <a:r>
              <a:rPr lang="en-US" sz="2026" strike="noStrike" u="none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Agenda + perfiles de usuario.</a:t>
            </a:r>
          </a:p>
          <a:p>
            <a:pPr algn="just">
              <a:lnSpc>
                <a:spcPts val="2979"/>
              </a:lnSpc>
            </a:pPr>
            <a:r>
              <a:rPr lang="en-US" sz="2026" strike="noStrike" u="none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Chat web + asistente.</a:t>
            </a:r>
          </a:p>
          <a:p>
            <a:pPr algn="just">
              <a:lnSpc>
                <a:spcPts val="2979"/>
              </a:lnSpc>
            </a:pPr>
            <a:r>
              <a:rPr lang="en-US" sz="2026" strike="noStrike" u="none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Ges</a:t>
            </a:r>
            <a:r>
              <a:rPr lang="en-US" sz="2026" strike="noStrike" u="none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tión de órdenes, pausas y evidencias.</a:t>
            </a:r>
          </a:p>
          <a:p>
            <a:pPr algn="just">
              <a:lnSpc>
                <a:spcPts val="2979"/>
              </a:lnSpc>
            </a:pPr>
            <a:r>
              <a:rPr lang="en-US" sz="2026" strike="noStrike" u="none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Reportes y pruebas finales.</a:t>
            </a:r>
          </a:p>
          <a:p>
            <a:pPr algn="just" marL="0" indent="0" lvl="0">
              <a:lnSpc>
                <a:spcPts val="29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2376901">
            <a:off x="6025872" y="-1562825"/>
            <a:ext cx="13552631" cy="21642251"/>
            <a:chOff x="0" y="0"/>
            <a:chExt cx="3569417" cy="5700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9417" cy="5700017"/>
            </a:xfrm>
            <a:custGeom>
              <a:avLst/>
              <a:gdLst/>
              <a:ahLst/>
              <a:cxnLst/>
              <a:rect r="r" b="b" t="t" l="l"/>
              <a:pathLst>
                <a:path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303237" y="1845815"/>
            <a:ext cx="1681525" cy="1791444"/>
          </a:xfrm>
          <a:custGeom>
            <a:avLst/>
            <a:gdLst/>
            <a:ahLst/>
            <a:cxnLst/>
            <a:rect r="r" b="b" t="t" l="l"/>
            <a:pathLst>
              <a:path h="1791444" w="1681525">
                <a:moveTo>
                  <a:pt x="0" y="0"/>
                </a:moveTo>
                <a:lnTo>
                  <a:pt x="1681526" y="0"/>
                </a:lnTo>
                <a:lnTo>
                  <a:pt x="1681526" y="1791444"/>
                </a:lnTo>
                <a:lnTo>
                  <a:pt x="0" y="1791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5769" y="3915744"/>
            <a:ext cx="11896462" cy="239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69"/>
              </a:lnSpc>
            </a:pPr>
            <a:r>
              <a:rPr lang="en-US" b="true" sz="15378" spc="292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DAGxULPOjjw</dc:identifier>
  <dcterms:modified xsi:type="dcterms:W3CDTF">2011-08-01T06:04:30Z</dcterms:modified>
  <cp:revision>1</cp:revision>
  <dc:title>PPT CAPSTONE</dc:title>
</cp:coreProperties>
</file>