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15"/>
  </p:notesMasterIdLst>
  <p:sldIdLst>
    <p:sldId id="256" r:id="rId2"/>
    <p:sldId id="261" r:id="rId3"/>
    <p:sldId id="277" r:id="rId4"/>
    <p:sldId id="262" r:id="rId5"/>
    <p:sldId id="281" r:id="rId6"/>
    <p:sldId id="282" r:id="rId7"/>
    <p:sldId id="284" r:id="rId8"/>
    <p:sldId id="285" r:id="rId9"/>
    <p:sldId id="286" r:id="rId10"/>
    <p:sldId id="287" r:id="rId11"/>
    <p:sldId id="283" r:id="rId12"/>
    <p:sldId id="274" r:id="rId13"/>
    <p:sldId id="272" r:id="rId14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6">
          <p15:clr>
            <a:srgbClr val="A4A3A4"/>
          </p15:clr>
        </p15:guide>
        <p15:guide id="2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5618" autoAdjust="0"/>
  </p:normalViewPr>
  <p:slideViewPr>
    <p:cSldViewPr snapToGrid="0">
      <p:cViewPr varScale="1">
        <p:scale>
          <a:sx n="98" d="100"/>
          <a:sy n="98" d="100"/>
        </p:scale>
        <p:origin x="1896" y="90"/>
      </p:cViewPr>
      <p:guideLst>
        <p:guide orient="horz" pos="826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53EA6-A400-4472-8B8E-46BB68224284}" type="datetimeFigureOut">
              <a:rPr lang="de-CH" smtClean="0"/>
              <a:t>08.07.2021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985CF-1640-43C0-BBEA-C90DB438812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508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985CF-1640-43C0-BBEA-C90DB438812B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6371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985CF-1640-43C0-BBEA-C90DB438812B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4966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985CF-1640-43C0-BBEA-C90DB438812B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3453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985CF-1640-43C0-BBEA-C90DB438812B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111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38162" y="4221088"/>
            <a:ext cx="7922269" cy="492075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spcBef>
                <a:spcPts val="0"/>
              </a:spcBef>
              <a:buNone/>
              <a:defRPr sz="2800" baseline="0">
                <a:solidFill>
                  <a:srgbClr val="D0001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CH" dirty="0"/>
              <a:t>Untertitel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idx="10" hasCustomPrompt="1"/>
          </p:nvPr>
        </p:nvSpPr>
        <p:spPr>
          <a:xfrm>
            <a:off x="538162" y="4941168"/>
            <a:ext cx="7922270" cy="63609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spcBef>
                <a:spcPts val="600"/>
              </a:spcBef>
              <a:buNone/>
              <a:defRPr sz="1800" baseline="0">
                <a:solidFill>
                  <a:srgbClr val="494C53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CH" dirty="0"/>
              <a:t>Autor/in, Anlass, Datum</a:t>
            </a:r>
          </a:p>
        </p:txBody>
      </p:sp>
      <p:sp>
        <p:nvSpPr>
          <p:cNvPr id="73" name="Titel 72"/>
          <p:cNvSpPr>
            <a:spLocks noGrp="1"/>
          </p:cNvSpPr>
          <p:nvPr>
            <p:ph type="title"/>
          </p:nvPr>
        </p:nvSpPr>
        <p:spPr>
          <a:xfrm>
            <a:off x="538163" y="3140968"/>
            <a:ext cx="7920880" cy="998984"/>
          </a:xfrm>
        </p:spPr>
        <p:txBody>
          <a:bodyPr lIns="0" tIns="0" rIns="0" bIns="0">
            <a:normAutofit/>
          </a:bodyPr>
          <a:lstStyle>
            <a:lvl1pPr>
              <a:defRPr lang="de-CH" sz="3200" baseline="0" dirty="0" smtClean="0">
                <a:solidFill>
                  <a:srgbClr val="D00019"/>
                </a:solidFill>
                <a:latin typeface="Arial"/>
                <a:ea typeface="ＭＳ Ｐゴシック" charset="0"/>
                <a:cs typeface="Arial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334" y="355311"/>
            <a:ext cx="1244494" cy="84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4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9552" y="1700808"/>
            <a:ext cx="8062913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50825" indent="-250825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>
                <a:latin typeface="Arial"/>
                <a:cs typeface="Arial"/>
              </a:defRPr>
            </a:lvl1pPr>
            <a:lvl2pPr marL="468000" indent="-2160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500">
                <a:latin typeface="Arial"/>
                <a:cs typeface="Arial"/>
              </a:defRPr>
            </a:lvl2pPr>
            <a:lvl3pPr marL="682625" indent="-2160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2000"/>
              <a:buFont typeface="Wingdings" charset="2"/>
              <a:buChar char=""/>
              <a:defRPr lang="de-DE" sz="1500" baseline="0" noProof="0" dirty="0" smtClean="0">
                <a:solidFill>
                  <a:srgbClr val="494C53"/>
                </a:solidFill>
                <a:latin typeface="Arial"/>
                <a:ea typeface="ＭＳ ゴシック"/>
                <a:cs typeface="Arial"/>
              </a:defRPr>
            </a:lvl3pPr>
            <a:lvl4pPr marL="939800" indent="-223838" defTabSz="982663">
              <a:buSzPct val="82000"/>
              <a:buFont typeface="Wingdings" panose="05000000000000000000" pitchFamily="2" charset="2"/>
              <a:buChar char=""/>
              <a:tabLst/>
              <a:defRPr lang="de-DE" sz="1400" baseline="0" noProof="0" dirty="0" smtClean="0">
                <a:solidFill>
                  <a:srgbClr val="494C53"/>
                </a:solidFill>
                <a:latin typeface="Arial" panose="020B0604020202020204" pitchFamily="34" charset="0"/>
                <a:ea typeface="ＭＳ ゴシック"/>
                <a:cs typeface="Arial" panose="020B0604020202020204" pitchFamily="34" charset="0"/>
              </a:defRPr>
            </a:lvl4pPr>
            <a:lvl5pPr marL="982663" indent="-301625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1531938">
              <a:defRPr/>
            </a:lvl6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AA8E-BAFE-469A-84BC-75F5622CF3FF}" type="datetime1">
              <a:rPr lang="de-CH" smtClean="0"/>
              <a:t>08.07.2021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Titel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6754-535A-8248-867C-E153F69B3B37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8385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_Nummer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548338" y="1700808"/>
            <a:ext cx="8062913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50825" indent="-250825">
              <a:lnSpc>
                <a:spcPct val="120000"/>
              </a:lnSpc>
              <a:spcBef>
                <a:spcPts val="600"/>
              </a:spcBef>
              <a:buClr>
                <a:srgbClr val="808080"/>
              </a:buClr>
              <a:buAutoNum type="arabicPeriod"/>
              <a:defRPr sz="1800" baseline="0">
                <a:latin typeface="Arial"/>
                <a:cs typeface="Arial"/>
              </a:defRPr>
            </a:lvl1pPr>
          </a:lstStyle>
          <a:p>
            <a:pPr lvl="0"/>
            <a:r>
              <a:rPr lang="de-CH" noProof="0" dirty="0"/>
              <a:t>Nummerierung</a:t>
            </a:r>
          </a:p>
          <a:p>
            <a:pPr lvl="0"/>
            <a:r>
              <a:rPr lang="de-CH" noProof="0" dirty="0"/>
              <a:t>Nummerierung</a:t>
            </a:r>
          </a:p>
          <a:p>
            <a:pPr lvl="0"/>
            <a:r>
              <a:rPr lang="de-CH" noProof="0" dirty="0"/>
              <a:t>Nummerierung</a:t>
            </a:r>
          </a:p>
          <a:p>
            <a:pPr lvl="0"/>
            <a:r>
              <a:rPr lang="de-CH" noProof="0" dirty="0"/>
              <a:t>Nummerierung</a:t>
            </a:r>
          </a:p>
          <a:p>
            <a:pPr lvl="0"/>
            <a:endParaRPr lang="de-CH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E578-2210-4EEC-82D1-A82B6741BCDD}" type="datetime1">
              <a:rPr lang="de-CH" smtClean="0"/>
              <a:t>08.07.2021</a:t>
            </a:fld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Titel Präsentation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6754-535A-8248-867C-E153F69B3B37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0667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ildplatzhalter 25"/>
          <p:cNvSpPr>
            <a:spLocks noGrp="1"/>
          </p:cNvSpPr>
          <p:nvPr>
            <p:ph type="pic" sz="quarter" idx="10"/>
          </p:nvPr>
        </p:nvSpPr>
        <p:spPr>
          <a:xfrm>
            <a:off x="538163" y="1772816"/>
            <a:ext cx="7632848" cy="43924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500">
                <a:latin typeface="Arial"/>
                <a:cs typeface="Arial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6750A15-AD86-47C8-849F-AD6FA7F5BEAA}" type="datetime1">
              <a:rPr lang="de-CH" smtClean="0"/>
              <a:t>08.07.2021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/>
              <a:t>Titel Präsentation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426754-535A-8248-867C-E153F69B3B37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520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74400"/>
            <a:ext cx="9164819" cy="188640"/>
          </a:xfrm>
          <a:prstGeom prst="rect">
            <a:avLst/>
          </a:prstGeom>
        </p:spPr>
      </p:pic>
      <p:sp>
        <p:nvSpPr>
          <p:cNvPr id="41" name="Datumsplatzhalter 2"/>
          <p:cNvSpPr>
            <a:spLocks noGrp="1"/>
          </p:cNvSpPr>
          <p:nvPr>
            <p:ph type="dt" sz="half" idx="2"/>
          </p:nvPr>
        </p:nvSpPr>
        <p:spPr>
          <a:xfrm>
            <a:off x="1691680" y="6674400"/>
            <a:ext cx="1080120" cy="1800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de-CH" sz="1100" b="1" dirty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1FC2D09-6347-4F68-95AB-DDDC6929CEA9}" type="datetime1">
              <a:rPr lang="de-CH" smtClean="0"/>
              <a:t>08.07.2021</a:t>
            </a:fld>
            <a:endParaRPr lang="de-CH" dirty="0"/>
          </a:p>
        </p:txBody>
      </p:sp>
      <p:sp>
        <p:nvSpPr>
          <p:cNvPr id="4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31840" y="6674400"/>
            <a:ext cx="4824536" cy="1800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de-CH" sz="1100" b="1" smtClean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de-CH" dirty="0"/>
              <a:t>Titel Präsentation</a:t>
            </a:r>
          </a:p>
        </p:txBody>
      </p:sp>
      <p:sp>
        <p:nvSpPr>
          <p:cNvPr id="43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7956376" y="6674400"/>
            <a:ext cx="720080" cy="1800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lang="de-CH" sz="1100" b="1" smtClean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3426754-535A-8248-867C-E153F69B3B37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38163" y="341784"/>
            <a:ext cx="6626125" cy="99898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endParaRPr lang="de-CH" sz="3300" dirty="0"/>
          </a:p>
        </p:txBody>
      </p:sp>
      <p:pic>
        <p:nvPicPr>
          <p:cNvPr id="50" name="Bild 4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332" y="0"/>
            <a:ext cx="1354147" cy="1356632"/>
          </a:xfrm>
          <a:prstGeom prst="rect">
            <a:avLst/>
          </a:prstGeom>
        </p:spPr>
      </p:pic>
      <p:pic>
        <p:nvPicPr>
          <p:cNvPr id="52" name="Bild 5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1" y="6674400"/>
            <a:ext cx="625720" cy="179279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73" r:id="rId3"/>
    <p:sldLayoutId id="2147483675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D00019"/>
          </a:solidFill>
          <a:latin typeface="Arial"/>
          <a:ea typeface="ＭＳ Ｐゴシック" charset="0"/>
          <a:cs typeface="Arial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400">
          <a:solidFill>
            <a:srgbClr val="D50006"/>
          </a:solidFill>
          <a:latin typeface="Arial" charset="0"/>
          <a:ea typeface="ＭＳ Ｐゴシック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400">
          <a:solidFill>
            <a:srgbClr val="D50006"/>
          </a:solidFill>
          <a:latin typeface="Arial" charset="0"/>
          <a:ea typeface="ＭＳ Ｐゴシック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400">
          <a:solidFill>
            <a:srgbClr val="D50006"/>
          </a:solidFill>
          <a:latin typeface="Arial" charset="0"/>
          <a:ea typeface="ＭＳ Ｐゴシック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400">
          <a:solidFill>
            <a:srgbClr val="D50006"/>
          </a:solidFill>
          <a:latin typeface="Arial" charset="0"/>
          <a:ea typeface="ＭＳ Ｐゴシック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400">
          <a:solidFill>
            <a:srgbClr val="D50006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400">
          <a:solidFill>
            <a:srgbClr val="D50006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400">
          <a:solidFill>
            <a:srgbClr val="D50006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400">
          <a:solidFill>
            <a:srgbClr val="D50006"/>
          </a:solidFill>
          <a:latin typeface="Arial" charset="0"/>
        </a:defRPr>
      </a:lvl9pPr>
    </p:titleStyle>
    <p:bodyStyle>
      <a:lvl1pPr marL="0" indent="-2520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chemeClr val="accent6"/>
        </a:buClr>
        <a:buSzPct val="100000"/>
        <a:buFont typeface="Wingdings" pitchFamily="2" charset="2"/>
        <a:buChar char=""/>
        <a:defRPr sz="1800">
          <a:solidFill>
            <a:srgbClr val="494C53"/>
          </a:solidFill>
          <a:latin typeface="+mn-lt"/>
          <a:ea typeface="ＭＳ Ｐゴシック" charset="0"/>
          <a:cs typeface="+mn-cs"/>
        </a:defRPr>
      </a:lvl1pPr>
      <a:lvl2pPr marL="468000" indent="-216000" algn="l" rtl="0" eaLnBrk="1" fontAlgn="base" hangingPunct="1">
        <a:spcBef>
          <a:spcPts val="600"/>
        </a:spcBef>
        <a:spcAft>
          <a:spcPct val="0"/>
        </a:spcAft>
        <a:buClr>
          <a:schemeClr val="accent6"/>
        </a:buClr>
        <a:buSzPct val="100000"/>
        <a:buFont typeface="Wingdings" pitchFamily="2" charset="2"/>
        <a:buChar char=""/>
        <a:defRPr sz="1400">
          <a:solidFill>
            <a:srgbClr val="494C53"/>
          </a:solidFill>
          <a:latin typeface="+mn-lt"/>
          <a:ea typeface="ＭＳ Ｐゴシック" charset="0"/>
        </a:defRPr>
      </a:lvl2pPr>
      <a:lvl3pPr marL="684000" indent="-216000" algn="l" rtl="0" eaLnBrk="1" fontAlgn="base" hangingPunct="1">
        <a:spcBef>
          <a:spcPts val="600"/>
        </a:spcBef>
        <a:spcAft>
          <a:spcPct val="0"/>
        </a:spcAft>
        <a:buClr>
          <a:schemeClr val="accent6"/>
        </a:buClr>
        <a:buSzPct val="100000"/>
        <a:buFont typeface="Wingdings" pitchFamily="2" charset="2"/>
        <a:buChar char=""/>
        <a:defRPr sz="1400">
          <a:solidFill>
            <a:srgbClr val="494C53"/>
          </a:solidFill>
          <a:latin typeface="+mn-lt"/>
          <a:ea typeface="ＭＳ Ｐゴシック" charset="0"/>
        </a:defRPr>
      </a:lvl3pPr>
      <a:lvl4pPr marL="900000" indent="-216000" algn="l" rtl="0" eaLnBrk="1" fontAlgn="base" hangingPunct="1">
        <a:spcBef>
          <a:spcPts val="600"/>
        </a:spcBef>
        <a:spcAft>
          <a:spcPct val="0"/>
        </a:spcAft>
        <a:buClr>
          <a:schemeClr val="accent6"/>
        </a:buClr>
        <a:buSzPct val="100000"/>
        <a:buFont typeface="Wingdings" pitchFamily="2" charset="2"/>
        <a:buChar char=""/>
        <a:defRPr sz="1400">
          <a:solidFill>
            <a:srgbClr val="494C53"/>
          </a:solidFill>
          <a:latin typeface="+mn-lt"/>
          <a:ea typeface="ＭＳ Ｐゴシック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Clr>
          <a:srgbClr val="D50006"/>
        </a:buClr>
        <a:buFont typeface="Lucida Grande"/>
        <a:buNone/>
        <a:defRPr sz="1400">
          <a:solidFill>
            <a:srgbClr val="494C53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D50006"/>
        </a:buClr>
        <a:buFont typeface="Arial" charset="0"/>
        <a:buChar char="»"/>
        <a:defRPr sz="1400">
          <a:solidFill>
            <a:srgbClr val="494C53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D50006"/>
        </a:buClr>
        <a:buFont typeface="Arial" charset="0"/>
        <a:buChar char="»"/>
        <a:defRPr sz="1400">
          <a:solidFill>
            <a:srgbClr val="494C53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D50006"/>
        </a:buClr>
        <a:buFont typeface="Arial" charset="0"/>
        <a:buChar char="»"/>
        <a:defRPr sz="1400">
          <a:solidFill>
            <a:srgbClr val="494C53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D50006"/>
        </a:buClr>
        <a:buFont typeface="Arial" charset="0"/>
        <a:buChar char="»"/>
        <a:defRPr sz="1400">
          <a:solidFill>
            <a:srgbClr val="494C53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Deep Learning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de-CH" dirty="0"/>
              <a:t>Fabian Zbinden, Thomas </a:t>
            </a:r>
            <a:r>
              <a:rPr lang="de-CH" dirty="0" err="1"/>
              <a:t>Burri</a:t>
            </a:r>
            <a:r>
              <a:rPr lang="de-CH" dirty="0"/>
              <a:t>, Daniel Zimmermann</a:t>
            </a:r>
          </a:p>
          <a:p>
            <a:r>
              <a:rPr lang="de-CH" dirty="0"/>
              <a:t>14.06.2021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Musifier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3157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767904B-9136-4EA2-8280-6E5793D80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Indiskrete Fourier-Transformation ergibt uns das Spektrum eines Spektrums</a:t>
            </a:r>
          </a:p>
          <a:p>
            <a:r>
              <a:rPr lang="de-CH" dirty="0"/>
              <a:t>=&gt; </a:t>
            </a:r>
            <a:r>
              <a:rPr lang="de-CH" dirty="0" err="1"/>
              <a:t>Cepstrum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0C19351-F66E-454A-81D4-68DA74FD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Mel </a:t>
            </a:r>
            <a:r>
              <a:rPr lang="de-CH" dirty="0" err="1"/>
              <a:t>frequency</a:t>
            </a:r>
            <a:r>
              <a:rPr lang="de-CH" dirty="0"/>
              <a:t> </a:t>
            </a:r>
            <a:r>
              <a:rPr lang="de-CH" dirty="0" err="1"/>
              <a:t>cepstral</a:t>
            </a:r>
            <a:r>
              <a:rPr lang="de-CH" dirty="0"/>
              <a:t> </a:t>
            </a:r>
            <a:r>
              <a:rPr lang="de-CH" dirty="0" err="1"/>
              <a:t>coefficients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44F42D-CFDB-4D99-9F36-5D0F3E4E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AA8E-BAFE-469A-84BC-75F5622CF3FF}" type="datetime1">
              <a:rPr lang="de-CH" smtClean="0"/>
              <a:t>08.07.2021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C8F0BC-D0BE-4BBF-9E45-1AE38225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/>
              <a:t>DeepL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82B2A8-8885-4C48-A884-E5738393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6754-535A-8248-867C-E153F69B3B37}" type="slidenum">
              <a:rPr lang="de-CH" smtClean="0"/>
              <a:pPr/>
              <a:t>10</a:t>
            </a:fld>
            <a:endParaRPr lang="de-CH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676EE83-135D-4CA4-8462-0EF3E1006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" y="3153412"/>
            <a:ext cx="8605837" cy="270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78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FE9C247-E3CB-437B-BEED-434DC1020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63" y="1340768"/>
            <a:ext cx="8062913" cy="4392613"/>
          </a:xfrm>
        </p:spPr>
        <p:txBody>
          <a:bodyPr/>
          <a:lstStyle/>
          <a:p>
            <a:pPr marL="0" indent="0">
              <a:buNone/>
            </a:pPr>
            <a:endParaRPr lang="de-CH" dirty="0"/>
          </a:p>
          <a:p>
            <a:r>
              <a:rPr lang="de-CH" dirty="0"/>
              <a:t>Deutlich weniger Speicherverbrauch</a:t>
            </a:r>
          </a:p>
          <a:p>
            <a:r>
              <a:rPr lang="de-CH" dirty="0"/>
              <a:t>Deutlich schnellere Datenaufbereitung</a:t>
            </a:r>
          </a:p>
          <a:p>
            <a:r>
              <a:rPr lang="de-CH" dirty="0"/>
              <a:t>Mehr Features </a:t>
            </a:r>
          </a:p>
          <a:p>
            <a:r>
              <a:rPr lang="de-CH" dirty="0"/>
              <a:t>Daten benötigen Normalisierung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B33A5D9-9003-49AA-BD6A-E0FB82FAB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Vor- und Nachteile nummerischer Ansatz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185C33-C8F0-4225-B47F-0919DE998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AA8E-BAFE-469A-84BC-75F5622CF3FF}" type="datetime1">
              <a:rPr lang="de-CH" smtClean="0"/>
              <a:t>08.07.2021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F54D8B-BAE6-4EF6-81C5-66891D76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/>
              <a:t>DeepL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1325D3-F721-496F-BCB6-83380EAD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6754-535A-8248-867C-E153F69B3B37}" type="slidenum">
              <a:rPr lang="de-CH" smtClean="0"/>
              <a:pPr/>
              <a:t>11</a:t>
            </a:fld>
            <a:endParaRPr lang="de-CH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F1D8336-F384-428E-9489-BE5C0E1E0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19" y="3353590"/>
            <a:ext cx="8524399" cy="237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88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688855" y="2677886"/>
            <a:ext cx="3766289" cy="974271"/>
          </a:xfrm>
        </p:spPr>
        <p:txBody>
          <a:bodyPr>
            <a:normAutofit fontScale="90000"/>
          </a:bodyPr>
          <a:lstStyle/>
          <a:p>
            <a:pPr algn="ctr"/>
            <a:r>
              <a:rPr lang="de-CH" sz="7300" dirty="0"/>
              <a:t>Demo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AA8E-BAFE-469A-84BC-75F5622CF3FF}" type="datetime1">
              <a:rPr lang="de-CH" smtClean="0"/>
              <a:t>08.07.2021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/>
              <a:t>DeepL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6754-535A-8248-867C-E153F69B3B37}" type="slidenum">
              <a:rPr lang="de-CH" smtClean="0"/>
              <a:pPr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95081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688855" y="2677886"/>
            <a:ext cx="3766289" cy="974271"/>
          </a:xfrm>
        </p:spPr>
        <p:txBody>
          <a:bodyPr>
            <a:normAutofit fontScale="90000"/>
          </a:bodyPr>
          <a:lstStyle/>
          <a:p>
            <a:pPr algn="ctr"/>
            <a:r>
              <a:rPr lang="de-CH" sz="7300" dirty="0"/>
              <a:t>Fragen?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AA8E-BAFE-469A-84BC-75F5622CF3FF}" type="datetime1">
              <a:rPr lang="de-CH" smtClean="0"/>
              <a:t>08.07.2021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/>
              <a:t>DeepL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6754-535A-8248-867C-E153F69B3B37}" type="slidenum">
              <a:rPr lang="de-CH" smtClean="0"/>
              <a:pPr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7843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  <a:p>
            <a:r>
              <a:rPr lang="de-CH" dirty="0"/>
              <a:t>Datenaufbereitung</a:t>
            </a:r>
          </a:p>
          <a:p>
            <a:r>
              <a:rPr lang="de-CH" dirty="0"/>
              <a:t>Herausforderung Bilderanalyse</a:t>
            </a:r>
          </a:p>
          <a:p>
            <a:r>
              <a:rPr lang="de-CH" dirty="0"/>
              <a:t>Numerischer Ansatz</a:t>
            </a:r>
          </a:p>
          <a:p>
            <a:r>
              <a:rPr lang="de-CH" dirty="0"/>
              <a:t>Mel </a:t>
            </a:r>
            <a:r>
              <a:rPr lang="de-CH" dirty="0" err="1"/>
              <a:t>frequency</a:t>
            </a:r>
            <a:r>
              <a:rPr lang="de-CH" dirty="0"/>
              <a:t> </a:t>
            </a:r>
            <a:r>
              <a:rPr lang="de-CH" dirty="0" err="1"/>
              <a:t>cepstral</a:t>
            </a:r>
            <a:r>
              <a:rPr lang="de-CH" dirty="0"/>
              <a:t> </a:t>
            </a:r>
            <a:r>
              <a:rPr lang="de-CH" dirty="0" err="1"/>
              <a:t>coefficients</a:t>
            </a:r>
            <a:endParaRPr lang="de-CH" dirty="0"/>
          </a:p>
          <a:p>
            <a:r>
              <a:rPr lang="de-CH" dirty="0"/>
              <a:t>Vor- und Nachteile numerischer Ansatz</a:t>
            </a:r>
          </a:p>
          <a:p>
            <a:r>
              <a:rPr lang="de-CH" dirty="0"/>
              <a:t>Demo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AA8E-BAFE-469A-84BC-75F5622CF3FF}" type="datetime1">
              <a:rPr lang="de-CH" smtClean="0"/>
              <a:t>08.07.2021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/>
              <a:t>DeepL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6754-535A-8248-867C-E153F69B3B37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878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accent4">
                    <a:lumMod val="10000"/>
                  </a:schemeClr>
                </a:solidFill>
              </a:rPr>
              <a:t>Ziel ist das Entwickeln eines Musik-Genre-</a:t>
            </a:r>
            <a:r>
              <a:rPr lang="de-CH" dirty="0" err="1">
                <a:solidFill>
                  <a:schemeClr val="accent4">
                    <a:lumMod val="10000"/>
                  </a:schemeClr>
                </a:solidFill>
              </a:rPr>
              <a:t>Classifiers</a:t>
            </a:r>
            <a:endParaRPr lang="de-CH" dirty="0">
              <a:solidFill>
                <a:schemeClr val="accent4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solidFill>
                <a:schemeClr val="accent4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accent4">
                    <a:lumMod val="10000"/>
                  </a:schemeClr>
                </a:solidFill>
              </a:rPr>
              <a:t>Als Testdaten wurde das Datenset «FMS: A Dataset </a:t>
            </a:r>
            <a:r>
              <a:rPr lang="de-CH" dirty="0" err="1">
                <a:solidFill>
                  <a:schemeClr val="accent4">
                    <a:lumMod val="10000"/>
                  </a:schemeClr>
                </a:solidFill>
              </a:rPr>
              <a:t>For</a:t>
            </a:r>
            <a:r>
              <a:rPr lang="de-CH" dirty="0">
                <a:solidFill>
                  <a:schemeClr val="accent4">
                    <a:lumMod val="10000"/>
                  </a:schemeClr>
                </a:solidFill>
              </a:rPr>
              <a:t> Music </a:t>
            </a:r>
            <a:r>
              <a:rPr lang="de-CH" dirty="0" err="1">
                <a:solidFill>
                  <a:schemeClr val="accent4">
                    <a:lumMod val="10000"/>
                  </a:schemeClr>
                </a:solidFill>
              </a:rPr>
              <a:t>Analyisis</a:t>
            </a:r>
            <a:r>
              <a:rPr lang="de-CH" dirty="0">
                <a:solidFill>
                  <a:schemeClr val="accent4">
                    <a:lumMod val="10000"/>
                  </a:schemeClr>
                </a:solidFill>
              </a:rPr>
              <a:t>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accent4">
                    <a:lumMod val="10000"/>
                  </a:schemeClr>
                </a:solidFill>
              </a:rPr>
              <a:t>Beinhaltet 8'000 Songs in MP3-Format aus 8 balancierten Genres von jeweils 30 Sekunden Länge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AA8E-BAFE-469A-84BC-75F5622CF3FF}" type="datetime1">
              <a:rPr lang="de-CH" smtClean="0"/>
              <a:t>08.07.2021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/>
              <a:t>DeepL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6754-535A-8248-867C-E153F69B3B37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3228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Das erste Ziel der Datenaufbereitung war es, die MP3-Daten in ein analysierbares Format zu bringen</a:t>
            </a:r>
          </a:p>
          <a:p>
            <a:r>
              <a:rPr lang="de-CH" dirty="0"/>
              <a:t>Für Audio-Analysen werden Spektrogramme verwendet</a:t>
            </a:r>
          </a:p>
          <a:p>
            <a:r>
              <a:rPr lang="de-CH" dirty="0"/>
              <a:t>Zwei Varianten:</a:t>
            </a:r>
            <a:br>
              <a:rPr lang="de-CH" dirty="0"/>
            </a:br>
            <a:r>
              <a:rPr lang="de-CH" dirty="0"/>
              <a:t>	Erstellen eines Spektrogramms für Bilderanalyse</a:t>
            </a:r>
            <a:br>
              <a:rPr lang="de-CH" dirty="0"/>
            </a:br>
            <a:r>
              <a:rPr lang="de-CH" dirty="0"/>
              <a:t>	Analyse der numerischen Eigenschaften einer MP3-Datei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Datenaufbereitung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AA8E-BAFE-469A-84BC-75F5622CF3FF}" type="datetime1">
              <a:rPr lang="de-CH" smtClean="0"/>
              <a:t>08.07.2021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/>
              <a:t>DeepL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6754-535A-8248-867C-E153F69B3B37}" type="slidenum">
              <a:rPr lang="de-CH" smtClean="0"/>
              <a:pPr/>
              <a:t>4</a:t>
            </a:fld>
            <a:endParaRPr lang="de-CH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7DDDDAB-9796-41CF-AF89-861D39856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62" y="3897114"/>
            <a:ext cx="70961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6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D84DEE1-2AB0-48C9-88F3-283344FDA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Extrem hohe Frequenz der Datensätze </a:t>
            </a:r>
          </a:p>
          <a:p>
            <a:r>
              <a:rPr lang="de-CH" dirty="0"/>
              <a:t>Spektrogramm-Graphen mussten gestreckt werden</a:t>
            </a:r>
          </a:p>
          <a:p>
            <a:r>
              <a:rPr lang="de-CH" dirty="0"/>
              <a:t>Aus jedem MP3-File mussten in kleinere MP3-Files von Sekunden erstellen werden</a:t>
            </a:r>
          </a:p>
          <a:p>
            <a:r>
              <a:rPr lang="de-CH" dirty="0"/>
              <a:t>Hardware-Hungrig</a:t>
            </a:r>
          </a:p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E2C31D1-B183-420D-8CC9-534189B4F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Herausforderungen Bilderanalyse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C51434-232B-41FE-AAF7-91F31003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AA8E-BAFE-469A-84BC-75F5622CF3FF}" type="datetime1">
              <a:rPr lang="de-CH" smtClean="0"/>
              <a:t>08.07.2021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C23569-2175-4BC2-8642-6B28DF8F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/>
              <a:t>DeepL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40EF73-5432-48BF-A3B8-385EC154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6754-535A-8248-867C-E153F69B3B37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6940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FE9C247-E3CB-437B-BEED-434DC1020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Mit Hilfe der </a:t>
            </a:r>
            <a:r>
              <a:rPr lang="de-CH" dirty="0" err="1"/>
              <a:t>Librosa</a:t>
            </a:r>
            <a:r>
              <a:rPr lang="de-CH" dirty="0"/>
              <a:t>-Library wurden die mathematischen Eigenschaften der Graphen erfasst</a:t>
            </a:r>
          </a:p>
          <a:p>
            <a:r>
              <a:rPr lang="de-CH" dirty="0"/>
              <a:t>Beinhaltet Daten wie </a:t>
            </a:r>
            <a:r>
              <a:rPr lang="de-CH" dirty="0" err="1"/>
              <a:t>Rmse</a:t>
            </a:r>
            <a:r>
              <a:rPr lang="de-CH" dirty="0"/>
              <a:t>, </a:t>
            </a:r>
            <a:r>
              <a:rPr lang="de-CH" dirty="0" err="1"/>
              <a:t>Spectral_Centroid</a:t>
            </a:r>
            <a:r>
              <a:rPr lang="de-CH" dirty="0"/>
              <a:t>, und </a:t>
            </a:r>
            <a:r>
              <a:rPr lang="de-CH" dirty="0" err="1"/>
              <a:t>mfccs</a:t>
            </a:r>
            <a:endParaRPr lang="de-CH" dirty="0"/>
          </a:p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B33A5D9-9003-49AA-BD6A-E0FB82FAB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Neuer Ansatz Numerisch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185C33-C8F0-4225-B47F-0919DE998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AA8E-BAFE-469A-84BC-75F5622CF3FF}" type="datetime1">
              <a:rPr lang="de-CH" smtClean="0"/>
              <a:t>08.07.2021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F54D8B-BAE6-4EF6-81C5-66891D76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/>
              <a:t>DeepL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1325D3-F721-496F-BCB6-83380EAD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6754-535A-8248-867C-E153F69B3B37}" type="slidenum">
              <a:rPr lang="de-CH" smtClean="0"/>
              <a:pPr/>
              <a:t>6</a:t>
            </a:fld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3413764-C543-4DF4-BEE9-690AC3C47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31" y="2815448"/>
            <a:ext cx="8860137" cy="341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9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767904B-9136-4EA2-8280-6E5793D80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Mel steht für Melodie</a:t>
            </a:r>
          </a:p>
          <a:p>
            <a:r>
              <a:rPr lang="de-CH" dirty="0"/>
              <a:t>Mel ist eine alternative, logarithmische Einheit zu Herz</a:t>
            </a:r>
          </a:p>
          <a:p>
            <a:r>
              <a:rPr lang="de-CH" dirty="0"/>
              <a:t>Dies liegt daran, dass Menschen den Unterschied von Frequenzen logarithmisch wahrnehmen</a:t>
            </a:r>
          </a:p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0C19351-F66E-454A-81D4-68DA74FD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Mel </a:t>
            </a:r>
            <a:r>
              <a:rPr lang="de-CH" dirty="0" err="1"/>
              <a:t>frequency</a:t>
            </a:r>
            <a:r>
              <a:rPr lang="de-CH" dirty="0"/>
              <a:t> </a:t>
            </a:r>
            <a:r>
              <a:rPr lang="de-CH" dirty="0" err="1"/>
              <a:t>cepstral</a:t>
            </a:r>
            <a:r>
              <a:rPr lang="de-CH" dirty="0"/>
              <a:t> </a:t>
            </a:r>
            <a:r>
              <a:rPr lang="de-CH" dirty="0" err="1"/>
              <a:t>coefficients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44F42D-CFDB-4D99-9F36-5D0F3E4E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AA8E-BAFE-469A-84BC-75F5622CF3FF}" type="datetime1">
              <a:rPr lang="de-CH" smtClean="0"/>
              <a:t>08.07.2021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C8F0BC-D0BE-4BBF-9E45-1AE38225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/>
              <a:t>DeepL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82B2A8-8885-4C48-A884-E5738393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6754-535A-8248-867C-E153F69B3B37}" type="slidenum">
              <a:rPr lang="de-CH" smtClean="0"/>
              <a:pPr/>
              <a:t>7</a:t>
            </a:fld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A64FBEF-31F9-4C88-91D6-470838A95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222" y="4059811"/>
            <a:ext cx="46577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16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767904B-9136-4EA2-8280-6E5793D80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>
                <a:solidFill>
                  <a:srgbClr val="FF0000"/>
                </a:solidFill>
              </a:rPr>
              <a:t>Ceps</a:t>
            </a:r>
            <a:r>
              <a:rPr lang="de-CH" dirty="0" err="1"/>
              <a:t>tral</a:t>
            </a:r>
            <a:r>
              <a:rPr lang="de-CH" dirty="0"/>
              <a:t> =&gt;</a:t>
            </a:r>
            <a:r>
              <a:rPr lang="de-CH" dirty="0" err="1">
                <a:solidFill>
                  <a:srgbClr val="FF0000"/>
                </a:solidFill>
              </a:rPr>
              <a:t>Spec</a:t>
            </a:r>
            <a:r>
              <a:rPr lang="de-CH" dirty="0" err="1"/>
              <a:t>tral</a:t>
            </a:r>
            <a:endParaRPr lang="de-CH" dirty="0"/>
          </a:p>
          <a:p>
            <a:r>
              <a:rPr lang="de-CH" dirty="0"/>
              <a:t>Ein Audio-Signal wird via Fourier-Transformation auf die einzelnen Frequenzen aufgeteilt</a:t>
            </a:r>
          </a:p>
          <a:p>
            <a:r>
              <a:rPr lang="de-CH" dirty="0"/>
              <a:t>Werden nach Relevanz für ursprüngliches Audio-Signal bewertet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0C19351-F66E-454A-81D4-68DA74FD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Mel </a:t>
            </a:r>
            <a:r>
              <a:rPr lang="de-CH" dirty="0" err="1"/>
              <a:t>frequency</a:t>
            </a:r>
            <a:r>
              <a:rPr lang="de-CH" dirty="0"/>
              <a:t> </a:t>
            </a:r>
            <a:r>
              <a:rPr lang="de-CH" dirty="0" err="1"/>
              <a:t>cepstral</a:t>
            </a:r>
            <a:r>
              <a:rPr lang="de-CH" dirty="0"/>
              <a:t> </a:t>
            </a:r>
            <a:r>
              <a:rPr lang="de-CH" dirty="0" err="1"/>
              <a:t>coefficients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44F42D-CFDB-4D99-9F36-5D0F3E4E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AA8E-BAFE-469A-84BC-75F5622CF3FF}" type="datetime1">
              <a:rPr lang="de-CH" smtClean="0"/>
              <a:t>08.07.2021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C8F0BC-D0BE-4BBF-9E45-1AE38225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/>
              <a:t>DeepL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82B2A8-8885-4C48-A884-E5738393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6754-535A-8248-867C-E153F69B3B37}" type="slidenum">
              <a:rPr lang="de-CH" smtClean="0"/>
              <a:pPr/>
              <a:t>8</a:t>
            </a:fld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CE95E15-8DE5-4DB5-85A5-CFF1BF6B0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22" y="3155528"/>
            <a:ext cx="8810171" cy="338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47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767904B-9136-4EA2-8280-6E5793D80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Power wird via Logarithmusfunktion in Dezibel umgewandelt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0C19351-F66E-454A-81D4-68DA74FD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Mel </a:t>
            </a:r>
            <a:r>
              <a:rPr lang="de-CH" dirty="0" err="1"/>
              <a:t>frequency</a:t>
            </a:r>
            <a:r>
              <a:rPr lang="de-CH" dirty="0"/>
              <a:t> </a:t>
            </a:r>
            <a:r>
              <a:rPr lang="de-CH" dirty="0" err="1"/>
              <a:t>cepstral</a:t>
            </a:r>
            <a:r>
              <a:rPr lang="de-CH" dirty="0"/>
              <a:t> </a:t>
            </a:r>
            <a:r>
              <a:rPr lang="de-CH" dirty="0" err="1"/>
              <a:t>coefficients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44F42D-CFDB-4D99-9F36-5D0F3E4E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AA8E-BAFE-469A-84BC-75F5622CF3FF}" type="datetime1">
              <a:rPr lang="de-CH" smtClean="0"/>
              <a:t>08.07.2021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C8F0BC-D0BE-4BBF-9E45-1AE38225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/>
              <a:t>DeepL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82B2A8-8885-4C48-A884-E5738393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6754-535A-8248-867C-E153F69B3B37}" type="slidenum">
              <a:rPr lang="de-CH" smtClean="0"/>
              <a:pPr/>
              <a:t>9</a:t>
            </a:fld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E5014FA-4E0A-477D-9842-1463E26E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93" y="2733523"/>
            <a:ext cx="8780614" cy="305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39864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">
  <a:themeElements>
    <a:clrScheme name="Benutzerdefiniert 1">
      <a:dk1>
        <a:srgbClr val="FFFFFF"/>
      </a:dk1>
      <a:lt1>
        <a:srgbClr val="FFFFFF"/>
      </a:lt1>
      <a:dk2>
        <a:srgbClr val="494C53"/>
      </a:dk2>
      <a:lt2>
        <a:srgbClr val="D8DADC"/>
      </a:lt2>
      <a:accent1>
        <a:srgbClr val="D50006"/>
      </a:accent1>
      <a:accent2>
        <a:srgbClr val="494C53"/>
      </a:accent2>
      <a:accent3>
        <a:srgbClr val="9DA6AB"/>
      </a:accent3>
      <a:accent4>
        <a:srgbClr val="E3E5E6"/>
      </a:accent4>
      <a:accent5>
        <a:srgbClr val="7C1683"/>
      </a:accent5>
      <a:accent6>
        <a:srgbClr val="9DA6AB"/>
      </a:accent6>
      <a:hlink>
        <a:srgbClr val="D50006"/>
      </a:hlink>
      <a:folHlink>
        <a:srgbClr val="D93347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Vorlage_PP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Vorlage_PP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Vorlage_PP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Vorlage_PP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Vorlage_PP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Vorlage_PP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Vorlage_PP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" id="{15AA4516-1C43-4576-8DFA-9CECDBF81DF5}" vid="{C1BCED37-BB65-45D0-8F9F-2FA7B519D5C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289</Words>
  <Application>Microsoft Office PowerPoint</Application>
  <PresentationFormat>Bildschirmpräsentation (4:3)</PresentationFormat>
  <Paragraphs>96</Paragraphs>
  <Slides>13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Lucida Grande</vt:lpstr>
      <vt:lpstr>Wingdings</vt:lpstr>
      <vt:lpstr>Präsentation</vt:lpstr>
      <vt:lpstr>Musifier</vt:lpstr>
      <vt:lpstr>Inhalt</vt:lpstr>
      <vt:lpstr>Ausgangslage</vt:lpstr>
      <vt:lpstr>Datenaufbereitung</vt:lpstr>
      <vt:lpstr>Herausforderungen Bilderanalyse</vt:lpstr>
      <vt:lpstr>Neuer Ansatz Numerisch</vt:lpstr>
      <vt:lpstr>Mel frequency cepstral coefficients</vt:lpstr>
      <vt:lpstr>Mel frequency cepstral coefficients</vt:lpstr>
      <vt:lpstr>Mel frequency cepstral coefficients</vt:lpstr>
      <vt:lpstr>Mel frequency cepstral coefficients</vt:lpstr>
      <vt:lpstr>Vor- und Nachteile nummerischer Ansatz</vt:lpstr>
      <vt:lpstr>Demo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2018-11-12T07:56:41Z</dcterms:created>
  <dcterms:modified xsi:type="dcterms:W3CDTF">2021-07-08T15:58:15Z</dcterms:modified>
</cp:coreProperties>
</file>