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362" r:id="rId2"/>
    <p:sldId id="273" r:id="rId3"/>
    <p:sldId id="286" r:id="rId4"/>
    <p:sldId id="295" r:id="rId5"/>
    <p:sldId id="364" r:id="rId6"/>
    <p:sldId id="360" r:id="rId7"/>
    <p:sldId id="361" r:id="rId8"/>
    <p:sldId id="350" r:id="rId9"/>
    <p:sldId id="351" r:id="rId10"/>
    <p:sldId id="357" r:id="rId11"/>
    <p:sldId id="358" r:id="rId12"/>
    <p:sldId id="293" r:id="rId13"/>
    <p:sldId id="290" r:id="rId14"/>
    <p:sldId id="291" r:id="rId15"/>
    <p:sldId id="354" r:id="rId16"/>
    <p:sldId id="352" r:id="rId17"/>
    <p:sldId id="279" r:id="rId18"/>
    <p:sldId id="356" r:id="rId19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21"/>
    </p:embeddedFon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CF1A5"/>
    <a:srgbClr val="ECF3A7"/>
    <a:srgbClr val="FFFF99"/>
    <a:srgbClr val="FFFF01"/>
    <a:srgbClr val="E4F50B"/>
    <a:srgbClr val="2FEA16"/>
    <a:srgbClr val="BDC739"/>
    <a:srgbClr val="999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C66BC-F1B7-4233-BE88-F78C042A9ED1}">
  <a:tblStyle styleId="{66BC66BC-F1B7-4233-BE88-F78C042A9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Medina de Oliveira Juliano" userId="a09039d73e6596b9" providerId="LiveId" clId="{D5F928A2-87FA-476E-96F3-B445C9B4F7B5}"/>
    <pc:docChg chg="modSld">
      <pc:chgData name="Natalia Medina de Oliveira Juliano" userId="a09039d73e6596b9" providerId="LiveId" clId="{D5F928A2-87FA-476E-96F3-B445C9B4F7B5}" dt="2019-09-11T21:23:05.142" v="1" actId="20577"/>
      <pc:docMkLst>
        <pc:docMk/>
      </pc:docMkLst>
      <pc:sldChg chg="modSp">
        <pc:chgData name="Natalia Medina de Oliveira Juliano" userId="a09039d73e6596b9" providerId="LiveId" clId="{D5F928A2-87FA-476E-96F3-B445C9B4F7B5}" dt="2019-09-11T21:23:05.142" v="1" actId="20577"/>
        <pc:sldMkLst>
          <pc:docMk/>
          <pc:sldMk cId="229736890" sldId="356"/>
        </pc:sldMkLst>
        <pc:spChg chg="mod">
          <ac:chgData name="Natalia Medina de Oliveira Juliano" userId="a09039d73e6596b9" providerId="LiveId" clId="{D5F928A2-87FA-476E-96F3-B445C9B4F7B5}" dt="2019-09-11T21:23:05.142" v="1" actId="20577"/>
          <ac:spMkLst>
            <pc:docMk/>
            <pc:sldMk cId="229736890" sldId="356"/>
            <ac:spMk id="3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4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7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8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9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2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5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8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3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56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1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Perfil investidor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13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5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43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9ECF2E-8F79-49E9-91A4-E683A1E09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3" name="Imagem 2" descr="Uma imagem contendo música&#10;&#10;Descrição gerada automaticamente">
            <a:extLst>
              <a:ext uri="{FF2B5EF4-FFF2-40B4-BE49-F238E27FC236}">
                <a16:creationId xmlns:a16="http://schemas.microsoft.com/office/drawing/2014/main" id="{7A63AA96-85B1-43BA-8747-2C43D053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6" y="571500"/>
            <a:ext cx="6598763" cy="2000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DC7847-9194-4051-9492-2E2DEC674230}"/>
              </a:ext>
            </a:extLst>
          </p:cNvPr>
          <p:cNvSpPr txBox="1"/>
          <p:nvPr/>
        </p:nvSpPr>
        <p:spPr>
          <a:xfrm>
            <a:off x="1347173" y="2342173"/>
            <a:ext cx="418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i="1" dirty="0">
                <a:solidFill>
                  <a:schemeClr val="tx1"/>
                </a:solidFill>
                <a:latin typeface="+mj-lt"/>
              </a:rPr>
              <a:t>“Você Minerando e a gente  Monitorando”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6CC6A7-04E5-4270-B0C5-0430B14F78C2}"/>
              </a:ext>
            </a:extLst>
          </p:cNvPr>
          <p:cNvSpPr txBox="1"/>
          <p:nvPr/>
        </p:nvSpPr>
        <p:spPr>
          <a:xfrm>
            <a:off x="6202925" y="3609302"/>
            <a:ext cx="3193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Fabíola Canedo RA 01191065</a:t>
            </a:r>
          </a:p>
          <a:p>
            <a:r>
              <a:rPr lang="pt-BR" dirty="0"/>
              <a:t>Gabriel Sutto RA 01191127</a:t>
            </a:r>
          </a:p>
          <a:p>
            <a:r>
              <a:rPr lang="pt-BR" dirty="0"/>
              <a:t>Leonardo Italo RA 01191086</a:t>
            </a:r>
          </a:p>
          <a:p>
            <a:r>
              <a:rPr lang="pt-BR" dirty="0"/>
              <a:t>Natália Medina RA 01191104</a:t>
            </a:r>
          </a:p>
          <a:p>
            <a:r>
              <a:rPr lang="pt-BR" dirty="0"/>
              <a:t>Yuri Ulliam RA 01191120</a:t>
            </a:r>
          </a:p>
        </p:txBody>
      </p:sp>
    </p:spTree>
    <p:extLst>
      <p:ext uri="{BB962C8B-B14F-4D97-AF65-F5344CB8AC3E}">
        <p14:creationId xmlns:p14="http://schemas.microsoft.com/office/powerpoint/2010/main" val="271854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4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 investidor de pool para mineração de criptomoedas gostaria de um dashboard, de fácil entendimento para acompanhar o desempenho das máquinas mineradoras.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5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amante da tecnologia, não uso redes sociais, gostaria de acessar sites pelo desktop nos meus tempos livres ou pelo celular, sobre </a:t>
            </a:r>
            <a:r>
              <a:rPr lang="pt-BR" sz="22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blockchain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para aprender mais. </a:t>
            </a: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Proto</a:t>
            </a:r>
            <a:r>
              <a:rPr lang="pt-BR" sz="4800" dirty="0">
                <a:solidFill>
                  <a:srgbClr val="FFB600"/>
                </a:solidFill>
              </a:rPr>
              <a:t>persona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C6EFF62-9C6F-42D9-B64D-51603D63D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" t="5187" r="3525" b="10675"/>
          <a:stretch/>
        </p:blipFill>
        <p:spPr>
          <a:xfrm>
            <a:off x="1339405" y="1252301"/>
            <a:ext cx="6697012" cy="34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2212986" y="1801508"/>
            <a:ext cx="1219716" cy="241302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594479" y="681394"/>
            <a:ext cx="7517517" cy="442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Site: mineHash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Você Minerando e a gente monitorando</a:t>
            </a:r>
            <a:endParaRPr sz="3000"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324;p32">
            <a:extLst>
              <a:ext uri="{FF2B5EF4-FFF2-40B4-BE49-F238E27FC236}">
                <a16:creationId xmlns:a16="http://schemas.microsoft.com/office/drawing/2014/main" id="{843E8A5D-3312-4FC1-99EF-2E2A553FA86A}"/>
              </a:ext>
            </a:extLst>
          </p:cNvPr>
          <p:cNvSpPr/>
          <p:nvPr/>
        </p:nvSpPr>
        <p:spPr>
          <a:xfrm>
            <a:off x="644213" y="1752456"/>
            <a:ext cx="1312334" cy="2452716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7;p33">
            <a:extLst>
              <a:ext uri="{FF2B5EF4-FFF2-40B4-BE49-F238E27FC236}">
                <a16:creationId xmlns:a16="http://schemas.microsoft.com/office/drawing/2014/main" id="{C11653F3-915F-4AEF-A2EE-AC6510D59B69}"/>
              </a:ext>
            </a:extLst>
          </p:cNvPr>
          <p:cNvSpPr/>
          <p:nvPr/>
        </p:nvSpPr>
        <p:spPr>
          <a:xfrm>
            <a:off x="3689142" y="1801508"/>
            <a:ext cx="1541527" cy="239430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0;p34">
            <a:extLst>
              <a:ext uri="{FF2B5EF4-FFF2-40B4-BE49-F238E27FC236}">
                <a16:creationId xmlns:a16="http://schemas.microsoft.com/office/drawing/2014/main" id="{C8BB7483-E51C-4193-9FF3-8E6B9F485EE8}"/>
              </a:ext>
            </a:extLst>
          </p:cNvPr>
          <p:cNvSpPr/>
          <p:nvPr/>
        </p:nvSpPr>
        <p:spPr>
          <a:xfrm>
            <a:off x="5431062" y="1792147"/>
            <a:ext cx="3230090" cy="266418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agem 13" descr="Uma imagem contendo música&#10;&#10;Descrição gerada automaticamente">
            <a:extLst>
              <a:ext uri="{FF2B5EF4-FFF2-40B4-BE49-F238E27FC236}">
                <a16:creationId xmlns:a16="http://schemas.microsoft.com/office/drawing/2014/main" id="{7F6CD437-E5AF-4A10-A53A-0B965192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4" y="1923660"/>
            <a:ext cx="1544756" cy="447752"/>
          </a:xfrm>
          <a:prstGeom prst="rect">
            <a:avLst/>
          </a:prstGeom>
        </p:spPr>
      </p:pic>
      <p:pic>
        <p:nvPicPr>
          <p:cNvPr id="15" name="Imagem 14" descr="Uma imagem contendo música&#10;&#10;Descrição gerada automaticamente">
            <a:extLst>
              <a:ext uri="{FF2B5EF4-FFF2-40B4-BE49-F238E27FC236}">
                <a16:creationId xmlns:a16="http://schemas.microsoft.com/office/drawing/2014/main" id="{EE69379C-B1BD-4239-A4DE-8C86DD78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40" y="2622176"/>
            <a:ext cx="1635177" cy="506022"/>
          </a:xfrm>
          <a:prstGeom prst="rect">
            <a:avLst/>
          </a:prstGeom>
        </p:spPr>
      </p:pic>
      <p:pic>
        <p:nvPicPr>
          <p:cNvPr id="16" name="Imagem 15" descr="Uma imagem contendo música&#10;&#10;Descrição gerada automaticamente">
            <a:extLst>
              <a:ext uri="{FF2B5EF4-FFF2-40B4-BE49-F238E27FC236}">
                <a16:creationId xmlns:a16="http://schemas.microsoft.com/office/drawing/2014/main" id="{AD7D7E5F-6FBD-43FD-9A7F-14462B82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1" y="2701936"/>
            <a:ext cx="1355968" cy="453915"/>
          </a:xfrm>
          <a:prstGeom prst="rect">
            <a:avLst/>
          </a:prstGeom>
        </p:spPr>
      </p:pic>
      <p:pic>
        <p:nvPicPr>
          <p:cNvPr id="17" name="Imagem 16" descr="Uma imagem contendo música&#10;&#10;Descrição gerada automaticamente">
            <a:extLst>
              <a:ext uri="{FF2B5EF4-FFF2-40B4-BE49-F238E27FC236}">
                <a16:creationId xmlns:a16="http://schemas.microsoft.com/office/drawing/2014/main" id="{D2941BAE-FBA5-4DB2-9B2F-C21712BF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6" y="2670322"/>
            <a:ext cx="1355968" cy="4539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E49B70C-6C3C-471B-9F4E-50FAFD73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72" y="2525272"/>
            <a:ext cx="2713033" cy="1261158"/>
          </a:xfrm>
          <a:prstGeom prst="rect">
            <a:avLst/>
          </a:prstGeom>
        </p:spPr>
      </p:pic>
      <p:grpSp>
        <p:nvGrpSpPr>
          <p:cNvPr id="19" name="Google Shape;104;p17">
            <a:extLst>
              <a:ext uri="{FF2B5EF4-FFF2-40B4-BE49-F238E27FC236}">
                <a16:creationId xmlns:a16="http://schemas.microsoft.com/office/drawing/2014/main" id="{C505FEAA-78DC-4256-B4A3-599148329526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" name="Google Shape;105;p17">
              <a:extLst>
                <a:ext uri="{FF2B5EF4-FFF2-40B4-BE49-F238E27FC236}">
                  <a16:creationId xmlns:a16="http://schemas.microsoft.com/office/drawing/2014/main" id="{66EACC8F-523F-4D22-991B-2B04183B6F5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;p17">
              <a:extLst>
                <a:ext uri="{FF2B5EF4-FFF2-40B4-BE49-F238E27FC236}">
                  <a16:creationId xmlns:a16="http://schemas.microsoft.com/office/drawing/2014/main" id="{FBED9CDF-1614-4975-87BD-4EC3764A7B8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;p17">
              <a:extLst>
                <a:ext uri="{FF2B5EF4-FFF2-40B4-BE49-F238E27FC236}">
                  <a16:creationId xmlns:a16="http://schemas.microsoft.com/office/drawing/2014/main" id="{AFD1CD14-AFEE-4C47-8E98-4147F2AB449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;p17">
              <a:extLst>
                <a:ext uri="{FF2B5EF4-FFF2-40B4-BE49-F238E27FC236}">
                  <a16:creationId xmlns:a16="http://schemas.microsoft.com/office/drawing/2014/main" id="{7A42D156-CE49-4DBF-8C7E-0912FE6E922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;p17">
              <a:extLst>
                <a:ext uri="{FF2B5EF4-FFF2-40B4-BE49-F238E27FC236}">
                  <a16:creationId xmlns:a16="http://schemas.microsoft.com/office/drawing/2014/main" id="{89378157-3B50-4671-B7EC-80B48C38FE0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0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2267977" y="1896726"/>
            <a:ext cx="460804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6000" dirty="0">
                <a:solidFill>
                  <a:srgbClr val="FFB600"/>
                </a:solidFill>
              </a:rPr>
              <a:t>Story</a:t>
            </a:r>
            <a:r>
              <a:rPr lang="pt-BR" sz="6000" dirty="0"/>
              <a:t>board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421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389586" y="274823"/>
            <a:ext cx="83648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2900" dirty="0">
                <a:solidFill>
                  <a:srgbClr val="FFB600"/>
                </a:solidFill>
              </a:rPr>
              <a:t>Banco de Dados</a:t>
            </a:r>
            <a:r>
              <a:rPr lang="pt-BR" sz="2900" dirty="0"/>
              <a:t>: Modelagem Conceitual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419631" y="325835"/>
            <a:ext cx="369538" cy="587873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1155305-C3F1-4F02-9EFD-C76C7F336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" t="5775" r="2586" b="6838"/>
          <a:stretch/>
        </p:blipFill>
        <p:spPr>
          <a:xfrm>
            <a:off x="443753" y="1339014"/>
            <a:ext cx="8218960" cy="32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3600" dirty="0">
                <a:solidFill>
                  <a:srgbClr val="FFB600"/>
                </a:solidFill>
              </a:rPr>
              <a:t>Próximos </a:t>
            </a:r>
            <a:r>
              <a:rPr lang="pt-BR" sz="3600" dirty="0"/>
              <a:t>Passos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112362" y="1671300"/>
            <a:ext cx="6283519" cy="2919000"/>
          </a:xfrm>
        </p:spPr>
        <p:txBody>
          <a:bodyPr/>
          <a:lstStyle/>
          <a:p>
            <a:r>
              <a:rPr lang="pt-BR" sz="2000" dirty="0">
                <a:sym typeface="Raleway ExtraBold"/>
              </a:rPr>
              <a:t>Criar uma rede social para:</a:t>
            </a:r>
          </a:p>
          <a:p>
            <a:pPr lvl="1"/>
            <a:r>
              <a:rPr lang="pt-BR" sz="2000" dirty="0">
                <a:sym typeface="Raleway ExtraBold"/>
              </a:rPr>
              <a:t>Criar pools de mineradores</a:t>
            </a:r>
          </a:p>
          <a:p>
            <a:pPr lvl="1"/>
            <a:r>
              <a:rPr lang="pt-BR" sz="2000" dirty="0">
                <a:sym typeface="Raleway ExtraBold"/>
              </a:rPr>
              <a:t>Conectar investidores ao pool </a:t>
            </a:r>
          </a:p>
          <a:p>
            <a:endParaRPr lang="pt-BR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66992"/>
            <a:ext cx="701576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FFB600"/>
                </a:solidFill>
              </a:rPr>
              <a:t>Bibliografia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703375" y="1366051"/>
            <a:ext cx="7749862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- revistapesquisa.fapesp.br/2019/04/15/decifrando-o-blockchain/</a:t>
            </a:r>
            <a:endParaRPr sz="2000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>
                <a:solidFill>
                  <a:srgbClr val="FFB600"/>
                </a:solidFill>
              </a:rPr>
              <a:t>Obrigado</a:t>
            </a:r>
            <a:r>
              <a:rPr lang="en" sz="9600" dirty="0">
                <a:solidFill>
                  <a:srgbClr val="FFB600"/>
                </a:solidFill>
              </a:rPr>
              <a:t>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Dúvidas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28776" y="1847541"/>
            <a:ext cx="6081815" cy="1448417"/>
          </a:xfrm>
        </p:spPr>
        <p:txBody>
          <a:bodyPr/>
          <a:lstStyle/>
          <a:p>
            <a:r>
              <a:rPr lang="pt-BR" sz="2600" dirty="0"/>
              <a:t>Monitorar o disco, memória, processador, GPU e CPU de máquinas de Mineradores de criptomoedas e gerar, através dashboard, um relatório de desempenho e alertas.</a:t>
            </a:r>
            <a:r>
              <a:rPr lang="pt-BR" dirty="0"/>
              <a:t>  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4CEED53-2EA7-45EA-B105-2596412F2F65}"/>
              </a:ext>
            </a:extLst>
          </p:cNvPr>
          <p:cNvSpPr txBox="1">
            <a:spLocks/>
          </p:cNvSpPr>
          <p:nvPr/>
        </p:nvSpPr>
        <p:spPr>
          <a:xfrm>
            <a:off x="501086" y="863859"/>
            <a:ext cx="75093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5500" dirty="0"/>
              <a:t>Objetivo da  </a:t>
            </a:r>
            <a:r>
              <a:rPr lang="pt-BR" sz="5500" dirty="0">
                <a:solidFill>
                  <a:srgbClr val="FFB600"/>
                </a:solidFill>
              </a:rPr>
              <a:t>Solução</a:t>
            </a:r>
            <a:endParaRPr lang="pt-BR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A27F-1D26-4C4E-AA5B-1CA259D0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47" y="339424"/>
            <a:ext cx="7509306" cy="857400"/>
          </a:xfrm>
        </p:spPr>
        <p:txBody>
          <a:bodyPr/>
          <a:lstStyle/>
          <a:p>
            <a:r>
              <a:rPr lang="pt-BR" sz="3000" dirty="0"/>
              <a:t>Blockchain, criptomoedas e </a:t>
            </a:r>
            <a:r>
              <a:rPr lang="pt-BR" sz="3000" dirty="0">
                <a:solidFill>
                  <a:srgbClr val="FFB600"/>
                </a:solidFill>
              </a:rPr>
              <a:t>mineração</a:t>
            </a:r>
            <a:endParaRPr lang="pt-BR" sz="3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EAFA3-4D0F-4525-81F3-D60996BE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190" y="961465"/>
            <a:ext cx="7137275" cy="3027600"/>
          </a:xfrm>
        </p:spPr>
        <p:txBody>
          <a:bodyPr/>
          <a:lstStyle/>
          <a:p>
            <a:r>
              <a:rPr lang="pt-BR" sz="1600" dirty="0"/>
              <a:t>Blockchain: cadeia de blocos OU corrente de blocos:</a:t>
            </a:r>
          </a:p>
          <a:p>
            <a:pPr lvl="1"/>
            <a:r>
              <a:rPr lang="pt-BR" sz="1600" dirty="0"/>
              <a:t>Tecnologia de criptografia, uma estrutura de dados que permite armazenar informações de forma aberta por várias máquinas numa mesma rede; </a:t>
            </a:r>
          </a:p>
          <a:p>
            <a:r>
              <a:rPr lang="pt-BR" sz="1600" dirty="0"/>
              <a:t>Criptomoedas: Moeda Eletrônica</a:t>
            </a:r>
          </a:p>
          <a:p>
            <a:pPr lvl="1"/>
            <a:r>
              <a:rPr lang="pt-BR" sz="1600" dirty="0"/>
              <a:t>Instrumento usado para realizar pagamentos;</a:t>
            </a:r>
          </a:p>
          <a:p>
            <a:pPr lvl="1"/>
            <a:r>
              <a:rPr lang="pt-BR" sz="1600" dirty="0"/>
              <a:t>Transações não gerenciadas por um banco central;</a:t>
            </a:r>
          </a:p>
          <a:p>
            <a:r>
              <a:rPr lang="pt-BR" sz="1600" dirty="0"/>
              <a:t>Mineração:</a:t>
            </a:r>
          </a:p>
          <a:p>
            <a:pPr lvl="1"/>
            <a:r>
              <a:rPr lang="pt-BR" sz="1600" dirty="0"/>
              <a:t>PC com configuração robusta;</a:t>
            </a:r>
          </a:p>
          <a:p>
            <a:pPr lvl="1"/>
            <a:r>
              <a:rPr lang="pt-BR" sz="1600" dirty="0"/>
              <a:t>Excelente placa de vídeo;</a:t>
            </a:r>
          </a:p>
          <a:p>
            <a:pPr lvl="1"/>
            <a:r>
              <a:rPr lang="pt-BR" sz="1600" dirty="0"/>
              <a:t>Uso de mineradora</a:t>
            </a:r>
          </a:p>
          <a:p>
            <a:pPr lvl="1"/>
            <a:r>
              <a:rPr lang="pt-BR" sz="1600" dirty="0"/>
              <a:t>Para tentar ter êxito na mineração de criptomoedas, é necessário trabalhar em </a:t>
            </a:r>
            <a:r>
              <a:rPr lang="pt-BR" sz="1600" i="1" dirty="0"/>
              <a:t>pool</a:t>
            </a:r>
            <a:r>
              <a:rPr lang="pt-BR" sz="1600" dirty="0"/>
              <a:t> de mineradores.</a:t>
            </a:r>
          </a:p>
          <a:p>
            <a:pPr marL="114300" indent="0">
              <a:buNone/>
            </a:pPr>
            <a:r>
              <a:rPr lang="pt-BR" sz="1600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768A82-97E3-4432-AFA3-72CDB2FAA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grpSp>
        <p:nvGrpSpPr>
          <p:cNvPr id="6" name="Google Shape;443;p38">
            <a:extLst>
              <a:ext uri="{FF2B5EF4-FFF2-40B4-BE49-F238E27FC236}">
                <a16:creationId xmlns:a16="http://schemas.microsoft.com/office/drawing/2014/main" id="{B0891F4B-F867-4D99-96B1-8D312BC3F44A}"/>
              </a:ext>
            </a:extLst>
          </p:cNvPr>
          <p:cNvGrpSpPr/>
          <p:nvPr/>
        </p:nvGrpSpPr>
        <p:grpSpPr>
          <a:xfrm>
            <a:off x="8269940" y="463924"/>
            <a:ext cx="450477" cy="497541"/>
            <a:chOff x="584925" y="922575"/>
            <a:chExt cx="415200" cy="502525"/>
          </a:xfrm>
        </p:grpSpPr>
        <p:sp>
          <p:nvSpPr>
            <p:cNvPr id="7" name="Google Shape;444;p38">
              <a:extLst>
                <a:ext uri="{FF2B5EF4-FFF2-40B4-BE49-F238E27FC236}">
                  <a16:creationId xmlns:a16="http://schemas.microsoft.com/office/drawing/2014/main" id="{7016A730-DFA8-4269-BD69-19FD4FF8E83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38">
              <a:extLst>
                <a:ext uri="{FF2B5EF4-FFF2-40B4-BE49-F238E27FC236}">
                  <a16:creationId xmlns:a16="http://schemas.microsoft.com/office/drawing/2014/main" id="{B34A3258-93C1-45B6-A788-20F61CD23D4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6;p38">
              <a:extLst>
                <a:ext uri="{FF2B5EF4-FFF2-40B4-BE49-F238E27FC236}">
                  <a16:creationId xmlns:a16="http://schemas.microsoft.com/office/drawing/2014/main" id="{AAD051DD-033F-4B53-847E-02A475E9BB5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9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38;p27">
            <a:extLst>
              <a:ext uri="{FF2B5EF4-FFF2-40B4-BE49-F238E27FC236}">
                <a16:creationId xmlns:a16="http://schemas.microsoft.com/office/drawing/2014/main" id="{77581EBF-F023-4D59-AA22-4BE542DA1811}"/>
              </a:ext>
            </a:extLst>
          </p:cNvPr>
          <p:cNvSpPr txBox="1">
            <a:spLocks/>
          </p:cNvSpPr>
          <p:nvPr/>
        </p:nvSpPr>
        <p:spPr>
          <a:xfrm>
            <a:off x="837704" y="291653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4800" dirty="0">
                <a:solidFill>
                  <a:schemeClr val="tx1"/>
                </a:solidFill>
              </a:rPr>
              <a:t>A Solução</a:t>
            </a:r>
            <a:endParaRPr lang="en" sz="4800" dirty="0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572CC06-C159-4617-A3FE-44D1F1E3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4" y="1236256"/>
            <a:ext cx="7404505" cy="3491137"/>
          </a:xfrm>
          <a:prstGeom prst="rect">
            <a:avLst/>
          </a:prstGeom>
        </p:spPr>
      </p:pic>
      <p:pic>
        <p:nvPicPr>
          <p:cNvPr id="8" name="Imagem 7" descr="Uma imagem contendo música&#10;&#10;Descrição gerada automaticamente">
            <a:extLst>
              <a:ext uri="{FF2B5EF4-FFF2-40B4-BE49-F238E27FC236}">
                <a16:creationId xmlns:a16="http://schemas.microsoft.com/office/drawing/2014/main" id="{73828AE0-9196-463A-B713-4B0D8A85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89" y="341357"/>
            <a:ext cx="3361765" cy="10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029733" y="-122741"/>
            <a:ext cx="1655594" cy="42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28BA4-1324-47B1-AEB6-EC725E0D5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" t="4503" r="2210" b="6769"/>
          <a:stretch/>
        </p:blipFill>
        <p:spPr>
          <a:xfrm>
            <a:off x="446567" y="476873"/>
            <a:ext cx="8250865" cy="41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21389" y="-170504"/>
            <a:ext cx="3484394" cy="57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r>
              <a:rPr lang="pt-BR" sz="3000" dirty="0">
                <a:solidFill>
                  <a:srgbClr val="FFB600"/>
                </a:solidFill>
              </a:rPr>
              <a:t> Adaptado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734E1F5-ED11-49A4-89B5-53FAD6577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9" b="10409"/>
          <a:stretch/>
        </p:blipFill>
        <p:spPr>
          <a:xfrm>
            <a:off x="1799" y="713336"/>
            <a:ext cx="9140401" cy="3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1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89B00A-82F6-4672-8954-EA647F56873C}"/>
              </a:ext>
            </a:extLst>
          </p:cNvPr>
          <p:cNvSpPr/>
          <p:nvPr/>
        </p:nvSpPr>
        <p:spPr>
          <a:xfrm>
            <a:off x="1948838" y="1293239"/>
            <a:ext cx="5341493" cy="332826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jovem aluna de universidade pública, sou antenada com as novas tecnologias e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continuar atuando na área de mineração de criptomoedas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obter lucro financeiramente dentro de um pool </a:t>
            </a:r>
          </a:p>
        </p:txBody>
      </p:sp>
    </p:spTree>
    <p:extLst>
      <p:ext uri="{BB962C8B-B14F-4D97-AF65-F5344CB8AC3E}">
        <p14:creationId xmlns:p14="http://schemas.microsoft.com/office/powerpoint/2010/main" val="15091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2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6557A8DD-576E-46B0-8262-E6448053B7E6}"/>
              </a:ext>
            </a:extLst>
          </p:cNvPr>
          <p:cNvSpPr/>
          <p:nvPr/>
        </p:nvSpPr>
        <p:spPr>
          <a:xfrm>
            <a:off x="1784336" y="1763342"/>
            <a:ext cx="5750784" cy="2542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trabalhador da área financeira,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movimentar e aportar dinheiro no ecossistema de Criptomoedas, pois, acredito em oportunidades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empreendedores nesta área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3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5284340" cy="305040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descrente a este mercado, acredito que quase ninguém minera criptomoedas "tradicionais“ hoje em dia.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minerar, mas o retorno de algumas delas, já é menor que o custo da energia elétrica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deixar o meu PC fazendo isso.</a:t>
            </a:r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418</Words>
  <Application>Microsoft Office PowerPoint</Application>
  <PresentationFormat>Apresentação na tela (16:9)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MV Boli</vt:lpstr>
      <vt:lpstr>Arial</vt:lpstr>
      <vt:lpstr>Raleway Light</vt:lpstr>
      <vt:lpstr>Raleway ExtraBold</vt:lpstr>
      <vt:lpstr>Olivia template</vt:lpstr>
      <vt:lpstr>Apresentação do PowerPoint</vt:lpstr>
      <vt:lpstr>Apresentação do PowerPoint</vt:lpstr>
      <vt:lpstr>Blockchain, criptomoedas e mineração</vt:lpstr>
      <vt:lpstr>Apresentação do PowerPoint</vt:lpstr>
      <vt:lpstr>Canvas</vt:lpstr>
      <vt:lpstr>Canvas Adaptado</vt:lpstr>
      <vt:lpstr>User Stories 1</vt:lpstr>
      <vt:lpstr>User Stories 2</vt:lpstr>
      <vt:lpstr>User Stories 3</vt:lpstr>
      <vt:lpstr>User Stories 4</vt:lpstr>
      <vt:lpstr>User Stories 5</vt:lpstr>
      <vt:lpstr>Protopersona</vt:lpstr>
      <vt:lpstr>Apresentação do PowerPoint</vt:lpstr>
      <vt:lpstr>Storyboard</vt:lpstr>
      <vt:lpstr>Banco de Dados: Modelagem Conceitual </vt:lpstr>
      <vt:lpstr>Próximos Passos </vt:lpstr>
      <vt:lpstr>Bibliografia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.mineHash</dc:title>
  <dc:creator>Fabíola Canedo Yugar</dc:creator>
  <cp:lastModifiedBy>Natalia Medina de Oliveira Juliano</cp:lastModifiedBy>
  <cp:revision>53</cp:revision>
  <dcterms:modified xsi:type="dcterms:W3CDTF">2019-09-11T21:23:36Z</dcterms:modified>
</cp:coreProperties>
</file>