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65" r:id="rId4"/>
    <p:sldId id="269" r:id="rId5"/>
    <p:sldId id="268" r:id="rId6"/>
    <p:sldId id="262" r:id="rId7"/>
    <p:sldId id="271" r:id="rId8"/>
    <p:sldId id="272" r:id="rId9"/>
    <p:sldId id="276" r:id="rId10"/>
    <p:sldId id="273" r:id="rId11"/>
    <p:sldId id="275" r:id="rId12"/>
    <p:sldId id="264" r:id="rId13"/>
    <p:sldId id="277" r:id="rId14"/>
    <p:sldId id="278" r:id="rId15"/>
    <p:sldId id="279" r:id="rId16"/>
    <p:sldId id="282" r:id="rId17"/>
    <p:sldId id="284" r:id="rId18"/>
    <p:sldId id="283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F186-EE89-4881-94D6-5E97547C7EB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511F-F5A1-4F16-8B97-C360DB37D2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en-US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0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F186-EE89-4881-94D6-5E97547C7EB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511F-F5A1-4F16-8B97-C360DB37D2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en-US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85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F186-EE89-4881-94D6-5E97547C7EB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511F-F5A1-4F16-8B97-C360DB37D2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en-US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19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F186-EE89-4881-94D6-5E97547C7EB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511F-F5A1-4F16-8B97-C360DB37D2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en-US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49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F186-EE89-4881-94D6-5E97547C7EB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511F-F5A1-4F16-8B97-C360DB37D2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en-US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01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F186-EE89-4881-94D6-5E97547C7EB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511F-F5A1-4F16-8B97-C360DB37D2B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en-US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01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F186-EE89-4881-94D6-5E97547C7EB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511F-F5A1-4F16-8B97-C360DB37D2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en-US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35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F186-EE89-4881-94D6-5E97547C7EB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511F-F5A1-4F16-8B97-C360DB37D2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en-US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28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F186-EE89-4881-94D6-5E97547C7EB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511F-F5A1-4F16-8B97-C360DB37D2B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en-US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80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F186-EE89-4881-94D6-5E97547C7EB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511F-F5A1-4F16-8B97-C360DB37D2B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en-US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82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F186-EE89-4881-94D6-5E97547C7EB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511F-F5A1-4F16-8B97-C360DB37D2B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aClassificationLabel"/>
          <p:cNvSpPr txBox="1"/>
          <p:nvPr userDrawn="1"/>
        </p:nvSpPr>
        <p:spPr>
          <a:xfrm>
            <a:off x="9144000" y="6629400"/>
            <a:ext cx="2540000" cy="169277"/>
          </a:xfrm>
          <a:prstGeom prst="rect">
            <a:avLst/>
          </a:prstGeom>
          <a:noFill/>
        </p:spPr>
        <p:txBody>
          <a:bodyPr vert="horz" rIns="0" bIns="0" rtlCol="0">
            <a:spAutoFit/>
          </a:bodyPr>
          <a:lstStyle/>
          <a:p>
            <a:pPr algn="r"/>
            <a:endParaRPr lang="en-US" sz="8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50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DF186-EE89-4881-94D6-5E97547C7EB1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4511F-F5A1-4F16-8B97-C360DB37D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1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4857" y="2612571"/>
            <a:ext cx="7010400" cy="1161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2547257" y="2764971"/>
            <a:ext cx="7010400" cy="1161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Como alimentar com qualidade a superpopulação mundial que em 2.050 será de 09 bilhões de pessoas?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6321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4857" y="2612571"/>
            <a:ext cx="7010400" cy="1161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2547257" y="2764971"/>
            <a:ext cx="7010400" cy="1161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A ONU e alguns especialistas já estimulam a inserção de insetos na dieta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3665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4857" y="2612571"/>
            <a:ext cx="7010400" cy="1161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2547257" y="2764971"/>
            <a:ext cx="7010400" cy="1161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Hoje, cerca de três mil grupos étnicos em mais de 120 países já comem insetos como suplemento alimentar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3308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4857" y="2612571"/>
            <a:ext cx="7010400" cy="1161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94857" y="1825161"/>
            <a:ext cx="7010400" cy="1161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noProof="0" dirty="0" smtClean="0">
                <a:solidFill>
                  <a:prstClr val="white"/>
                </a:solidFill>
                <a:latin typeface="Calibri" panose="020F0502020204030204"/>
              </a:rPr>
              <a:t>A proteína contida em 100 gramas de carne bovina é a mesma contida em 25 gramas de gafanhotos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394" y="3510247"/>
            <a:ext cx="52673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9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4857" y="2612571"/>
            <a:ext cx="7010400" cy="1161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47257" y="2764971"/>
            <a:ext cx="7010400" cy="1161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 facilitar a adesão</a:t>
            </a:r>
            <a:r>
              <a:rPr kumimoji="0" lang="pt-BR" sz="36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esse tipo de alimentação apresentamos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813" y="4078514"/>
            <a:ext cx="1666719" cy="166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9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4857" y="2612571"/>
            <a:ext cx="7010400" cy="1161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47257" y="2764971"/>
            <a:ext cx="7010400" cy="1110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dirty="0" smtClean="0">
                <a:solidFill>
                  <a:prstClr val="white"/>
                </a:solidFill>
                <a:latin typeface="Calibri" panose="020F0502020204030204"/>
              </a:rPr>
              <a:t>Um novo canal para integrar os produtores aos consumidores desse alimento alternativo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6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4857" y="2612571"/>
            <a:ext cx="7010400" cy="1161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47257" y="2764971"/>
            <a:ext cx="7010400" cy="1161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dirty="0" smtClean="0">
                <a:solidFill>
                  <a:prstClr val="white"/>
                </a:solidFill>
                <a:latin typeface="Calibri" panose="020F0502020204030204"/>
              </a:rPr>
              <a:t>Apresentação do portal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86" y="641793"/>
            <a:ext cx="9382836" cy="584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8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4857" y="2612571"/>
            <a:ext cx="7010400" cy="1161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47257" y="2764971"/>
            <a:ext cx="7010400" cy="1161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dirty="0" smtClean="0">
                <a:solidFill>
                  <a:prstClr val="white"/>
                </a:solidFill>
                <a:latin typeface="Calibri" panose="020F0502020204030204"/>
              </a:rPr>
              <a:t>E tem mercado?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40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4857" y="2612571"/>
            <a:ext cx="7010400" cy="1161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47257" y="2764971"/>
            <a:ext cx="7010400" cy="1161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dirty="0" smtClean="0">
                <a:solidFill>
                  <a:prstClr val="white"/>
                </a:solidFill>
                <a:latin typeface="Calibri" panose="020F0502020204030204"/>
              </a:rPr>
              <a:t>Mercado de insetos é estimado em 1,54 bilhões em 2.023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6854" y="6237028"/>
            <a:ext cx="8679976" cy="2593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 smtClean="0"/>
              <a:t>Edible</a:t>
            </a:r>
            <a:r>
              <a:rPr lang="pt-BR" dirty="0" smtClean="0"/>
              <a:t> </a:t>
            </a:r>
            <a:r>
              <a:rPr lang="pt-BR" dirty="0" err="1" smtClean="0"/>
              <a:t>Insects</a:t>
            </a:r>
            <a:r>
              <a:rPr lang="pt-BR" dirty="0" smtClean="0"/>
              <a:t> Market (2018 – 2013) – Consultoria </a:t>
            </a:r>
            <a:r>
              <a:rPr lang="pt-BR" dirty="0" err="1" smtClean="0"/>
              <a:t>Arcluster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0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4857" y="2612571"/>
            <a:ext cx="7010400" cy="1161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5893" y="2246353"/>
            <a:ext cx="8370429" cy="1161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dirty="0" smtClean="0">
                <a:solidFill>
                  <a:prstClr val="white"/>
                </a:solidFill>
                <a:latin typeface="Calibri" panose="020F0502020204030204"/>
              </a:rPr>
              <a:t>Impulsionado por um continente de fanáticos por fitness, não param de surgir produtos baseados em insetos por conter altas doses de proteína, ferro e zinco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6699" y="5698431"/>
            <a:ext cx="3002721" cy="3548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Barra de proteína feita com farinha de grilo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748" y="4137894"/>
            <a:ext cx="3095625" cy="1476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235" y="4149267"/>
            <a:ext cx="830594" cy="1465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51096" y="5698431"/>
            <a:ext cx="3002721" cy="3548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Smoothie</a:t>
            </a:r>
            <a:r>
              <a:rPr lang="pt-BR" dirty="0" smtClean="0"/>
              <a:t> de verme </a:t>
            </a:r>
          </a:p>
          <a:p>
            <a:pPr algn="ctr"/>
            <a:r>
              <a:rPr lang="pt-BR" dirty="0" smtClean="0"/>
              <a:t>de búfalo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807" y="4162915"/>
            <a:ext cx="3503898" cy="13831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249033" y="5687055"/>
            <a:ext cx="3002721" cy="3548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Farinha de grilo e barra de </a:t>
            </a:r>
            <a:r>
              <a:rPr lang="pt-BR" dirty="0" err="1" smtClean="0"/>
              <a:t>proteina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8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4857" y="2612571"/>
            <a:ext cx="7010400" cy="1161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47257" y="2764971"/>
            <a:ext cx="7010400" cy="1161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dirty="0" smtClean="0">
                <a:solidFill>
                  <a:prstClr val="white"/>
                </a:solidFill>
                <a:latin typeface="Calibri" panose="020F0502020204030204"/>
              </a:rPr>
              <a:t>Vai um </a:t>
            </a:r>
            <a:r>
              <a:rPr lang="pt-BR" sz="3600" dirty="0" err="1" smtClean="0">
                <a:solidFill>
                  <a:prstClr val="white"/>
                </a:solidFill>
                <a:latin typeface="Calibri" panose="020F0502020204030204"/>
              </a:rPr>
              <a:t>insetinho</a:t>
            </a:r>
            <a:r>
              <a:rPr lang="pt-BR" sz="3600" dirty="0" smtClean="0">
                <a:solidFill>
                  <a:prstClr val="white"/>
                </a:solidFill>
                <a:latin typeface="Calibri" panose="020F0502020204030204"/>
              </a:rPr>
              <a:t> aí?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17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4857" y="2612571"/>
            <a:ext cx="7010400" cy="1161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2547256" y="2764971"/>
            <a:ext cx="7265483" cy="1161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A FAO estimou que entre 2010 e 2012 1 em cada 8 seres humanos estavam desnutridos  	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81888" y="6318913"/>
            <a:ext cx="8570793" cy="4094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Fonte: FAO - The </a:t>
            </a:r>
            <a:r>
              <a:rPr lang="en-US" dirty="0"/>
              <a:t>Food and Agriculture Organization of the United Nations </a:t>
            </a:r>
          </a:p>
        </p:txBody>
      </p:sp>
    </p:spTree>
    <p:extLst>
      <p:ext uri="{BB962C8B-B14F-4D97-AF65-F5344CB8AC3E}">
        <p14:creationId xmlns:p14="http://schemas.microsoft.com/office/powerpoint/2010/main" val="364405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4857" y="2612571"/>
            <a:ext cx="7010400" cy="1161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099" y="1333191"/>
            <a:ext cx="6348157" cy="42321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71747" y="5611262"/>
            <a:ext cx="5295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Morango com chocolate e larva de mosca 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24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4857" y="2612571"/>
            <a:ext cx="7010400" cy="1161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1856096" y="2764971"/>
            <a:ext cx="8147713" cy="1161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600" dirty="0" smtClean="0"/>
          </a:p>
          <a:p>
            <a:pPr algn="ctr"/>
            <a:r>
              <a:rPr lang="pt-BR" sz="3600" dirty="0" smtClean="0"/>
              <a:t>O alto consumo de produtos </a:t>
            </a:r>
            <a:r>
              <a:rPr lang="pt-BR" sz="3600" dirty="0" err="1" smtClean="0"/>
              <a:t>ultraprocessados</a:t>
            </a:r>
            <a:r>
              <a:rPr lang="pt-BR" sz="3600" dirty="0" smtClean="0"/>
              <a:t> e com baixa qualidade nutricional tem transformado a população desnutrida em obesa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1330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4857" y="2612571"/>
            <a:ext cx="7010400" cy="1161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1856096" y="2764971"/>
            <a:ext cx="8461611" cy="1161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600" dirty="0" smtClean="0"/>
          </a:p>
          <a:p>
            <a:pPr algn="ctr"/>
            <a:r>
              <a:rPr lang="pt-BR" sz="3600" dirty="0" smtClean="0"/>
              <a:t>A obesidade aparece como uma das principais causas de  </a:t>
            </a:r>
            <a:r>
              <a:rPr lang="pt-BR" sz="3600" dirty="0"/>
              <a:t>doenças </a:t>
            </a:r>
            <a:r>
              <a:rPr lang="pt-BR" sz="3600" dirty="0" smtClean="0"/>
              <a:t>cardiovasculares e diabetes tipo 2 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532262" y="6209731"/>
            <a:ext cx="932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Relação de obesidade com diabetes Mellitus Tipo 2 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24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4857" y="2612571"/>
            <a:ext cx="7010400" cy="1161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2547256" y="2764971"/>
            <a:ext cx="7715859" cy="1161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O Brasil gastou em 2015 cerca de 72 bilhões de reais com diabetes, isso representou 1,3% do PIB daquele ano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573206" y="6346212"/>
            <a:ext cx="821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O diabetes vai quebrar o Brasil  por Dr. Carlos Eduardo Barra Couri  - </a:t>
            </a:r>
            <a:r>
              <a:rPr lang="pt-BR" dirty="0" err="1" smtClean="0">
                <a:solidFill>
                  <a:schemeClr val="bg1"/>
                </a:solidFill>
              </a:rPr>
              <a:t>Nov</a:t>
            </a:r>
            <a:r>
              <a:rPr lang="pt-BR" dirty="0" smtClean="0">
                <a:solidFill>
                  <a:schemeClr val="bg1"/>
                </a:solidFill>
              </a:rPr>
              <a:t>/2016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4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4857" y="2612571"/>
            <a:ext cx="7010400" cy="1161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2547257" y="2764971"/>
            <a:ext cx="7010400" cy="1161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O SUS  gasta com o tratamento de hipertensão 8 bilhões ao ano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573206" y="5773003"/>
            <a:ext cx="821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Os custos das doenças cardíacas no Brasil. Autor Stevens, </a:t>
            </a:r>
            <a:r>
              <a:rPr lang="pt-BR" dirty="0" err="1" smtClean="0">
                <a:solidFill>
                  <a:schemeClr val="bg1"/>
                </a:solidFill>
              </a:rPr>
              <a:t>Bryce</a:t>
            </a:r>
            <a:r>
              <a:rPr lang="pt-BR" dirty="0" smtClean="0">
                <a:solidFill>
                  <a:schemeClr val="bg1"/>
                </a:solidFill>
              </a:rPr>
              <a:t>  - Julho/2018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5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4857" y="2612571"/>
            <a:ext cx="7010400" cy="1161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2547257" y="2764971"/>
            <a:ext cx="7010400" cy="1161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O SUS  gasta com o tratamento de hipertensão 8 bilhões ao ano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573206" y="5773003"/>
            <a:ext cx="821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Os custos das doenças cardíacas no Brasil. Autor Stevens, </a:t>
            </a:r>
            <a:r>
              <a:rPr lang="pt-BR" dirty="0" err="1" smtClean="0">
                <a:solidFill>
                  <a:schemeClr val="bg1"/>
                </a:solidFill>
              </a:rPr>
              <a:t>Bryce</a:t>
            </a:r>
            <a:r>
              <a:rPr lang="pt-BR" dirty="0" smtClean="0">
                <a:solidFill>
                  <a:schemeClr val="bg1"/>
                </a:solidFill>
              </a:rPr>
              <a:t>  - Julho/2018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06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4857" y="2612571"/>
            <a:ext cx="7010400" cy="1161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2547257" y="2764971"/>
            <a:ext cx="7010400" cy="1161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E como resolver esses problemas?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4612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4857" y="2612571"/>
            <a:ext cx="7010400" cy="1161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2547257" y="2764971"/>
            <a:ext cx="7010400" cy="1161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Você já pensou que os insetos podem ser nossos aliados?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3233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352</Words>
  <Application>Microsoft Office PowerPoint</Application>
  <PresentationFormat>Widescreen</PresentationFormat>
  <Paragraphs>32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DeeBug</dc:title>
  <dc:creator>Daniela Correia</dc:creator>
  <cp:lastModifiedBy>Daniela Correia</cp:lastModifiedBy>
  <cp:revision>39</cp:revision>
  <dcterms:created xsi:type="dcterms:W3CDTF">2018-10-20T15:17:46Z</dcterms:created>
  <dcterms:modified xsi:type="dcterms:W3CDTF">2018-10-21T19:31:03Z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SDCxCLASSFICATION_LEVEL">
    <vt:lpwstr>1</vt:lpwstr>
  </property>
  <property fmtid="{D5CDD505-2E9C-101B-9397-08002B2CF9AE}" pid="3" name="SSDCxCLASSFICATION_USER">
    <vt:lpwstr>SOACAT\122065</vt:lpwstr>
  </property>
  <property fmtid="{D5CDD505-2E9C-101B-9397-08002B2CF9AE}" pid="4" name="SSDCxCLASSFICATION_DATE">
    <vt:lpwstr>20/10/2018 13:10:24</vt:lpwstr>
  </property>
  <property fmtid="{D5CDD505-2E9C-101B-9397-08002B2CF9AE}" pid="5" name="SSDCxCLASSFICATION_GUID">
    <vt:lpwstr>58975FED96D7B8801141CB58DE64C4FE</vt:lpwstr>
  </property>
  <property fmtid="{D5CDD505-2E9C-101B-9397-08002B2CF9AE}" pid="6" name="SSDCxCLASSFICATION_LANG">
    <vt:lpwstr>pt</vt:lpwstr>
  </property>
</Properties>
</file>