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</p:sldIdLst>
  <p:sldSz cx="7562850" cy="10688638"/>
  <p:notesSz cx="10688638" cy="7562850"/>
  <p:defaultTextStyle>
    <a:defPPr>
      <a:defRPr lang="fr-FR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79C72D8E-F0A1-3B73-513B-CF45335C0A03}">
  <a:tblStyle styleId="{79C72D8E-F0A1-3B73-513B-CF45335C0A03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67214" y="3320407"/>
            <a:ext cx="6428423" cy="2291129"/>
          </a:xfrm>
        </p:spPr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Cliquez pour modifier le style des sous-titres du masque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4535084" y="668040"/>
            <a:ext cx="1407530" cy="14214405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312493" y="668040"/>
            <a:ext cx="4096543" cy="14214405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En-tête de sec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u texte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u contenu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9" name="Espace réservé de la date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10" name="Espace réservé du pied de page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e la date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6" name="Espace réservé du pied de page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5" name="Espace réservé du pied de page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pour une image 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Cliquez et modifiez le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378143" y="2494016"/>
            <a:ext cx="6806565" cy="705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F0904D-930F-FD46-A326-BF7152BF9E0A}" type="datetimeFigureOut">
              <a:t>21/02/2019</a:t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2583973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2BAB27-56FE-0F4B-AD23-F85EC639443E}" type="slidenum">
              <a:t>‹N°›</a:t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ctr" defTabSz="4572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0" hidden="0"/>
          <p:cNvSpPr/>
          <p:nvPr isPhoto="0" userDrawn="0"/>
        </p:nvSpPr>
        <p:spPr bwMode="auto">
          <a:xfrm>
            <a:off x="0" y="2766219"/>
            <a:ext cx="965200" cy="791273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89" hidden="0"/>
          <p:cNvSpPr/>
          <p:nvPr isPhoto="0" userDrawn="0"/>
        </p:nvSpPr>
        <p:spPr bwMode="auto">
          <a:xfrm>
            <a:off x="5422997" y="9295093"/>
            <a:ext cx="2120900" cy="139919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8" hidden="0"/>
          <p:cNvSpPr/>
          <p:nvPr isPhoto="0" userDrawn="0"/>
        </p:nvSpPr>
        <p:spPr bwMode="auto">
          <a:xfrm>
            <a:off x="5437284" y="2679699"/>
            <a:ext cx="2120900" cy="6515555"/>
          </a:xfrm>
          <a:prstGeom prst="rect">
            <a:avLst/>
          </a:prstGeom>
          <a:solidFill>
            <a:srgbClr val="5898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7" hidden="0"/>
          <p:cNvSpPr/>
          <p:nvPr isPhoto="0" userDrawn="0"/>
        </p:nvSpPr>
        <p:spPr bwMode="auto">
          <a:xfrm>
            <a:off x="-12700" y="0"/>
            <a:ext cx="7575550" cy="2679700"/>
          </a:xfrm>
          <a:prstGeom prst="rect">
            <a:avLst/>
          </a:prstGeom>
          <a:solidFill>
            <a:srgbClr val="5898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156210" y="216094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</a:rPr>
              <a:t>FABIEN DESABLENS</a:t>
            </a:r>
            <a:endParaRPr/>
          </a:p>
        </p:txBody>
      </p:sp>
      <p:sp>
        <p:nvSpPr>
          <p:cNvPr id="9" name="TextBox 47" hidden="0"/>
          <p:cNvSpPr>
            <a:spLocks noAdjustHandles="0" noChangeArrowheads="0"/>
          </p:cNvSpPr>
          <p:nvPr isPhoto="0" userDrawn="0"/>
        </p:nvSpPr>
        <p:spPr bwMode="auto">
          <a:xfrm>
            <a:off x="156209" y="635193"/>
            <a:ext cx="2968358" cy="3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</a:rPr>
              <a:t>Junior Web Développeur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0" name="Straight Connector 5" hidden="0"/>
          <p:cNvCxnSpPr>
            <a:cxnSpLocks/>
          </p:cNvCxnSpPr>
        </p:nvCxnSpPr>
        <p:spPr bwMode="auto">
          <a:xfrm>
            <a:off x="257811" y="986448"/>
            <a:ext cx="5067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50" hidden="0"/>
          <p:cNvSpPr>
            <a:spLocks noAdjustHandles="0" noChangeArrowheads="0"/>
          </p:cNvSpPr>
          <p:nvPr isPhoto="0" userDrawn="0"/>
        </p:nvSpPr>
        <p:spPr bwMode="auto">
          <a:xfrm>
            <a:off x="156211" y="1075135"/>
            <a:ext cx="2057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900" b="1">
                <a:solidFill>
                  <a:schemeClr val="bg1"/>
                </a:solidFill>
              </a:rPr>
              <a:t>A PROPOS DE MOI</a:t>
            </a:r>
            <a:endParaRPr/>
          </a:p>
        </p:txBody>
      </p:sp>
      <p:sp>
        <p:nvSpPr>
          <p:cNvPr id="12" name="TextBox 51" hidden="0"/>
          <p:cNvSpPr>
            <a:spLocks noAdjustHandles="0" noChangeArrowheads="0"/>
          </p:cNvSpPr>
          <p:nvPr isPhoto="0" userDrawn="0"/>
        </p:nvSpPr>
        <p:spPr bwMode="auto">
          <a:xfrm>
            <a:off x="156211" y="1379616"/>
            <a:ext cx="51689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fr-FR" sz="1100">
              <a:solidFill>
                <a:schemeClr val="bg1"/>
              </a:solidFill>
            </a:endParaRPr>
          </a:p>
          <a:p>
            <a:pPr defTabSz="685800">
              <a:defRPr/>
            </a:pPr>
            <a:r>
              <a:rPr lang="fr-FR" sz="1200">
                <a:solidFill>
                  <a:schemeClr val="bg1"/>
                </a:solidFill>
              </a:rPr>
              <a:t>Étant familier dans le secteur de la préparation de commande, je saurai rapidement m’adapter à votre entreprise et vous faire bénéficier de mon expérience et de mon sens de la responsabilité.</a:t>
            </a:r>
            <a:endParaRPr/>
          </a:p>
        </p:txBody>
      </p:sp>
      <p:cxnSp>
        <p:nvCxnSpPr>
          <p:cNvPr id="13" name="Straight Connector 53" hidden="0"/>
          <p:cNvCxnSpPr>
            <a:cxnSpLocks/>
          </p:cNvCxnSpPr>
        </p:nvCxnSpPr>
        <p:spPr bwMode="auto">
          <a:xfrm>
            <a:off x="-12699" y="267969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547457" y="3382971"/>
          <a:ext cx="2329082" cy="28980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{79C72D8E-F0A1-3B73-513B-CF45335C0A03}</a:tableStyleId>
              </a:tblPr>
              <a:tblGrid>
                <a:gridCol w="2329082"/>
              </a:tblGrid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HTML, CSS, SASS</a:t>
                      </a:r>
                      <a:endParaRPr lang="fr-FR" sz="1400" b="0" i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Javascript</a:t>
                      </a:r>
                      <a:endParaRPr lang="fr-FR" sz="1400" b="0" i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Bootstrap</a:t>
                      </a:r>
                      <a:endParaRPr/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Adobe</a:t>
                      </a: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fr-FR" sz="1400" b="0" i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Powerpoint</a:t>
                      </a:r>
                      <a:endParaRPr/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Créativité</a:t>
                      </a:r>
                      <a:endParaRPr/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Passion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Rectangle 64" hidden="0"/>
          <p:cNvSpPr/>
          <p:nvPr isPhoto="0" userDrawn="0"/>
        </p:nvSpPr>
        <p:spPr bwMode="auto">
          <a:xfrm>
            <a:off x="5642707" y="37818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65" hidden="0"/>
          <p:cNvSpPr/>
          <p:nvPr isPhoto="0" userDrawn="0"/>
        </p:nvSpPr>
        <p:spPr bwMode="auto">
          <a:xfrm>
            <a:off x="5642706" y="3781051"/>
            <a:ext cx="1304896" cy="869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66" hidden="0"/>
          <p:cNvSpPr/>
          <p:nvPr isPhoto="0" userDrawn="0"/>
        </p:nvSpPr>
        <p:spPr bwMode="auto">
          <a:xfrm>
            <a:off x="5642707" y="41819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67" hidden="0"/>
          <p:cNvSpPr/>
          <p:nvPr isPhoto="0" userDrawn="0"/>
        </p:nvSpPr>
        <p:spPr bwMode="auto">
          <a:xfrm>
            <a:off x="5642706" y="4181200"/>
            <a:ext cx="1401561" cy="8256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" hidden="0"/>
          <p:cNvSpPr/>
          <p:nvPr isPhoto="0" userDrawn="0"/>
        </p:nvSpPr>
        <p:spPr bwMode="auto">
          <a:xfrm>
            <a:off x="5422997" y="7017559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Rectangle 68" hidden="0"/>
          <p:cNvSpPr/>
          <p:nvPr isPhoto="0" userDrawn="0"/>
        </p:nvSpPr>
        <p:spPr bwMode="auto">
          <a:xfrm>
            <a:off x="5642707" y="45946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69" hidden="0"/>
          <p:cNvSpPr/>
          <p:nvPr isPhoto="0" userDrawn="0"/>
        </p:nvSpPr>
        <p:spPr bwMode="auto">
          <a:xfrm>
            <a:off x="5642706" y="4593951"/>
            <a:ext cx="1208037" cy="8608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70" hidden="0"/>
          <p:cNvSpPr/>
          <p:nvPr isPhoto="0" userDrawn="0"/>
        </p:nvSpPr>
        <p:spPr bwMode="auto">
          <a:xfrm>
            <a:off x="5642707" y="50010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71" hidden="0"/>
          <p:cNvSpPr/>
          <p:nvPr isPhoto="0" userDrawn="0"/>
        </p:nvSpPr>
        <p:spPr bwMode="auto">
          <a:xfrm>
            <a:off x="5642706" y="5000350"/>
            <a:ext cx="130489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72" hidden="0"/>
          <p:cNvSpPr/>
          <p:nvPr isPhoto="0" userDrawn="0"/>
        </p:nvSpPr>
        <p:spPr bwMode="auto">
          <a:xfrm>
            <a:off x="5642707" y="54138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73" hidden="0"/>
          <p:cNvSpPr/>
          <p:nvPr isPhoto="0" userDrawn="0"/>
        </p:nvSpPr>
        <p:spPr bwMode="auto">
          <a:xfrm>
            <a:off x="5642706" y="5413100"/>
            <a:ext cx="1181427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74" hidden="0"/>
          <p:cNvSpPr/>
          <p:nvPr isPhoto="0" userDrawn="0"/>
        </p:nvSpPr>
        <p:spPr bwMode="auto">
          <a:xfrm>
            <a:off x="5642707" y="58202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75" hidden="0"/>
          <p:cNvSpPr/>
          <p:nvPr isPhoto="0" userDrawn="0"/>
        </p:nvSpPr>
        <p:spPr bwMode="auto">
          <a:xfrm>
            <a:off x="5642706" y="5819500"/>
            <a:ext cx="1143857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76" hidden="0"/>
          <p:cNvSpPr/>
          <p:nvPr isPhoto="0" userDrawn="0"/>
        </p:nvSpPr>
        <p:spPr bwMode="auto">
          <a:xfrm>
            <a:off x="5642707" y="62266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77" hidden="0"/>
          <p:cNvSpPr/>
          <p:nvPr isPhoto="0" userDrawn="0"/>
        </p:nvSpPr>
        <p:spPr bwMode="auto">
          <a:xfrm flipH="0" flipV="0">
            <a:off x="5642706" y="6225899"/>
            <a:ext cx="1612980" cy="8690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0" name="Tableau 19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547457" y="7383471"/>
          <a:ext cx="2329082" cy="12420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{79C72D8E-F0A1-3B73-513B-CF45335C0A03}</a:tableStyleId>
              </a:tblPr>
              <a:tblGrid>
                <a:gridCol w="2329082"/>
              </a:tblGrid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Anglais</a:t>
                      </a:r>
                      <a:endParaRPr/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Néerlandais</a:t>
                      </a:r>
                      <a:endParaRPr/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p>
                      <a:pPr marL="7938" indent="0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400" b="0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Espagnol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Rectangle 79" hidden="0"/>
          <p:cNvSpPr/>
          <p:nvPr isPhoto="0" userDrawn="0"/>
        </p:nvSpPr>
        <p:spPr bwMode="auto">
          <a:xfrm>
            <a:off x="5642707" y="77696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80" hidden="0"/>
          <p:cNvSpPr/>
          <p:nvPr isPhoto="0" userDrawn="0"/>
        </p:nvSpPr>
        <p:spPr bwMode="auto">
          <a:xfrm>
            <a:off x="5642706" y="7768950"/>
            <a:ext cx="1262919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81" hidden="0"/>
          <p:cNvSpPr/>
          <p:nvPr isPhoto="0" userDrawn="0"/>
        </p:nvSpPr>
        <p:spPr bwMode="auto">
          <a:xfrm>
            <a:off x="5642707" y="81824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82" hidden="0"/>
          <p:cNvSpPr/>
          <p:nvPr isPhoto="0" userDrawn="0"/>
        </p:nvSpPr>
        <p:spPr bwMode="auto">
          <a:xfrm>
            <a:off x="5642707" y="8181700"/>
            <a:ext cx="703502" cy="8608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83" hidden="0"/>
          <p:cNvSpPr/>
          <p:nvPr isPhoto="0" userDrawn="0"/>
        </p:nvSpPr>
        <p:spPr bwMode="auto">
          <a:xfrm>
            <a:off x="5642707" y="85888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84" hidden="0"/>
          <p:cNvSpPr/>
          <p:nvPr isPhoto="0" userDrawn="0"/>
        </p:nvSpPr>
        <p:spPr bwMode="auto">
          <a:xfrm>
            <a:off x="5642706" y="8588100"/>
            <a:ext cx="440691" cy="9394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ounded Rectangle 10" hidden="0"/>
          <p:cNvSpPr/>
          <p:nvPr isPhoto="0" userDrawn="0"/>
        </p:nvSpPr>
        <p:spPr bwMode="auto">
          <a:xfrm>
            <a:off x="5782830" y="9158993"/>
            <a:ext cx="1422400" cy="3472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500" b="1">
                <a:solidFill>
                  <a:schemeClr val="tx1"/>
                </a:solidFill>
              </a:rPr>
              <a:t>Contact</a:t>
            </a:r>
            <a:endParaRPr/>
          </a:p>
        </p:txBody>
      </p:sp>
      <p:graphicFrame>
        <p:nvGraphicFramePr>
          <p:cNvPr id="38" name="Tableau 19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496657" y="9604848"/>
          <a:ext cx="1958340" cy="973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{79C72D8E-F0A1-3B73-513B-CF45335C0A03}</a:tableStyleId>
              </a:tblPr>
              <a:tblGrid>
                <a:gridCol w="1958340"/>
              </a:tblGrid>
              <a:tr h="273600">
                <a:tc>
                  <a:txBody>
                    <a:bodyPr/>
                    <a:p>
                      <a:pPr marL="7938" indent="0" algn="ctr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100" b="1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+32 0485 62 71 77</a:t>
                      </a:r>
                      <a:endParaRPr/>
                    </a:p>
                  </a:txBody>
                  <a:tcPr anchor="ctr"/>
                </a:tc>
              </a:tr>
              <a:tr h="273600">
                <a:tc>
                  <a:txBody>
                    <a:bodyPr/>
                    <a:p>
                      <a:pPr marL="7938" indent="0" algn="ctr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100" b="1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fdesablens@gmail.com</a:t>
                      </a:r>
                      <a:endParaRPr/>
                    </a:p>
                  </a:txBody>
                  <a:tcPr anchor="ctr"/>
                </a:tc>
              </a:tr>
              <a:tr h="273600">
                <a:tc>
                  <a:txBody>
                    <a:bodyPr/>
                    <a:p>
                      <a:pPr marL="7938" indent="0" algn="ctr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r>
                        <a:rPr lang="fr-FR" sz="1100" b="1" i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77 avenue des genêts 6001 Marcinelle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9" name="Straight Connector 91" hidden="0"/>
          <p:cNvCxnSpPr>
            <a:cxnSpLocks/>
          </p:cNvCxnSpPr>
        </p:nvCxnSpPr>
        <p:spPr bwMode="auto">
          <a:xfrm>
            <a:off x="878970" y="5026842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4" hidden="0"/>
          <p:cNvCxnSpPr>
            <a:cxnSpLocks/>
          </p:cNvCxnSpPr>
        </p:nvCxnSpPr>
        <p:spPr bwMode="auto">
          <a:xfrm>
            <a:off x="926385" y="9404823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96" hidden="0"/>
          <p:cNvSpPr/>
          <p:nvPr isPhoto="0" userDrawn="0"/>
        </p:nvSpPr>
        <p:spPr bwMode="auto">
          <a:xfrm>
            <a:off x="327947" y="2849126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97" hidden="0"/>
          <p:cNvSpPr/>
          <p:nvPr isPhoto="0" userDrawn="0"/>
        </p:nvSpPr>
        <p:spPr bwMode="auto">
          <a:xfrm>
            <a:off x="327947" y="5040238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98" hidden="0"/>
          <p:cNvSpPr/>
          <p:nvPr isPhoto="0" userDrawn="0"/>
        </p:nvSpPr>
        <p:spPr bwMode="auto">
          <a:xfrm>
            <a:off x="328530" y="7511302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4" name="Tableau 1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20650" y="3361706"/>
          <a:ext cx="5027082" cy="1694042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912283"/>
                <a:gridCol w="4114799"/>
              </a:tblGrid>
              <a:tr h="848343">
                <a:tc>
                  <a:txBody>
                    <a:bodyPr/>
                    <a:p>
                      <a:pPr marL="7938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100" b="1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  2016</a:t>
                      </a:r>
                      <a:endParaRPr/>
                    </a:p>
                  </a:txBody>
                  <a:tcPr marL="86222" marR="86222" marT="43111" marB="43111">
                    <a:lnL w="3175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noFill/>
                    </a:lnB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r>
                        <a:rPr lang="fr-FR" sz="1100" b="1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Préparateur de commande et réassortisseur</a:t>
                      </a:r>
                      <a:endParaRPr/>
                    </a:p>
                    <a:p>
                      <a:pPr algn="l">
                        <a:defRPr/>
                      </a:pPr>
                      <a:r>
                        <a:rPr lang="fr-FR" sz="1050" b="1" i="0">
                          <a:solidFill>
                            <a:srgbClr val="7F7F7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Pharma </a:t>
                      </a:r>
                      <a:r>
                        <a:rPr lang="fr-FR" sz="1050" b="1" i="0">
                          <a:solidFill>
                            <a:srgbClr val="7F7F7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Belgium</a:t>
                      </a:r>
                      <a:endParaRPr lang="fr-FR" sz="1050" b="1" i="0">
                        <a:solidFill>
                          <a:srgbClr val="7F7F7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  <a:defRPr/>
                      </a:pPr>
                      <a:r>
                        <a:rPr lang="fr-BE" sz="1200" b="0" i="0" u="none" strike="noStrik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Réaliser le prélèvement de produits selon les instructions de préparation de commande</a:t>
                      </a:r>
                      <a:endParaRPr/>
                    </a:p>
                  </a:txBody>
                  <a:tcPr marL="86222" marR="86222" marT="43111" marB="43111">
                    <a:lnL w="3175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au 1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39470" y="5782796"/>
          <a:ext cx="5027082" cy="1432146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912283"/>
                <a:gridCol w="4114799"/>
              </a:tblGrid>
              <a:tr h="324722">
                <a:tc>
                  <a:txBody>
                    <a:bodyPr/>
                    <a:p>
                      <a:pPr marL="7938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100" b="1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2010 - 2018</a:t>
                      </a:r>
                      <a:endParaRPr/>
                    </a:p>
                  </a:txBody>
                  <a:tcPr marL="86222" marR="86222" marT="43111" marB="43111">
                    <a:lnL w="3175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noFill/>
                    </a:lnB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r>
                        <a:rPr lang="fr-FR" sz="1100" b="1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Institut Notre-Dame de Charleroi</a:t>
                      </a:r>
                      <a:endParaRPr/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r>
                        <a:rPr lang="fr-FR" sz="1100" b="0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CESS en sciences appliquées</a:t>
                      </a:r>
                      <a:endParaRPr/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endParaRPr lang="fr-FR" sz="1100" b="1" i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6222" marR="86222" marT="43111" marB="43111">
                    <a:lnL w="3175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noFill/>
                    </a:lnB>
                  </a:tcPr>
                </a:tc>
              </a:tr>
              <a:tr h="324722">
                <a:tc>
                  <a:txBody>
                    <a:bodyPr/>
                    <a:p>
                      <a:pPr marL="7938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100" b="1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2019</a:t>
                      </a:r>
                      <a:endParaRPr/>
                    </a:p>
                  </a:txBody>
                  <a:tcPr marL="86222" marR="86222" marT="43111" marB="43111">
                    <a:lnL w="3175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noFill/>
                    </a:lnB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r>
                        <a:rPr lang="fr-FR" sz="1100" b="1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Technofutur</a:t>
                      </a:r>
                      <a:r>
                        <a:rPr lang="fr-FR" sz="1100" b="1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TIC</a:t>
                      </a:r>
                      <a:endParaRPr/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r>
                        <a:rPr lang="fr-FR" sz="1100" b="0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Créer un site Web, </a:t>
                      </a:r>
                      <a:r>
                        <a:rPr lang="fr-FR" sz="11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Créer un commerce en ligne</a:t>
                      </a:r>
                      <a:endParaRPr/>
                    </a:p>
                  </a:txBody>
                  <a:tcPr marL="86222" marR="86222" marT="43111" marB="43111">
                    <a:lnL w="3175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noFill/>
                    </a:lnB>
                  </a:tcPr>
                </a:tc>
              </a:tr>
              <a:tr h="324722">
                <a:tc>
                  <a:txBody>
                    <a:bodyPr/>
                    <a:p>
                      <a:pPr marL="7938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100" b="1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2019</a:t>
                      </a:r>
                      <a:endParaRPr/>
                    </a:p>
                  </a:txBody>
                  <a:tcPr marL="86222" marR="86222" marT="43111" marB="43111">
                    <a:lnL w="3175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noFill/>
                    </a:lnB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r>
                        <a:rPr lang="fr-FR" sz="1100" b="1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Becode</a:t>
                      </a:r>
                      <a:endParaRPr/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r>
                        <a:rPr lang="fr-FR" sz="1100" b="0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Formation Web Développeur</a:t>
                      </a:r>
                      <a:endParaRPr/>
                    </a:p>
                  </a:txBody>
                  <a:tcPr marL="86222" marR="86222" marT="43111" marB="43111">
                    <a:lnL w="3175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9525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6" name="TextBox 101" hidden="0"/>
          <p:cNvSpPr>
            <a:spLocks noAdjustHandles="0" noChangeArrowheads="0"/>
          </p:cNvSpPr>
          <p:nvPr isPhoto="0" userDrawn="0"/>
        </p:nvSpPr>
        <p:spPr bwMode="auto">
          <a:xfrm>
            <a:off x="1011237" y="2882655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>
                <a:solidFill>
                  <a:srgbClr val="404042"/>
                </a:solidFill>
              </a:rPr>
              <a:t>Expérience</a:t>
            </a:r>
            <a:endParaRPr lang="en-US" sz="1500" b="1">
              <a:solidFill>
                <a:srgbClr val="404042"/>
              </a:solidFill>
            </a:endParaRPr>
          </a:p>
        </p:txBody>
      </p:sp>
      <p:sp>
        <p:nvSpPr>
          <p:cNvPr id="47" name="TextBox 102" hidden="0"/>
          <p:cNvSpPr>
            <a:spLocks noAdjustHandles="0" noChangeArrowheads="0"/>
          </p:cNvSpPr>
          <p:nvPr isPhoto="0" userDrawn="0"/>
        </p:nvSpPr>
        <p:spPr bwMode="auto">
          <a:xfrm>
            <a:off x="956733" y="5122995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>
                <a:solidFill>
                  <a:srgbClr val="404042"/>
                </a:solidFill>
              </a:rPr>
              <a:t>Formation</a:t>
            </a:r>
            <a:endParaRPr/>
          </a:p>
        </p:txBody>
      </p:sp>
      <p:sp>
        <p:nvSpPr>
          <p:cNvPr id="48" name="TextBox 103" hidden="0"/>
          <p:cNvSpPr>
            <a:spLocks noAdjustHandles="0" noChangeArrowheads="0"/>
          </p:cNvSpPr>
          <p:nvPr isPhoto="0" userDrawn="0"/>
        </p:nvSpPr>
        <p:spPr bwMode="auto">
          <a:xfrm>
            <a:off x="972140" y="7581038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>
                <a:solidFill>
                  <a:srgbClr val="404042"/>
                </a:solidFill>
              </a:rPr>
              <a:t>Atouts</a:t>
            </a:r>
            <a:endParaRPr lang="en-US" sz="1500" b="1">
              <a:solidFill>
                <a:srgbClr val="404042"/>
              </a:solidFill>
            </a:endParaRPr>
          </a:p>
        </p:txBody>
      </p:sp>
      <p:graphicFrame>
        <p:nvGraphicFramePr>
          <p:cNvPr id="49" name="Tableau 19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996977" y="7947673"/>
          <a:ext cx="3563084" cy="23012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{79C72D8E-F0A1-3B73-513B-CF45335C0A03}</a:tableStyleId>
              </a:tblPr>
              <a:tblGrid>
                <a:gridCol w="3563084"/>
              </a:tblGrid>
              <a:tr h="826126">
                <a:tc>
                  <a:txBody>
                    <a:bodyPr/>
                    <a:p>
                      <a:pPr marL="179388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fr-FR" sz="1100" b="0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Bonne</a:t>
                      </a:r>
                      <a:r>
                        <a:rPr lang="fr-FR" sz="1100" b="0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résistance physique</a:t>
                      </a:r>
                      <a:endParaRPr/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fr-FR" sz="1100" b="0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Bonne résistance au stress</a:t>
                      </a:r>
                      <a:endParaRPr/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fr-FR" sz="1100" b="0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Flexible</a:t>
                      </a:r>
                      <a:endParaRPr/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fr-FR" sz="1100" b="0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Esprit d’équipe</a:t>
                      </a:r>
                      <a:endParaRPr/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fr-FR" sz="1100" b="0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Rigoureux et dynamique</a:t>
                      </a:r>
                      <a:endParaRPr/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fr-FR" sz="1100" b="0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Bonne organisation</a:t>
                      </a:r>
                      <a:endParaRPr/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fr-FR" sz="1100" b="0" i="0">
                          <a:solidFill>
                            <a:srgbClr val="58585A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Autonome</a:t>
                      </a:r>
                      <a:endParaRPr lang="fr-FR" sz="1100" b="0" i="0">
                        <a:solidFill>
                          <a:srgbClr val="58585A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08000" anchor="ctr"/>
                </a:tc>
              </a:tr>
              <a:tr h="169207">
                <a:tc>
                  <a:txBody>
                    <a:bodyPr/>
                    <a:p>
                      <a:pPr marL="7938" indent="0" algn="l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endParaRPr lang="fr-FR" sz="1100" b="1" i="0">
                        <a:solidFill>
                          <a:srgbClr val="58585A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08000" anchor="ctr"/>
                </a:tc>
              </a:tr>
              <a:tr h="169207">
                <a:tc>
                  <a:txBody>
                    <a:bodyPr/>
                    <a:p>
                      <a:pPr marL="7938" indent="0" algn="l">
                        <a:lnSpc>
                          <a:spcPct val="100000"/>
                        </a:lnSpc>
                        <a:buFont typeface="Courier New"/>
                        <a:buNone/>
                        <a:defRPr/>
                      </a:pPr>
                      <a:endParaRPr lang="fr-FR" sz="1100" b="1" i="0">
                        <a:solidFill>
                          <a:srgbClr val="58585A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08000" anchor="ctr"/>
                </a:tc>
              </a:tr>
              <a:tr h="169207">
                <a:tc>
                  <a:txBody>
                    <a:bodyPr/>
                    <a:p>
                      <a:pPr marL="7938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/>
                        <a:buNone/>
                        <a:defRPr/>
                      </a:pPr>
                      <a:endParaRPr lang="fr-FR" sz="1100" b="1" i="0">
                        <a:solidFill>
                          <a:srgbClr val="58585A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08000" anchor="ctr"/>
                </a:tc>
              </a:tr>
              <a:tr h="169207">
                <a:tc>
                  <a:txBody>
                    <a:bodyPr/>
                    <a:p>
                      <a:pPr marL="7938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/>
                        <a:buNone/>
                        <a:defRPr/>
                      </a:pPr>
                      <a:endParaRPr lang="fr-FR" sz="1100" b="1" i="0">
                        <a:solidFill>
                          <a:srgbClr val="58585A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08000" anchor="ctr"/>
                </a:tc>
              </a:tr>
            </a:tbl>
          </a:graphicData>
        </a:graphic>
      </p:graphicFrame>
      <p:pic>
        <p:nvPicPr>
          <p:cNvPr id="50" name="Picture 2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30425" y="2945586"/>
            <a:ext cx="212286" cy="212286"/>
          </a:xfrm>
          <a:prstGeom prst="rect">
            <a:avLst/>
          </a:prstGeom>
        </p:spPr>
      </p:pic>
      <p:pic>
        <p:nvPicPr>
          <p:cNvPr id="51" name="Picture 22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1078" y="5119970"/>
            <a:ext cx="269724" cy="269724"/>
          </a:xfrm>
          <a:prstGeom prst="rect">
            <a:avLst/>
          </a:prstGeom>
        </p:spPr>
      </p:pic>
      <p:pic>
        <p:nvPicPr>
          <p:cNvPr id="52" name="Picture 22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19073" y="7622965"/>
            <a:ext cx="239312" cy="239312"/>
          </a:xfrm>
          <a:prstGeom prst="rect">
            <a:avLst/>
          </a:prstGeom>
        </p:spPr>
      </p:pic>
      <p:sp>
        <p:nvSpPr>
          <p:cNvPr id="53" name="Oval 62" hidden="0"/>
          <p:cNvSpPr/>
          <p:nvPr isPhoto="0" userDrawn="0"/>
        </p:nvSpPr>
        <p:spPr bwMode="auto">
          <a:xfrm>
            <a:off x="5591907" y="6876837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4" name="Picture 19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686274" y="6960137"/>
            <a:ext cx="317492" cy="317492"/>
          </a:xfrm>
          <a:prstGeom prst="rect">
            <a:avLst/>
          </a:prstGeom>
        </p:spPr>
      </p:pic>
      <p:sp>
        <p:nvSpPr>
          <p:cNvPr id="55" name="Rectangle 59" hidden="0"/>
          <p:cNvSpPr/>
          <p:nvPr isPhoto="0" userDrawn="0"/>
        </p:nvSpPr>
        <p:spPr bwMode="auto">
          <a:xfrm>
            <a:off x="5414530" y="2997340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6" name="Oval 9" hidden="0"/>
          <p:cNvSpPr/>
          <p:nvPr isPhoto="0" userDrawn="0"/>
        </p:nvSpPr>
        <p:spPr bwMode="auto">
          <a:xfrm>
            <a:off x="5591907" y="2881355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7" name="Picture 14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5677806" y="2972801"/>
            <a:ext cx="317492" cy="317492"/>
          </a:xfrm>
          <a:prstGeom prst="rect">
            <a:avLst/>
          </a:prstGeom>
        </p:spPr>
      </p:pic>
      <p:sp>
        <p:nvSpPr>
          <p:cNvPr id="58" name="TextBox 101" hidden="0"/>
          <p:cNvSpPr>
            <a:spLocks noAdjustHandles="0" noChangeArrowheads="0"/>
          </p:cNvSpPr>
          <p:nvPr isPhoto="0" userDrawn="0"/>
        </p:nvSpPr>
        <p:spPr bwMode="auto">
          <a:xfrm>
            <a:off x="6081198" y="2952849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404042"/>
                </a:solidFill>
              </a:rPr>
              <a:t>Informatique</a:t>
            </a:r>
            <a:endParaRPr lang="en-US" sz="1400" b="1">
              <a:solidFill>
                <a:srgbClr val="404042"/>
              </a:solidFill>
            </a:endParaRPr>
          </a:p>
        </p:txBody>
      </p:sp>
      <p:sp>
        <p:nvSpPr>
          <p:cNvPr id="59" name="TextBox 101" hidden="0"/>
          <p:cNvSpPr>
            <a:spLocks noAdjustHandles="0" noChangeArrowheads="0"/>
          </p:cNvSpPr>
          <p:nvPr isPhoto="0" userDrawn="0"/>
        </p:nvSpPr>
        <p:spPr bwMode="auto">
          <a:xfrm>
            <a:off x="6066380" y="6964994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404042"/>
                </a:solidFill>
              </a:rPr>
              <a:t>Langues</a:t>
            </a:r>
            <a:endParaRPr lang="en-US" sz="1400" b="1">
              <a:solidFill>
                <a:srgbClr val="404042"/>
              </a:solidFill>
            </a:endParaRPr>
          </a:p>
        </p:txBody>
      </p:sp>
      <p:pic>
        <p:nvPicPr>
          <p:cNvPr id="60" name="Image 4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20650" y="3580891"/>
            <a:ext cx="836083" cy="345180"/>
          </a:xfrm>
          <a:prstGeom prst="rect">
            <a:avLst/>
          </a:prstGeom>
        </p:spPr>
      </p:pic>
      <p:pic>
        <p:nvPicPr>
          <p:cNvPr id="61" name="Image 8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-12700" y="5978098"/>
            <a:ext cx="965200" cy="345180"/>
          </a:xfrm>
          <a:prstGeom prst="rect">
            <a:avLst/>
          </a:prstGeom>
        </p:spPr>
      </p:pic>
      <p:pic>
        <p:nvPicPr>
          <p:cNvPr id="62" name="Image 62" hidden="0"/>
          <p:cNvPicPr/>
          <p:nvPr isPhoto="0" userDrawn="0"/>
        </p:nvPicPr>
        <p:blipFill>
          <a:blip r:embed="rId9"/>
          <a:srcRect l="0" t="0" r="2061" b="11581"/>
          <a:stretch/>
        </p:blipFill>
        <p:spPr bwMode="auto">
          <a:xfrm>
            <a:off x="5437284" y="355241"/>
            <a:ext cx="1890886" cy="1943640"/>
          </a:xfrm>
          <a:prstGeom prst="flowChartConnector">
            <a:avLst/>
          </a:prstGeom>
          <a:ln>
            <a:noFill/>
          </a:ln>
        </p:spPr>
      </p:pic>
      <p:cxnSp>
        <p:nvCxnSpPr>
          <p:cNvPr id="63" name="Straight Connector 91" hidden="0"/>
          <p:cNvCxnSpPr>
            <a:cxnSpLocks/>
          </p:cNvCxnSpPr>
        </p:nvCxnSpPr>
        <p:spPr bwMode="auto">
          <a:xfrm>
            <a:off x="956733" y="7464150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98" hidden="0"/>
          <p:cNvSpPr/>
          <p:nvPr isPhoto="0" userDrawn="0"/>
        </p:nvSpPr>
        <p:spPr bwMode="auto">
          <a:xfrm>
            <a:off x="328530" y="9506267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" name="Image 11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>
            <a:off x="360630" y="9571634"/>
            <a:ext cx="350619" cy="350619"/>
          </a:xfrm>
          <a:prstGeom prst="rect">
            <a:avLst/>
          </a:prstGeom>
        </p:spPr>
      </p:pic>
      <p:sp>
        <p:nvSpPr>
          <p:cNvPr id="66" name="ZoneTexte 13" hidden="0"/>
          <p:cNvSpPr>
            <a:spLocks noAdjustHandles="0" noChangeArrowheads="0"/>
          </p:cNvSpPr>
          <p:nvPr isPhoto="0" userDrawn="0"/>
        </p:nvSpPr>
        <p:spPr bwMode="auto">
          <a:xfrm>
            <a:off x="1038860" y="9613503"/>
            <a:ext cx="41504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BE" sz="1100"/>
              <a:t>J’aime faire du sport et passer du temps avec mes amis et ma famille.</a:t>
            </a:r>
            <a:endParaRPr/>
          </a:p>
          <a:p>
            <a:pPr>
              <a:defRPr/>
            </a:pPr>
            <a:r>
              <a:rPr lang="fr-BE" sz="1100"/>
              <a:t>Je pratique de la course à pied et du bodybuilding.</a:t>
            </a:r>
            <a:endParaRPr/>
          </a:p>
          <a:p>
            <a:pPr>
              <a:defRPr/>
            </a:pPr>
            <a:r>
              <a:rPr lang="fr-BE" sz="1100"/>
              <a:t>De plus, j’aime écouter de la musique et apprécie </a:t>
            </a:r>
            <a:r>
              <a:rPr lang="fr-BE" sz="1100"/>
              <a:t>le théâtre</a:t>
            </a:r>
            <a:r>
              <a:rPr lang="fr-BE" sz="1100"/>
              <a:t>.</a:t>
            </a:r>
            <a:endParaRPr/>
          </a:p>
        </p:txBody>
      </p:sp>
      <p:graphicFrame>
        <p:nvGraphicFramePr>
          <p:cNvPr id="67" name="Tableau 13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32932" y="4163119"/>
          <a:ext cx="4114798" cy="837230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4114798"/>
              </a:tblGrid>
              <a:tr h="848341">
                <a:tc>
                  <a:txBody>
                    <a:bodyPr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/>
                        <a:buNone/>
                        <a:defRPr/>
                      </a:pPr>
                      <a:r>
                        <a:rPr lang="fr-FR" sz="1100" b="1" i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Stage</a:t>
                      </a:r>
                      <a:endParaRPr/>
                    </a:p>
                    <a:p>
                      <a:pPr algn="l">
                        <a:defRPr/>
                      </a:pPr>
                      <a:r>
                        <a:rPr lang="fr-FR" sz="1050" b="1" i="0">
                          <a:solidFill>
                            <a:srgbClr val="7F7F7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xxxxxxx</a:t>
                      </a:r>
                      <a:endParaRPr lang="fr-FR" sz="1050" b="1" i="0">
                        <a:solidFill>
                          <a:srgbClr val="7F7F7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  <a:defRPr/>
                      </a:pPr>
                      <a:r>
                        <a:rPr lang="fr-BE" sz="1200" b="0" i="0" u="none" strike="noStrik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xxxxx</a:t>
                      </a:r>
                      <a:endParaRPr/>
                    </a:p>
                  </a:txBody>
                  <a:tcPr marL="86221" marR="86221" marT="43110" marB="43110">
                    <a:lnL w="3174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9524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8" name="" hidden="0"/>
          <p:cNvSpPr/>
          <p:nvPr isPhoto="0" userDrawn="0"/>
        </p:nvSpPr>
        <p:spPr bwMode="auto">
          <a:xfrm flipH="0" flipV="0">
            <a:off x="250189" y="4139380"/>
            <a:ext cx="571500" cy="24876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100"/>
              <a:t> </a:t>
            </a:r>
            <a:r>
              <a:rPr lang="fr-FR" sz="1100" b="1" i="0" u="none" strike="noStrike" cap="none" spc="0">
                <a:solidFill>
                  <a:srgbClr val="58585A"/>
                </a:solidFill>
                <a:latin typeface="+mn-lt"/>
                <a:ea typeface="Times New Roman"/>
                <a:cs typeface="Times New Roman"/>
              </a:rPr>
              <a:t>2019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Bureau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ONLYOFFICE/5.2.8.9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