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4"/>
  </p:sldMasterIdLst>
  <p:notesMasterIdLst>
    <p:notesMasterId r:id="rId30"/>
  </p:notesMasterIdLst>
  <p:sldIdLst>
    <p:sldId id="256" r:id="rId5"/>
    <p:sldId id="258" r:id="rId6"/>
    <p:sldId id="257" r:id="rId7"/>
    <p:sldId id="295" r:id="rId8"/>
    <p:sldId id="260" r:id="rId9"/>
    <p:sldId id="287" r:id="rId10"/>
    <p:sldId id="296" r:id="rId11"/>
    <p:sldId id="304" r:id="rId12"/>
    <p:sldId id="305" r:id="rId13"/>
    <p:sldId id="297" r:id="rId14"/>
    <p:sldId id="306" r:id="rId15"/>
    <p:sldId id="344" r:id="rId16"/>
    <p:sldId id="307" r:id="rId17"/>
    <p:sldId id="308" r:id="rId18"/>
    <p:sldId id="298" r:id="rId19"/>
    <p:sldId id="309" r:id="rId20"/>
    <p:sldId id="299" r:id="rId21"/>
    <p:sldId id="310" r:id="rId22"/>
    <p:sldId id="301" r:id="rId23"/>
    <p:sldId id="300" r:id="rId24"/>
    <p:sldId id="311" r:id="rId25"/>
    <p:sldId id="345" r:id="rId26"/>
    <p:sldId id="302" r:id="rId27"/>
    <p:sldId id="312" r:id="rId28"/>
    <p:sldId id="303" r:id="rId29"/>
  </p:sldIdLst>
  <p:sldSz cx="9144000" cy="5143500" type="screen16x9"/>
  <p:notesSz cx="6858000" cy="9144000"/>
  <p:embeddedFontLst>
    <p:embeddedFont>
      <p:font typeface="Barlow Semi Condensed SemiBold" pitchFamily="2" charset="77"/>
      <p:regular r:id="rId31"/>
      <p:bold r:id="rId32"/>
      <p:italic r:id="rId33"/>
      <p:boldItalic r:id="rId34"/>
    </p:embeddedFont>
    <p:embeddedFont>
      <p:font typeface="Franklin Gothic Book" panose="020B0503020102020204" pitchFamily="34" charset="0"/>
      <p:regular r:id="rId35"/>
      <p:italic r:id="rId36"/>
    </p:embeddedFont>
    <p:embeddedFont>
      <p:font typeface="Gill Sans Nova Light" panose="020F0302020204030204" pitchFamily="34" charset="0"/>
      <p:regular r:id="rId37"/>
      <p:italic r:id="rId38"/>
    </p:embeddedFont>
    <p:embeddedFont>
      <p:font typeface="Roboto Condensed Light" panose="020F030202020403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478159-2D94-406B-AED3-3F6335FFA59B}" v="3" dt="2021-07-25T19:42:05.673"/>
    <p1510:client id="{E6812445-C323-44AB-424B-EF2ABFB7FCD4}" v="138" dt="2021-07-25T18:59:22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3"/>
    <p:restoredTop sz="96127"/>
  </p:normalViewPr>
  <p:slideViewPr>
    <p:cSldViewPr snapToGrid="0" snapToObjects="1">
      <p:cViewPr varScale="1">
        <p:scale>
          <a:sx n="158" d="100"/>
          <a:sy n="158" d="100"/>
        </p:scale>
        <p:origin x="384" y="184"/>
      </p:cViewPr>
      <p:guideLst/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6bd56c9061_0_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6bd56c9061_0_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7f11d68cf1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7f11d68cf1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8843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714931d7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714931d77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0311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714931d7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714931d77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7524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714931d7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714931d77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2203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7f11d68cf1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7f11d68cf1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5600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714931d7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714931d77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1265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7f11d68cf1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7f11d68cf1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5070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714931d7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714931d77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3399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7f11d68cf1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7f11d68cf1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6955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7f11d68cf1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7f11d68cf1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506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7f11d68cf1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7f11d68cf1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714931d7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714931d77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3376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714931d7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714931d77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5437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7f11d68cf1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7f11d68cf1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67171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714931d7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714931d77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36251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7f11d68cf1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7f11d68cf1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6653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6be81bf08b_0_1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6be81bf08b_0_1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6be81bf08b_0_1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6be81bf08b_0_1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1528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7f11d68cf1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7f11d68cf1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714931d7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714931d77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6081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7f11d68cf1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7f11d68cf1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0239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714931d7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714931d77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2961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714931d7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714931d77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803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728150" y="2671650"/>
            <a:ext cx="5687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28150" y="1894050"/>
            <a:ext cx="5687700" cy="90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43" y="-78921"/>
            <a:ext cx="2605500" cy="1446850"/>
            <a:chOff x="310975" y="334050"/>
            <a:chExt cx="2605500" cy="1446850"/>
          </a:xfrm>
        </p:grpSpPr>
        <p:sp>
          <p:nvSpPr>
            <p:cNvPr id="12" name="Google Shape;12;p2"/>
            <p:cNvSpPr/>
            <p:nvPr/>
          </p:nvSpPr>
          <p:spPr>
            <a:xfrm>
              <a:off x="310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3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6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158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441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723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006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89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71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854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10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3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6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158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441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23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006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89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571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854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10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3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76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158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441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723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006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289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571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54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0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3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76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58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441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23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6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89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571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54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10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93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76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158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441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723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006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289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71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854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10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93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76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158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441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23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006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289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571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854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>
            <a:off x="-67525" y="-66775"/>
            <a:ext cx="9326125" cy="5245250"/>
          </a:xfrm>
          <a:custGeom>
            <a:avLst/>
            <a:gdLst/>
            <a:ahLst/>
            <a:cxnLst/>
            <a:rect l="l" t="t" r="r" b="b"/>
            <a:pathLst>
              <a:path w="373045" h="209810" extrusionOk="0">
                <a:moveTo>
                  <a:pt x="0" y="82749"/>
                </a:moveTo>
                <a:lnTo>
                  <a:pt x="107166" y="209810"/>
                </a:lnTo>
                <a:lnTo>
                  <a:pt x="373045" y="101288"/>
                </a:lnTo>
                <a:lnTo>
                  <a:pt x="328280" y="0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"/>
          <p:cNvSpPr txBox="1">
            <a:spLocks noGrp="1"/>
          </p:cNvSpPr>
          <p:nvPr>
            <p:ph type="subTitle" idx="1"/>
          </p:nvPr>
        </p:nvSpPr>
        <p:spPr>
          <a:xfrm>
            <a:off x="1734975" y="3204600"/>
            <a:ext cx="56742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3217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9pPr>
          </a:lstStyle>
          <a:p>
            <a:r>
              <a:t>xx%</a:t>
            </a:r>
          </a:p>
        </p:txBody>
      </p:sp>
      <p:sp>
        <p:nvSpPr>
          <p:cNvPr id="280" name="Google Shape;280;p11"/>
          <p:cNvSpPr/>
          <p:nvPr/>
        </p:nvSpPr>
        <p:spPr>
          <a:xfrm rot="10800000">
            <a:off x="-112925" y="0"/>
            <a:ext cx="9360025" cy="1927400"/>
          </a:xfrm>
          <a:custGeom>
            <a:avLst/>
            <a:gdLst/>
            <a:ahLst/>
            <a:cxnLst/>
            <a:rect l="l" t="t" r="r" b="b"/>
            <a:pathLst>
              <a:path w="374401" h="77096" extrusionOk="0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"/>
          <p:cNvSpPr/>
          <p:nvPr/>
        </p:nvSpPr>
        <p:spPr>
          <a:xfrm>
            <a:off x="-68700" y="-52400"/>
            <a:ext cx="3328475" cy="5212300"/>
          </a:xfrm>
          <a:custGeom>
            <a:avLst/>
            <a:gdLst/>
            <a:ahLst/>
            <a:cxnLst/>
            <a:rect l="l" t="t" r="r" b="b"/>
            <a:pathLst>
              <a:path w="133139" h="208492" extrusionOk="0">
                <a:moveTo>
                  <a:pt x="847" y="0"/>
                </a:moveTo>
                <a:lnTo>
                  <a:pt x="133139" y="128058"/>
                </a:lnTo>
                <a:lnTo>
                  <a:pt x="115359" y="171450"/>
                </a:lnTo>
                <a:lnTo>
                  <a:pt x="0" y="208492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3" name="Google Shape;283;p12"/>
          <p:cNvSpPr/>
          <p:nvPr/>
        </p:nvSpPr>
        <p:spPr>
          <a:xfrm>
            <a:off x="7069775" y="0"/>
            <a:ext cx="20742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2"/>
          <p:cNvSpPr txBox="1">
            <a:spLocks noGrp="1"/>
          </p:cNvSpPr>
          <p:nvPr>
            <p:ph type="ctrTitle"/>
          </p:nvPr>
        </p:nvSpPr>
        <p:spPr>
          <a:xfrm>
            <a:off x="2271096" y="670575"/>
            <a:ext cx="4631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5" name="Google Shape;285;p12"/>
          <p:cNvSpPr txBox="1">
            <a:spLocks noGrp="1"/>
          </p:cNvSpPr>
          <p:nvPr>
            <p:ph type="title" idx="2" hasCustomPrompt="1"/>
          </p:nvPr>
        </p:nvSpPr>
        <p:spPr>
          <a:xfrm>
            <a:off x="6541575" y="643275"/>
            <a:ext cx="17706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6000" b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12"/>
          <p:cNvSpPr txBox="1">
            <a:spLocks noGrp="1"/>
          </p:cNvSpPr>
          <p:nvPr>
            <p:ph type="ctrTitle" idx="3"/>
          </p:nvPr>
        </p:nvSpPr>
        <p:spPr>
          <a:xfrm>
            <a:off x="2271096" y="1712750"/>
            <a:ext cx="4631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7" name="Google Shape;287;p12"/>
          <p:cNvSpPr txBox="1">
            <a:spLocks noGrp="1"/>
          </p:cNvSpPr>
          <p:nvPr>
            <p:ph type="title" idx="4" hasCustomPrompt="1"/>
          </p:nvPr>
        </p:nvSpPr>
        <p:spPr>
          <a:xfrm>
            <a:off x="6541575" y="1685436"/>
            <a:ext cx="17706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6000" b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8" name="Google Shape;288;p12"/>
          <p:cNvSpPr txBox="1">
            <a:spLocks noGrp="1"/>
          </p:cNvSpPr>
          <p:nvPr>
            <p:ph type="ctrTitle" idx="5"/>
          </p:nvPr>
        </p:nvSpPr>
        <p:spPr>
          <a:xfrm>
            <a:off x="2271096" y="2754925"/>
            <a:ext cx="4631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9" name="Google Shape;289;p12"/>
          <p:cNvSpPr txBox="1">
            <a:spLocks noGrp="1"/>
          </p:cNvSpPr>
          <p:nvPr>
            <p:ph type="title" idx="6" hasCustomPrompt="1"/>
          </p:nvPr>
        </p:nvSpPr>
        <p:spPr>
          <a:xfrm>
            <a:off x="6541575" y="2727590"/>
            <a:ext cx="17706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6000" b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0" name="Google Shape;290;p12"/>
          <p:cNvSpPr txBox="1">
            <a:spLocks noGrp="1"/>
          </p:cNvSpPr>
          <p:nvPr>
            <p:ph type="ctrTitle" idx="7"/>
          </p:nvPr>
        </p:nvSpPr>
        <p:spPr>
          <a:xfrm>
            <a:off x="2271142" y="3797100"/>
            <a:ext cx="4631100" cy="5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1" name="Google Shape;291;p12"/>
          <p:cNvSpPr txBox="1">
            <a:spLocks noGrp="1"/>
          </p:cNvSpPr>
          <p:nvPr>
            <p:ph type="title" idx="8" hasCustomPrompt="1"/>
          </p:nvPr>
        </p:nvSpPr>
        <p:spPr>
          <a:xfrm>
            <a:off x="6541575" y="3774175"/>
            <a:ext cx="17706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6000" b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12"/>
          <p:cNvSpPr txBox="1">
            <a:spLocks noGrp="1"/>
          </p:cNvSpPr>
          <p:nvPr>
            <p:ph type="subTitle" idx="1"/>
          </p:nvPr>
        </p:nvSpPr>
        <p:spPr>
          <a:xfrm flipH="1">
            <a:off x="2640750" y="4165950"/>
            <a:ext cx="42615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2"/>
          <p:cNvSpPr txBox="1">
            <a:spLocks noGrp="1"/>
          </p:cNvSpPr>
          <p:nvPr>
            <p:ph type="subTitle" idx="9"/>
          </p:nvPr>
        </p:nvSpPr>
        <p:spPr>
          <a:xfrm flipH="1">
            <a:off x="2640676" y="3127425"/>
            <a:ext cx="42615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2"/>
          <p:cNvSpPr txBox="1">
            <a:spLocks noGrp="1"/>
          </p:cNvSpPr>
          <p:nvPr>
            <p:ph type="subTitle" idx="13"/>
          </p:nvPr>
        </p:nvSpPr>
        <p:spPr>
          <a:xfrm flipH="1">
            <a:off x="2640750" y="2081100"/>
            <a:ext cx="42615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2"/>
          <p:cNvSpPr txBox="1">
            <a:spLocks noGrp="1"/>
          </p:cNvSpPr>
          <p:nvPr>
            <p:ph type="subTitle" idx="14"/>
          </p:nvPr>
        </p:nvSpPr>
        <p:spPr>
          <a:xfrm flipH="1">
            <a:off x="2640750" y="1034775"/>
            <a:ext cx="42615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CUSTOM_8">
    <p:bg>
      <p:bgPr>
        <a:solidFill>
          <a:srgbClr val="434343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"/>
          <p:cNvSpPr txBox="1">
            <a:spLocks noGrp="1"/>
          </p:cNvSpPr>
          <p:nvPr>
            <p:ph type="body" idx="1"/>
          </p:nvPr>
        </p:nvSpPr>
        <p:spPr>
          <a:xfrm>
            <a:off x="720050" y="1426225"/>
            <a:ext cx="7703700" cy="31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AutoNum type="arabicPeriod"/>
              <a:defRPr sz="1200">
                <a:solidFill>
                  <a:srgbClr val="F3F3F3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alphaLcPeriod"/>
              <a:defRPr>
                <a:solidFill>
                  <a:srgbClr val="F3F3F3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romanLcPeriod"/>
              <a:defRPr>
                <a:solidFill>
                  <a:srgbClr val="F3F3F3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arabicPeriod"/>
              <a:defRPr>
                <a:solidFill>
                  <a:srgbClr val="F3F3F3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alphaLcPeriod"/>
              <a:defRPr>
                <a:solidFill>
                  <a:srgbClr val="F3F3F3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romanLcPeriod"/>
              <a:defRPr>
                <a:solidFill>
                  <a:srgbClr val="F3F3F3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arabicPeriod"/>
              <a:defRPr>
                <a:solidFill>
                  <a:srgbClr val="F3F3F3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alphaLcPeriod"/>
              <a:defRPr>
                <a:solidFill>
                  <a:srgbClr val="F3F3F3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100"/>
              <a:buFont typeface="Muli"/>
              <a:buAutoNum type="romanLcPeriod"/>
              <a:defRPr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MAIN_POINT_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/>
          <p:nvPr/>
        </p:nvSpPr>
        <p:spPr>
          <a:xfrm>
            <a:off x="-14900" y="500"/>
            <a:ext cx="9283400" cy="4927725"/>
          </a:xfrm>
          <a:custGeom>
            <a:avLst/>
            <a:gdLst/>
            <a:ahLst/>
            <a:cxnLst/>
            <a:rect l="l" t="t" r="r" b="b"/>
            <a:pathLst>
              <a:path w="371336" h="197109" extrusionOk="0">
                <a:moveTo>
                  <a:pt x="371336" y="100762"/>
                </a:moveTo>
                <a:lnTo>
                  <a:pt x="0" y="197109"/>
                </a:lnTo>
                <a:lnTo>
                  <a:pt x="57607" y="0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1" name="Google Shape;301;p14"/>
          <p:cNvSpPr txBox="1">
            <a:spLocks noGrp="1"/>
          </p:cNvSpPr>
          <p:nvPr>
            <p:ph type="title"/>
          </p:nvPr>
        </p:nvSpPr>
        <p:spPr>
          <a:xfrm>
            <a:off x="1354950" y="1846850"/>
            <a:ext cx="6534000" cy="14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000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">
  <p:cSld name="TITLE_ONLY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4" name="Google Shape;304;p15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305" name="Google Shape;305;p15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15"/>
          <p:cNvSpPr/>
          <p:nvPr/>
        </p:nvSpPr>
        <p:spPr>
          <a:xfrm>
            <a:off x="-255775" y="0"/>
            <a:ext cx="9502875" cy="2419200"/>
          </a:xfrm>
          <a:custGeom>
            <a:avLst/>
            <a:gdLst/>
            <a:ahLst/>
            <a:cxnLst/>
            <a:rect l="l" t="t" r="r" b="b"/>
            <a:pathLst>
              <a:path w="380115" h="96768" extrusionOk="0">
                <a:moveTo>
                  <a:pt x="380115" y="77096"/>
                </a:moveTo>
                <a:lnTo>
                  <a:pt x="338289" y="0"/>
                </a:lnTo>
                <a:lnTo>
                  <a:pt x="0" y="96768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ONLY_2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26" name="Google Shape;326;p16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327" name="Google Shape;327;p16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16"/>
          <p:cNvSpPr/>
          <p:nvPr/>
        </p:nvSpPr>
        <p:spPr>
          <a:xfrm>
            <a:off x="-112925" y="3233575"/>
            <a:ext cx="9360025" cy="1927400"/>
          </a:xfrm>
          <a:custGeom>
            <a:avLst/>
            <a:gdLst/>
            <a:ahLst/>
            <a:cxnLst/>
            <a:rect l="l" t="t" r="r" b="b"/>
            <a:pathLst>
              <a:path w="374401" h="77096" extrusionOk="0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TITLE_ONLY_2_1_2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48" name="Google Shape;348;p17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349" name="Google Shape;349;p17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" name="Google Shape;367;p17"/>
          <p:cNvSpPr/>
          <p:nvPr/>
        </p:nvSpPr>
        <p:spPr>
          <a:xfrm>
            <a:off x="-157950" y="4149775"/>
            <a:ext cx="1808700" cy="1006100"/>
          </a:xfrm>
          <a:custGeom>
            <a:avLst/>
            <a:gdLst/>
            <a:ahLst/>
            <a:cxnLst/>
            <a:rect l="l" t="t" r="r" b="b"/>
            <a:pathLst>
              <a:path w="72348" h="40244" extrusionOk="0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3">
  <p:cSld name="TITLE_ONLY_2_1_1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70" name="Google Shape;370;p18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371" name="Google Shape;371;p18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9" name="Google Shape;389;p18"/>
          <p:cNvSpPr/>
          <p:nvPr/>
        </p:nvSpPr>
        <p:spPr>
          <a:xfrm rot="10800000">
            <a:off x="7346604" y="587"/>
            <a:ext cx="1808700" cy="1006100"/>
          </a:xfrm>
          <a:custGeom>
            <a:avLst/>
            <a:gdLst/>
            <a:ahLst/>
            <a:cxnLst/>
            <a:rect l="l" t="t" r="r" b="b"/>
            <a:pathLst>
              <a:path w="72348" h="40244" extrusionOk="0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numbers">
  <p:cSld name="CUSTOM_8_1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subTitle" idx="1"/>
          </p:nvPr>
        </p:nvSpPr>
        <p:spPr>
          <a:xfrm>
            <a:off x="6183627" y="3865445"/>
            <a:ext cx="2240400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92" name="Google Shape;392;p19"/>
          <p:cNvSpPr txBox="1">
            <a:spLocks noGrp="1"/>
          </p:cNvSpPr>
          <p:nvPr>
            <p:ph type="title" hasCustomPrompt="1"/>
          </p:nvPr>
        </p:nvSpPr>
        <p:spPr>
          <a:xfrm>
            <a:off x="6183642" y="3511746"/>
            <a:ext cx="1703400" cy="35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93" name="Google Shape;393;p19"/>
          <p:cNvSpPr txBox="1">
            <a:spLocks noGrp="1"/>
          </p:cNvSpPr>
          <p:nvPr>
            <p:ph type="subTitle" idx="2"/>
          </p:nvPr>
        </p:nvSpPr>
        <p:spPr>
          <a:xfrm>
            <a:off x="6183627" y="2706745"/>
            <a:ext cx="2240400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94" name="Google Shape;394;p19"/>
          <p:cNvSpPr txBox="1">
            <a:spLocks noGrp="1"/>
          </p:cNvSpPr>
          <p:nvPr>
            <p:ph type="title" idx="3" hasCustomPrompt="1"/>
          </p:nvPr>
        </p:nvSpPr>
        <p:spPr>
          <a:xfrm>
            <a:off x="6183642" y="2353046"/>
            <a:ext cx="1703400" cy="35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95" name="Google Shape;395;p19"/>
          <p:cNvSpPr txBox="1">
            <a:spLocks noGrp="1"/>
          </p:cNvSpPr>
          <p:nvPr>
            <p:ph type="subTitle" idx="4"/>
          </p:nvPr>
        </p:nvSpPr>
        <p:spPr>
          <a:xfrm>
            <a:off x="6183627" y="1548045"/>
            <a:ext cx="2240400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96" name="Google Shape;396;p19"/>
          <p:cNvSpPr txBox="1">
            <a:spLocks noGrp="1"/>
          </p:cNvSpPr>
          <p:nvPr>
            <p:ph type="title" idx="5" hasCustomPrompt="1"/>
          </p:nvPr>
        </p:nvSpPr>
        <p:spPr>
          <a:xfrm>
            <a:off x="6183642" y="1194346"/>
            <a:ext cx="1703400" cy="35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97" name="Google Shape;397;p19"/>
          <p:cNvSpPr txBox="1">
            <a:spLocks noGrp="1"/>
          </p:cNvSpPr>
          <p:nvPr>
            <p:ph type="ctrTitle" idx="6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"/>
          <p:cNvSpPr txBox="1">
            <a:spLocks noGrp="1"/>
          </p:cNvSpPr>
          <p:nvPr>
            <p:ph type="subTitle" idx="1"/>
          </p:nvPr>
        </p:nvSpPr>
        <p:spPr>
          <a:xfrm>
            <a:off x="720000" y="1815425"/>
            <a:ext cx="2396700" cy="5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400" name="Google Shape;400;p20"/>
          <p:cNvSpPr txBox="1">
            <a:spLocks noGrp="1"/>
          </p:cNvSpPr>
          <p:nvPr>
            <p:ph type="subTitle" idx="2"/>
          </p:nvPr>
        </p:nvSpPr>
        <p:spPr>
          <a:xfrm>
            <a:off x="6027286" y="1815425"/>
            <a:ext cx="2396700" cy="5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401" name="Google Shape;401;p20"/>
          <p:cNvSpPr txBox="1">
            <a:spLocks noGrp="1"/>
          </p:cNvSpPr>
          <p:nvPr>
            <p:ph type="subTitle" idx="3"/>
          </p:nvPr>
        </p:nvSpPr>
        <p:spPr>
          <a:xfrm>
            <a:off x="720035" y="2156150"/>
            <a:ext cx="2396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02" name="Google Shape;402;p20"/>
          <p:cNvSpPr txBox="1">
            <a:spLocks noGrp="1"/>
          </p:cNvSpPr>
          <p:nvPr>
            <p:ph type="subTitle" idx="4"/>
          </p:nvPr>
        </p:nvSpPr>
        <p:spPr>
          <a:xfrm>
            <a:off x="6027250" y="2156150"/>
            <a:ext cx="2396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03" name="Google Shape;403;p20"/>
          <p:cNvSpPr txBox="1">
            <a:spLocks noGrp="1"/>
          </p:cNvSpPr>
          <p:nvPr>
            <p:ph type="subTitle" idx="5"/>
          </p:nvPr>
        </p:nvSpPr>
        <p:spPr>
          <a:xfrm>
            <a:off x="720000" y="3161582"/>
            <a:ext cx="2396700" cy="5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404" name="Google Shape;404;p20"/>
          <p:cNvSpPr txBox="1">
            <a:spLocks noGrp="1"/>
          </p:cNvSpPr>
          <p:nvPr>
            <p:ph type="subTitle" idx="6"/>
          </p:nvPr>
        </p:nvSpPr>
        <p:spPr>
          <a:xfrm>
            <a:off x="6027286" y="3161575"/>
            <a:ext cx="2396700" cy="5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405" name="Google Shape;405;p20"/>
          <p:cNvSpPr txBox="1">
            <a:spLocks noGrp="1"/>
          </p:cNvSpPr>
          <p:nvPr>
            <p:ph type="subTitle" idx="7"/>
          </p:nvPr>
        </p:nvSpPr>
        <p:spPr>
          <a:xfrm>
            <a:off x="720035" y="3502300"/>
            <a:ext cx="2396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06" name="Google Shape;406;p20"/>
          <p:cNvSpPr txBox="1">
            <a:spLocks noGrp="1"/>
          </p:cNvSpPr>
          <p:nvPr>
            <p:ph type="subTitle" idx="8"/>
          </p:nvPr>
        </p:nvSpPr>
        <p:spPr>
          <a:xfrm>
            <a:off x="6027250" y="3502300"/>
            <a:ext cx="2396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07" name="Google Shape;407;p20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/>
          <p:nvPr/>
        </p:nvSpPr>
        <p:spPr>
          <a:xfrm flipH="1">
            <a:off x="2584450" y="-39675"/>
            <a:ext cx="6593725" cy="5178625"/>
          </a:xfrm>
          <a:custGeom>
            <a:avLst/>
            <a:gdLst/>
            <a:ahLst/>
            <a:cxnLst/>
            <a:rect l="l" t="t" r="r" b="b"/>
            <a:pathLst>
              <a:path w="263749" h="207145" extrusionOk="0">
                <a:moveTo>
                  <a:pt x="177840" y="0"/>
                </a:moveTo>
                <a:lnTo>
                  <a:pt x="263749" y="78482"/>
                </a:lnTo>
                <a:lnTo>
                  <a:pt x="213367" y="207145"/>
                </a:lnTo>
                <a:lnTo>
                  <a:pt x="0" y="178643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4578850" y="1724550"/>
            <a:ext cx="38451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subTitle" idx="1"/>
          </p:nvPr>
        </p:nvSpPr>
        <p:spPr>
          <a:xfrm>
            <a:off x="4578850" y="3362050"/>
            <a:ext cx="38451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 idx="2" hasCustomPrompt="1"/>
          </p:nvPr>
        </p:nvSpPr>
        <p:spPr>
          <a:xfrm>
            <a:off x="6323650" y="315950"/>
            <a:ext cx="2100300" cy="97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6000" b="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21"/>
          <p:cNvGrpSpPr/>
          <p:nvPr/>
        </p:nvGrpSpPr>
        <p:grpSpPr>
          <a:xfrm>
            <a:off x="720050" y="0"/>
            <a:ext cx="8459250" cy="5161050"/>
            <a:chOff x="720050" y="0"/>
            <a:chExt cx="8459250" cy="5161050"/>
          </a:xfrm>
        </p:grpSpPr>
        <p:sp>
          <p:nvSpPr>
            <p:cNvPr id="410" name="Google Shape;410;p21"/>
            <p:cNvSpPr/>
            <p:nvPr/>
          </p:nvSpPr>
          <p:spPr>
            <a:xfrm>
              <a:off x="968850" y="2561050"/>
              <a:ext cx="8210450" cy="2600000"/>
            </a:xfrm>
            <a:custGeom>
              <a:avLst/>
              <a:gdLst/>
              <a:ahLst/>
              <a:cxnLst/>
              <a:rect l="l" t="t" r="r" b="b"/>
              <a:pathLst>
                <a:path w="328418" h="104000" extrusionOk="0">
                  <a:moveTo>
                    <a:pt x="0" y="7590"/>
                  </a:moveTo>
                  <a:lnTo>
                    <a:pt x="229618" y="104000"/>
                  </a:lnTo>
                  <a:lnTo>
                    <a:pt x="328418" y="0"/>
                  </a:lnTo>
                </a:path>
              </a:pathLst>
            </a:cu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1" name="Google Shape;411;p21"/>
            <p:cNvSpPr/>
            <p:nvPr/>
          </p:nvSpPr>
          <p:spPr>
            <a:xfrm>
              <a:off x="720050" y="0"/>
              <a:ext cx="3845100" cy="51435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21"/>
          <p:cNvSpPr txBox="1">
            <a:spLocks noGrp="1"/>
          </p:cNvSpPr>
          <p:nvPr>
            <p:ph type="subTitle" idx="1"/>
          </p:nvPr>
        </p:nvSpPr>
        <p:spPr>
          <a:xfrm>
            <a:off x="1081795" y="3303050"/>
            <a:ext cx="31689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1"/>
          <p:cNvSpPr txBox="1">
            <a:spLocks noGrp="1"/>
          </p:cNvSpPr>
          <p:nvPr>
            <p:ph type="subTitle" idx="2"/>
          </p:nvPr>
        </p:nvSpPr>
        <p:spPr>
          <a:xfrm>
            <a:off x="1081802" y="2183838"/>
            <a:ext cx="31689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14" name="Google Shape;414;p21"/>
          <p:cNvSpPr txBox="1">
            <a:spLocks noGrp="1"/>
          </p:cNvSpPr>
          <p:nvPr>
            <p:ph type="subTitle" idx="3"/>
          </p:nvPr>
        </p:nvSpPr>
        <p:spPr>
          <a:xfrm>
            <a:off x="1081811" y="1064650"/>
            <a:ext cx="31689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15" name="Google Shape;415;p21"/>
          <p:cNvSpPr txBox="1">
            <a:spLocks noGrp="1"/>
          </p:cNvSpPr>
          <p:nvPr>
            <p:ph type="ctrTitle"/>
          </p:nvPr>
        </p:nvSpPr>
        <p:spPr>
          <a:xfrm>
            <a:off x="5927150" y="359450"/>
            <a:ext cx="2503800" cy="13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416" name="Google Shape;416;p21"/>
          <p:cNvGrpSpPr/>
          <p:nvPr/>
        </p:nvGrpSpPr>
        <p:grpSpPr>
          <a:xfrm>
            <a:off x="-90599" y="149679"/>
            <a:ext cx="627300" cy="1446850"/>
            <a:chOff x="6656382" y="-78921"/>
            <a:chExt cx="627300" cy="1446850"/>
          </a:xfrm>
        </p:grpSpPr>
        <p:sp>
          <p:nvSpPr>
            <p:cNvPr id="417" name="Google Shape;417;p21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2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2"/>
          <p:cNvSpPr txBox="1">
            <a:spLocks noGrp="1"/>
          </p:cNvSpPr>
          <p:nvPr>
            <p:ph type="subTitle" idx="1"/>
          </p:nvPr>
        </p:nvSpPr>
        <p:spPr>
          <a:xfrm>
            <a:off x="720050" y="3787660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437" name="Google Shape;437;p22"/>
          <p:cNvSpPr txBox="1">
            <a:spLocks noGrp="1"/>
          </p:cNvSpPr>
          <p:nvPr>
            <p:ph type="subTitle" idx="2"/>
          </p:nvPr>
        </p:nvSpPr>
        <p:spPr>
          <a:xfrm>
            <a:off x="3494960" y="3787660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438" name="Google Shape;438;p22"/>
          <p:cNvSpPr txBox="1">
            <a:spLocks noGrp="1"/>
          </p:cNvSpPr>
          <p:nvPr>
            <p:ph type="subTitle" idx="3"/>
          </p:nvPr>
        </p:nvSpPr>
        <p:spPr>
          <a:xfrm>
            <a:off x="6279600" y="3787660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439" name="Google Shape;439;p22"/>
          <p:cNvSpPr txBox="1">
            <a:spLocks noGrp="1"/>
          </p:cNvSpPr>
          <p:nvPr>
            <p:ph type="subTitle" idx="4"/>
          </p:nvPr>
        </p:nvSpPr>
        <p:spPr>
          <a:xfrm>
            <a:off x="720050" y="3352050"/>
            <a:ext cx="2154000" cy="473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440" name="Google Shape;440;p22"/>
          <p:cNvSpPr txBox="1">
            <a:spLocks noGrp="1"/>
          </p:cNvSpPr>
          <p:nvPr>
            <p:ph type="subTitle" idx="5"/>
          </p:nvPr>
        </p:nvSpPr>
        <p:spPr>
          <a:xfrm>
            <a:off x="3494961" y="3352050"/>
            <a:ext cx="2154000" cy="473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441" name="Google Shape;441;p22"/>
          <p:cNvSpPr txBox="1">
            <a:spLocks noGrp="1"/>
          </p:cNvSpPr>
          <p:nvPr>
            <p:ph type="subTitle" idx="6"/>
          </p:nvPr>
        </p:nvSpPr>
        <p:spPr>
          <a:xfrm>
            <a:off x="6279602" y="3352050"/>
            <a:ext cx="2154000" cy="473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442" name="Google Shape;442;p22"/>
          <p:cNvSpPr txBox="1">
            <a:spLocks noGrp="1"/>
          </p:cNvSpPr>
          <p:nvPr>
            <p:ph type="subTitle" idx="7"/>
          </p:nvPr>
        </p:nvSpPr>
        <p:spPr>
          <a:xfrm>
            <a:off x="720050" y="2240837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443" name="Google Shape;443;p22"/>
          <p:cNvSpPr txBox="1">
            <a:spLocks noGrp="1"/>
          </p:cNvSpPr>
          <p:nvPr>
            <p:ph type="subTitle" idx="8"/>
          </p:nvPr>
        </p:nvSpPr>
        <p:spPr>
          <a:xfrm>
            <a:off x="3494960" y="2240837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444" name="Google Shape;444;p22"/>
          <p:cNvSpPr txBox="1">
            <a:spLocks noGrp="1"/>
          </p:cNvSpPr>
          <p:nvPr>
            <p:ph type="subTitle" idx="9"/>
          </p:nvPr>
        </p:nvSpPr>
        <p:spPr>
          <a:xfrm>
            <a:off x="6279600" y="2240837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445" name="Google Shape;445;p22"/>
          <p:cNvSpPr txBox="1">
            <a:spLocks noGrp="1"/>
          </p:cNvSpPr>
          <p:nvPr>
            <p:ph type="subTitle" idx="13"/>
          </p:nvPr>
        </p:nvSpPr>
        <p:spPr>
          <a:xfrm>
            <a:off x="720050" y="1805213"/>
            <a:ext cx="2154000" cy="473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446" name="Google Shape;446;p22"/>
          <p:cNvSpPr txBox="1">
            <a:spLocks noGrp="1"/>
          </p:cNvSpPr>
          <p:nvPr>
            <p:ph type="subTitle" idx="14"/>
          </p:nvPr>
        </p:nvSpPr>
        <p:spPr>
          <a:xfrm>
            <a:off x="3494961" y="1805213"/>
            <a:ext cx="2154000" cy="473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447" name="Google Shape;447;p22"/>
          <p:cNvSpPr txBox="1">
            <a:spLocks noGrp="1"/>
          </p:cNvSpPr>
          <p:nvPr>
            <p:ph type="subTitle" idx="15"/>
          </p:nvPr>
        </p:nvSpPr>
        <p:spPr>
          <a:xfrm>
            <a:off x="6279602" y="1805213"/>
            <a:ext cx="2154000" cy="473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448" name="Google Shape;448;p22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">
  <p:cSld name="SECTION_HEADER_1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3"/>
          <p:cNvSpPr txBox="1">
            <a:spLocks noGrp="1"/>
          </p:cNvSpPr>
          <p:nvPr>
            <p:ph type="title"/>
          </p:nvPr>
        </p:nvSpPr>
        <p:spPr>
          <a:xfrm>
            <a:off x="1795350" y="1724550"/>
            <a:ext cx="55533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451" name="Google Shape;451;p23"/>
          <p:cNvSpPr txBox="1">
            <a:spLocks noGrp="1"/>
          </p:cNvSpPr>
          <p:nvPr>
            <p:ph type="subTitle" idx="1"/>
          </p:nvPr>
        </p:nvSpPr>
        <p:spPr>
          <a:xfrm>
            <a:off x="1795350" y="3362050"/>
            <a:ext cx="55533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452" name="Google Shape;452;p23"/>
          <p:cNvSpPr txBox="1">
            <a:spLocks noGrp="1"/>
          </p:cNvSpPr>
          <p:nvPr>
            <p:ph type="title" idx="2" hasCustomPrompt="1"/>
          </p:nvPr>
        </p:nvSpPr>
        <p:spPr>
          <a:xfrm>
            <a:off x="3055306" y="315950"/>
            <a:ext cx="3033300" cy="97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23"/>
          <p:cNvSpPr/>
          <p:nvPr/>
        </p:nvSpPr>
        <p:spPr>
          <a:xfrm>
            <a:off x="-157950" y="4149775"/>
            <a:ext cx="1808700" cy="1006100"/>
          </a:xfrm>
          <a:custGeom>
            <a:avLst/>
            <a:gdLst/>
            <a:ahLst/>
            <a:cxnLst/>
            <a:rect l="l" t="t" r="r" b="b"/>
            <a:pathLst>
              <a:path w="72348" h="40244" extrusionOk="0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4" name="Google Shape;454;p23"/>
          <p:cNvSpPr/>
          <p:nvPr/>
        </p:nvSpPr>
        <p:spPr>
          <a:xfrm rot="10800000">
            <a:off x="7346604" y="587"/>
            <a:ext cx="1808700" cy="1006100"/>
          </a:xfrm>
          <a:custGeom>
            <a:avLst/>
            <a:gdLst/>
            <a:ahLst/>
            <a:cxnLst/>
            <a:rect l="l" t="t" r="r" b="b"/>
            <a:pathLst>
              <a:path w="72348" h="40244" extrusionOk="0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4"/>
          <p:cNvSpPr/>
          <p:nvPr/>
        </p:nvSpPr>
        <p:spPr>
          <a:xfrm>
            <a:off x="0" y="0"/>
            <a:ext cx="49944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4"/>
          <p:cNvSpPr txBox="1">
            <a:spLocks noGrp="1"/>
          </p:cNvSpPr>
          <p:nvPr>
            <p:ph type="ctrTitle"/>
          </p:nvPr>
        </p:nvSpPr>
        <p:spPr>
          <a:xfrm>
            <a:off x="720000" y="1134000"/>
            <a:ext cx="3304200" cy="1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8" name="Google Shape;458;p24"/>
          <p:cNvSpPr txBox="1">
            <a:spLocks noGrp="1"/>
          </p:cNvSpPr>
          <p:nvPr>
            <p:ph type="subTitle" idx="1"/>
          </p:nvPr>
        </p:nvSpPr>
        <p:spPr>
          <a:xfrm>
            <a:off x="720000" y="2828400"/>
            <a:ext cx="3181800" cy="16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MAIN_POINT_1_1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>
            <a:spLocks noGrp="1"/>
          </p:cNvSpPr>
          <p:nvPr>
            <p:ph type="title"/>
          </p:nvPr>
        </p:nvSpPr>
        <p:spPr>
          <a:xfrm>
            <a:off x="2934650" y="1658400"/>
            <a:ext cx="13503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61" name="Google Shape;461;p25"/>
          <p:cNvSpPr txBox="1">
            <a:spLocks noGrp="1"/>
          </p:cNvSpPr>
          <p:nvPr>
            <p:ph type="subTitle" idx="1"/>
          </p:nvPr>
        </p:nvSpPr>
        <p:spPr>
          <a:xfrm>
            <a:off x="1511850" y="3464300"/>
            <a:ext cx="2772900" cy="888300"/>
          </a:xfrm>
          <a:prstGeom prst="rect">
            <a:avLst/>
          </a:prstGeom>
        </p:spPr>
        <p:txBody>
          <a:bodyPr spcFirstLastPara="1" wrap="square" lIns="91425" tIns="91425" rIns="7200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62" name="Google Shape;462;p25"/>
          <p:cNvSpPr/>
          <p:nvPr/>
        </p:nvSpPr>
        <p:spPr>
          <a:xfrm rot="10800000">
            <a:off x="-112925" y="0"/>
            <a:ext cx="9360025" cy="1927400"/>
          </a:xfrm>
          <a:custGeom>
            <a:avLst/>
            <a:gdLst/>
            <a:ahLst/>
            <a:cxnLst/>
            <a:rect l="l" t="t" r="r" b="b"/>
            <a:pathLst>
              <a:path w="374401" h="77096" extrusionOk="0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MAIN_POINT_1_1_1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6"/>
          <p:cNvSpPr txBox="1">
            <a:spLocks noGrp="1"/>
          </p:cNvSpPr>
          <p:nvPr>
            <p:ph type="title"/>
          </p:nvPr>
        </p:nvSpPr>
        <p:spPr>
          <a:xfrm>
            <a:off x="5238250" y="1658400"/>
            <a:ext cx="20907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65" name="Google Shape;465;p26"/>
          <p:cNvSpPr txBox="1">
            <a:spLocks noGrp="1"/>
          </p:cNvSpPr>
          <p:nvPr>
            <p:ph type="subTitle" idx="1"/>
          </p:nvPr>
        </p:nvSpPr>
        <p:spPr>
          <a:xfrm>
            <a:off x="5238250" y="3480175"/>
            <a:ext cx="2498400" cy="8883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6" name="Google Shape;466;p26"/>
          <p:cNvSpPr/>
          <p:nvPr/>
        </p:nvSpPr>
        <p:spPr>
          <a:xfrm>
            <a:off x="-112925" y="3233575"/>
            <a:ext cx="9360025" cy="1927400"/>
          </a:xfrm>
          <a:custGeom>
            <a:avLst/>
            <a:gdLst/>
            <a:ahLst/>
            <a:cxnLst/>
            <a:rect l="l" t="t" r="r" b="b"/>
            <a:pathLst>
              <a:path w="374401" h="77096" extrusionOk="0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MAIN_POINT_1_1_2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7"/>
          <p:cNvSpPr txBox="1">
            <a:spLocks noGrp="1"/>
          </p:cNvSpPr>
          <p:nvPr>
            <p:ph type="title"/>
          </p:nvPr>
        </p:nvSpPr>
        <p:spPr>
          <a:xfrm>
            <a:off x="2934650" y="1658400"/>
            <a:ext cx="13503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69" name="Google Shape;469;p27"/>
          <p:cNvSpPr txBox="1">
            <a:spLocks noGrp="1"/>
          </p:cNvSpPr>
          <p:nvPr>
            <p:ph type="subTitle" idx="1"/>
          </p:nvPr>
        </p:nvSpPr>
        <p:spPr>
          <a:xfrm>
            <a:off x="1511850" y="3525933"/>
            <a:ext cx="2772900" cy="888300"/>
          </a:xfrm>
          <a:prstGeom prst="rect">
            <a:avLst/>
          </a:prstGeom>
        </p:spPr>
        <p:txBody>
          <a:bodyPr spcFirstLastPara="1" wrap="square" lIns="91425" tIns="91425" rIns="7200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70" name="Google Shape;470;p27"/>
          <p:cNvSpPr/>
          <p:nvPr/>
        </p:nvSpPr>
        <p:spPr>
          <a:xfrm>
            <a:off x="-157950" y="4137400"/>
            <a:ext cx="1808700" cy="1006100"/>
          </a:xfrm>
          <a:custGeom>
            <a:avLst/>
            <a:gdLst/>
            <a:ahLst/>
            <a:cxnLst/>
            <a:rect l="l" t="t" r="r" b="b"/>
            <a:pathLst>
              <a:path w="72348" h="40244" extrusionOk="0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_1_1_1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subTitle" idx="1"/>
          </p:nvPr>
        </p:nvSpPr>
        <p:spPr>
          <a:xfrm flipH="1">
            <a:off x="719975" y="2649050"/>
            <a:ext cx="6174300" cy="18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5347100" y="540000"/>
            <a:ext cx="30771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 b="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grpSp>
        <p:nvGrpSpPr>
          <p:cNvPr id="81" name="Google Shape;81;p4"/>
          <p:cNvGrpSpPr/>
          <p:nvPr/>
        </p:nvGrpSpPr>
        <p:grpSpPr>
          <a:xfrm>
            <a:off x="720057" y="-78921"/>
            <a:ext cx="2605500" cy="1446850"/>
            <a:chOff x="310975" y="334050"/>
            <a:chExt cx="2605500" cy="1446850"/>
          </a:xfrm>
        </p:grpSpPr>
        <p:sp>
          <p:nvSpPr>
            <p:cNvPr id="82" name="Google Shape;82;p4"/>
            <p:cNvSpPr/>
            <p:nvPr/>
          </p:nvSpPr>
          <p:spPr>
            <a:xfrm>
              <a:off x="310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593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876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158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1441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1723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2006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2289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2571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2854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310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593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876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1158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1441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1723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2006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2289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2571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2854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310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93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876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1158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441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723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2006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2289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2571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854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10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93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876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1158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1441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1723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2006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2289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2571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2854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310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93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76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1158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1441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1723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2006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2289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2571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2854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10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593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76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158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1441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1723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2006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289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2571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2854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/>
          <p:nvPr/>
        </p:nvSpPr>
        <p:spPr>
          <a:xfrm>
            <a:off x="0" y="2451225"/>
            <a:ext cx="9144000" cy="235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1"/>
          </p:nvPr>
        </p:nvSpPr>
        <p:spPr>
          <a:xfrm>
            <a:off x="1400850" y="3078992"/>
            <a:ext cx="26856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subTitle" idx="2"/>
          </p:nvPr>
        </p:nvSpPr>
        <p:spPr>
          <a:xfrm>
            <a:off x="5057550" y="3078955"/>
            <a:ext cx="26856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subTitle" idx="3"/>
          </p:nvPr>
        </p:nvSpPr>
        <p:spPr>
          <a:xfrm>
            <a:off x="1400850" y="2409150"/>
            <a:ext cx="2685600" cy="781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ubTitle" idx="4"/>
          </p:nvPr>
        </p:nvSpPr>
        <p:spPr>
          <a:xfrm>
            <a:off x="5057550" y="2409150"/>
            <a:ext cx="2685600" cy="781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grpSp>
        <p:nvGrpSpPr>
          <p:cNvPr id="149" name="Google Shape;149;p5"/>
          <p:cNvGrpSpPr/>
          <p:nvPr/>
        </p:nvGrpSpPr>
        <p:grpSpPr>
          <a:xfrm>
            <a:off x="8350757" y="149679"/>
            <a:ext cx="627300" cy="1446850"/>
            <a:chOff x="6656382" y="-78921"/>
            <a:chExt cx="627300" cy="1446850"/>
          </a:xfrm>
        </p:grpSpPr>
        <p:sp>
          <p:nvSpPr>
            <p:cNvPr id="150" name="Google Shape;150;p5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70" name="Google Shape;170;p6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171" name="Google Shape;171;p6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6"/>
          <p:cNvSpPr/>
          <p:nvPr/>
        </p:nvSpPr>
        <p:spPr>
          <a:xfrm>
            <a:off x="-112925" y="3233575"/>
            <a:ext cx="9360025" cy="1927400"/>
          </a:xfrm>
          <a:custGeom>
            <a:avLst/>
            <a:gdLst/>
            <a:ahLst/>
            <a:cxnLst/>
            <a:rect l="l" t="t" r="r" b="b"/>
            <a:pathLst>
              <a:path w="374401" h="77096" extrusionOk="0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/>
          <p:nvPr/>
        </p:nvSpPr>
        <p:spPr>
          <a:xfrm>
            <a:off x="-16825" y="-95500"/>
            <a:ext cx="8461350" cy="5256550"/>
          </a:xfrm>
          <a:custGeom>
            <a:avLst/>
            <a:gdLst/>
            <a:ahLst/>
            <a:cxnLst/>
            <a:rect l="l" t="t" r="r" b="b"/>
            <a:pathLst>
              <a:path w="338454" h="210262" extrusionOk="0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92" name="Google Shape;192;p7"/>
          <p:cNvGrpSpPr/>
          <p:nvPr/>
        </p:nvGrpSpPr>
        <p:grpSpPr>
          <a:xfrm>
            <a:off x="198233" y="198029"/>
            <a:ext cx="344700" cy="1169900"/>
            <a:chOff x="198233" y="198029"/>
            <a:chExt cx="344700" cy="1169900"/>
          </a:xfrm>
        </p:grpSpPr>
        <p:sp>
          <p:nvSpPr>
            <p:cNvPr id="193" name="Google Shape;193;p7"/>
            <p:cNvSpPr/>
            <p:nvPr/>
          </p:nvSpPr>
          <p:spPr>
            <a:xfrm>
              <a:off x="198233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480833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198233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480833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98233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480833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198233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80833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198233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480833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7"/>
          <p:cNvSpPr txBox="1">
            <a:spLocks noGrp="1"/>
          </p:cNvSpPr>
          <p:nvPr>
            <p:ph type="ctrTitle"/>
          </p:nvPr>
        </p:nvSpPr>
        <p:spPr>
          <a:xfrm>
            <a:off x="720000" y="1405200"/>
            <a:ext cx="2958300" cy="9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4" name="Google Shape;204;p7"/>
          <p:cNvSpPr txBox="1">
            <a:spLocks noGrp="1"/>
          </p:cNvSpPr>
          <p:nvPr>
            <p:ph type="subTitle" idx="1"/>
          </p:nvPr>
        </p:nvSpPr>
        <p:spPr>
          <a:xfrm>
            <a:off x="720000" y="2571750"/>
            <a:ext cx="4073400" cy="16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>
            <a:spLocks noGrp="1"/>
          </p:cNvSpPr>
          <p:nvPr>
            <p:ph type="title"/>
          </p:nvPr>
        </p:nvSpPr>
        <p:spPr>
          <a:xfrm>
            <a:off x="1354950" y="1846850"/>
            <a:ext cx="6534000" cy="14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/>
          <p:nvPr/>
        </p:nvSpPr>
        <p:spPr>
          <a:xfrm>
            <a:off x="-29950" y="-39675"/>
            <a:ext cx="6593725" cy="5178625"/>
          </a:xfrm>
          <a:custGeom>
            <a:avLst/>
            <a:gdLst/>
            <a:ahLst/>
            <a:cxnLst/>
            <a:rect l="l" t="t" r="r" b="b"/>
            <a:pathLst>
              <a:path w="263749" h="207145" extrusionOk="0">
                <a:moveTo>
                  <a:pt x="177840" y="0"/>
                </a:moveTo>
                <a:lnTo>
                  <a:pt x="263749" y="78482"/>
                </a:lnTo>
                <a:lnTo>
                  <a:pt x="213367" y="207145"/>
                </a:lnTo>
                <a:lnTo>
                  <a:pt x="0" y="178643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Google Shape;209;p9"/>
          <p:cNvSpPr txBox="1">
            <a:spLocks noGrp="1"/>
          </p:cNvSpPr>
          <p:nvPr>
            <p:ph type="title"/>
          </p:nvPr>
        </p:nvSpPr>
        <p:spPr>
          <a:xfrm>
            <a:off x="720050" y="1724525"/>
            <a:ext cx="38451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9"/>
          <p:cNvSpPr txBox="1">
            <a:spLocks noGrp="1"/>
          </p:cNvSpPr>
          <p:nvPr>
            <p:ph type="subTitle" idx="1"/>
          </p:nvPr>
        </p:nvSpPr>
        <p:spPr>
          <a:xfrm>
            <a:off x="720050" y="3362050"/>
            <a:ext cx="38451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9"/>
          <p:cNvSpPr txBox="1">
            <a:spLocks noGrp="1"/>
          </p:cNvSpPr>
          <p:nvPr>
            <p:ph type="title" idx="2" hasCustomPrompt="1"/>
          </p:nvPr>
        </p:nvSpPr>
        <p:spPr>
          <a:xfrm>
            <a:off x="720050" y="315950"/>
            <a:ext cx="2100300" cy="97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6000" b="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"/>
          <p:cNvSpPr/>
          <p:nvPr/>
        </p:nvSpPr>
        <p:spPr>
          <a:xfrm flipH="1">
            <a:off x="682650" y="-95500"/>
            <a:ext cx="8461350" cy="5256550"/>
          </a:xfrm>
          <a:custGeom>
            <a:avLst/>
            <a:gdLst/>
            <a:ahLst/>
            <a:cxnLst/>
            <a:rect l="l" t="t" r="r" b="b"/>
            <a:pathLst>
              <a:path w="338454" h="210262" extrusionOk="0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14" name="Google Shape;214;p10"/>
          <p:cNvGrpSpPr/>
          <p:nvPr/>
        </p:nvGrpSpPr>
        <p:grpSpPr>
          <a:xfrm>
            <a:off x="6904678" y="-78921"/>
            <a:ext cx="2605500" cy="1446850"/>
            <a:chOff x="310975" y="334050"/>
            <a:chExt cx="2605500" cy="1446850"/>
          </a:xfrm>
        </p:grpSpPr>
        <p:sp>
          <p:nvSpPr>
            <p:cNvPr id="215" name="Google Shape;215;p10"/>
            <p:cNvSpPr/>
            <p:nvPr/>
          </p:nvSpPr>
          <p:spPr>
            <a:xfrm>
              <a:off x="310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593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0"/>
            <p:cNvSpPr/>
            <p:nvPr/>
          </p:nvSpPr>
          <p:spPr>
            <a:xfrm>
              <a:off x="876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1158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0"/>
            <p:cNvSpPr/>
            <p:nvPr/>
          </p:nvSpPr>
          <p:spPr>
            <a:xfrm>
              <a:off x="1441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0"/>
            <p:cNvSpPr/>
            <p:nvPr/>
          </p:nvSpPr>
          <p:spPr>
            <a:xfrm>
              <a:off x="1723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0"/>
            <p:cNvSpPr/>
            <p:nvPr/>
          </p:nvSpPr>
          <p:spPr>
            <a:xfrm>
              <a:off x="2006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0"/>
            <p:cNvSpPr/>
            <p:nvPr/>
          </p:nvSpPr>
          <p:spPr>
            <a:xfrm>
              <a:off x="2289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0"/>
            <p:cNvSpPr/>
            <p:nvPr/>
          </p:nvSpPr>
          <p:spPr>
            <a:xfrm>
              <a:off x="2571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0"/>
            <p:cNvSpPr/>
            <p:nvPr/>
          </p:nvSpPr>
          <p:spPr>
            <a:xfrm>
              <a:off x="2854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310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593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>
              <a:off x="876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1158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1441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1723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0"/>
            <p:cNvSpPr/>
            <p:nvPr/>
          </p:nvSpPr>
          <p:spPr>
            <a:xfrm>
              <a:off x="2006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0"/>
            <p:cNvSpPr/>
            <p:nvPr/>
          </p:nvSpPr>
          <p:spPr>
            <a:xfrm>
              <a:off x="2289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2571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2854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310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0"/>
            <p:cNvSpPr/>
            <p:nvPr/>
          </p:nvSpPr>
          <p:spPr>
            <a:xfrm>
              <a:off x="593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876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1158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1441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1723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2006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2289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2571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2854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310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593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876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1158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1441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1723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2006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2289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2571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2854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310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593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876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1158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1441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1723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2006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2289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2571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2854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310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593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876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1158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1441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1723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2006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2289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2571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2854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10"/>
          <p:cNvSpPr txBox="1">
            <a:spLocks noGrp="1"/>
          </p:cNvSpPr>
          <p:nvPr>
            <p:ph type="ctrTitle"/>
          </p:nvPr>
        </p:nvSpPr>
        <p:spPr>
          <a:xfrm>
            <a:off x="3828525" y="3730075"/>
            <a:ext cx="4595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0"/>
          <p:cNvSpPr txBox="1">
            <a:spLocks noGrp="1"/>
          </p:cNvSpPr>
          <p:nvPr>
            <p:ph type="subTitle" idx="1"/>
          </p:nvPr>
        </p:nvSpPr>
        <p:spPr>
          <a:xfrm>
            <a:off x="3828550" y="2473850"/>
            <a:ext cx="4595400" cy="121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 SemiBold"/>
              <a:buNone/>
              <a:defRPr sz="2800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5" r:id="rId27"/>
    <p:sldLayoutId id="2147483676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2.gi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D wallpaper: 993 Porsche Turbo and 996 Porsche Turbo, two cars, Audi,  Black | Wallpaper Flare">
            <a:extLst>
              <a:ext uri="{FF2B5EF4-FFF2-40B4-BE49-F238E27FC236}">
                <a16:creationId xmlns:a16="http://schemas.microsoft.com/office/drawing/2014/main" id="{38F4CEDD-0619-4146-8045-BE1A06F0B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26" y="-237392"/>
            <a:ext cx="9144000" cy="538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74527A96-775D-2C47-8641-9A83C296B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6311" y="1948153"/>
            <a:ext cx="7169094" cy="794594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b">
            <a:normAutofit fontScale="90000"/>
          </a:bodyPr>
          <a:lstStyle/>
          <a:p>
            <a:r>
              <a:rPr lang="fr-FR" sz="4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Nova Light" panose="020B0302020104020203" pitchFamily="34" charset="0"/>
              </a:rPr>
              <a:t>Projet Annuel : Machine Learning</a:t>
            </a: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7A0ED3A5-81CA-6A40-B52E-42FC7E06F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405" y="-93739"/>
            <a:ext cx="1791999" cy="100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232DDA26-3185-CC43-AD90-DF99B1B4B428}"/>
              </a:ext>
            </a:extLst>
          </p:cNvPr>
          <p:cNvSpPr txBox="1">
            <a:spLocks/>
          </p:cNvSpPr>
          <p:nvPr/>
        </p:nvSpPr>
        <p:spPr>
          <a:xfrm>
            <a:off x="0" y="4809596"/>
            <a:ext cx="5177118" cy="3604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Nova Light" panose="020B0302020104020203" pitchFamily="34" charset="0"/>
              </a:rPr>
              <a:t>BARRIOS Fabien /// DRAY Gabriel /// MAHJOUBI Bilal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A902221-7973-F343-A477-F1E6D548A7BA}"/>
              </a:ext>
            </a:extLst>
          </p:cNvPr>
          <p:cNvSpPr txBox="1">
            <a:spLocks/>
          </p:cNvSpPr>
          <p:nvPr/>
        </p:nvSpPr>
        <p:spPr>
          <a:xfrm>
            <a:off x="7476565" y="4477870"/>
            <a:ext cx="1651609" cy="6656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Nova Light" panose="020B0302020104020203" pitchFamily="34" charset="0"/>
              </a:rPr>
              <a:t>Intervenant :</a:t>
            </a:r>
          </a:p>
          <a:p>
            <a:r>
              <a:rPr lang="fr-FR" sz="20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Nova Light" panose="020B0302020104020203" pitchFamily="34" charset="0"/>
              </a:rPr>
              <a:t>Nicolas Vidal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5"/>
          <p:cNvSpPr txBox="1">
            <a:spLocks noGrp="1"/>
          </p:cNvSpPr>
          <p:nvPr>
            <p:ph type="title"/>
          </p:nvPr>
        </p:nvSpPr>
        <p:spPr>
          <a:xfrm>
            <a:off x="1795350" y="1724550"/>
            <a:ext cx="55533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/>
              <a:t>ALGORITHMES DE MACHINE LEARNING</a:t>
            </a:r>
            <a:endParaRPr dirty="0"/>
          </a:p>
        </p:txBody>
      </p:sp>
      <p:sp>
        <p:nvSpPr>
          <p:cNvPr id="526" name="Google Shape;526;p35"/>
          <p:cNvSpPr txBox="1">
            <a:spLocks noGrp="1"/>
          </p:cNvSpPr>
          <p:nvPr>
            <p:ph type="title" idx="2"/>
          </p:nvPr>
        </p:nvSpPr>
        <p:spPr>
          <a:xfrm>
            <a:off x="3055306" y="315950"/>
            <a:ext cx="30333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5" name="Picture 4" descr="Logo de voiture Porsche PNG transparents - StickPNG">
            <a:extLst>
              <a:ext uri="{FF2B5EF4-FFF2-40B4-BE49-F238E27FC236}">
                <a16:creationId xmlns:a16="http://schemas.microsoft.com/office/drawing/2014/main" id="{5510EDFB-1615-9F4E-913A-53533BD44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386" y="148203"/>
            <a:ext cx="955815" cy="53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udi-logo-old - TGB - Club de Basket Féminin de Tarbes">
            <a:extLst>
              <a:ext uri="{FF2B5EF4-FFF2-40B4-BE49-F238E27FC236}">
                <a16:creationId xmlns:a16="http://schemas.microsoft.com/office/drawing/2014/main" id="{C4534569-E7B0-E34E-8443-E188322D6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53" y="4398258"/>
            <a:ext cx="823326" cy="61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73316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/>
        </p:nvSpPr>
        <p:spPr>
          <a:xfrm>
            <a:off x="267823" y="151706"/>
            <a:ext cx="8608353" cy="96544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>
                <a:solidFill>
                  <a:schemeClr val="accent1"/>
                </a:solidFill>
                <a:latin typeface="Gill Sans Nova Light" panose="020B0302020104020203" pitchFamily="34" charset="0"/>
              </a:rPr>
              <a:t>Présentation des Algorithmes de </a:t>
            </a:r>
          </a:p>
          <a:p>
            <a:pPr algn="ctr"/>
            <a:r>
              <a:rPr lang="fr-FR" sz="3200" dirty="0">
                <a:solidFill>
                  <a:schemeClr val="accent1"/>
                </a:solidFill>
                <a:latin typeface="Gill Sans Nova Light" panose="020B0302020104020203" pitchFamily="34" charset="0"/>
              </a:rPr>
              <a:t>Machine Learning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/>
        </p:nvSpPr>
        <p:spPr>
          <a:xfrm>
            <a:off x="801316" y="1482053"/>
            <a:ext cx="5787375" cy="3661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Gill Sans Nova Light" panose="020B0302020104020203" pitchFamily="34" charset="0"/>
              </a:rPr>
              <a:t>Modèle linéaire</a:t>
            </a:r>
          </a:p>
          <a:p>
            <a:endParaRPr lang="fr-FR" dirty="0">
              <a:latin typeface="Gill Sans Nova Light" panose="020B0302020104020203" pitchFamily="34" charset="0"/>
            </a:endParaRPr>
          </a:p>
          <a:p>
            <a:r>
              <a:rPr lang="fr-FR" dirty="0">
                <a:latin typeface="Gill Sans Nova Light" panose="020B0302020104020203" pitchFamily="34" charset="0"/>
              </a:rPr>
              <a:t>Perceptron Multi Couches (MLP)</a:t>
            </a:r>
          </a:p>
          <a:p>
            <a:endParaRPr lang="fr-FR" dirty="0">
              <a:latin typeface="Gill Sans Nova Light" panose="020B0302020104020203" pitchFamily="34" charset="0"/>
            </a:endParaRPr>
          </a:p>
          <a:p>
            <a:r>
              <a:rPr lang="fr-FR" dirty="0">
                <a:latin typeface="Gill Sans Nova Light" panose="020B0302020104020203" pitchFamily="34" charset="0"/>
              </a:rPr>
              <a:t>Machine à vecteurs de support (SVM)</a:t>
            </a:r>
          </a:p>
          <a:p>
            <a:endParaRPr lang="fr-FR" dirty="0">
              <a:latin typeface="Gill Sans Nova Light" panose="020B0302020104020203" pitchFamily="34" charset="0"/>
            </a:endParaRPr>
          </a:p>
          <a:p>
            <a:r>
              <a:rPr lang="fr-FR" dirty="0">
                <a:latin typeface="Gill Sans Nova Light" panose="020B0302020104020203" pitchFamily="34" charset="0"/>
              </a:rPr>
              <a:t>Fonction de base radiale (RBF)</a:t>
            </a:r>
          </a:p>
        </p:txBody>
      </p:sp>
    </p:spTree>
    <p:extLst>
      <p:ext uri="{BB962C8B-B14F-4D97-AF65-F5344CB8AC3E}">
        <p14:creationId xmlns:p14="http://schemas.microsoft.com/office/powerpoint/2010/main" val="180475946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3 Algorithmes de Deep Learning expliqués en Langage Humain - Datakeen">
            <a:extLst>
              <a:ext uri="{FF2B5EF4-FFF2-40B4-BE49-F238E27FC236}">
                <a16:creationId xmlns:a16="http://schemas.microsoft.com/office/drawing/2014/main" id="{60193DF9-A014-EB41-A0B6-8783FDC75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02" y="1325880"/>
            <a:ext cx="7567395" cy="335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D6A9216A-0025-CA49-813B-8B6343B7BF2E}"/>
              </a:ext>
            </a:extLst>
          </p:cNvPr>
          <p:cNvSpPr>
            <a:spLocks noGrp="1"/>
          </p:cNvSpPr>
          <p:nvPr/>
        </p:nvSpPr>
        <p:spPr>
          <a:xfrm>
            <a:off x="267823" y="151706"/>
            <a:ext cx="8876177" cy="96544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>
                <a:solidFill>
                  <a:schemeClr val="accent1"/>
                </a:solidFill>
                <a:latin typeface="Gill Sans Nova Light" panose="020B0302020104020203" pitchFamily="34" charset="0"/>
              </a:rPr>
              <a:t>Algorithmes de Machine Learning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DC9DE59-8084-B441-97A1-4DD616FE6F62}"/>
              </a:ext>
            </a:extLst>
          </p:cNvPr>
          <p:cNvSpPr txBox="1">
            <a:spLocks/>
          </p:cNvSpPr>
          <p:nvPr/>
        </p:nvSpPr>
        <p:spPr>
          <a:xfrm>
            <a:off x="1727980" y="752933"/>
            <a:ext cx="5688037" cy="57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Gill Sans Nova Light" panose="020B0302020104020203" pitchFamily="34" charset="0"/>
              </a:rPr>
              <a:t>Réseau de neurones</a:t>
            </a:r>
          </a:p>
        </p:txBody>
      </p:sp>
    </p:spTree>
    <p:extLst>
      <p:ext uri="{BB962C8B-B14F-4D97-AF65-F5344CB8AC3E}">
        <p14:creationId xmlns:p14="http://schemas.microsoft.com/office/powerpoint/2010/main" val="1275320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/>
        </p:nvSpPr>
        <p:spPr>
          <a:xfrm>
            <a:off x="267823" y="151706"/>
            <a:ext cx="8876177" cy="96544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>
                <a:solidFill>
                  <a:schemeClr val="accent1"/>
                </a:solidFill>
                <a:latin typeface="Gill Sans Nova Light" panose="020B0302020104020203" pitchFamily="34" charset="0"/>
              </a:rPr>
              <a:t>Algorithmes de Machine Learning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/>
        </p:nvSpPr>
        <p:spPr>
          <a:xfrm>
            <a:off x="267823" y="1607313"/>
            <a:ext cx="5787375" cy="3661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>
                <a:latin typeface="Gill Sans Nova Light" panose="020B0302020104020203" pitchFamily="34" charset="0"/>
              </a:rPr>
              <a:t>But : déterminer les W (poids)</a:t>
            </a:r>
          </a:p>
          <a:p>
            <a:r>
              <a:rPr lang="fr-FR" sz="1800" dirty="0">
                <a:latin typeface="Gill Sans Nova Light" panose="020B0302020104020203" pitchFamily="34" charset="0"/>
              </a:rPr>
              <a:t>Avec un apprentissage supervisé</a:t>
            </a:r>
          </a:p>
          <a:p>
            <a:r>
              <a:rPr lang="fr-FR" sz="1800" dirty="0">
                <a:latin typeface="Gill Sans Nova Light" panose="020B0302020104020203" pitchFamily="34" charset="0"/>
              </a:rPr>
              <a:t>Classification</a:t>
            </a:r>
          </a:p>
          <a:p>
            <a:pPr lvl="2"/>
            <a:r>
              <a:rPr lang="fr-FR" dirty="0">
                <a:latin typeface="Gill Sans Nova Light" panose="020B0302020104020203" pitchFamily="34" charset="0"/>
              </a:rPr>
              <a:t>Règle de </a:t>
            </a:r>
            <a:r>
              <a:rPr lang="fr-FR" dirty="0" err="1">
                <a:latin typeface="Gill Sans Nova Light" panose="020B0302020104020203" pitchFamily="34" charset="0"/>
              </a:rPr>
              <a:t>Rosenblatt</a:t>
            </a:r>
            <a:endParaRPr lang="fr-FR" dirty="0">
              <a:latin typeface="Gill Sans Nova Light" panose="020B0302020104020203" pitchFamily="34" charset="0"/>
            </a:endParaRPr>
          </a:p>
          <a:p>
            <a:pPr lvl="2"/>
            <a:r>
              <a:rPr lang="fr-FR" dirty="0">
                <a:latin typeface="Gill Sans Nova Light" panose="020B0302020104020203" pitchFamily="34" charset="0"/>
              </a:rPr>
              <a:t>(Règle de </a:t>
            </a:r>
            <a:r>
              <a:rPr lang="fr-FR" dirty="0" err="1">
                <a:latin typeface="Gill Sans Nova Light" panose="020B0302020104020203" pitchFamily="34" charset="0"/>
              </a:rPr>
              <a:t>Hebb</a:t>
            </a:r>
            <a:r>
              <a:rPr lang="fr-FR" dirty="0">
                <a:latin typeface="Gill Sans Nova Light" panose="020B0302020104020203" pitchFamily="34" charset="0"/>
              </a:rPr>
              <a:t>)</a:t>
            </a:r>
          </a:p>
          <a:p>
            <a:r>
              <a:rPr lang="fr-FR" dirty="0">
                <a:latin typeface="Gill Sans Nova Light" panose="020B0302020104020203" pitchFamily="34" charset="0"/>
              </a:rPr>
              <a:t>Régression</a:t>
            </a:r>
          </a:p>
          <a:p>
            <a:pPr lvl="2"/>
            <a:r>
              <a:rPr lang="fr-FR" dirty="0">
                <a:latin typeface="Gill Sans Nova Light" panose="020B0302020104020203" pitchFamily="34" charset="0"/>
              </a:rPr>
              <a:t>Minimiser le carré de l’erreur</a:t>
            </a:r>
          </a:p>
          <a:p>
            <a:pPr lvl="2"/>
            <a:r>
              <a:rPr lang="fr-FR" dirty="0">
                <a:latin typeface="Gill Sans Nova Light" panose="020B0302020104020203" pitchFamily="34" charset="0"/>
              </a:rPr>
              <a:t>Utilisation de la pseudo inverse pour calculer W en un coup</a:t>
            </a:r>
          </a:p>
          <a:p>
            <a:pPr lvl="2"/>
            <a:endParaRPr lang="fr-FR" dirty="0">
              <a:latin typeface="Gill Sans Nova Light" panose="020B0302020104020203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790AE59-B974-CB48-BE0B-85026BFA4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717" y="2011026"/>
            <a:ext cx="3768460" cy="1414484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87D9267-E1E6-084B-ADAA-8889F3FA34EB}"/>
              </a:ext>
            </a:extLst>
          </p:cNvPr>
          <p:cNvSpPr txBox="1">
            <a:spLocks/>
          </p:cNvSpPr>
          <p:nvPr/>
        </p:nvSpPr>
        <p:spPr>
          <a:xfrm>
            <a:off x="1727981" y="861338"/>
            <a:ext cx="5688037" cy="57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Gill Sans Nova Light" panose="020B0302020104020203" pitchFamily="34" charset="0"/>
              </a:rPr>
              <a:t>Modèle linéaire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830ABE0-9A85-6847-B584-7B72C8C7A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118" y="4518152"/>
            <a:ext cx="13589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0998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/>
        </p:nvSpPr>
        <p:spPr>
          <a:xfrm>
            <a:off x="267823" y="151706"/>
            <a:ext cx="8876177" cy="96544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>
                <a:solidFill>
                  <a:schemeClr val="accent1"/>
                </a:solidFill>
                <a:latin typeface="Gill Sans Nova Light" panose="020B0302020104020203" pitchFamily="34" charset="0"/>
              </a:rPr>
              <a:t>Algorithmes de Machine Learning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/>
        </p:nvSpPr>
        <p:spPr>
          <a:xfrm>
            <a:off x="267823" y="1607313"/>
            <a:ext cx="5787375" cy="3661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latin typeface="Gill Sans Nova Light" panose="020B0302020104020203" pitchFamily="34" charset="0"/>
              </a:rPr>
              <a:t>Mettre des perceptrons en série et en parallèle</a:t>
            </a:r>
          </a:p>
          <a:p>
            <a:r>
              <a:rPr lang="fr-FR" sz="1600" dirty="0">
                <a:latin typeface="Gill Sans Nova Light" panose="020B0302020104020203" pitchFamily="34" charset="0"/>
              </a:rPr>
              <a:t>Paramètres : </a:t>
            </a:r>
            <a:r>
              <a:rPr lang="fr-FR" sz="1600" b="1" dirty="0">
                <a:latin typeface="Gill Sans Nova Light" panose="020B0302020104020203" pitchFamily="34" charset="0"/>
              </a:rPr>
              <a:t>ensemble des poids</a:t>
            </a:r>
          </a:p>
          <a:p>
            <a:r>
              <a:rPr lang="fr-FR" sz="1600" b="1" dirty="0">
                <a:latin typeface="Gill Sans Nova Light" panose="020B0302020104020203" pitchFamily="34" charset="0"/>
              </a:rPr>
              <a:t>Classification: </a:t>
            </a:r>
            <a:r>
              <a:rPr lang="fr-FR" sz="1600" dirty="0">
                <a:latin typeface="Gill Sans Nova Light" panose="020B0302020104020203" pitchFamily="34" charset="0"/>
              </a:rPr>
              <a:t>Ajout du </a:t>
            </a:r>
            <a:r>
              <a:rPr lang="fr-FR" sz="1600" i="1" dirty="0">
                <a:latin typeface="Gill Sans Nova Light" panose="020B0302020104020203" pitchFamily="34" charset="0"/>
              </a:rPr>
              <a:t>sinus</a:t>
            </a:r>
            <a:r>
              <a:rPr lang="fr-FR" sz="1600" dirty="0">
                <a:latin typeface="Gill Sans Nova Light" panose="020B0302020104020203" pitchFamily="34" charset="0"/>
              </a:rPr>
              <a:t> </a:t>
            </a:r>
          </a:p>
          <a:p>
            <a:r>
              <a:rPr lang="fr-FR" sz="1600" dirty="0">
                <a:latin typeface="Gill Sans Nova Light" panose="020B0302020104020203" pitchFamily="34" charset="0"/>
              </a:rPr>
              <a:t>Fonction dite </a:t>
            </a:r>
            <a:r>
              <a:rPr lang="fr-FR" sz="1600" b="1" dirty="0">
                <a:latin typeface="Gill Sans Nova Light" panose="020B0302020104020203" pitchFamily="34" charset="0"/>
              </a:rPr>
              <a:t>d’activation</a:t>
            </a:r>
            <a:r>
              <a:rPr lang="fr-FR" sz="1600" dirty="0">
                <a:latin typeface="Gill Sans Nova Light" panose="020B0302020104020203" pitchFamily="34" charset="0"/>
              </a:rPr>
              <a:t> </a:t>
            </a:r>
          </a:p>
          <a:p>
            <a:pPr lvl="1"/>
            <a:r>
              <a:rPr lang="fr-FR" sz="1600" dirty="0" err="1">
                <a:latin typeface="Gill Sans Nova Light" panose="020B0302020104020203" pitchFamily="34" charset="0"/>
              </a:rPr>
              <a:t>tanh</a:t>
            </a:r>
            <a:endParaRPr lang="fr-FR" sz="1600" dirty="0">
              <a:latin typeface="Gill Sans Nova Light" panose="020B0302020104020203" pitchFamily="34" charset="0"/>
            </a:endParaRPr>
          </a:p>
          <a:p>
            <a:pPr lvl="1"/>
            <a:r>
              <a:rPr lang="fr-FR" sz="1600" dirty="0">
                <a:latin typeface="Gill Sans Nova Light" panose="020B0302020104020203" pitchFamily="34" charset="0"/>
              </a:rPr>
              <a:t>Sigmoïde</a:t>
            </a:r>
          </a:p>
          <a:p>
            <a:pPr lvl="1"/>
            <a:r>
              <a:rPr lang="fr-FR" sz="1600" dirty="0" err="1">
                <a:latin typeface="Gill Sans Nova Light" panose="020B0302020104020203" pitchFamily="34" charset="0"/>
              </a:rPr>
              <a:t>Softmax</a:t>
            </a:r>
            <a:endParaRPr lang="fr-FR" sz="1600" dirty="0">
              <a:latin typeface="Gill Sans Nova Light" panose="020B0302020104020203" pitchFamily="34" charset="0"/>
            </a:endParaRPr>
          </a:p>
          <a:p>
            <a:r>
              <a:rPr lang="fr-FR" sz="1600" b="1" dirty="0" err="1">
                <a:latin typeface="Gill Sans Nova Light" panose="020B0302020104020203" pitchFamily="34" charset="0"/>
              </a:rPr>
              <a:t>Rétropropagation</a:t>
            </a:r>
            <a:r>
              <a:rPr lang="fr-FR" sz="1600" b="1" dirty="0">
                <a:latin typeface="Gill Sans Nova Light" panose="020B0302020104020203" pitchFamily="34" charset="0"/>
              </a:rPr>
              <a:t> du gradient</a:t>
            </a:r>
          </a:p>
          <a:p>
            <a:pPr lvl="1"/>
            <a:endParaRPr lang="fr-FR" sz="1600" dirty="0">
              <a:latin typeface="Gill Sans Nova Light" panose="020B0302020104020203" pitchFamily="34" charset="0"/>
            </a:endParaRPr>
          </a:p>
          <a:p>
            <a:endParaRPr lang="fr-FR" sz="1600" b="1" dirty="0">
              <a:latin typeface="Gill Sans Nova Light" panose="020B0302020104020203" pitchFamily="34" charset="0"/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87D9267-E1E6-084B-ADAA-8889F3FA34EB}"/>
              </a:ext>
            </a:extLst>
          </p:cNvPr>
          <p:cNvSpPr txBox="1">
            <a:spLocks/>
          </p:cNvSpPr>
          <p:nvPr/>
        </p:nvSpPr>
        <p:spPr>
          <a:xfrm>
            <a:off x="1727981" y="861338"/>
            <a:ext cx="5688037" cy="57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Gill Sans Nova Light" panose="020B0302020104020203" pitchFamily="34" charset="0"/>
              </a:rPr>
              <a:t>Perceptron Multi Couches (MLP)</a:t>
            </a:r>
          </a:p>
        </p:txBody>
      </p:sp>
      <p:pic>
        <p:nvPicPr>
          <p:cNvPr id="6" name="Image 5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5DA2A185-8E3A-6F4D-9691-660646046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638" y="1755543"/>
            <a:ext cx="3740172" cy="290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6947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5"/>
          <p:cNvSpPr txBox="1">
            <a:spLocks noGrp="1"/>
          </p:cNvSpPr>
          <p:nvPr>
            <p:ph type="title"/>
          </p:nvPr>
        </p:nvSpPr>
        <p:spPr>
          <a:xfrm>
            <a:off x="1361554" y="1724550"/>
            <a:ext cx="6420803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/>
              <a:t>STRUCTURE DU DATASET</a:t>
            </a:r>
            <a:endParaRPr dirty="0"/>
          </a:p>
        </p:txBody>
      </p:sp>
      <p:sp>
        <p:nvSpPr>
          <p:cNvPr id="526" name="Google Shape;526;p35"/>
          <p:cNvSpPr txBox="1">
            <a:spLocks noGrp="1"/>
          </p:cNvSpPr>
          <p:nvPr>
            <p:ph type="title" idx="2"/>
          </p:nvPr>
        </p:nvSpPr>
        <p:spPr>
          <a:xfrm>
            <a:off x="3055306" y="315950"/>
            <a:ext cx="30333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5" name="Picture 4" descr="Logo de voiture Porsche PNG transparents - StickPNG">
            <a:extLst>
              <a:ext uri="{FF2B5EF4-FFF2-40B4-BE49-F238E27FC236}">
                <a16:creationId xmlns:a16="http://schemas.microsoft.com/office/drawing/2014/main" id="{5510EDFB-1615-9F4E-913A-53533BD44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386" y="148203"/>
            <a:ext cx="955815" cy="53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udi-logo-old - TGB - Club de Basket Féminin de Tarbes">
            <a:extLst>
              <a:ext uri="{FF2B5EF4-FFF2-40B4-BE49-F238E27FC236}">
                <a16:creationId xmlns:a16="http://schemas.microsoft.com/office/drawing/2014/main" id="{C4534569-E7B0-E34E-8443-E188322D6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53" y="4398258"/>
            <a:ext cx="823326" cy="61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21B45E77-1F3B-C24E-B32E-F1AA2C6A4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719697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/>
        </p:nvSpPr>
        <p:spPr>
          <a:xfrm>
            <a:off x="267823" y="151706"/>
            <a:ext cx="8876177" cy="96544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>
                <a:solidFill>
                  <a:schemeClr val="accent1"/>
                </a:solidFill>
                <a:latin typeface="Gill Sans Nova Light" panose="020B0302020104020203" pitchFamily="34" charset="0"/>
              </a:rPr>
              <a:t>Structure du </a:t>
            </a:r>
            <a:r>
              <a:rPr lang="fr-FR" sz="3600" dirty="0" err="1">
                <a:solidFill>
                  <a:schemeClr val="accent1"/>
                </a:solidFill>
                <a:latin typeface="Gill Sans Nova Light" panose="020B0302020104020203" pitchFamily="34" charset="0"/>
              </a:rPr>
              <a:t>Dataset</a:t>
            </a:r>
            <a:endParaRPr lang="fr-FR" sz="3600" dirty="0">
              <a:solidFill>
                <a:schemeClr val="accent1"/>
              </a:solidFill>
              <a:latin typeface="Gill Sans Nova Light" panose="020B0302020104020203" pitchFamily="34" charset="0"/>
            </a:endParaRP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/>
        </p:nvSpPr>
        <p:spPr>
          <a:xfrm>
            <a:off x="145021" y="979367"/>
            <a:ext cx="4990649" cy="5699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Gill Sans Nova Light" panose="020B0302020104020203" pitchFamily="34" charset="0"/>
              </a:rPr>
              <a:t>Images de voitures:</a:t>
            </a:r>
          </a:p>
          <a:p>
            <a:pPr marL="987552" lvl="1" indent="-457200">
              <a:buAutoNum type="arabicParenR"/>
            </a:pPr>
            <a:r>
              <a:rPr lang="fr-FR" sz="1200" dirty="0">
                <a:solidFill>
                  <a:schemeClr val="bg2">
                    <a:lumMod val="20000"/>
                    <a:lumOff val="80000"/>
                  </a:schemeClr>
                </a:solidFill>
                <a:latin typeface="Gill Sans Nova Light" panose="020B0302020104020203" pitchFamily="34" charset="0"/>
              </a:rPr>
              <a:t>AUDI</a:t>
            </a:r>
          </a:p>
          <a:p>
            <a:pPr marL="987552" lvl="1" indent="-457200">
              <a:buAutoNum type="arabicParenR"/>
            </a:pPr>
            <a:r>
              <a:rPr lang="fr-FR" sz="1200" dirty="0">
                <a:solidFill>
                  <a:schemeClr val="bg2">
                    <a:lumMod val="20000"/>
                    <a:lumOff val="80000"/>
                  </a:schemeClr>
                </a:solidFill>
                <a:latin typeface="Gill Sans Nova Light" panose="020B0302020104020203" pitchFamily="34" charset="0"/>
              </a:rPr>
              <a:t>Porsche</a:t>
            </a:r>
          </a:p>
          <a:p>
            <a:pPr marL="987552" lvl="1" indent="-457200">
              <a:buAutoNum type="arabicParenR"/>
            </a:pPr>
            <a:r>
              <a:rPr lang="fr-FR" sz="1200" dirty="0">
                <a:solidFill>
                  <a:schemeClr val="bg2">
                    <a:lumMod val="20000"/>
                    <a:lumOff val="80000"/>
                  </a:schemeClr>
                </a:solidFill>
                <a:latin typeface="Gill Sans Nova Light" panose="020B0302020104020203" pitchFamily="34" charset="0"/>
              </a:rPr>
              <a:t>(Range Rover)</a:t>
            </a:r>
          </a:p>
          <a:p>
            <a:endParaRPr lang="fr-FR" sz="500" dirty="0">
              <a:solidFill>
                <a:schemeClr val="bg2">
                  <a:lumMod val="20000"/>
                  <a:lumOff val="80000"/>
                </a:schemeClr>
              </a:solidFill>
              <a:latin typeface="Gill Sans Nova Light" panose="020B0302020104020203" pitchFamily="34" charset="0"/>
            </a:endParaRPr>
          </a:p>
          <a:p>
            <a:r>
              <a:rPr lang="fr-FR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Gill Sans Nova Light" panose="020B0302020104020203" pitchFamily="34" charset="0"/>
              </a:rPr>
              <a:t>Nombre d’images </a:t>
            </a:r>
            <a:r>
              <a:rPr lang="fr-FR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Gill Sans Nova Light" panose="020B0302020104020203" pitchFamily="34" charset="0"/>
              </a:rPr>
              <a:t>scrapées</a:t>
            </a:r>
            <a:r>
              <a:rPr lang="fr-FR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Gill Sans Nova Light" panose="020B0302020104020203" pitchFamily="34" charset="0"/>
              </a:rPr>
              <a:t> dans notre dataset :</a:t>
            </a:r>
          </a:p>
          <a:p>
            <a:pPr lvl="1"/>
            <a:r>
              <a:rPr lang="fr-FR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Gill Sans Nova Light" panose="020B0302020104020203" pitchFamily="34" charset="0"/>
              </a:rPr>
              <a:t>AUDI</a:t>
            </a:r>
            <a:r>
              <a:rPr lang="fr-FR" sz="1200" dirty="0">
                <a:solidFill>
                  <a:schemeClr val="bg2">
                    <a:lumMod val="20000"/>
                    <a:lumOff val="80000"/>
                  </a:schemeClr>
                </a:solidFill>
                <a:latin typeface="Gill Sans Nova Light" panose="020B0302020104020203" pitchFamily="34" charset="0"/>
              </a:rPr>
              <a:t> </a:t>
            </a:r>
          </a:p>
          <a:p>
            <a:pPr lvl="2"/>
            <a:r>
              <a:rPr lang="fr-FR" sz="1100" dirty="0">
                <a:solidFill>
                  <a:schemeClr val="bg2">
                    <a:lumMod val="20000"/>
                    <a:lumOff val="80000"/>
                  </a:schemeClr>
                </a:solidFill>
                <a:latin typeface="Gill Sans Nova Light" panose="020B0302020104020203" pitchFamily="34" charset="0"/>
              </a:rPr>
              <a:t>Images de train : 500</a:t>
            </a:r>
          </a:p>
          <a:p>
            <a:pPr lvl="2"/>
            <a:r>
              <a:rPr lang="fr-FR" sz="1100" dirty="0">
                <a:solidFill>
                  <a:schemeClr val="bg2">
                    <a:lumMod val="20000"/>
                    <a:lumOff val="80000"/>
                  </a:schemeClr>
                </a:solidFill>
                <a:latin typeface="Gill Sans Nova Light" panose="020B0302020104020203" pitchFamily="34" charset="0"/>
              </a:rPr>
              <a:t>Images de validations : 500</a:t>
            </a:r>
          </a:p>
          <a:p>
            <a:pPr lvl="1"/>
            <a:r>
              <a:rPr lang="fr-FR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Gill Sans Nova Light" panose="020B0302020104020203" pitchFamily="34" charset="0"/>
              </a:rPr>
              <a:t>Porsche</a:t>
            </a:r>
            <a:r>
              <a:rPr lang="fr-FR" sz="1200" dirty="0">
                <a:solidFill>
                  <a:schemeClr val="bg2">
                    <a:lumMod val="20000"/>
                    <a:lumOff val="80000"/>
                  </a:schemeClr>
                </a:solidFill>
                <a:latin typeface="Gill Sans Nova Light" panose="020B0302020104020203" pitchFamily="34" charset="0"/>
              </a:rPr>
              <a:t> </a:t>
            </a:r>
          </a:p>
          <a:p>
            <a:pPr lvl="2"/>
            <a:r>
              <a:rPr lang="fr-FR" sz="1100" dirty="0">
                <a:solidFill>
                  <a:schemeClr val="bg2">
                    <a:lumMod val="20000"/>
                    <a:lumOff val="80000"/>
                  </a:schemeClr>
                </a:solidFill>
                <a:latin typeface="Gill Sans Nova Light" panose="020B0302020104020203" pitchFamily="34" charset="0"/>
              </a:rPr>
              <a:t>Images de train : 500</a:t>
            </a:r>
          </a:p>
          <a:p>
            <a:pPr lvl="2"/>
            <a:r>
              <a:rPr lang="fr-FR" sz="1100" dirty="0">
                <a:solidFill>
                  <a:schemeClr val="bg2">
                    <a:lumMod val="20000"/>
                    <a:lumOff val="80000"/>
                  </a:schemeClr>
                </a:solidFill>
                <a:latin typeface="Gill Sans Nova Light" panose="020B0302020104020203" pitchFamily="34" charset="0"/>
              </a:rPr>
              <a:t>Images de validations : 500</a:t>
            </a:r>
          </a:p>
          <a:p>
            <a:pPr lvl="1"/>
            <a:r>
              <a:rPr lang="fr-FR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Gill Sans Nova Light" panose="020B0302020104020203" pitchFamily="34" charset="0"/>
              </a:rPr>
              <a:t>Range Rover </a:t>
            </a:r>
          </a:p>
          <a:p>
            <a:pPr lvl="2"/>
            <a:r>
              <a:rPr lang="fr-FR" sz="1100" dirty="0">
                <a:solidFill>
                  <a:schemeClr val="bg2">
                    <a:lumMod val="20000"/>
                    <a:lumOff val="80000"/>
                  </a:schemeClr>
                </a:solidFill>
                <a:latin typeface="Gill Sans Nova Light" panose="020B0302020104020203" pitchFamily="34" charset="0"/>
              </a:rPr>
              <a:t>Images : 500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472FCAC1-6E1A-9248-B112-7B5D428054F2}"/>
              </a:ext>
            </a:extLst>
          </p:cNvPr>
          <p:cNvSpPr>
            <a:spLocks noGrp="1"/>
          </p:cNvSpPr>
          <p:nvPr/>
        </p:nvSpPr>
        <p:spPr>
          <a:xfrm>
            <a:off x="4998510" y="979367"/>
            <a:ext cx="4877916" cy="5699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latin typeface="Gill Sans Nova Light" panose="020B0302020104020203" pitchFamily="34" charset="0"/>
              </a:rPr>
              <a:t>Images redimensionnées en 8 * 8 px</a:t>
            </a:r>
          </a:p>
          <a:p>
            <a:pPr marL="0" indent="0">
              <a:buNone/>
            </a:pPr>
            <a:endParaRPr lang="fr-FR" sz="1600" dirty="0">
              <a:solidFill>
                <a:schemeClr val="bg2">
                  <a:lumMod val="20000"/>
                  <a:lumOff val="80000"/>
                </a:schemeClr>
              </a:solidFill>
              <a:latin typeface="Gill Sans Nova Light" panose="020B0302020104020203" pitchFamily="34" charset="0"/>
            </a:endParaRPr>
          </a:p>
          <a:p>
            <a:pPr marL="0" indent="0">
              <a:buNone/>
            </a:pPr>
            <a:endParaRPr lang="fr-FR" sz="1600" dirty="0">
              <a:solidFill>
                <a:schemeClr val="bg2">
                  <a:lumMod val="20000"/>
                  <a:lumOff val="80000"/>
                </a:schemeClr>
              </a:solidFill>
              <a:latin typeface="Gill Sans Nova Light" panose="020B0302020104020203" pitchFamily="34" charset="0"/>
            </a:endParaRPr>
          </a:p>
          <a:p>
            <a:pPr marL="0" indent="0">
              <a:buNone/>
            </a:pPr>
            <a:endParaRPr lang="fr-FR" sz="1000" dirty="0">
              <a:solidFill>
                <a:schemeClr val="bg2">
                  <a:lumMod val="20000"/>
                  <a:lumOff val="80000"/>
                </a:schemeClr>
              </a:solidFill>
              <a:latin typeface="Gill Sans Nova Light" panose="020B0302020104020203" pitchFamily="34" charset="0"/>
            </a:endParaRPr>
          </a:p>
          <a:p>
            <a:r>
              <a:rPr lang="fr-FR" sz="1600" dirty="0">
                <a:latin typeface="Gill Sans Nova Light" panose="020B0302020104020203" pitchFamily="34" charset="0"/>
              </a:rPr>
              <a:t>Structure du </a:t>
            </a:r>
            <a:r>
              <a:rPr lang="fr-FR" sz="1600" dirty="0" err="1">
                <a:latin typeface="Gill Sans Nova Light" panose="020B0302020104020203" pitchFamily="34" charset="0"/>
              </a:rPr>
              <a:t>dataset</a:t>
            </a:r>
            <a:r>
              <a:rPr lang="fr-FR" sz="1600" dirty="0">
                <a:latin typeface="Gill Sans Nova Light" panose="020B0302020104020203" pitchFamily="34" charset="0"/>
              </a:rPr>
              <a:t>:</a:t>
            </a:r>
          </a:p>
          <a:p>
            <a:pPr lvl="1"/>
            <a:r>
              <a:rPr lang="fr-FR" sz="1400" dirty="0">
                <a:latin typeface="Gill Sans Nova Light" panose="020B0302020104020203" pitchFamily="34" charset="0"/>
              </a:rPr>
              <a:t>Dossier Train</a:t>
            </a:r>
          </a:p>
          <a:p>
            <a:pPr lvl="2"/>
            <a:r>
              <a:rPr lang="fr-FR" sz="1200" dirty="0">
                <a:latin typeface="Gill Sans Nova Light" panose="020B0302020104020203" pitchFamily="34" charset="0"/>
              </a:rPr>
              <a:t>Notre </a:t>
            </a:r>
            <a:r>
              <a:rPr lang="fr-FR" sz="1200" dirty="0" err="1">
                <a:latin typeface="Gill Sans Nova Light" panose="020B0302020104020203" pitchFamily="34" charset="0"/>
              </a:rPr>
              <a:t>dataset</a:t>
            </a:r>
            <a:r>
              <a:rPr lang="fr-FR" sz="1200" dirty="0">
                <a:latin typeface="Gill Sans Nova Light" panose="020B0302020104020203" pitchFamily="34" charset="0"/>
              </a:rPr>
              <a:t> d’entraînement </a:t>
            </a:r>
          </a:p>
          <a:p>
            <a:pPr lvl="1"/>
            <a:r>
              <a:rPr lang="fr-FR" sz="1400" dirty="0">
                <a:latin typeface="Gill Sans Nova Light" panose="020B0302020104020203" pitchFamily="34" charset="0"/>
              </a:rPr>
              <a:t>Dossier Validation</a:t>
            </a:r>
          </a:p>
          <a:p>
            <a:pPr lvl="2"/>
            <a:r>
              <a:rPr lang="fr-FR" sz="1200" dirty="0">
                <a:latin typeface="Gill Sans Nova Light" panose="020B0302020104020203" pitchFamily="34" charset="0"/>
              </a:rPr>
              <a:t>Notre </a:t>
            </a:r>
            <a:r>
              <a:rPr lang="fr-FR" sz="1200" dirty="0" err="1">
                <a:latin typeface="Gill Sans Nova Light" panose="020B0302020104020203" pitchFamily="34" charset="0"/>
              </a:rPr>
              <a:t>dataset</a:t>
            </a:r>
            <a:r>
              <a:rPr lang="fr-FR" sz="1200" dirty="0">
                <a:latin typeface="Gill Sans Nova Light" panose="020B0302020104020203" pitchFamily="34" charset="0"/>
              </a:rPr>
              <a:t> de </a:t>
            </a:r>
            <a:r>
              <a:rPr lang="fr-FR" sz="1200" dirty="0" err="1">
                <a:latin typeface="Gill Sans Nova Light" panose="020B0302020104020203" pitchFamily="34" charset="0"/>
              </a:rPr>
              <a:t>valid</a:t>
            </a:r>
            <a:endParaRPr lang="fr-FR" sz="1200" dirty="0">
              <a:solidFill>
                <a:schemeClr val="bg2">
                  <a:lumMod val="20000"/>
                  <a:lumOff val="80000"/>
                </a:schemeClr>
              </a:solidFill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71441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5"/>
          <p:cNvSpPr txBox="1">
            <a:spLocks noGrp="1"/>
          </p:cNvSpPr>
          <p:nvPr>
            <p:ph type="title"/>
          </p:nvPr>
        </p:nvSpPr>
        <p:spPr>
          <a:xfrm>
            <a:off x="1795350" y="1724550"/>
            <a:ext cx="55533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/>
              <a:t>ENTRAINEMENT DES MODÈLES</a:t>
            </a:r>
            <a:endParaRPr dirty="0"/>
          </a:p>
        </p:txBody>
      </p:sp>
      <p:sp>
        <p:nvSpPr>
          <p:cNvPr id="526" name="Google Shape;526;p35"/>
          <p:cNvSpPr txBox="1">
            <a:spLocks noGrp="1"/>
          </p:cNvSpPr>
          <p:nvPr>
            <p:ph type="title" idx="2"/>
          </p:nvPr>
        </p:nvSpPr>
        <p:spPr>
          <a:xfrm>
            <a:off x="3055306" y="315950"/>
            <a:ext cx="30333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5" name="Picture 4" descr="Logo de voiture Porsche PNG transparents - StickPNG">
            <a:extLst>
              <a:ext uri="{FF2B5EF4-FFF2-40B4-BE49-F238E27FC236}">
                <a16:creationId xmlns:a16="http://schemas.microsoft.com/office/drawing/2014/main" id="{5510EDFB-1615-9F4E-913A-53533BD44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386" y="148203"/>
            <a:ext cx="955815" cy="53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udi-logo-old - TGB - Club de Basket Féminin de Tarbes">
            <a:extLst>
              <a:ext uri="{FF2B5EF4-FFF2-40B4-BE49-F238E27FC236}">
                <a16:creationId xmlns:a16="http://schemas.microsoft.com/office/drawing/2014/main" id="{C4534569-E7B0-E34E-8443-E188322D6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53" y="4398258"/>
            <a:ext cx="823326" cy="61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94B568F1-9256-E84A-B690-4E5529F3FB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698706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/>
        </p:nvSpPr>
        <p:spPr>
          <a:xfrm>
            <a:off x="267823" y="151706"/>
            <a:ext cx="8876177" cy="96544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>
                <a:solidFill>
                  <a:schemeClr val="accent1"/>
                </a:solidFill>
                <a:latin typeface="Gill Sans Nova Light" panose="020B0302020104020203" pitchFamily="34" charset="0"/>
              </a:rPr>
              <a:t>Entraînement des modèles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23FBA53-4B0A-2144-9145-D1EEE6DB568E}"/>
              </a:ext>
            </a:extLst>
          </p:cNvPr>
          <p:cNvSpPr txBox="1">
            <a:spLocks/>
          </p:cNvSpPr>
          <p:nvPr/>
        </p:nvSpPr>
        <p:spPr>
          <a:xfrm>
            <a:off x="1276676" y="1016569"/>
            <a:ext cx="5688037" cy="491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0" dirty="0">
                <a:latin typeface="Gill Sans Nova Light" panose="020B0302020104020203" pitchFamily="34" charset="0"/>
              </a:rPr>
              <a:t>Utilisation de nos </a:t>
            </a:r>
            <a:r>
              <a:rPr lang="fr-FR" b="1" i="0" dirty="0" err="1">
                <a:latin typeface="Gill Sans Nova Light" panose="020B0302020104020203" pitchFamily="34" charset="0"/>
              </a:rPr>
              <a:t>datasets</a:t>
            </a:r>
            <a:endParaRPr lang="fr-FR" b="1" i="0" dirty="0">
              <a:latin typeface="Gill Sans Nova Light" panose="020B0302020104020203" pitchFamily="34" charset="0"/>
            </a:endParaRPr>
          </a:p>
          <a:p>
            <a:pPr lvl="1"/>
            <a:r>
              <a:rPr lang="fr-FR" sz="1800" i="0" dirty="0">
                <a:latin typeface="Gill Sans Nova Light" panose="020B0302020104020203" pitchFamily="34" charset="0"/>
              </a:rPr>
              <a:t>D’entraînement</a:t>
            </a:r>
          </a:p>
          <a:p>
            <a:pPr lvl="1"/>
            <a:r>
              <a:rPr lang="fr-FR" sz="1800" i="0" dirty="0">
                <a:latin typeface="Gill Sans Nova Light" panose="020B0302020104020203" pitchFamily="34" charset="0"/>
              </a:rPr>
              <a:t>De validation</a:t>
            </a:r>
          </a:p>
          <a:p>
            <a:pPr lvl="1"/>
            <a:endParaRPr lang="fr-FR" sz="1800" i="0" dirty="0">
              <a:latin typeface="Gill Sans Nova Light" panose="020B0302020104020203" pitchFamily="34" charset="0"/>
            </a:endParaRPr>
          </a:p>
          <a:p>
            <a:r>
              <a:rPr lang="fr-FR" b="1" i="0" dirty="0">
                <a:latin typeface="Gill Sans Nova Light" panose="020B0302020104020203" pitchFamily="34" charset="0"/>
              </a:rPr>
              <a:t>Entraînement avec les algorithmes</a:t>
            </a:r>
          </a:p>
          <a:p>
            <a:pPr lvl="1"/>
            <a:r>
              <a:rPr lang="fr-FR" sz="1800" i="0" dirty="0">
                <a:latin typeface="Gill Sans Nova Light" panose="020B0302020104020203" pitchFamily="34" charset="0"/>
              </a:rPr>
              <a:t>Du modèle linéaire</a:t>
            </a:r>
          </a:p>
          <a:p>
            <a:pPr lvl="1"/>
            <a:r>
              <a:rPr lang="fr-FR" sz="1800" i="0" dirty="0">
                <a:latin typeface="Gill Sans Nova Light" panose="020B0302020104020203" pitchFamily="34" charset="0"/>
              </a:rPr>
              <a:t>Du MLP</a:t>
            </a:r>
          </a:p>
          <a:p>
            <a:pPr lvl="1"/>
            <a:r>
              <a:rPr lang="fr-FR" sz="1800" i="0" dirty="0">
                <a:latin typeface="Gill Sans Nova Light" panose="020B0302020104020203" pitchFamily="34" charset="0"/>
              </a:rPr>
              <a:t>Tenserflow / Keras</a:t>
            </a:r>
          </a:p>
          <a:p>
            <a:pPr lvl="1"/>
            <a:endParaRPr lang="fr-FR" sz="1800" i="0" dirty="0">
              <a:latin typeface="Gill Sans Nova Light" panose="020B0302020104020203" pitchFamily="34" charset="0"/>
            </a:endParaRPr>
          </a:p>
          <a:p>
            <a:r>
              <a:rPr lang="fr-FR" b="1" dirty="0">
                <a:latin typeface="Gill Sans Nova Light" panose="020B0302020104020203" pitchFamily="34" charset="0"/>
              </a:rPr>
              <a:t>Démonstration</a:t>
            </a:r>
          </a:p>
          <a:p>
            <a:pPr marL="530352" lvl="1" indent="0">
              <a:buNone/>
            </a:pPr>
            <a:endParaRPr lang="fr-FR" sz="1800" b="1" dirty="0">
              <a:latin typeface="Gill Sans Nova Light" panose="020B0302020104020203" pitchFamily="34" charset="0"/>
            </a:endParaRPr>
          </a:p>
          <a:p>
            <a:pPr lvl="1"/>
            <a:endParaRPr lang="fr-FR" sz="1800" dirty="0">
              <a:latin typeface="Gill Sans Nova Light" panose="020B0302020104020203" pitchFamily="34" charset="0"/>
            </a:endParaRPr>
          </a:p>
          <a:p>
            <a:endParaRPr lang="fr-FR" sz="1800" b="1" i="0" dirty="0"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36884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5"/>
          <p:cNvSpPr txBox="1">
            <a:spLocks noGrp="1"/>
          </p:cNvSpPr>
          <p:nvPr>
            <p:ph type="title"/>
          </p:nvPr>
        </p:nvSpPr>
        <p:spPr>
          <a:xfrm>
            <a:off x="1516195" y="1724550"/>
            <a:ext cx="6111521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/>
              <a:t>DEMONSTRATION DE NOTRE WEB APP</a:t>
            </a:r>
          </a:p>
        </p:txBody>
      </p:sp>
      <p:sp>
        <p:nvSpPr>
          <p:cNvPr id="526" name="Google Shape;526;p35"/>
          <p:cNvSpPr txBox="1">
            <a:spLocks noGrp="1"/>
          </p:cNvSpPr>
          <p:nvPr>
            <p:ph type="title" idx="2"/>
          </p:nvPr>
        </p:nvSpPr>
        <p:spPr>
          <a:xfrm>
            <a:off x="3055306" y="315950"/>
            <a:ext cx="30333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pic>
        <p:nvPicPr>
          <p:cNvPr id="5" name="Picture 4" descr="Logo de voiture Porsche PNG transparents - StickPNG">
            <a:extLst>
              <a:ext uri="{FF2B5EF4-FFF2-40B4-BE49-F238E27FC236}">
                <a16:creationId xmlns:a16="http://schemas.microsoft.com/office/drawing/2014/main" id="{5510EDFB-1615-9F4E-913A-53533BD44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386" y="148203"/>
            <a:ext cx="955815" cy="53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udi-logo-old - TGB - Club de Basket Féminin de Tarbes">
            <a:extLst>
              <a:ext uri="{FF2B5EF4-FFF2-40B4-BE49-F238E27FC236}">
                <a16:creationId xmlns:a16="http://schemas.microsoft.com/office/drawing/2014/main" id="{C4534569-E7B0-E34E-8443-E188322D6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53" y="4398258"/>
            <a:ext cx="823326" cy="61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02509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3"/>
          <p:cNvSpPr txBox="1">
            <a:spLocks noGrp="1"/>
          </p:cNvSpPr>
          <p:nvPr>
            <p:ph type="title"/>
          </p:nvPr>
        </p:nvSpPr>
        <p:spPr>
          <a:xfrm>
            <a:off x="1795350" y="1228412"/>
            <a:ext cx="55533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dirty="0"/>
              <a:t>PROBLEMATIQUE</a:t>
            </a:r>
            <a:endParaRPr lang="fr-FR" dirty="0"/>
          </a:p>
        </p:txBody>
      </p:sp>
      <p:sp>
        <p:nvSpPr>
          <p:cNvPr id="510" name="Google Shape;510;p33"/>
          <p:cNvSpPr txBox="1">
            <a:spLocks noGrp="1"/>
          </p:cNvSpPr>
          <p:nvPr>
            <p:ph type="subTitle" idx="1"/>
          </p:nvPr>
        </p:nvSpPr>
        <p:spPr>
          <a:xfrm>
            <a:off x="1146445" y="2571750"/>
            <a:ext cx="6851109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/>
              <a:t>À partir d’algorithmes de Machine Learning, </a:t>
            </a:r>
          </a:p>
          <a:p>
            <a:r>
              <a:rPr lang="fr-FR" sz="1800" dirty="0"/>
              <a:t>Catégoriser une image soit en classe </a:t>
            </a:r>
            <a:r>
              <a:rPr lang="fr-FR" sz="1800" b="1" dirty="0"/>
              <a:t>«</a:t>
            </a:r>
            <a:r>
              <a:rPr lang="fr-FR" sz="1800" dirty="0"/>
              <a:t> </a:t>
            </a:r>
            <a:r>
              <a:rPr lang="fr-FR" sz="1800" b="1" dirty="0"/>
              <a:t>Porsche »</a:t>
            </a:r>
            <a:r>
              <a:rPr lang="fr-FR" sz="1800" dirty="0"/>
              <a:t> soit en classe </a:t>
            </a:r>
            <a:r>
              <a:rPr lang="fr-FR" sz="1800" b="1" dirty="0"/>
              <a:t>« Audi »</a:t>
            </a:r>
          </a:p>
        </p:txBody>
      </p:sp>
      <p:pic>
        <p:nvPicPr>
          <p:cNvPr id="5" name="Picture 4" descr="Logo de voiture Porsche PNG transparents - StickPNG">
            <a:extLst>
              <a:ext uri="{FF2B5EF4-FFF2-40B4-BE49-F238E27FC236}">
                <a16:creationId xmlns:a16="http://schemas.microsoft.com/office/drawing/2014/main" id="{426A80DD-BB82-8B49-8CCD-94C8F5FCB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386" y="148203"/>
            <a:ext cx="955815" cy="53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udi-logo-old - TGB - Club de Basket Féminin de Tarbes">
            <a:extLst>
              <a:ext uri="{FF2B5EF4-FFF2-40B4-BE49-F238E27FC236}">
                <a16:creationId xmlns:a16="http://schemas.microsoft.com/office/drawing/2014/main" id="{90E5FB2A-E69D-754A-8877-212115258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53" y="4398258"/>
            <a:ext cx="823326" cy="61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5"/>
          <p:cNvSpPr txBox="1">
            <a:spLocks noGrp="1"/>
          </p:cNvSpPr>
          <p:nvPr>
            <p:ph type="title"/>
          </p:nvPr>
        </p:nvSpPr>
        <p:spPr>
          <a:xfrm>
            <a:off x="1516195" y="1724550"/>
            <a:ext cx="6111521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/>
              <a:t>LIB MACHINE LEARNING VS TENSERFLOW/KERAS</a:t>
            </a:r>
          </a:p>
        </p:txBody>
      </p:sp>
      <p:sp>
        <p:nvSpPr>
          <p:cNvPr id="526" name="Google Shape;526;p35"/>
          <p:cNvSpPr txBox="1">
            <a:spLocks noGrp="1"/>
          </p:cNvSpPr>
          <p:nvPr>
            <p:ph type="title" idx="2"/>
          </p:nvPr>
        </p:nvSpPr>
        <p:spPr>
          <a:xfrm>
            <a:off x="3055306" y="315950"/>
            <a:ext cx="30333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pic>
        <p:nvPicPr>
          <p:cNvPr id="5" name="Picture 4" descr="Logo de voiture Porsche PNG transparents - StickPNG">
            <a:extLst>
              <a:ext uri="{FF2B5EF4-FFF2-40B4-BE49-F238E27FC236}">
                <a16:creationId xmlns:a16="http://schemas.microsoft.com/office/drawing/2014/main" id="{5510EDFB-1615-9F4E-913A-53533BD44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386" y="148203"/>
            <a:ext cx="955815" cy="53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udi-logo-old - TGB - Club de Basket Féminin de Tarbes">
            <a:extLst>
              <a:ext uri="{FF2B5EF4-FFF2-40B4-BE49-F238E27FC236}">
                <a16:creationId xmlns:a16="http://schemas.microsoft.com/office/drawing/2014/main" id="{C4534569-E7B0-E34E-8443-E188322D6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53" y="4398258"/>
            <a:ext cx="823326" cy="61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951068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/>
        </p:nvSpPr>
        <p:spPr>
          <a:xfrm>
            <a:off x="267823" y="151706"/>
            <a:ext cx="8876177" cy="96544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>
                <a:solidFill>
                  <a:schemeClr val="accent1"/>
                </a:solidFill>
                <a:latin typeface="Gill Sans Nova Light" panose="020B0302020104020203" pitchFamily="34" charset="0"/>
              </a:rPr>
              <a:t>Lib Machine Learning VS </a:t>
            </a:r>
            <a:r>
              <a:rPr lang="fr-FR" sz="3600" dirty="0" err="1">
                <a:solidFill>
                  <a:schemeClr val="accent1"/>
                </a:solidFill>
                <a:latin typeface="Gill Sans Nova Light" panose="020B0302020104020203" pitchFamily="34" charset="0"/>
              </a:rPr>
              <a:t>Tensorflow</a:t>
            </a:r>
            <a:r>
              <a:rPr lang="fr-FR" sz="3600" dirty="0">
                <a:solidFill>
                  <a:schemeClr val="accent1"/>
                </a:solidFill>
                <a:latin typeface="Gill Sans Nova Light" panose="020B0302020104020203" pitchFamily="34" charset="0"/>
              </a:rPr>
              <a:t>/</a:t>
            </a:r>
            <a:r>
              <a:rPr lang="fr-FR" sz="3600" dirty="0" err="1">
                <a:solidFill>
                  <a:schemeClr val="accent1"/>
                </a:solidFill>
                <a:latin typeface="Gill Sans Nova Light" panose="020B0302020104020203" pitchFamily="34" charset="0"/>
              </a:rPr>
              <a:t>Keras</a:t>
            </a:r>
            <a:endParaRPr lang="fr-FR" sz="3600" dirty="0">
              <a:solidFill>
                <a:schemeClr val="accent1"/>
              </a:solidFill>
              <a:latin typeface="Gill Sans Nova Light" panose="020B0302020104020203" pitchFamily="34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9BC4DC6-EAE4-8142-B6E5-8D5736AA423F}"/>
              </a:ext>
            </a:extLst>
          </p:cNvPr>
          <p:cNvSpPr txBox="1">
            <a:spLocks/>
          </p:cNvSpPr>
          <p:nvPr/>
        </p:nvSpPr>
        <p:spPr>
          <a:xfrm>
            <a:off x="161992" y="1695571"/>
            <a:ext cx="4441337" cy="3447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i="0" dirty="0">
                <a:latin typeface="Gill Sans Nova Light" panose="020B0302020104020203" pitchFamily="34" charset="0"/>
              </a:rPr>
              <a:t>Avantages</a:t>
            </a:r>
          </a:p>
          <a:p>
            <a:pPr lvl="1"/>
            <a:r>
              <a:rPr lang="fr-FR" sz="1800" i="0" dirty="0">
                <a:latin typeface="Gill Sans Nova Light" panose="020B0302020104020203" pitchFamily="34" charset="0"/>
              </a:rPr>
              <a:t>Assez rapide pour entraîner nos modèles sur de petits </a:t>
            </a:r>
            <a:r>
              <a:rPr lang="fr-FR" sz="1800" i="0" dirty="0" err="1">
                <a:latin typeface="Gill Sans Nova Light" panose="020B0302020104020203" pitchFamily="34" charset="0"/>
              </a:rPr>
              <a:t>datasets</a:t>
            </a:r>
            <a:endParaRPr lang="fr-FR" sz="1800" i="0" dirty="0">
              <a:latin typeface="Gill Sans Nova Light" panose="020B0302020104020203" pitchFamily="34" charset="0"/>
            </a:endParaRPr>
          </a:p>
          <a:p>
            <a:pPr lvl="1"/>
            <a:r>
              <a:rPr lang="fr-FR" sz="1800" i="0" dirty="0">
                <a:latin typeface="Gill Sans Nova Light" panose="020B0302020104020203" pitchFamily="34" charset="0"/>
              </a:rPr>
              <a:t>Utilisation de plusieurs algorithmes de machine </a:t>
            </a:r>
            <a:r>
              <a:rPr lang="fr-FR" sz="1800" i="0" dirty="0" err="1">
                <a:latin typeface="Gill Sans Nova Light" panose="020B0302020104020203" pitchFamily="34" charset="0"/>
              </a:rPr>
              <a:t>learning</a:t>
            </a:r>
            <a:endParaRPr lang="fr-FR" sz="1800" i="0" dirty="0">
              <a:latin typeface="Gill Sans Nova Light" panose="020B0302020104020203" pitchFamily="34" charset="0"/>
            </a:endParaRPr>
          </a:p>
          <a:p>
            <a:r>
              <a:rPr lang="fr-FR" sz="2400" b="1" i="0" dirty="0">
                <a:latin typeface="Gill Sans Nova Light" panose="020B0302020104020203" pitchFamily="34" charset="0"/>
              </a:rPr>
              <a:t>Inconvénient </a:t>
            </a:r>
          </a:p>
          <a:p>
            <a:pPr lvl="1"/>
            <a:r>
              <a:rPr lang="fr-FR" sz="1800" i="0" dirty="0">
                <a:latin typeface="Gill Sans Nova Light" panose="020B0302020104020203" pitchFamily="34" charset="0"/>
              </a:rPr>
              <a:t>Paramétrage limité des algorithmes</a:t>
            </a:r>
            <a:endParaRPr lang="fr-FR" sz="1800" dirty="0">
              <a:latin typeface="Gill Sans Nova Light" panose="020B0302020104020203" pitchFamily="34" charset="0"/>
            </a:endParaRPr>
          </a:p>
          <a:p>
            <a:endParaRPr lang="fr-FR" sz="2400" b="1" i="0" dirty="0">
              <a:latin typeface="Gill Sans Nova Light" panose="020B0302020104020203" pitchFamily="34" charset="0"/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167EB9C-054B-374D-A7F0-B1876CFD03C0}"/>
              </a:ext>
            </a:extLst>
          </p:cNvPr>
          <p:cNvSpPr txBox="1">
            <a:spLocks/>
          </p:cNvSpPr>
          <p:nvPr/>
        </p:nvSpPr>
        <p:spPr>
          <a:xfrm>
            <a:off x="4834191" y="1695571"/>
            <a:ext cx="4227513" cy="309207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i="0" dirty="0">
                <a:latin typeface="Gill Sans Nova Light" panose="020B0302020104020203" pitchFamily="34" charset="0"/>
              </a:rPr>
              <a:t>Avantages</a:t>
            </a:r>
            <a:endParaRPr lang="fr-FR" sz="3100" b="1" i="0" dirty="0">
              <a:latin typeface="Gill Sans Nova Light" panose="020B0302020104020203" pitchFamily="34" charset="0"/>
            </a:endParaRPr>
          </a:p>
          <a:p>
            <a:pPr lvl="1"/>
            <a:r>
              <a:rPr lang="fr-FR" sz="1800" i="0" dirty="0">
                <a:latin typeface="Gill Sans Nova Light" panose="020B0302020104020203" pitchFamily="34" charset="0"/>
              </a:rPr>
              <a:t>Communication directement avec le matériel via tf</a:t>
            </a:r>
          </a:p>
          <a:p>
            <a:pPr lvl="1"/>
            <a:r>
              <a:rPr lang="fr-FR" sz="1800" i="0" dirty="0">
                <a:latin typeface="Gill Sans Nova Light" panose="020B0302020104020203" pitchFamily="34" charset="0"/>
              </a:rPr>
              <a:t>Entraînement assez rapide</a:t>
            </a:r>
          </a:p>
          <a:p>
            <a:pPr lvl="1"/>
            <a:r>
              <a:rPr lang="fr-FR" sz="1800" i="0" dirty="0">
                <a:latin typeface="Gill Sans Nova Light" panose="020B0302020104020203" pitchFamily="34" charset="0"/>
              </a:rPr>
              <a:t>Paramétrage des algorithmes et log</a:t>
            </a:r>
          </a:p>
          <a:p>
            <a:pPr lvl="2"/>
            <a:r>
              <a:rPr lang="fr-FR" sz="1600" dirty="0">
                <a:latin typeface="Gill Sans Nova Light" panose="020B0302020104020203" pitchFamily="34" charset="0"/>
              </a:rPr>
              <a:t>Loss</a:t>
            </a:r>
          </a:p>
          <a:p>
            <a:pPr lvl="2"/>
            <a:r>
              <a:rPr lang="fr-FR" sz="1600" dirty="0">
                <a:latin typeface="Gill Sans Nova Light" panose="020B0302020104020203" pitchFamily="34" charset="0"/>
              </a:rPr>
              <a:t>Optimizer</a:t>
            </a:r>
          </a:p>
          <a:p>
            <a:pPr lvl="2"/>
            <a:r>
              <a:rPr lang="fr-FR" sz="1600" dirty="0">
                <a:latin typeface="Gill Sans Nova Light" panose="020B0302020104020203" pitchFamily="34" charset="0"/>
              </a:rPr>
              <a:t>Metrics</a:t>
            </a:r>
          </a:p>
          <a:p>
            <a:pPr lvl="2"/>
            <a:r>
              <a:rPr lang="fr-FR" sz="1600" dirty="0">
                <a:latin typeface="Gill Sans Nova Light" panose="020B0302020104020203" pitchFamily="34" charset="0"/>
              </a:rPr>
              <a:t>Fonctions d’activations</a:t>
            </a:r>
            <a:endParaRPr lang="fr-FR" sz="1900" i="0" dirty="0">
              <a:latin typeface="Gill Sans Nova Light" panose="020B0302020104020203" pitchFamily="34" charset="0"/>
            </a:endParaRPr>
          </a:p>
          <a:p>
            <a:r>
              <a:rPr lang="fr-FR" sz="2800" b="1" i="0" dirty="0">
                <a:latin typeface="Gill Sans Nova Light" panose="020B0302020104020203" pitchFamily="34" charset="0"/>
              </a:rPr>
              <a:t>Inconvénients</a:t>
            </a:r>
            <a:endParaRPr lang="fr-FR" sz="3400" b="1" i="0" dirty="0">
              <a:latin typeface="Gill Sans Nova Light" panose="020B0302020104020203" pitchFamily="34" charset="0"/>
            </a:endParaRPr>
          </a:p>
          <a:p>
            <a:pPr lvl="1"/>
            <a:r>
              <a:rPr lang="fr-FR" sz="1800" i="0" dirty="0">
                <a:latin typeface="Gill Sans Nova Light" panose="020B0302020104020203" pitchFamily="34" charset="0"/>
              </a:rPr>
              <a:t>Nécessite beaucoup de ressources</a:t>
            </a:r>
          </a:p>
          <a:p>
            <a:pPr lvl="1"/>
            <a:r>
              <a:rPr lang="fr-FR" sz="1800" i="0" dirty="0" err="1">
                <a:latin typeface="Gill Sans Nova Light" panose="020B0302020104020203" pitchFamily="34" charset="0"/>
              </a:rPr>
              <a:t>ROCm</a:t>
            </a:r>
            <a:r>
              <a:rPr lang="fr-FR" sz="1800" i="0" dirty="0">
                <a:latin typeface="Gill Sans Nova Light" panose="020B0302020104020203" pitchFamily="34" charset="0"/>
              </a:rPr>
              <a:t> (AMD) pas encore bien intégré à tf</a:t>
            </a:r>
          </a:p>
          <a:p>
            <a:pPr lvl="1"/>
            <a:endParaRPr lang="fr-FR" sz="2400" b="1" i="0" dirty="0">
              <a:latin typeface="Gill Sans Nova Light" panose="020B0302020104020203" pitchFamily="34" charset="0"/>
            </a:endParaRPr>
          </a:p>
          <a:p>
            <a:pPr marL="530352" lvl="1" indent="0">
              <a:buNone/>
            </a:pPr>
            <a:endParaRPr lang="fr-FR" sz="2400" b="1" dirty="0">
              <a:latin typeface="Gill Sans Nova Light" panose="020B0302020104020203" pitchFamily="34" charset="0"/>
            </a:endParaRPr>
          </a:p>
          <a:p>
            <a:pPr lvl="1"/>
            <a:endParaRPr lang="fr-FR" sz="2400" dirty="0">
              <a:latin typeface="Gill Sans Nova Light" panose="020B0302020104020203" pitchFamily="34" charset="0"/>
            </a:endParaRPr>
          </a:p>
          <a:p>
            <a:endParaRPr lang="fr-FR" sz="2400" b="1" i="0" dirty="0">
              <a:latin typeface="Gill Sans Nova Light" panose="020B0302020104020203" pitchFamily="34" charset="0"/>
            </a:endParaRPr>
          </a:p>
        </p:txBody>
      </p:sp>
      <p:pic>
        <p:nvPicPr>
          <p:cNvPr id="6" name="Picture 16">
            <a:extLst>
              <a:ext uri="{FF2B5EF4-FFF2-40B4-BE49-F238E27FC236}">
                <a16:creationId xmlns:a16="http://schemas.microsoft.com/office/drawing/2014/main" id="{5AAE6617-F67C-FC4F-A56D-020A114DA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214" y="1062530"/>
            <a:ext cx="407209" cy="43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8">
            <a:extLst>
              <a:ext uri="{FF2B5EF4-FFF2-40B4-BE49-F238E27FC236}">
                <a16:creationId xmlns:a16="http://schemas.microsoft.com/office/drawing/2014/main" id="{1E180345-8FF3-6A4C-98F0-74D9A585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379" y="1023281"/>
            <a:ext cx="481922" cy="48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09D6895-BCE2-B141-8F19-3A0355ADD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4975" y="302804"/>
            <a:ext cx="1853538" cy="1896658"/>
          </a:xfrm>
          <a:prstGeom prst="rect">
            <a:avLst/>
          </a:prstGeom>
        </p:spPr>
      </p:pic>
      <p:pic>
        <p:nvPicPr>
          <p:cNvPr id="11" name="Picture 2" descr="C++ — Wikipédia">
            <a:extLst>
              <a:ext uri="{FF2B5EF4-FFF2-40B4-BE49-F238E27FC236}">
                <a16:creationId xmlns:a16="http://schemas.microsoft.com/office/drawing/2014/main" id="{435EFF9C-70D7-F54F-B4E9-7A300A358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267" y="970823"/>
            <a:ext cx="612503" cy="68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8785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/>
        </p:nvSpPr>
        <p:spPr>
          <a:xfrm>
            <a:off x="267823" y="151706"/>
            <a:ext cx="8876177" cy="96544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>
                <a:solidFill>
                  <a:schemeClr val="accent1"/>
                </a:solidFill>
                <a:latin typeface="Gill Sans Nova Light" panose="020B0302020104020203" pitchFamily="34" charset="0"/>
              </a:rPr>
              <a:t>Lib Machine Learning VS Tensorflow/Keras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9BC4DC6-EAE4-8142-B6E5-8D5736AA423F}"/>
              </a:ext>
            </a:extLst>
          </p:cNvPr>
          <p:cNvSpPr txBox="1">
            <a:spLocks/>
          </p:cNvSpPr>
          <p:nvPr/>
        </p:nvSpPr>
        <p:spPr>
          <a:xfrm>
            <a:off x="161992" y="723627"/>
            <a:ext cx="4441337" cy="4419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Gill Sans Nova Light" panose="020B0302020104020203" pitchFamily="34" charset="0"/>
              </a:rPr>
              <a:t>MSE</a:t>
            </a:r>
            <a:endParaRPr lang="fr-FR" sz="2400" b="1" i="0" dirty="0">
              <a:latin typeface="Gill Sans Nova Light" panose="020B0302020104020203" pitchFamily="34" charset="0"/>
            </a:endParaRPr>
          </a:p>
          <a:p>
            <a:endParaRPr lang="fr-FR" sz="2400" b="1" dirty="0">
              <a:latin typeface="Gill Sans Nova Light" panose="020B0302020104020203" pitchFamily="34" charset="0"/>
            </a:endParaRPr>
          </a:p>
          <a:p>
            <a:endParaRPr lang="fr-FR" sz="2400" b="1" dirty="0">
              <a:latin typeface="Gill Sans Nova Light" panose="020B0302020104020203" pitchFamily="34" charset="0"/>
            </a:endParaRPr>
          </a:p>
          <a:p>
            <a:endParaRPr lang="fr-FR" sz="2400" b="1" dirty="0">
              <a:latin typeface="Gill Sans Nova Light" panose="020B0302020104020203" pitchFamily="34" charset="0"/>
            </a:endParaRPr>
          </a:p>
          <a:p>
            <a:r>
              <a:rPr lang="fr-FR" sz="2400" b="1" dirty="0">
                <a:latin typeface="Gill Sans Nova Light" panose="020B0302020104020203" pitchFamily="34" charset="0"/>
              </a:rPr>
              <a:t>Accuracy</a:t>
            </a:r>
            <a:endParaRPr lang="fr-FR" sz="2400" b="1" i="0" dirty="0">
              <a:latin typeface="Gill Sans Nova Light" panose="020B0302020104020203" pitchFamily="34" charset="0"/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167EB9C-054B-374D-A7F0-B1876CFD03C0}"/>
              </a:ext>
            </a:extLst>
          </p:cNvPr>
          <p:cNvSpPr txBox="1">
            <a:spLocks/>
          </p:cNvSpPr>
          <p:nvPr/>
        </p:nvSpPr>
        <p:spPr>
          <a:xfrm>
            <a:off x="4834191" y="723627"/>
            <a:ext cx="4227513" cy="4368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Gill Sans Nova Light" panose="020B0302020104020203" pitchFamily="34" charset="0"/>
              </a:rPr>
              <a:t>MSE</a:t>
            </a:r>
            <a:endParaRPr lang="fr-FR" sz="2400" b="1" i="0" dirty="0">
              <a:latin typeface="Gill Sans Nova Light" panose="020B0302020104020203" pitchFamily="34" charset="0"/>
            </a:endParaRPr>
          </a:p>
          <a:p>
            <a:endParaRPr lang="fr-FR" sz="2800" b="1" dirty="0">
              <a:latin typeface="Gill Sans Nova Light" panose="020B0302020104020203" pitchFamily="34" charset="0"/>
            </a:endParaRPr>
          </a:p>
          <a:p>
            <a:pPr marL="0" indent="0">
              <a:buNone/>
            </a:pPr>
            <a:endParaRPr lang="fr-FR" sz="2800" b="1" dirty="0">
              <a:latin typeface="Gill Sans Nova Light" panose="020B0302020104020203" pitchFamily="34" charset="0"/>
            </a:endParaRPr>
          </a:p>
          <a:p>
            <a:pPr>
              <a:lnSpc>
                <a:spcPct val="250000"/>
              </a:lnSpc>
            </a:pPr>
            <a:r>
              <a:rPr lang="fr-FR" sz="2400" b="1" dirty="0">
                <a:latin typeface="Gill Sans Nova Light" panose="020B0302020104020203" pitchFamily="34" charset="0"/>
              </a:rPr>
              <a:t>Accuracy</a:t>
            </a:r>
            <a:endParaRPr lang="fr-FR" sz="2400" b="1" i="0" dirty="0">
              <a:latin typeface="Gill Sans Nova Light" panose="020B0302020104020203" pitchFamily="34" charset="0"/>
            </a:endParaRPr>
          </a:p>
          <a:p>
            <a:pPr marL="530352" lvl="1" indent="0">
              <a:buNone/>
            </a:pPr>
            <a:endParaRPr lang="fr-FR" sz="2400" b="1" i="0" dirty="0">
              <a:latin typeface="Gill Sans Nova Light" panose="020B0302020104020203" pitchFamily="34" charset="0"/>
            </a:endParaRPr>
          </a:p>
          <a:p>
            <a:pPr marL="530352" lvl="1" indent="0">
              <a:buNone/>
            </a:pPr>
            <a:endParaRPr lang="fr-FR" sz="2400" b="1" dirty="0">
              <a:latin typeface="Gill Sans Nova Light" panose="020B0302020104020203" pitchFamily="34" charset="0"/>
            </a:endParaRPr>
          </a:p>
          <a:p>
            <a:pPr lvl="1"/>
            <a:endParaRPr lang="fr-FR" sz="2400" dirty="0">
              <a:latin typeface="Gill Sans Nova Light" panose="020B0302020104020203" pitchFamily="34" charset="0"/>
            </a:endParaRPr>
          </a:p>
          <a:p>
            <a:endParaRPr lang="fr-FR" sz="2400" b="1" i="0" dirty="0">
              <a:latin typeface="Gill Sans Nova Light" panose="020B0302020104020203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E6BC998-786A-44EC-94E2-A180065DB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089" y="916229"/>
            <a:ext cx="2569516" cy="182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E998ACE-50C3-4E4A-B337-6D1E206A7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00" y="3077074"/>
            <a:ext cx="2699893" cy="191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C240B31-8BDA-420F-9E0C-52482548F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07" y="3123304"/>
            <a:ext cx="2530187" cy="182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A0F50C3-3C8F-49C7-A221-162DC9856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80" y="944120"/>
            <a:ext cx="2530187" cy="179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593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5"/>
          <p:cNvSpPr txBox="1">
            <a:spLocks noGrp="1"/>
          </p:cNvSpPr>
          <p:nvPr>
            <p:ph type="title"/>
          </p:nvPr>
        </p:nvSpPr>
        <p:spPr>
          <a:xfrm>
            <a:off x="1516195" y="1724550"/>
            <a:ext cx="6111521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/>
              <a:t>CONCLUSION</a:t>
            </a:r>
          </a:p>
        </p:txBody>
      </p:sp>
      <p:sp>
        <p:nvSpPr>
          <p:cNvPr id="526" name="Google Shape;526;p35"/>
          <p:cNvSpPr txBox="1">
            <a:spLocks noGrp="1"/>
          </p:cNvSpPr>
          <p:nvPr>
            <p:ph type="title" idx="2"/>
          </p:nvPr>
        </p:nvSpPr>
        <p:spPr>
          <a:xfrm>
            <a:off x="3055306" y="315950"/>
            <a:ext cx="30333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pic>
        <p:nvPicPr>
          <p:cNvPr id="5" name="Picture 4" descr="Logo de voiture Porsche PNG transparents - StickPNG">
            <a:extLst>
              <a:ext uri="{FF2B5EF4-FFF2-40B4-BE49-F238E27FC236}">
                <a16:creationId xmlns:a16="http://schemas.microsoft.com/office/drawing/2014/main" id="{5510EDFB-1615-9F4E-913A-53533BD44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386" y="148203"/>
            <a:ext cx="955815" cy="53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udi-logo-old - TGB - Club de Basket Féminin de Tarbes">
            <a:extLst>
              <a:ext uri="{FF2B5EF4-FFF2-40B4-BE49-F238E27FC236}">
                <a16:creationId xmlns:a16="http://schemas.microsoft.com/office/drawing/2014/main" id="{C4534569-E7B0-E34E-8443-E188322D6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53" y="4398258"/>
            <a:ext cx="823326" cy="61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629032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/>
        </p:nvSpPr>
        <p:spPr>
          <a:xfrm>
            <a:off x="267823" y="151706"/>
            <a:ext cx="8876177" cy="96544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>
                <a:solidFill>
                  <a:schemeClr val="accent1"/>
                </a:solidFill>
                <a:latin typeface="Gill Sans Nova Light" panose="020B0302020104020203" pitchFamily="34" charset="0"/>
              </a:rPr>
              <a:t>Conclusion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3451EF5-8FDB-0041-9461-268813D38734}"/>
              </a:ext>
            </a:extLst>
          </p:cNvPr>
          <p:cNvSpPr txBox="1">
            <a:spLocks/>
          </p:cNvSpPr>
          <p:nvPr/>
        </p:nvSpPr>
        <p:spPr>
          <a:xfrm>
            <a:off x="2182825" y="1273011"/>
            <a:ext cx="5269345" cy="3447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Gill Sans Nova Light" panose="020B0302020104020203" pitchFamily="34" charset="0"/>
              </a:rPr>
              <a:t>Résolution de notre problématique</a:t>
            </a:r>
          </a:p>
          <a:p>
            <a:pPr lvl="1"/>
            <a:r>
              <a:rPr lang="fr-FR" sz="2400" i="0" dirty="0">
                <a:latin typeface="Gill Sans Nova Light" panose="020B0302020104020203" pitchFamily="34" charset="0"/>
              </a:rPr>
              <a:t>Via notre Lib de ML,</a:t>
            </a:r>
          </a:p>
          <a:p>
            <a:pPr lvl="1"/>
            <a:r>
              <a:rPr lang="fr-FR" sz="2400" i="0" dirty="0">
                <a:latin typeface="Gill Sans Nova Light" panose="020B0302020104020203" pitchFamily="34" charset="0"/>
              </a:rPr>
              <a:t>L’entraînement de nos modèles</a:t>
            </a:r>
          </a:p>
          <a:p>
            <a:pPr lvl="1"/>
            <a:r>
              <a:rPr lang="fr-FR" sz="2400" i="0" dirty="0">
                <a:latin typeface="Gill Sans Nova Light" panose="020B0302020104020203" pitchFamily="34" charset="0"/>
              </a:rPr>
              <a:t>L’utilisation de beaucoup de données (dataset)</a:t>
            </a:r>
          </a:p>
          <a:p>
            <a:pPr lvl="1"/>
            <a:r>
              <a:rPr lang="fr-FR" sz="2400" i="0" dirty="0">
                <a:latin typeface="Gill Sans Nova Light" panose="020B0302020104020203" pitchFamily="34" charset="0"/>
              </a:rPr>
              <a:t>Crédibilité de notre lib via la comparaison avec tenserflow</a:t>
            </a:r>
            <a:endParaRPr lang="fr-FR" sz="2400" dirty="0">
              <a:latin typeface="Gill Sans Nova Light" panose="020B0302020104020203" pitchFamily="34" charset="0"/>
            </a:endParaRPr>
          </a:p>
          <a:p>
            <a:pPr lvl="1"/>
            <a:endParaRPr lang="fr-FR" sz="2400" dirty="0">
              <a:latin typeface="Gill Sans Nova Light" panose="020B0302020104020203" pitchFamily="34" charset="0"/>
            </a:endParaRPr>
          </a:p>
          <a:p>
            <a:endParaRPr lang="fr-FR" sz="2400" b="1" i="0" dirty="0"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9863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5"/>
          <p:cNvSpPr txBox="1">
            <a:spLocks noGrp="1"/>
          </p:cNvSpPr>
          <p:nvPr>
            <p:ph type="title"/>
          </p:nvPr>
        </p:nvSpPr>
        <p:spPr>
          <a:xfrm>
            <a:off x="1516239" y="514279"/>
            <a:ext cx="6111521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/>
              <a:t>MERCI POUR VOTRE ATTENTION</a:t>
            </a:r>
          </a:p>
        </p:txBody>
      </p:sp>
      <p:pic>
        <p:nvPicPr>
          <p:cNvPr id="5" name="Picture 4" descr="Logo de voiture Porsche PNG transparents - StickPNG">
            <a:extLst>
              <a:ext uri="{FF2B5EF4-FFF2-40B4-BE49-F238E27FC236}">
                <a16:creationId xmlns:a16="http://schemas.microsoft.com/office/drawing/2014/main" id="{5510EDFB-1615-9F4E-913A-53533BD44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386" y="148203"/>
            <a:ext cx="955815" cy="53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udi-logo-old - TGB - Club de Basket Féminin de Tarbes">
            <a:extLst>
              <a:ext uri="{FF2B5EF4-FFF2-40B4-BE49-F238E27FC236}">
                <a16:creationId xmlns:a16="http://schemas.microsoft.com/office/drawing/2014/main" id="{C4534569-E7B0-E34E-8443-E188322D6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53" y="4398258"/>
            <a:ext cx="823326" cy="61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car driving GIF">
            <a:extLst>
              <a:ext uri="{FF2B5EF4-FFF2-40B4-BE49-F238E27FC236}">
                <a16:creationId xmlns:a16="http://schemas.microsoft.com/office/drawing/2014/main" id="{7C7D7969-6961-BD4C-999C-50D00FC6D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750" y="2208679"/>
            <a:ext cx="5768498" cy="259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300CA2D-6265-6C40-8095-4623FCFFB0A3}"/>
              </a:ext>
            </a:extLst>
          </p:cNvPr>
          <p:cNvSpPr txBox="1"/>
          <p:nvPr/>
        </p:nvSpPr>
        <p:spPr>
          <a:xfrm>
            <a:off x="2445681" y="4096617"/>
            <a:ext cx="4252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!</a:t>
            </a:r>
            <a:r>
              <a:rPr lang="fr-FR" sz="3800" dirty="0"/>
              <a:t>!</a:t>
            </a:r>
            <a:r>
              <a:rPr lang="fr-FR" sz="3600" dirty="0"/>
              <a:t>!</a:t>
            </a:r>
            <a:r>
              <a:rPr lang="fr-FR" sz="3400" dirty="0"/>
              <a:t>!</a:t>
            </a:r>
            <a:r>
              <a:rPr lang="fr-FR" sz="3200" dirty="0"/>
              <a:t>!</a:t>
            </a:r>
            <a:r>
              <a:rPr lang="fr-FR" sz="3000" dirty="0"/>
              <a:t>!</a:t>
            </a:r>
            <a:r>
              <a:rPr lang="fr-FR" sz="2800" dirty="0"/>
              <a:t>!</a:t>
            </a:r>
            <a:r>
              <a:rPr lang="fr-FR" sz="2600" dirty="0"/>
              <a:t>!</a:t>
            </a:r>
            <a:r>
              <a:rPr lang="fr-FR" sz="2400" dirty="0"/>
              <a:t>!</a:t>
            </a:r>
            <a:r>
              <a:rPr lang="fr-F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THANK YOU</a:t>
            </a:r>
            <a:r>
              <a:rPr lang="fr-FR" sz="2400" dirty="0"/>
              <a:t> !</a:t>
            </a:r>
            <a:r>
              <a:rPr lang="fr-FR" sz="2600" dirty="0"/>
              <a:t>!</a:t>
            </a:r>
            <a:r>
              <a:rPr lang="fr-FR" sz="2800" dirty="0"/>
              <a:t>!</a:t>
            </a:r>
            <a:r>
              <a:rPr lang="fr-FR" sz="3000" dirty="0"/>
              <a:t>!</a:t>
            </a:r>
            <a:r>
              <a:rPr lang="fr-FR" sz="3200" dirty="0"/>
              <a:t>!</a:t>
            </a:r>
            <a:r>
              <a:rPr lang="fr-FR" sz="3400" dirty="0"/>
              <a:t>!</a:t>
            </a:r>
            <a:r>
              <a:rPr lang="fr-FR" sz="3600" dirty="0"/>
              <a:t>!</a:t>
            </a:r>
            <a:r>
              <a:rPr lang="fr-FR" sz="3800" dirty="0"/>
              <a:t>!</a:t>
            </a:r>
            <a:r>
              <a:rPr lang="fr-FR" sz="4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6354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2"/>
          <p:cNvSpPr txBox="1">
            <a:spLocks noGrp="1"/>
          </p:cNvSpPr>
          <p:nvPr>
            <p:ph type="ctrTitle" idx="3"/>
          </p:nvPr>
        </p:nvSpPr>
        <p:spPr>
          <a:xfrm>
            <a:off x="2504208" y="1653815"/>
            <a:ext cx="43827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PROBLEME APPLICATIF</a:t>
            </a:r>
            <a:endParaRPr dirty="0"/>
          </a:p>
        </p:txBody>
      </p:sp>
      <p:sp>
        <p:nvSpPr>
          <p:cNvPr id="490" name="Google Shape;490;p32"/>
          <p:cNvSpPr txBox="1">
            <a:spLocks noGrp="1"/>
          </p:cNvSpPr>
          <p:nvPr>
            <p:ph type="ctrTitle"/>
          </p:nvPr>
        </p:nvSpPr>
        <p:spPr>
          <a:xfrm>
            <a:off x="2257091" y="465813"/>
            <a:ext cx="4629817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UTILISÉES</a:t>
            </a:r>
            <a:endParaRPr dirty="0"/>
          </a:p>
        </p:txBody>
      </p:sp>
      <p:sp>
        <p:nvSpPr>
          <p:cNvPr id="492" name="Google Shape;492;p32"/>
          <p:cNvSpPr txBox="1">
            <a:spLocks noGrp="1"/>
          </p:cNvSpPr>
          <p:nvPr>
            <p:ph type="title" idx="4"/>
          </p:nvPr>
        </p:nvSpPr>
        <p:spPr>
          <a:xfrm>
            <a:off x="7261484" y="1549612"/>
            <a:ext cx="833645" cy="8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02</a:t>
            </a:r>
            <a:endParaRPr sz="4800" dirty="0"/>
          </a:p>
        </p:txBody>
      </p:sp>
      <p:sp>
        <p:nvSpPr>
          <p:cNvPr id="493" name="Google Shape;493;p32"/>
          <p:cNvSpPr txBox="1">
            <a:spLocks noGrp="1"/>
          </p:cNvSpPr>
          <p:nvPr>
            <p:ph type="ctrTitle" idx="5"/>
          </p:nvPr>
        </p:nvSpPr>
        <p:spPr>
          <a:xfrm>
            <a:off x="2504208" y="2898188"/>
            <a:ext cx="43827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ALGORITHMES DE MACHINES LEARNING</a:t>
            </a:r>
            <a:endParaRPr dirty="0"/>
          </a:p>
        </p:txBody>
      </p:sp>
      <p:sp>
        <p:nvSpPr>
          <p:cNvPr id="494" name="Google Shape;494;p32"/>
          <p:cNvSpPr txBox="1">
            <a:spLocks noGrp="1"/>
          </p:cNvSpPr>
          <p:nvPr>
            <p:ph type="title" idx="6"/>
          </p:nvPr>
        </p:nvSpPr>
        <p:spPr>
          <a:xfrm>
            <a:off x="7261547" y="2746088"/>
            <a:ext cx="1065600" cy="8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03</a:t>
            </a:r>
            <a:endParaRPr sz="4800" dirty="0"/>
          </a:p>
        </p:txBody>
      </p:sp>
      <p:sp>
        <p:nvSpPr>
          <p:cNvPr id="32" name="Google Shape;492;p32">
            <a:extLst>
              <a:ext uri="{FF2B5EF4-FFF2-40B4-BE49-F238E27FC236}">
                <a16:creationId xmlns:a16="http://schemas.microsoft.com/office/drawing/2014/main" id="{2C74CE4E-0350-5043-BC63-5AACB9543430}"/>
              </a:ext>
            </a:extLst>
          </p:cNvPr>
          <p:cNvSpPr txBox="1">
            <a:spLocks/>
          </p:cNvSpPr>
          <p:nvPr/>
        </p:nvSpPr>
        <p:spPr>
          <a:xfrm>
            <a:off x="7261547" y="311130"/>
            <a:ext cx="1065600" cy="8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Barlow Semi Condensed SemiBold"/>
              <a:buNone/>
              <a:defRPr sz="6000" b="0" i="0" u="none" strike="noStrike" cap="none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en" sz="4800" dirty="0"/>
              <a:t>01</a:t>
            </a:r>
          </a:p>
        </p:txBody>
      </p:sp>
      <p:sp>
        <p:nvSpPr>
          <p:cNvPr id="37" name="Google Shape;493;p32">
            <a:extLst>
              <a:ext uri="{FF2B5EF4-FFF2-40B4-BE49-F238E27FC236}">
                <a16:creationId xmlns:a16="http://schemas.microsoft.com/office/drawing/2014/main" id="{40727CFE-260F-A440-BA3D-6522F24A6DE5}"/>
              </a:ext>
            </a:extLst>
          </p:cNvPr>
          <p:cNvSpPr txBox="1">
            <a:spLocks/>
          </p:cNvSpPr>
          <p:nvPr/>
        </p:nvSpPr>
        <p:spPr>
          <a:xfrm>
            <a:off x="2504208" y="4035775"/>
            <a:ext cx="4382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 SemiBold"/>
              <a:buNone/>
              <a:defRPr sz="1800" b="0" i="0" u="none" strike="noStrike" cap="none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 dirty="0"/>
              <a:t>STRUCTURE DU DATASET</a:t>
            </a:r>
          </a:p>
        </p:txBody>
      </p:sp>
      <p:sp>
        <p:nvSpPr>
          <p:cNvPr id="38" name="Google Shape;494;p32">
            <a:extLst>
              <a:ext uri="{FF2B5EF4-FFF2-40B4-BE49-F238E27FC236}">
                <a16:creationId xmlns:a16="http://schemas.microsoft.com/office/drawing/2014/main" id="{0CC787E9-0076-7B41-BADE-8D97EE5E8111}"/>
              </a:ext>
            </a:extLst>
          </p:cNvPr>
          <p:cNvSpPr txBox="1">
            <a:spLocks/>
          </p:cNvSpPr>
          <p:nvPr/>
        </p:nvSpPr>
        <p:spPr>
          <a:xfrm>
            <a:off x="7261484" y="3883675"/>
            <a:ext cx="1065600" cy="8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Barlow Semi Condensed SemiBold"/>
              <a:buNone/>
              <a:defRPr sz="6000" b="0" i="0" u="none" strike="noStrike" cap="none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en" sz="4800" dirty="0"/>
              <a:t>04</a:t>
            </a:r>
          </a:p>
        </p:txBody>
      </p:sp>
      <p:pic>
        <p:nvPicPr>
          <p:cNvPr id="2050" name="Picture 2" descr="audi-logo-old - TGB - Club de Basket Féminin de Tarbes">
            <a:extLst>
              <a:ext uri="{FF2B5EF4-FFF2-40B4-BE49-F238E27FC236}">
                <a16:creationId xmlns:a16="http://schemas.microsoft.com/office/drawing/2014/main" id="{D566C01E-607A-F446-B504-0F9186DAD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84" y="2571750"/>
            <a:ext cx="1949824" cy="146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2"/>
          <p:cNvSpPr txBox="1">
            <a:spLocks noGrp="1"/>
          </p:cNvSpPr>
          <p:nvPr>
            <p:ph type="ctrTitle" idx="3"/>
          </p:nvPr>
        </p:nvSpPr>
        <p:spPr>
          <a:xfrm>
            <a:off x="2504208" y="1653815"/>
            <a:ext cx="43827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DEMONSTRATION WEB APP</a:t>
            </a:r>
            <a:endParaRPr dirty="0"/>
          </a:p>
        </p:txBody>
      </p:sp>
      <p:sp>
        <p:nvSpPr>
          <p:cNvPr id="490" name="Google Shape;490;p32"/>
          <p:cNvSpPr txBox="1">
            <a:spLocks noGrp="1"/>
          </p:cNvSpPr>
          <p:nvPr>
            <p:ph type="ctrTitle"/>
          </p:nvPr>
        </p:nvSpPr>
        <p:spPr>
          <a:xfrm>
            <a:off x="2257091" y="465813"/>
            <a:ext cx="4629817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ENTRAINEMENT DES MODELES</a:t>
            </a:r>
            <a:endParaRPr dirty="0"/>
          </a:p>
        </p:txBody>
      </p:sp>
      <p:sp>
        <p:nvSpPr>
          <p:cNvPr id="492" name="Google Shape;492;p32"/>
          <p:cNvSpPr txBox="1">
            <a:spLocks noGrp="1"/>
          </p:cNvSpPr>
          <p:nvPr>
            <p:ph type="title" idx="4"/>
          </p:nvPr>
        </p:nvSpPr>
        <p:spPr>
          <a:xfrm>
            <a:off x="7261484" y="1549612"/>
            <a:ext cx="833645" cy="8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06</a:t>
            </a:r>
            <a:endParaRPr sz="4800" dirty="0"/>
          </a:p>
        </p:txBody>
      </p:sp>
      <p:sp>
        <p:nvSpPr>
          <p:cNvPr id="493" name="Google Shape;493;p32"/>
          <p:cNvSpPr txBox="1">
            <a:spLocks noGrp="1"/>
          </p:cNvSpPr>
          <p:nvPr>
            <p:ph type="ctrTitle" idx="5"/>
          </p:nvPr>
        </p:nvSpPr>
        <p:spPr>
          <a:xfrm>
            <a:off x="2504208" y="2983053"/>
            <a:ext cx="43827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LIB MACHINE LEARNING </a:t>
            </a:r>
            <a:br>
              <a:rPr lang="en" dirty="0"/>
            </a:br>
            <a:r>
              <a:rPr lang="en" dirty="0"/>
              <a:t>vs</a:t>
            </a:r>
            <a:br>
              <a:rPr lang="en" dirty="0"/>
            </a:br>
            <a:r>
              <a:rPr lang="en" dirty="0"/>
              <a:t> TENSORFLOW/KERAS</a:t>
            </a:r>
            <a:endParaRPr dirty="0"/>
          </a:p>
        </p:txBody>
      </p:sp>
      <p:sp>
        <p:nvSpPr>
          <p:cNvPr id="494" name="Google Shape;494;p32"/>
          <p:cNvSpPr txBox="1">
            <a:spLocks noGrp="1"/>
          </p:cNvSpPr>
          <p:nvPr>
            <p:ph type="title" idx="6"/>
          </p:nvPr>
        </p:nvSpPr>
        <p:spPr>
          <a:xfrm>
            <a:off x="7261547" y="2746088"/>
            <a:ext cx="1065600" cy="8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07</a:t>
            </a:r>
            <a:endParaRPr sz="4800" dirty="0"/>
          </a:p>
        </p:txBody>
      </p:sp>
      <p:sp>
        <p:nvSpPr>
          <p:cNvPr id="32" name="Google Shape;492;p32">
            <a:extLst>
              <a:ext uri="{FF2B5EF4-FFF2-40B4-BE49-F238E27FC236}">
                <a16:creationId xmlns:a16="http://schemas.microsoft.com/office/drawing/2014/main" id="{2C74CE4E-0350-5043-BC63-5AACB9543430}"/>
              </a:ext>
            </a:extLst>
          </p:cNvPr>
          <p:cNvSpPr txBox="1">
            <a:spLocks/>
          </p:cNvSpPr>
          <p:nvPr/>
        </p:nvSpPr>
        <p:spPr>
          <a:xfrm>
            <a:off x="7261547" y="311130"/>
            <a:ext cx="1065600" cy="8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Barlow Semi Condensed SemiBold"/>
              <a:buNone/>
              <a:defRPr sz="6000" b="0" i="0" u="none" strike="noStrike" cap="none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en" sz="4800" dirty="0"/>
              <a:t>05</a:t>
            </a:r>
          </a:p>
        </p:txBody>
      </p:sp>
      <p:sp>
        <p:nvSpPr>
          <p:cNvPr id="37" name="Google Shape;493;p32">
            <a:extLst>
              <a:ext uri="{FF2B5EF4-FFF2-40B4-BE49-F238E27FC236}">
                <a16:creationId xmlns:a16="http://schemas.microsoft.com/office/drawing/2014/main" id="{40727CFE-260F-A440-BA3D-6522F24A6DE5}"/>
              </a:ext>
            </a:extLst>
          </p:cNvPr>
          <p:cNvSpPr txBox="1">
            <a:spLocks/>
          </p:cNvSpPr>
          <p:nvPr/>
        </p:nvSpPr>
        <p:spPr>
          <a:xfrm>
            <a:off x="2504208" y="4035775"/>
            <a:ext cx="4382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 SemiBold"/>
              <a:buNone/>
              <a:defRPr sz="1800" b="0" i="0" u="none" strike="noStrike" cap="none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 dirty="0"/>
              <a:t>CONCLUSION</a:t>
            </a:r>
          </a:p>
        </p:txBody>
      </p:sp>
      <p:sp>
        <p:nvSpPr>
          <p:cNvPr id="38" name="Google Shape;494;p32">
            <a:extLst>
              <a:ext uri="{FF2B5EF4-FFF2-40B4-BE49-F238E27FC236}">
                <a16:creationId xmlns:a16="http://schemas.microsoft.com/office/drawing/2014/main" id="{0CC787E9-0076-7B41-BADE-8D97EE5E8111}"/>
              </a:ext>
            </a:extLst>
          </p:cNvPr>
          <p:cNvSpPr txBox="1">
            <a:spLocks/>
          </p:cNvSpPr>
          <p:nvPr/>
        </p:nvSpPr>
        <p:spPr>
          <a:xfrm>
            <a:off x="7261484" y="3883675"/>
            <a:ext cx="1065600" cy="8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Barlow Semi Condensed SemiBold"/>
              <a:buNone/>
              <a:defRPr sz="6000" b="0" i="0" u="none" strike="noStrike" cap="none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en" sz="4800" dirty="0"/>
              <a:t>08</a:t>
            </a:r>
          </a:p>
        </p:txBody>
      </p:sp>
      <p:pic>
        <p:nvPicPr>
          <p:cNvPr id="3076" name="Picture 4" descr="Logo de voiture Porsche PNG transparents - StickPNG">
            <a:extLst>
              <a:ext uri="{FF2B5EF4-FFF2-40B4-BE49-F238E27FC236}">
                <a16:creationId xmlns:a16="http://schemas.microsoft.com/office/drawing/2014/main" id="{00692B84-ED58-A849-919D-326B0996F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18" y="2610009"/>
            <a:ext cx="2292777" cy="128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17715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5"/>
          <p:cNvSpPr txBox="1">
            <a:spLocks noGrp="1"/>
          </p:cNvSpPr>
          <p:nvPr>
            <p:ph type="title"/>
          </p:nvPr>
        </p:nvSpPr>
        <p:spPr>
          <a:xfrm>
            <a:off x="1341384" y="1724550"/>
            <a:ext cx="6461144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/>
              <a:t>TECHNOLOGIES UTILISÉS</a:t>
            </a:r>
            <a:endParaRPr dirty="0"/>
          </a:p>
        </p:txBody>
      </p:sp>
      <p:sp>
        <p:nvSpPr>
          <p:cNvPr id="526" name="Google Shape;526;p35"/>
          <p:cNvSpPr txBox="1">
            <a:spLocks noGrp="1"/>
          </p:cNvSpPr>
          <p:nvPr>
            <p:ph type="title" idx="2"/>
          </p:nvPr>
        </p:nvSpPr>
        <p:spPr>
          <a:xfrm>
            <a:off x="3055306" y="315950"/>
            <a:ext cx="30333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5" name="Picture 4" descr="Logo de voiture Porsche PNG transparents - StickPNG">
            <a:extLst>
              <a:ext uri="{FF2B5EF4-FFF2-40B4-BE49-F238E27FC236}">
                <a16:creationId xmlns:a16="http://schemas.microsoft.com/office/drawing/2014/main" id="{5510EDFB-1615-9F4E-913A-53533BD44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386" y="148203"/>
            <a:ext cx="955815" cy="53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udi-logo-old - TGB - Club de Basket Féminin de Tarbes">
            <a:extLst>
              <a:ext uri="{FF2B5EF4-FFF2-40B4-BE49-F238E27FC236}">
                <a16:creationId xmlns:a16="http://schemas.microsoft.com/office/drawing/2014/main" id="{C4534569-E7B0-E34E-8443-E188322D6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53" y="4398258"/>
            <a:ext cx="823326" cy="61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FFF5706B-DAEF-1B47-AE31-3D65FD9C3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/>
        </p:nvSpPr>
        <p:spPr>
          <a:xfrm>
            <a:off x="180897" y="1323222"/>
            <a:ext cx="6432861" cy="322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900" dirty="0">
                <a:latin typeface="Gill Sans Nova Light" panose="020B0302020104020203" pitchFamily="34" charset="0"/>
              </a:rPr>
              <a:t>C++ :</a:t>
            </a:r>
          </a:p>
          <a:p>
            <a:pPr lvl="1">
              <a:buFontTx/>
              <a:buChar char="-"/>
            </a:pPr>
            <a:r>
              <a:rPr lang="fr-FR" sz="1900" dirty="0">
                <a:latin typeface="Gill Sans Nova Light" panose="020B0302020104020203" pitchFamily="34" charset="0"/>
              </a:rPr>
              <a:t>Bibliothèque de machine </a:t>
            </a:r>
            <a:r>
              <a:rPr lang="fr-FR" sz="1900" dirty="0" err="1">
                <a:latin typeface="Gill Sans Nova Light" panose="020B0302020104020203" pitchFamily="34" charset="0"/>
              </a:rPr>
              <a:t>learning</a:t>
            </a:r>
            <a:endParaRPr lang="fr-FR" sz="1900" dirty="0">
              <a:latin typeface="Gill Sans Nova Light" panose="020B0302020104020203" pitchFamily="34" charset="0"/>
            </a:endParaRPr>
          </a:p>
          <a:p>
            <a:pPr lvl="1">
              <a:buFontTx/>
              <a:buChar char="-"/>
            </a:pPr>
            <a:r>
              <a:rPr lang="fr-FR" sz="1900" dirty="0">
                <a:latin typeface="Gill Sans Nova Light" panose="020B0302020104020203" pitchFamily="34" charset="0"/>
              </a:rPr>
              <a:t>Eigen</a:t>
            </a:r>
          </a:p>
          <a:p>
            <a:endParaRPr lang="fr-FR" sz="1900" dirty="0">
              <a:latin typeface="Gill Sans Nova Light" panose="020B0302020104020203" pitchFamily="34" charset="0"/>
            </a:endParaRPr>
          </a:p>
          <a:p>
            <a:r>
              <a:rPr lang="fr-FR" sz="1900" dirty="0">
                <a:latin typeface="Gill Sans Nova Light" panose="020B0302020104020203" pitchFamily="34" charset="0"/>
              </a:rPr>
              <a:t>Python IDE :</a:t>
            </a:r>
          </a:p>
          <a:p>
            <a:pPr lvl="1"/>
            <a:r>
              <a:rPr lang="fr-FR" sz="1900" dirty="0">
                <a:latin typeface="Gill Sans Nova Light" panose="020B0302020104020203" pitchFamily="34" charset="0"/>
              </a:rPr>
              <a:t>Google </a:t>
            </a:r>
            <a:r>
              <a:rPr lang="fr-FR" sz="1900" dirty="0" err="1">
                <a:latin typeface="Gill Sans Nova Light" panose="020B0302020104020203" pitchFamily="34" charset="0"/>
              </a:rPr>
              <a:t>Colabotary</a:t>
            </a:r>
            <a:endParaRPr lang="fr-FR" sz="1900" dirty="0">
              <a:latin typeface="Gill Sans Nova Light" panose="020B0302020104020203" pitchFamily="34" charset="0"/>
            </a:endParaRPr>
          </a:p>
          <a:p>
            <a:pPr lvl="1"/>
            <a:r>
              <a:rPr lang="fr-FR" sz="1800" dirty="0" err="1">
                <a:latin typeface="Gill Sans Nova Light" panose="020B0302020104020203" pitchFamily="34" charset="0"/>
              </a:rPr>
              <a:t>Jupyter</a:t>
            </a:r>
            <a:r>
              <a:rPr lang="fr-FR" sz="1800" dirty="0">
                <a:latin typeface="Gill Sans Nova Light" panose="020B0302020104020203" pitchFamily="34" charset="0"/>
              </a:rPr>
              <a:t> </a:t>
            </a:r>
            <a:r>
              <a:rPr lang="fr-FR" sz="1900" dirty="0">
                <a:latin typeface="Gill Sans Nova Light" panose="020B0302020104020203" pitchFamily="34" charset="0"/>
              </a:rPr>
              <a:t>Notebook</a:t>
            </a:r>
            <a:r>
              <a:rPr lang="fr-FR" dirty="0">
                <a:latin typeface="Gill Sans Nova Light" panose="020B0302020104020203" pitchFamily="34" charset="0"/>
              </a:rPr>
              <a:t> interactif</a:t>
            </a:r>
          </a:p>
          <a:p>
            <a:pPr lvl="1"/>
            <a:r>
              <a:rPr lang="fr-FR" dirty="0" err="1">
                <a:latin typeface="Gill Sans Nova Light" panose="020B0302020104020203" pitchFamily="34" charset="0"/>
              </a:rPr>
              <a:t>PyCharm</a:t>
            </a:r>
            <a:endParaRPr lang="fr-FR" dirty="0">
              <a:latin typeface="Gill Sans Nova Light" panose="020B0302020104020203" pitchFamily="34" charset="0"/>
            </a:endParaRPr>
          </a:p>
        </p:txBody>
      </p:sp>
      <p:pic>
        <p:nvPicPr>
          <p:cNvPr id="68" name="Picture 16">
            <a:extLst>
              <a:ext uri="{FF2B5EF4-FFF2-40B4-BE49-F238E27FC236}">
                <a16:creationId xmlns:a16="http://schemas.microsoft.com/office/drawing/2014/main" id="{B62E0F48-CEF1-4FFA-AF65-218E1A9E4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877" y="1799608"/>
            <a:ext cx="461766" cy="45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6" descr="Logo.">
            <a:extLst>
              <a:ext uri="{FF2B5EF4-FFF2-40B4-BE49-F238E27FC236}">
                <a16:creationId xmlns:a16="http://schemas.microsoft.com/office/drawing/2014/main" id="{CFEF3D62-1698-422F-B167-8B40C4B9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144" y="4238350"/>
            <a:ext cx="611183" cy="61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0">
            <a:extLst>
              <a:ext uri="{FF2B5EF4-FFF2-40B4-BE49-F238E27FC236}">
                <a16:creationId xmlns:a16="http://schemas.microsoft.com/office/drawing/2014/main" id="{D25904B0-133B-4714-9A4E-D3E466EC7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639" y="3513253"/>
            <a:ext cx="606696" cy="70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Espace réservé du contenu 2">
            <a:extLst>
              <a:ext uri="{FF2B5EF4-FFF2-40B4-BE49-F238E27FC236}">
                <a16:creationId xmlns:a16="http://schemas.microsoft.com/office/drawing/2014/main" id="{2D7909D8-A5D1-2D4A-8E07-B9043C6AC397}"/>
              </a:ext>
            </a:extLst>
          </p:cNvPr>
          <p:cNvSpPr txBox="1">
            <a:spLocks/>
          </p:cNvSpPr>
          <p:nvPr/>
        </p:nvSpPr>
        <p:spPr>
          <a:xfrm>
            <a:off x="5675008" y="1323222"/>
            <a:ext cx="3012987" cy="267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900" dirty="0">
                <a:latin typeface="Gill Sans Nova Light" panose="020B0302020104020203" pitchFamily="34" charset="0"/>
              </a:rPr>
              <a:t>Tenserflow / Keras</a:t>
            </a:r>
          </a:p>
          <a:p>
            <a:endParaRPr lang="fr-FR" sz="1900" dirty="0">
              <a:latin typeface="Gill Sans Nova Light" panose="020B0302020104020203" pitchFamily="34" charset="0"/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fr-FR" sz="1900" dirty="0">
              <a:latin typeface="Gill Sans Nova Light" panose="020B0302020104020203" pitchFamily="34" charset="0"/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fr-FR" sz="100" dirty="0">
              <a:latin typeface="Gill Sans Nova Light" panose="020B0302020104020203" pitchFamily="34" charset="0"/>
            </a:endParaRPr>
          </a:p>
          <a:p>
            <a:r>
              <a:rPr lang="fr-FR" sz="1900" dirty="0">
                <a:latin typeface="Gill Sans Nova Light" panose="020B0302020104020203" pitchFamily="34" charset="0"/>
              </a:rPr>
              <a:t>Application Web :</a:t>
            </a:r>
          </a:p>
          <a:p>
            <a:pPr lvl="1"/>
            <a:r>
              <a:rPr lang="fr-FR" sz="1800" dirty="0" err="1">
                <a:latin typeface="Gill Sans Nova Light" panose="020B0302020104020203" pitchFamily="34" charset="0"/>
              </a:rPr>
              <a:t>Streamlit.io</a:t>
            </a:r>
            <a:endParaRPr lang="fr-FR" sz="1800" dirty="0">
              <a:latin typeface="Gill Sans Nova Light" panose="020B0302020104020203" pitchFamily="34" charset="0"/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fr-FR" sz="1900" dirty="0">
              <a:latin typeface="Gill Sans Nova Light" panose="020B0302020104020203" pitchFamily="34" charset="0"/>
            </a:endParaRPr>
          </a:p>
        </p:txBody>
      </p:sp>
      <p:pic>
        <p:nvPicPr>
          <p:cNvPr id="69" name="Picture 18">
            <a:extLst>
              <a:ext uri="{FF2B5EF4-FFF2-40B4-BE49-F238E27FC236}">
                <a16:creationId xmlns:a16="http://schemas.microsoft.com/office/drawing/2014/main" id="{A549886E-051B-47DF-94E2-C95B5C5AE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678" y="1799608"/>
            <a:ext cx="458387" cy="45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Espace réservé du numéro de diapositive 3">
            <a:extLst>
              <a:ext uri="{FF2B5EF4-FFF2-40B4-BE49-F238E27FC236}">
                <a16:creationId xmlns:a16="http://schemas.microsoft.com/office/drawing/2014/main" id="{7AA16561-F9BB-104B-A1F1-475CF6845101}"/>
              </a:ext>
            </a:extLst>
          </p:cNvPr>
          <p:cNvSpPr txBox="1">
            <a:spLocks/>
          </p:cNvSpPr>
          <p:nvPr/>
        </p:nvSpPr>
        <p:spPr>
          <a:xfrm>
            <a:off x="8687995" y="6697226"/>
            <a:ext cx="1596292" cy="40461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9E57DC2-970A-4B3E-BB1C-7A09969E49D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5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/>
        </p:nvSpPr>
        <p:spPr>
          <a:xfrm>
            <a:off x="1729841" y="179395"/>
            <a:ext cx="5958837" cy="59854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1"/>
                </a:solidFill>
                <a:latin typeface="Gill Sans Nova Light" panose="020B0302020104020203" pitchFamily="34" charset="0"/>
              </a:rPr>
              <a:t>Technologies utilisées</a:t>
            </a:r>
            <a:endParaRPr lang="fr-FR" sz="4000" b="1" dirty="0">
              <a:solidFill>
                <a:schemeClr val="accent1"/>
              </a:solidFill>
              <a:latin typeface="Gill Sans Nova Light" panose="020B0302020104020203" pitchFamily="34" charset="0"/>
            </a:endParaRPr>
          </a:p>
        </p:txBody>
      </p:sp>
      <p:sp>
        <p:nvSpPr>
          <p:cNvPr id="72" name="Espace réservé du numéro de diapositive 3">
            <a:extLst>
              <a:ext uri="{FF2B5EF4-FFF2-40B4-BE49-F238E27FC236}">
                <a16:creationId xmlns:a16="http://schemas.microsoft.com/office/drawing/2014/main" id="{93848745-A120-4B83-977F-4C45E1D3B647}"/>
              </a:ext>
            </a:extLst>
          </p:cNvPr>
          <p:cNvSpPr>
            <a:spLocks noGrp="1"/>
          </p:cNvSpPr>
          <p:nvPr/>
        </p:nvSpPr>
        <p:spPr>
          <a:xfrm>
            <a:off x="7688678" y="5553925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E57DC2-970A-4B3E-BB1C-7A09969E49D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4338" name="Picture 2" descr="C++ — Wikipédia">
            <a:extLst>
              <a:ext uri="{FF2B5EF4-FFF2-40B4-BE49-F238E27FC236}">
                <a16:creationId xmlns:a16="http://schemas.microsoft.com/office/drawing/2014/main" id="{2E1A1719-9FE6-774F-A57B-B394DA764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497" y="884056"/>
            <a:ext cx="533311" cy="59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Streamlit - Révolutionner la création d&amp;#39;applications de données">
            <a:extLst>
              <a:ext uri="{FF2B5EF4-FFF2-40B4-BE49-F238E27FC236}">
                <a16:creationId xmlns:a16="http://schemas.microsoft.com/office/drawing/2014/main" id="{0D710B2C-E652-F447-8550-BD56B8644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92" y="3661767"/>
            <a:ext cx="1914077" cy="114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Colab: An easy way to learn and use TensorFlow — The TensorFlow Blog">
            <a:extLst>
              <a:ext uri="{FF2B5EF4-FFF2-40B4-BE49-F238E27FC236}">
                <a16:creationId xmlns:a16="http://schemas.microsoft.com/office/drawing/2014/main" id="{81D0698A-2619-7847-9921-9BC27AB0A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334" y="2484174"/>
            <a:ext cx="1590934" cy="70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85203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5"/>
          <p:cNvSpPr txBox="1">
            <a:spLocks noGrp="1"/>
          </p:cNvSpPr>
          <p:nvPr>
            <p:ph type="title"/>
          </p:nvPr>
        </p:nvSpPr>
        <p:spPr>
          <a:xfrm>
            <a:off x="1576707" y="1724550"/>
            <a:ext cx="5990497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/>
              <a:t>PROBLÈME APPLICATIF</a:t>
            </a:r>
            <a:endParaRPr dirty="0"/>
          </a:p>
        </p:txBody>
      </p:sp>
      <p:sp>
        <p:nvSpPr>
          <p:cNvPr id="526" name="Google Shape;526;p35"/>
          <p:cNvSpPr txBox="1">
            <a:spLocks noGrp="1"/>
          </p:cNvSpPr>
          <p:nvPr>
            <p:ph type="title" idx="2"/>
          </p:nvPr>
        </p:nvSpPr>
        <p:spPr>
          <a:xfrm>
            <a:off x="3055306" y="315950"/>
            <a:ext cx="30333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5" name="Picture 4" descr="Logo de voiture Porsche PNG transparents - StickPNG">
            <a:extLst>
              <a:ext uri="{FF2B5EF4-FFF2-40B4-BE49-F238E27FC236}">
                <a16:creationId xmlns:a16="http://schemas.microsoft.com/office/drawing/2014/main" id="{5510EDFB-1615-9F4E-913A-53533BD44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386" y="148203"/>
            <a:ext cx="955815" cy="53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udi-logo-old - TGB - Club de Basket Féminin de Tarbes">
            <a:extLst>
              <a:ext uri="{FF2B5EF4-FFF2-40B4-BE49-F238E27FC236}">
                <a16:creationId xmlns:a16="http://schemas.microsoft.com/office/drawing/2014/main" id="{C4534569-E7B0-E34E-8443-E188322D6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53" y="4398258"/>
            <a:ext cx="823326" cy="61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8EDC5212-E530-B240-BC8D-FFDA0163ED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98890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/>
        </p:nvSpPr>
        <p:spPr>
          <a:xfrm>
            <a:off x="535647" y="183604"/>
            <a:ext cx="8608353" cy="96544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accent1"/>
                </a:solidFill>
                <a:latin typeface="Gill Sans Nova Light" panose="020B0302020104020203" pitchFamily="34" charset="0"/>
              </a:rPr>
              <a:t>Présentation du Problème Applicatif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/>
        </p:nvSpPr>
        <p:spPr>
          <a:xfrm>
            <a:off x="535647" y="1035356"/>
            <a:ext cx="7252783" cy="4172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900" dirty="0">
                <a:latin typeface="Gill Sans Nova Light" panose="020B0302020104020203" pitchFamily="34" charset="0"/>
              </a:rPr>
              <a:t>Catégoriser / Classifier des images de Voitures : </a:t>
            </a:r>
            <a:r>
              <a:rPr lang="fr-FR" sz="1900" b="1" u="sng" dirty="0">
                <a:latin typeface="Gill Sans Nova Light" panose="020B0302020104020203" pitchFamily="34" charset="0"/>
              </a:rPr>
              <a:t>Porsche</a:t>
            </a:r>
            <a:r>
              <a:rPr lang="fr-FR" sz="1900" dirty="0">
                <a:latin typeface="Gill Sans Nova Light" panose="020B0302020104020203" pitchFamily="34" charset="0"/>
              </a:rPr>
              <a:t> / </a:t>
            </a:r>
            <a:r>
              <a:rPr lang="fr-FR" sz="1900" b="1" u="sng" dirty="0">
                <a:latin typeface="Gill Sans Nova Light" panose="020B0302020104020203" pitchFamily="34" charset="0"/>
              </a:rPr>
              <a:t>Audi</a:t>
            </a:r>
          </a:p>
          <a:p>
            <a:endParaRPr lang="fr-FR" sz="1050" dirty="0">
              <a:latin typeface="Gill Sans Nova Light" panose="020B0302020104020203" pitchFamily="34" charset="0"/>
            </a:endParaRPr>
          </a:p>
          <a:p>
            <a:r>
              <a:rPr lang="fr-FR" sz="1900" dirty="0">
                <a:latin typeface="Gill Sans Nova Light" panose="020B0302020104020203" pitchFamily="34" charset="0"/>
              </a:rPr>
              <a:t>Difficultés à analyser une image sans l’utilisation d’algorithmes de Machine learning </a:t>
            </a:r>
          </a:p>
          <a:p>
            <a:pPr lvl="1"/>
            <a:r>
              <a:rPr lang="fr-FR" sz="1900" dirty="0">
                <a:latin typeface="Gill Sans Nova Light" panose="020B0302020104020203" pitchFamily="34" charset="0"/>
              </a:rPr>
              <a:t>Nombreuses contraintes</a:t>
            </a:r>
          </a:p>
          <a:p>
            <a:pPr lvl="1"/>
            <a:r>
              <a:rPr lang="fr-FR" sz="1900">
                <a:latin typeface="Gill Sans Nova Light" panose="020B0302020104020203" pitchFamily="34" charset="0"/>
              </a:rPr>
              <a:t>Nombreux </a:t>
            </a:r>
            <a:r>
              <a:rPr lang="fr-FR" sz="1900" dirty="0">
                <a:latin typeface="Gill Sans Nova Light" panose="020B0302020104020203" pitchFamily="34" charset="0"/>
              </a:rPr>
              <a:t>paramètres</a:t>
            </a:r>
          </a:p>
          <a:p>
            <a:pPr lvl="1"/>
            <a:r>
              <a:rPr lang="fr-FR" sz="1900" dirty="0">
                <a:latin typeface="Gill Sans Nova Light" panose="020B0302020104020203" pitchFamily="34" charset="0"/>
              </a:rPr>
              <a:t>Complexités élevées</a:t>
            </a:r>
          </a:p>
          <a:p>
            <a:endParaRPr lang="fr-FR" sz="1050" dirty="0">
              <a:latin typeface="Gill Sans Nova Light" panose="020B0302020104020203" pitchFamily="34" charset="0"/>
            </a:endParaRPr>
          </a:p>
          <a:p>
            <a:r>
              <a:rPr lang="fr-FR" sz="1900" dirty="0">
                <a:latin typeface="Gill Sans Nova Light" panose="020B0302020104020203" pitchFamily="34" charset="0"/>
              </a:rPr>
              <a:t>Solution:</a:t>
            </a:r>
          </a:p>
          <a:p>
            <a:pPr lvl="1"/>
            <a:r>
              <a:rPr lang="fr-FR" sz="1900" dirty="0">
                <a:latin typeface="Gill Sans Nova Light" panose="020B0302020104020203" pitchFamily="34" charset="0"/>
              </a:rPr>
              <a:t>Généralisation </a:t>
            </a:r>
          </a:p>
        </p:txBody>
      </p:sp>
    </p:spTree>
    <p:extLst>
      <p:ext uri="{BB962C8B-B14F-4D97-AF65-F5344CB8AC3E}">
        <p14:creationId xmlns:p14="http://schemas.microsoft.com/office/powerpoint/2010/main" val="280926174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/>
        </p:nvSpPr>
        <p:spPr>
          <a:xfrm>
            <a:off x="267823" y="151706"/>
            <a:ext cx="8608353" cy="96544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accent1"/>
                </a:solidFill>
                <a:latin typeface="Gill Sans Nova Light" panose="020B0302020104020203" pitchFamily="34" charset="0"/>
              </a:rPr>
              <a:t>La Théorie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/>
        </p:nvSpPr>
        <p:spPr>
          <a:xfrm>
            <a:off x="450587" y="1117153"/>
            <a:ext cx="7252783" cy="4172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2400" dirty="0">
                <a:latin typeface="Gill Sans Nova Light" panose="020B0302020104020203" pitchFamily="34" charset="0"/>
              </a:rPr>
              <a:t>Apprentissage supervisé</a:t>
            </a:r>
          </a:p>
          <a:p>
            <a:pPr lvl="2"/>
            <a:r>
              <a:rPr lang="fr-FR" dirty="0">
                <a:latin typeface="Gill Sans Nova Light" panose="020B0302020104020203" pitchFamily="34" charset="0"/>
              </a:rPr>
              <a:t>Classification</a:t>
            </a:r>
          </a:p>
          <a:p>
            <a:pPr lvl="2"/>
            <a:r>
              <a:rPr lang="fr-FR" dirty="0">
                <a:latin typeface="Gill Sans Nova Light" panose="020B0302020104020203" pitchFamily="34" charset="0"/>
              </a:rPr>
              <a:t>Régression</a:t>
            </a:r>
          </a:p>
          <a:p>
            <a:pPr marL="987552" lvl="2" indent="0">
              <a:buNone/>
            </a:pPr>
            <a:endParaRPr lang="fr-FR" dirty="0">
              <a:latin typeface="Gill Sans Nova Light" panose="020B0302020104020203" pitchFamily="34" charset="0"/>
            </a:endParaRPr>
          </a:p>
          <a:p>
            <a:pPr marL="987552" lvl="2" indent="0">
              <a:buNone/>
            </a:pPr>
            <a:endParaRPr lang="fr-FR" dirty="0">
              <a:latin typeface="Gill Sans Nova Light" panose="020B0302020104020203" pitchFamily="34" charset="0"/>
            </a:endParaRPr>
          </a:p>
          <a:p>
            <a:pPr marL="987552" lvl="2" indent="0">
              <a:buNone/>
            </a:pPr>
            <a:endParaRPr lang="fr-FR" b="1" dirty="0">
              <a:latin typeface="Gill Sans Nova Light" panose="020B0302020104020203" pitchFamily="34" charset="0"/>
            </a:endParaRPr>
          </a:p>
          <a:p>
            <a:pPr lvl="1"/>
            <a:r>
              <a:rPr lang="fr-FR" sz="2400" dirty="0">
                <a:latin typeface="Gill Sans Nova Light" panose="020B0302020104020203" pitchFamily="34" charset="0"/>
              </a:rPr>
              <a:t>Apprentissage non supervisé</a:t>
            </a:r>
          </a:p>
          <a:p>
            <a:pPr lvl="1"/>
            <a:endParaRPr lang="fr-FR" sz="1900" dirty="0">
              <a:latin typeface="Gill Sans Nova Light" panose="020B0302020104020203" pitchFamily="34" charset="0"/>
            </a:endParaRPr>
          </a:p>
        </p:txBody>
      </p:sp>
      <p:pic>
        <p:nvPicPr>
          <p:cNvPr id="16386" name="Picture 2" descr="Apprentissage supervisé vs non supervisé en 2 minutes">
            <a:extLst>
              <a:ext uri="{FF2B5EF4-FFF2-40B4-BE49-F238E27FC236}">
                <a16:creationId xmlns:a16="http://schemas.microsoft.com/office/drawing/2014/main" id="{B0829EF5-0292-3045-8E20-A2CB92176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552" y="1117153"/>
            <a:ext cx="3214861" cy="219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19435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AEFA77B79B0A42A6FEAB7B98BED802" ma:contentTypeVersion="9" ma:contentTypeDescription="Crée un document." ma:contentTypeScope="" ma:versionID="04600b4a388701918798cf87be431c44">
  <xsd:schema xmlns:xsd="http://www.w3.org/2001/XMLSchema" xmlns:xs="http://www.w3.org/2001/XMLSchema" xmlns:p="http://schemas.microsoft.com/office/2006/metadata/properties" xmlns:ns3="00fd3078-3fbf-46a2-bc3f-79dda2c89552" xmlns:ns4="a854b055-143e-4703-8802-37fb3d615c4c" targetNamespace="http://schemas.microsoft.com/office/2006/metadata/properties" ma:root="true" ma:fieldsID="3203b606535f8e02774f25e9c7e7bcd9" ns3:_="" ns4:_="">
    <xsd:import namespace="00fd3078-3fbf-46a2-bc3f-79dda2c89552"/>
    <xsd:import namespace="a854b055-143e-4703-8802-37fb3d615c4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fd3078-3fbf-46a2-bc3f-79dda2c8955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4b055-143e-4703-8802-37fb3d615c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98AAA3-91F4-4694-9CB0-C57E75B7BFBF}">
  <ds:schemaRefs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a854b055-143e-4703-8802-37fb3d615c4c"/>
    <ds:schemaRef ds:uri="00fd3078-3fbf-46a2-bc3f-79dda2c89552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0C87161-FC50-4BDA-81F7-32EDA5F7ED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fd3078-3fbf-46a2-bc3f-79dda2c89552"/>
    <ds:schemaRef ds:uri="a854b055-143e-4703-8802-37fb3d615c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0EB32A-313D-4105-9D9A-E78C49CC81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511</Words>
  <Application>Microsoft Macintosh PowerPoint</Application>
  <PresentationFormat>Affichage à l'écran (16:9)</PresentationFormat>
  <Paragraphs>180</Paragraphs>
  <Slides>25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6" baseType="lpstr">
      <vt:lpstr>Roboto Slab Regular</vt:lpstr>
      <vt:lpstr>Barlow Semi Condensed SemiBold</vt:lpstr>
      <vt:lpstr>Fira Sans Extra Condensed Medium</vt:lpstr>
      <vt:lpstr>Barlow Semi Condensed</vt:lpstr>
      <vt:lpstr>Franklin Gothic Book</vt:lpstr>
      <vt:lpstr>Arial</vt:lpstr>
      <vt:lpstr>Bahiana</vt:lpstr>
      <vt:lpstr>Gill Sans Nova Light</vt:lpstr>
      <vt:lpstr>Muli</vt:lpstr>
      <vt:lpstr>Roboto Condensed Light</vt:lpstr>
      <vt:lpstr>Annual Report General by Slidesgo</vt:lpstr>
      <vt:lpstr>Projet Annuel : Machine Learning</vt:lpstr>
      <vt:lpstr>PROBLEMATIQUE</vt:lpstr>
      <vt:lpstr>PROBLEME APPLICATIF</vt:lpstr>
      <vt:lpstr>DEMONSTRATION WEB APP</vt:lpstr>
      <vt:lpstr>TECHNOLOGIES UTILISÉS</vt:lpstr>
      <vt:lpstr>Présentation PowerPoint</vt:lpstr>
      <vt:lpstr>PROBLÈME APPLICATIF</vt:lpstr>
      <vt:lpstr>Présentation PowerPoint</vt:lpstr>
      <vt:lpstr>Présentation PowerPoint</vt:lpstr>
      <vt:lpstr>ALGORITHMES DE MACHINE LEARNING</vt:lpstr>
      <vt:lpstr>Présentation PowerPoint</vt:lpstr>
      <vt:lpstr>Présentation PowerPoint</vt:lpstr>
      <vt:lpstr>Présentation PowerPoint</vt:lpstr>
      <vt:lpstr>Présentation PowerPoint</vt:lpstr>
      <vt:lpstr>STRUCTURE DU DATASET</vt:lpstr>
      <vt:lpstr>Présentation PowerPoint</vt:lpstr>
      <vt:lpstr>ENTRAINEMENT DES MODÈLES</vt:lpstr>
      <vt:lpstr>Présentation PowerPoint</vt:lpstr>
      <vt:lpstr>DEMONSTRATION DE NOTRE WEB APP</vt:lpstr>
      <vt:lpstr>LIB MACHINE LEARNING VS TENSERFLOW/KERAS</vt:lpstr>
      <vt:lpstr>Présentation PowerPoint</vt:lpstr>
      <vt:lpstr>Présentation PowerPoint</vt:lpstr>
      <vt:lpstr>CONCLUSION</vt:lpstr>
      <vt:lpstr>Présentation PowerPoint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ADIGIT</dc:title>
  <cp:lastModifiedBy>Gabriel Dray</cp:lastModifiedBy>
  <cp:revision>99</cp:revision>
  <dcterms:modified xsi:type="dcterms:W3CDTF">2021-07-26T22:10:25Z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0x0101001DAEFA77B79B0A42A6FEAB7B98BED802</vt:lpwstr>
  </property>
</Properties>
</file>