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9" r:id="rId3"/>
    <p:sldId id="260" r:id="rId4"/>
    <p:sldId id="257"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6393320E-A45F-4F33-966D-F9F3DF589ED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AC0D2E-ADBF-4113-9CF1-52346E3CD353}" type="slidenum">
              <a:rPr lang="fr-FR" smtClean="0"/>
              <a:t>‹N°›</a:t>
            </a:fld>
            <a:endParaRPr lang="fr-FR"/>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56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93320E-A45F-4F33-966D-F9F3DF589ED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AC0D2E-ADBF-4113-9CF1-52346E3CD353}" type="slidenum">
              <a:rPr lang="fr-FR" smtClean="0"/>
              <a:t>‹N°›</a:t>
            </a:fld>
            <a:endParaRPr lang="fr-FR"/>
          </a:p>
        </p:txBody>
      </p:sp>
    </p:spTree>
    <p:extLst>
      <p:ext uri="{BB962C8B-B14F-4D97-AF65-F5344CB8AC3E}">
        <p14:creationId xmlns:p14="http://schemas.microsoft.com/office/powerpoint/2010/main" val="1251244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93320E-A45F-4F33-966D-F9F3DF589ED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AC0D2E-ADBF-4113-9CF1-52346E3CD353}"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83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93320E-A45F-4F33-966D-F9F3DF589ED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AC0D2E-ADBF-4113-9CF1-52346E3CD353}" type="slidenum">
              <a:rPr lang="fr-FR" smtClean="0"/>
              <a:t>‹N°›</a:t>
            </a:fld>
            <a:endParaRPr lang="fr-FR"/>
          </a:p>
        </p:txBody>
      </p:sp>
    </p:spTree>
    <p:extLst>
      <p:ext uri="{BB962C8B-B14F-4D97-AF65-F5344CB8AC3E}">
        <p14:creationId xmlns:p14="http://schemas.microsoft.com/office/powerpoint/2010/main" val="332416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393320E-A45F-4F33-966D-F9F3DF589ED8}" type="datetimeFigureOut">
              <a:rPr lang="fr-FR" smtClean="0"/>
              <a:t>15/02/2019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AC0D2E-ADBF-4113-9CF1-52346E3CD353}" type="slidenum">
              <a:rPr lang="fr-FR" smtClean="0"/>
              <a:t>‹N°›</a:t>
            </a:fld>
            <a:endParaRPr lang="fr-FR"/>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889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393320E-A45F-4F33-966D-F9F3DF589ED8}"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AC0D2E-ADBF-4113-9CF1-52346E3CD353}" type="slidenum">
              <a:rPr lang="fr-FR" smtClean="0"/>
              <a:t>‹N°›</a:t>
            </a:fld>
            <a:endParaRPr lang="fr-FR"/>
          </a:p>
        </p:txBody>
      </p:sp>
    </p:spTree>
    <p:extLst>
      <p:ext uri="{BB962C8B-B14F-4D97-AF65-F5344CB8AC3E}">
        <p14:creationId xmlns:p14="http://schemas.microsoft.com/office/powerpoint/2010/main" val="3049808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Modifier les styles du texte du masque</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393320E-A45F-4F33-966D-F9F3DF589ED8}" type="datetimeFigureOut">
              <a:rPr lang="fr-FR" smtClean="0"/>
              <a:t>15/02/2019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AC0D2E-ADBF-4113-9CF1-52346E3CD353}" type="slidenum">
              <a:rPr lang="fr-FR" smtClean="0"/>
              <a:t>‹N°›</a:t>
            </a:fld>
            <a:endParaRPr lang="fr-FR"/>
          </a:p>
        </p:txBody>
      </p:sp>
    </p:spTree>
    <p:extLst>
      <p:ext uri="{BB962C8B-B14F-4D97-AF65-F5344CB8AC3E}">
        <p14:creationId xmlns:p14="http://schemas.microsoft.com/office/powerpoint/2010/main" val="22745216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393320E-A45F-4F33-966D-F9F3DF589ED8}" type="datetimeFigureOut">
              <a:rPr lang="fr-FR" smtClean="0"/>
              <a:t>15/02/2019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AC0D2E-ADBF-4113-9CF1-52346E3CD353}" type="slidenum">
              <a:rPr lang="fr-FR" smtClean="0"/>
              <a:t>‹N°›</a:t>
            </a:fld>
            <a:endParaRPr lang="fr-FR"/>
          </a:p>
        </p:txBody>
      </p:sp>
    </p:spTree>
    <p:extLst>
      <p:ext uri="{BB962C8B-B14F-4D97-AF65-F5344CB8AC3E}">
        <p14:creationId xmlns:p14="http://schemas.microsoft.com/office/powerpoint/2010/main" val="211774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320E-A45F-4F33-966D-F9F3DF589ED8}" type="datetimeFigureOut">
              <a:rPr lang="fr-FR" smtClean="0"/>
              <a:t>15/02/2019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AC0D2E-ADBF-4113-9CF1-52346E3CD353}" type="slidenum">
              <a:rPr lang="fr-FR" smtClean="0"/>
              <a:t>‹N°›</a:t>
            </a:fld>
            <a:endParaRPr lang="fr-FR"/>
          </a:p>
        </p:txBody>
      </p:sp>
    </p:spTree>
    <p:extLst>
      <p:ext uri="{BB962C8B-B14F-4D97-AF65-F5344CB8AC3E}">
        <p14:creationId xmlns:p14="http://schemas.microsoft.com/office/powerpoint/2010/main" val="244078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393320E-A45F-4F33-966D-F9F3DF589ED8}"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AC0D2E-ADBF-4113-9CF1-52346E3CD353}" type="slidenum">
              <a:rPr lang="fr-FR" smtClean="0"/>
              <a:t>‹N°›</a:t>
            </a:fld>
            <a:endParaRPr lang="fr-FR"/>
          </a:p>
        </p:txBody>
      </p:sp>
    </p:spTree>
    <p:extLst>
      <p:ext uri="{BB962C8B-B14F-4D97-AF65-F5344CB8AC3E}">
        <p14:creationId xmlns:p14="http://schemas.microsoft.com/office/powerpoint/2010/main" val="356717021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393320E-A45F-4F33-966D-F9F3DF589ED8}" type="datetimeFigureOut">
              <a:rPr lang="fr-FR" smtClean="0"/>
              <a:t>15/02/2019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AC0D2E-ADBF-4113-9CF1-52346E3CD353}" type="slidenum">
              <a:rPr lang="fr-FR" smtClean="0"/>
              <a:t>‹N°›</a:t>
            </a:fld>
            <a:endParaRPr lang="fr-FR"/>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66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393320E-A45F-4F33-966D-F9F3DF589ED8}" type="datetimeFigureOut">
              <a:rPr lang="fr-FR" smtClean="0"/>
              <a:t>15/02/2019</a:t>
            </a:fld>
            <a:endParaRPr lang="fr-F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fr-F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DAC0D2E-ADBF-4113-9CF1-52346E3CD353}" type="slidenum">
              <a:rPr lang="fr-FR" smtClean="0"/>
              <a:t>‹N°›</a:t>
            </a:fld>
            <a:endParaRPr lang="fr-FR"/>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01363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238970C-19DE-438D-80D2-5CF969055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4B1E3F6-167B-40F3-B303-9A931BAB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B09F907-03F8-427D-943A-44B7B29CD7DA}"/>
              </a:ext>
            </a:extLst>
          </p:cNvPr>
          <p:cNvSpPr>
            <a:spLocks noGrp="1"/>
          </p:cNvSpPr>
          <p:nvPr>
            <p:ph type="ctrTitle"/>
          </p:nvPr>
        </p:nvSpPr>
        <p:spPr>
          <a:xfrm>
            <a:off x="4365356" y="810275"/>
            <a:ext cx="7020747" cy="5229630"/>
          </a:xfrm>
        </p:spPr>
        <p:txBody>
          <a:bodyPr>
            <a:normAutofit/>
          </a:bodyPr>
          <a:lstStyle/>
          <a:p>
            <a:pPr algn="l"/>
            <a:r>
              <a:rPr lang="fr-FR" sz="4800" b="1" dirty="0">
                <a:solidFill>
                  <a:srgbClr val="FFFFFF"/>
                </a:solidFill>
              </a:rPr>
              <a:t>Python for data science</a:t>
            </a:r>
            <a:br>
              <a:rPr lang="fr-FR" sz="4800" b="1" dirty="0">
                <a:solidFill>
                  <a:srgbClr val="FFFFFF"/>
                </a:solidFill>
              </a:rPr>
            </a:br>
            <a:br>
              <a:rPr lang="fr-FR" sz="6600" b="1" dirty="0">
                <a:solidFill>
                  <a:srgbClr val="FFFFFF"/>
                </a:solidFill>
              </a:rPr>
            </a:br>
            <a:r>
              <a:rPr lang="fr-FR" sz="6600" b="1" dirty="0">
                <a:solidFill>
                  <a:srgbClr val="FFFFFF"/>
                </a:solidFill>
              </a:rPr>
              <a:t>QSAR Biodegradation</a:t>
            </a:r>
          </a:p>
        </p:txBody>
      </p:sp>
      <p:sp>
        <p:nvSpPr>
          <p:cNvPr id="3" name="Sous-titre 2">
            <a:extLst>
              <a:ext uri="{FF2B5EF4-FFF2-40B4-BE49-F238E27FC236}">
                <a16:creationId xmlns:a16="http://schemas.microsoft.com/office/drawing/2014/main" id="{E9DEF465-22CA-409A-A444-8473AD16A3F2}"/>
              </a:ext>
            </a:extLst>
          </p:cNvPr>
          <p:cNvSpPr>
            <a:spLocks noGrp="1"/>
          </p:cNvSpPr>
          <p:nvPr>
            <p:ph type="subTitle" idx="1"/>
          </p:nvPr>
        </p:nvSpPr>
        <p:spPr>
          <a:xfrm>
            <a:off x="788661" y="810275"/>
            <a:ext cx="2949542" cy="5229630"/>
          </a:xfrm>
        </p:spPr>
        <p:txBody>
          <a:bodyPr>
            <a:normAutofit/>
          </a:bodyPr>
          <a:lstStyle/>
          <a:p>
            <a:pPr algn="r"/>
            <a:r>
              <a:rPr lang="fr-FR" sz="2400" dirty="0">
                <a:solidFill>
                  <a:srgbClr val="FFFFFF"/>
                </a:solidFill>
              </a:rPr>
              <a:t>Fabien ALEXANDRINE – 5</a:t>
            </a:r>
            <a:r>
              <a:rPr lang="fr-FR" sz="2400" baseline="30000" dirty="0">
                <a:solidFill>
                  <a:srgbClr val="FFFFFF"/>
                </a:solidFill>
              </a:rPr>
              <a:t>ème</a:t>
            </a:r>
            <a:r>
              <a:rPr lang="fr-FR" sz="2400" dirty="0">
                <a:solidFill>
                  <a:srgbClr val="FFFFFF"/>
                </a:solidFill>
              </a:rPr>
              <a:t> année</a:t>
            </a:r>
          </a:p>
        </p:txBody>
      </p:sp>
      <p:cxnSp>
        <p:nvCxnSpPr>
          <p:cNvPr id="23" name="Straight Connector 22">
            <a:extLst>
              <a:ext uri="{FF2B5EF4-FFF2-40B4-BE49-F238E27FC236}">
                <a16:creationId xmlns:a16="http://schemas.microsoft.com/office/drawing/2014/main" id="{40465A9A-0B0E-4D7B-8150-D098AC71B3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96290"/>
            <a:ext cx="0" cy="3657600"/>
          </a:xfrm>
          <a:prstGeom prst="line">
            <a:avLst/>
          </a:prstGeom>
          <a:ln w="19050">
            <a:solidFill>
              <a:srgbClr val="FFFFFF">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762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DFDE8-8CD6-4018-A7FE-85250755B5E8}"/>
              </a:ext>
            </a:extLst>
          </p:cNvPr>
          <p:cNvSpPr>
            <a:spLocks noGrp="1"/>
          </p:cNvSpPr>
          <p:nvPr>
            <p:ph type="title"/>
          </p:nvPr>
        </p:nvSpPr>
        <p:spPr/>
        <p:txBody>
          <a:bodyPr/>
          <a:lstStyle/>
          <a:p>
            <a:r>
              <a:rPr lang="fr-FR" dirty="0" err="1"/>
              <a:t>Grid</a:t>
            </a:r>
            <a:r>
              <a:rPr lang="fr-FR" dirty="0"/>
              <a:t> </a:t>
            </a:r>
            <a:r>
              <a:rPr lang="fr-FR" dirty="0" err="1"/>
              <a:t>Search</a:t>
            </a:r>
            <a:endParaRPr lang="fr-FR" dirty="0"/>
          </a:p>
        </p:txBody>
      </p:sp>
      <p:sp>
        <p:nvSpPr>
          <p:cNvPr id="3" name="Espace réservé du contenu 2">
            <a:extLst>
              <a:ext uri="{FF2B5EF4-FFF2-40B4-BE49-F238E27FC236}">
                <a16:creationId xmlns:a16="http://schemas.microsoft.com/office/drawing/2014/main" id="{46078A62-9612-4F8E-B050-156E4A7BE359}"/>
              </a:ext>
            </a:extLst>
          </p:cNvPr>
          <p:cNvSpPr>
            <a:spLocks noGrp="1"/>
          </p:cNvSpPr>
          <p:nvPr>
            <p:ph idx="1"/>
          </p:nvPr>
        </p:nvSpPr>
        <p:spPr>
          <a:xfrm>
            <a:off x="1024129" y="1989614"/>
            <a:ext cx="9720071" cy="4023360"/>
          </a:xfrm>
        </p:spPr>
        <p:txBody>
          <a:bodyPr>
            <a:normAutofit lnSpcReduction="10000"/>
          </a:bodyPr>
          <a:lstStyle/>
          <a:p>
            <a:pPr marL="0" indent="0">
              <a:buNone/>
            </a:pPr>
            <a:r>
              <a:rPr lang="fr-FR" sz="2400" dirty="0"/>
              <a:t>En reprenant les best </a:t>
            </a:r>
            <a:r>
              <a:rPr lang="fr-FR" sz="2400" dirty="0" err="1"/>
              <a:t>parameters</a:t>
            </a:r>
            <a:r>
              <a:rPr lang="fr-FR" sz="2400" dirty="0"/>
              <a:t> obtenus avec la Random </a:t>
            </a:r>
            <a:r>
              <a:rPr lang="fr-FR" sz="2400" dirty="0" err="1"/>
              <a:t>Search</a:t>
            </a:r>
            <a:r>
              <a:rPr lang="fr-FR" sz="2400" dirty="0"/>
              <a:t>, j’ai tenté d’optimiser la précision avec une </a:t>
            </a:r>
            <a:r>
              <a:rPr lang="fr-FR" sz="2400" dirty="0" err="1"/>
              <a:t>Grid</a:t>
            </a:r>
            <a:r>
              <a:rPr lang="fr-FR" sz="2400" dirty="0"/>
              <a:t> </a:t>
            </a:r>
            <a:r>
              <a:rPr lang="fr-FR" sz="2400" dirty="0" err="1"/>
              <a:t>Search</a:t>
            </a:r>
            <a:r>
              <a:rPr lang="fr-FR" sz="2400" dirty="0"/>
              <a:t>.</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Avec cette méthode, j’ai pu obtenir 90% de précision</a:t>
            </a:r>
          </a:p>
          <a:p>
            <a:pPr marL="0" indent="0">
              <a:buNone/>
            </a:pPr>
            <a:endParaRPr lang="fr-FR" sz="2400" dirty="0"/>
          </a:p>
          <a:p>
            <a:pPr marL="0" indent="0">
              <a:buNone/>
            </a:pPr>
            <a:endParaRPr lang="fr-FR" sz="2400" dirty="0"/>
          </a:p>
        </p:txBody>
      </p:sp>
      <p:pic>
        <p:nvPicPr>
          <p:cNvPr id="4" name="Image 3">
            <a:extLst>
              <a:ext uri="{FF2B5EF4-FFF2-40B4-BE49-F238E27FC236}">
                <a16:creationId xmlns:a16="http://schemas.microsoft.com/office/drawing/2014/main" id="{37C18088-ACF1-4B5C-B79D-F695C78BE249}"/>
              </a:ext>
            </a:extLst>
          </p:cNvPr>
          <p:cNvPicPr>
            <a:picLocks noChangeAspect="1"/>
          </p:cNvPicPr>
          <p:nvPr/>
        </p:nvPicPr>
        <p:blipFill>
          <a:blip r:embed="rId2"/>
          <a:stretch>
            <a:fillRect/>
          </a:stretch>
        </p:blipFill>
        <p:spPr>
          <a:xfrm>
            <a:off x="6883754" y="3249169"/>
            <a:ext cx="4629150" cy="1524000"/>
          </a:xfrm>
          <a:prstGeom prst="rect">
            <a:avLst/>
          </a:prstGeom>
        </p:spPr>
      </p:pic>
      <p:pic>
        <p:nvPicPr>
          <p:cNvPr id="5" name="Image 4">
            <a:extLst>
              <a:ext uri="{FF2B5EF4-FFF2-40B4-BE49-F238E27FC236}">
                <a16:creationId xmlns:a16="http://schemas.microsoft.com/office/drawing/2014/main" id="{1D577D89-DBD8-43E2-A903-2AE7C1350C01}"/>
              </a:ext>
            </a:extLst>
          </p:cNvPr>
          <p:cNvPicPr>
            <a:picLocks noChangeAspect="1"/>
          </p:cNvPicPr>
          <p:nvPr/>
        </p:nvPicPr>
        <p:blipFill>
          <a:blip r:embed="rId3"/>
          <a:stretch>
            <a:fillRect/>
          </a:stretch>
        </p:blipFill>
        <p:spPr>
          <a:xfrm>
            <a:off x="1024128" y="2941745"/>
            <a:ext cx="5514975" cy="2119098"/>
          </a:xfrm>
          <a:prstGeom prst="rect">
            <a:avLst/>
          </a:prstGeom>
        </p:spPr>
      </p:pic>
    </p:spTree>
    <p:extLst>
      <p:ext uri="{BB962C8B-B14F-4D97-AF65-F5344CB8AC3E}">
        <p14:creationId xmlns:p14="http://schemas.microsoft.com/office/powerpoint/2010/main" val="335164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F0BAC-3183-45E1-B706-E258C65F11BF}"/>
              </a:ext>
            </a:extLst>
          </p:cNvPr>
          <p:cNvSpPr>
            <a:spLocks noGrp="1"/>
          </p:cNvSpPr>
          <p:nvPr>
            <p:ph type="title"/>
          </p:nvPr>
        </p:nvSpPr>
        <p:spPr/>
        <p:txBody>
          <a:bodyPr/>
          <a:lstStyle/>
          <a:p>
            <a:r>
              <a:rPr lang="fr-FR" dirty="0"/>
              <a:t>Courbe ROC</a:t>
            </a:r>
          </a:p>
        </p:txBody>
      </p:sp>
      <p:pic>
        <p:nvPicPr>
          <p:cNvPr id="8" name="Espace réservé du contenu 7">
            <a:extLst>
              <a:ext uri="{FF2B5EF4-FFF2-40B4-BE49-F238E27FC236}">
                <a16:creationId xmlns:a16="http://schemas.microsoft.com/office/drawing/2014/main" id="{E7723AF6-AB7C-4B3A-A440-CC62EB2EEB4E}"/>
              </a:ext>
            </a:extLst>
          </p:cNvPr>
          <p:cNvPicPr>
            <a:picLocks noGrp="1" noChangeAspect="1"/>
          </p:cNvPicPr>
          <p:nvPr>
            <p:ph idx="1"/>
          </p:nvPr>
        </p:nvPicPr>
        <p:blipFill>
          <a:blip r:embed="rId2"/>
          <a:stretch>
            <a:fillRect/>
          </a:stretch>
        </p:blipFill>
        <p:spPr>
          <a:xfrm>
            <a:off x="3079599" y="2084832"/>
            <a:ext cx="6032801" cy="4333158"/>
          </a:xfrm>
          <a:prstGeom prst="rect">
            <a:avLst/>
          </a:prstGeom>
        </p:spPr>
      </p:pic>
      <p:sp>
        <p:nvSpPr>
          <p:cNvPr id="9" name="Titre 1">
            <a:extLst>
              <a:ext uri="{FF2B5EF4-FFF2-40B4-BE49-F238E27FC236}">
                <a16:creationId xmlns:a16="http://schemas.microsoft.com/office/drawing/2014/main" id="{F2A64157-BB75-4E61-B5B9-9A83AFCFFA83}"/>
              </a:ext>
            </a:extLst>
          </p:cNvPr>
          <p:cNvSpPr txBox="1">
            <a:spLocks/>
          </p:cNvSpPr>
          <p:nvPr/>
        </p:nvSpPr>
        <p:spPr>
          <a:xfrm>
            <a:off x="3867256" y="10983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Performance des modèles</a:t>
            </a:r>
          </a:p>
        </p:txBody>
      </p:sp>
    </p:spTree>
    <p:extLst>
      <p:ext uri="{BB962C8B-B14F-4D97-AF65-F5344CB8AC3E}">
        <p14:creationId xmlns:p14="http://schemas.microsoft.com/office/powerpoint/2010/main" val="1856976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B3ACEF-2761-4EA1-BA1F-68BCD5BD5EA7}"/>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A0FE53AC-B2B5-44DD-A70E-0AD3414539D3}"/>
              </a:ext>
            </a:extLst>
          </p:cNvPr>
          <p:cNvSpPr>
            <a:spLocks noGrp="1"/>
          </p:cNvSpPr>
          <p:nvPr>
            <p:ph idx="1"/>
          </p:nvPr>
        </p:nvSpPr>
        <p:spPr/>
        <p:txBody>
          <a:bodyPr>
            <a:normAutofit/>
          </a:bodyPr>
          <a:lstStyle/>
          <a:p>
            <a:pPr marL="0" indent="0">
              <a:buNone/>
            </a:pPr>
            <a:r>
              <a:rPr lang="fr-FR" sz="2400" dirty="0"/>
              <a:t>QSAR (Quantitative Structure Activity </a:t>
            </a:r>
            <a:r>
              <a:rPr lang="fr-FR" sz="2400" dirty="0" err="1"/>
              <a:t>Relationships</a:t>
            </a:r>
            <a:r>
              <a:rPr lang="fr-FR" sz="2400" dirty="0"/>
              <a:t>)</a:t>
            </a:r>
          </a:p>
          <a:p>
            <a:pPr marL="0" indent="0">
              <a:buNone/>
            </a:pPr>
            <a:r>
              <a:rPr lang="fr-FR" sz="2400" dirty="0"/>
              <a:t>Ou Relation quantitative structure à activité en français</a:t>
            </a:r>
          </a:p>
          <a:p>
            <a:pPr marL="0" indent="0">
              <a:buNone/>
            </a:pPr>
            <a:endParaRPr lang="fr-FR" sz="2400" dirty="0"/>
          </a:p>
          <a:p>
            <a:pPr marL="0" indent="0">
              <a:buNone/>
            </a:pPr>
            <a:r>
              <a:rPr lang="fr-FR" sz="2400" dirty="0"/>
              <a:t>Cherche à étudier la relation entre la structure chimique et la biodégradation des molécules.</a:t>
            </a:r>
          </a:p>
          <a:p>
            <a:pPr marL="0" indent="0">
              <a:buNone/>
            </a:pPr>
            <a:endParaRPr lang="fr-FR" sz="2400" dirty="0"/>
          </a:p>
          <a:p>
            <a:pPr marL="0" indent="0">
              <a:buNone/>
            </a:pPr>
            <a:r>
              <a:rPr lang="fr-FR" sz="2400" dirty="0"/>
              <a:t>Pour cette étude, 41 données de biodégradation de 1055 produits chimiques ont été recensées.</a:t>
            </a:r>
          </a:p>
          <a:p>
            <a:pPr marL="0" indent="0">
              <a:buNone/>
            </a:pPr>
            <a:endParaRPr lang="fr-FR" sz="2400" dirty="0"/>
          </a:p>
          <a:p>
            <a:pPr marL="0" indent="0">
              <a:buNone/>
            </a:pPr>
            <a:endParaRPr lang="fr-FR" sz="2400" dirty="0"/>
          </a:p>
        </p:txBody>
      </p:sp>
    </p:spTree>
    <p:extLst>
      <p:ext uri="{BB962C8B-B14F-4D97-AF65-F5344CB8AC3E}">
        <p14:creationId xmlns:p14="http://schemas.microsoft.com/office/powerpoint/2010/main" val="300596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B3ACEF-2761-4EA1-BA1F-68BCD5BD5EA7}"/>
              </a:ext>
            </a:extLst>
          </p:cNvPr>
          <p:cNvSpPr>
            <a:spLocks noGrp="1"/>
          </p:cNvSpPr>
          <p:nvPr>
            <p:ph type="title"/>
          </p:nvPr>
        </p:nvSpPr>
        <p:spPr/>
        <p:txBody>
          <a:bodyPr/>
          <a:lstStyle/>
          <a:p>
            <a:r>
              <a:rPr lang="fr-FR" dirty="0"/>
              <a:t>Cible à prédire</a:t>
            </a:r>
          </a:p>
        </p:txBody>
      </p:sp>
      <p:sp>
        <p:nvSpPr>
          <p:cNvPr id="3" name="Espace réservé du contenu 2">
            <a:extLst>
              <a:ext uri="{FF2B5EF4-FFF2-40B4-BE49-F238E27FC236}">
                <a16:creationId xmlns:a16="http://schemas.microsoft.com/office/drawing/2014/main" id="{A0FE53AC-B2B5-44DD-A70E-0AD3414539D3}"/>
              </a:ext>
            </a:extLst>
          </p:cNvPr>
          <p:cNvSpPr>
            <a:spLocks noGrp="1"/>
          </p:cNvSpPr>
          <p:nvPr>
            <p:ph idx="1"/>
          </p:nvPr>
        </p:nvSpPr>
        <p:spPr/>
        <p:txBody>
          <a:bodyPr>
            <a:normAutofit/>
          </a:bodyPr>
          <a:lstStyle/>
          <a:p>
            <a:pPr marL="0" indent="0">
              <a:buNone/>
            </a:pPr>
            <a:r>
              <a:rPr lang="fr-FR" sz="2400" dirty="0"/>
              <a:t>Ces produits ont été classifiés en 356 « </a:t>
            </a:r>
            <a:r>
              <a:rPr lang="fr-FR" sz="2400" dirty="0" err="1"/>
              <a:t>ready</a:t>
            </a:r>
            <a:r>
              <a:rPr lang="fr-FR" sz="2400" dirty="0"/>
              <a:t> </a:t>
            </a:r>
            <a:r>
              <a:rPr lang="fr-FR" sz="2400" dirty="0" err="1"/>
              <a:t>biodegradable</a:t>
            </a:r>
            <a:r>
              <a:rPr lang="fr-FR" sz="2400" dirty="0"/>
              <a:t> » et 699 « not </a:t>
            </a:r>
            <a:r>
              <a:rPr lang="fr-FR" sz="2400" dirty="0" err="1"/>
              <a:t>ready</a:t>
            </a:r>
            <a:r>
              <a:rPr lang="fr-FR" sz="2400" dirty="0"/>
              <a:t> </a:t>
            </a:r>
            <a:r>
              <a:rPr lang="fr-FR" sz="2400" dirty="0" err="1"/>
              <a:t>biodegradable</a:t>
            </a:r>
            <a:r>
              <a:rPr lang="fr-FR" sz="2400" dirty="0"/>
              <a:t> » à l’aide de 3 méthodes de modélisation : </a:t>
            </a:r>
          </a:p>
          <a:p>
            <a:pPr marL="0" indent="0">
              <a:buNone/>
            </a:pPr>
            <a:endParaRPr lang="fr-FR" sz="2400" dirty="0"/>
          </a:p>
          <a:p>
            <a:r>
              <a:rPr lang="en-US" sz="2400" dirty="0"/>
              <a:t>k Nearest </a:t>
            </a:r>
            <a:r>
              <a:rPr lang="en-US" sz="2400" dirty="0" err="1"/>
              <a:t>Neighbours</a:t>
            </a:r>
            <a:endParaRPr lang="en-US" sz="2400" dirty="0"/>
          </a:p>
          <a:p>
            <a:r>
              <a:rPr lang="en-US" sz="2400" dirty="0"/>
              <a:t>Partial Least Squares Discriminant Analysis</a:t>
            </a:r>
          </a:p>
          <a:p>
            <a:r>
              <a:rPr lang="en-US" sz="2400" dirty="0"/>
              <a:t>Support Vector Machines</a:t>
            </a:r>
            <a:endParaRPr lang="fr-FR" sz="2400" dirty="0"/>
          </a:p>
          <a:p>
            <a:pPr marL="0" indent="0">
              <a:buNone/>
            </a:pPr>
            <a:endParaRPr lang="fr-FR" sz="2400" dirty="0"/>
          </a:p>
          <a:p>
            <a:pPr marL="0" indent="0">
              <a:buNone/>
            </a:pPr>
            <a:r>
              <a:rPr lang="fr-FR" sz="2400" dirty="0"/>
              <a:t>On cherche à prédire cette classe.</a:t>
            </a:r>
          </a:p>
          <a:p>
            <a:pPr marL="0" indent="0">
              <a:buNone/>
            </a:pPr>
            <a:endParaRPr lang="fr-FR" sz="2400" dirty="0"/>
          </a:p>
        </p:txBody>
      </p:sp>
    </p:spTree>
    <p:extLst>
      <p:ext uri="{BB962C8B-B14F-4D97-AF65-F5344CB8AC3E}">
        <p14:creationId xmlns:p14="http://schemas.microsoft.com/office/powerpoint/2010/main" val="244398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F24C7-29A7-47AE-96E0-FF1F391D560D}"/>
              </a:ext>
            </a:extLst>
          </p:cNvPr>
          <p:cNvSpPr>
            <a:spLocks noGrp="1"/>
          </p:cNvSpPr>
          <p:nvPr>
            <p:ph type="title"/>
          </p:nvPr>
        </p:nvSpPr>
        <p:spPr/>
        <p:txBody>
          <a:bodyPr/>
          <a:lstStyle/>
          <a:p>
            <a:r>
              <a:rPr lang="fr-FR" dirty="0" err="1"/>
              <a:t>Features</a:t>
            </a:r>
            <a:r>
              <a:rPr lang="fr-FR" dirty="0"/>
              <a:t> (1/2)</a:t>
            </a:r>
          </a:p>
        </p:txBody>
      </p:sp>
      <p:sp>
        <p:nvSpPr>
          <p:cNvPr id="3" name="Espace réservé du contenu 2">
            <a:extLst>
              <a:ext uri="{FF2B5EF4-FFF2-40B4-BE49-F238E27FC236}">
                <a16:creationId xmlns:a16="http://schemas.microsoft.com/office/drawing/2014/main" id="{6CF8DB0D-D395-49CF-B8E2-0E17FF63E6C3}"/>
              </a:ext>
            </a:extLst>
          </p:cNvPr>
          <p:cNvSpPr>
            <a:spLocks noGrp="1"/>
          </p:cNvSpPr>
          <p:nvPr>
            <p:ph idx="1"/>
          </p:nvPr>
        </p:nvSpPr>
        <p:spPr>
          <a:xfrm>
            <a:off x="838200" y="1690688"/>
            <a:ext cx="10515600" cy="5032376"/>
          </a:xfrm>
        </p:spPr>
        <p:txBody>
          <a:bodyPr>
            <a:normAutofit fontScale="92500" lnSpcReduction="20000"/>
          </a:bodyPr>
          <a:lstStyle/>
          <a:p>
            <a:pPr marL="0" indent="0">
              <a:lnSpc>
                <a:spcPct val="120000"/>
              </a:lnSpc>
              <a:buNone/>
            </a:pPr>
            <a:r>
              <a:rPr lang="fr-FR" sz="1600" dirty="0"/>
              <a:t>1) </a:t>
            </a:r>
            <a:r>
              <a:rPr lang="fr-FR" sz="1600" dirty="0" err="1"/>
              <a:t>SpMax_L</a:t>
            </a:r>
            <a:r>
              <a:rPr lang="fr-FR" sz="1600" dirty="0"/>
              <a:t>: Leading </a:t>
            </a:r>
            <a:r>
              <a:rPr lang="fr-FR" sz="1600" dirty="0" err="1"/>
              <a:t>eigenvalue</a:t>
            </a:r>
            <a:r>
              <a:rPr lang="fr-FR" sz="1600" dirty="0"/>
              <a:t> </a:t>
            </a:r>
            <a:r>
              <a:rPr lang="fr-FR" sz="1600" dirty="0" err="1"/>
              <a:t>from</a:t>
            </a:r>
            <a:r>
              <a:rPr lang="fr-FR" sz="1600" dirty="0"/>
              <a:t> Laplace matrix </a:t>
            </a:r>
            <a:br>
              <a:rPr lang="fr-FR" sz="1600" dirty="0"/>
            </a:br>
            <a:r>
              <a:rPr lang="fr-FR" sz="1600" dirty="0"/>
              <a:t>2) </a:t>
            </a:r>
            <a:r>
              <a:rPr lang="fr-FR" sz="1600" dirty="0" err="1"/>
              <a:t>J_Dz</a:t>
            </a:r>
            <a:r>
              <a:rPr lang="fr-FR" sz="1600" dirty="0"/>
              <a:t>(e): </a:t>
            </a:r>
            <a:r>
              <a:rPr lang="fr-FR" sz="1600" dirty="0" err="1"/>
              <a:t>Balaban</a:t>
            </a:r>
            <a:r>
              <a:rPr lang="fr-FR" sz="1600" dirty="0"/>
              <a:t>-like index </a:t>
            </a:r>
            <a:r>
              <a:rPr lang="fr-FR" sz="1600" dirty="0" err="1"/>
              <a:t>from</a:t>
            </a:r>
            <a:r>
              <a:rPr lang="fr-FR" sz="1600" dirty="0"/>
              <a:t> </a:t>
            </a:r>
            <a:r>
              <a:rPr lang="fr-FR" sz="1600" dirty="0" err="1"/>
              <a:t>Barysz</a:t>
            </a:r>
            <a:r>
              <a:rPr lang="fr-FR" sz="1600" dirty="0"/>
              <a:t> matrix </a:t>
            </a:r>
            <a:r>
              <a:rPr lang="fr-FR" sz="1600" dirty="0" err="1"/>
              <a:t>weighted</a:t>
            </a:r>
            <a:r>
              <a:rPr lang="fr-FR" sz="1600" dirty="0"/>
              <a:t> by Sanderson </a:t>
            </a:r>
            <a:r>
              <a:rPr lang="fr-FR" sz="1600" dirty="0" err="1"/>
              <a:t>electronegativity</a:t>
            </a:r>
            <a:r>
              <a:rPr lang="fr-FR" sz="1600" dirty="0"/>
              <a:t> </a:t>
            </a:r>
            <a:br>
              <a:rPr lang="fr-FR" sz="1600" dirty="0"/>
            </a:br>
            <a:r>
              <a:rPr lang="fr-FR" sz="1600" dirty="0"/>
              <a:t>3) </a:t>
            </a:r>
            <a:r>
              <a:rPr lang="fr-FR" sz="1600" dirty="0" err="1"/>
              <a:t>nHM</a:t>
            </a:r>
            <a:r>
              <a:rPr lang="fr-FR" sz="1600" dirty="0"/>
              <a:t>: </a:t>
            </a:r>
            <a:r>
              <a:rPr lang="fr-FR" sz="1600" dirty="0" err="1"/>
              <a:t>Number</a:t>
            </a:r>
            <a:r>
              <a:rPr lang="fr-FR" sz="1600" dirty="0"/>
              <a:t> of </a:t>
            </a:r>
            <a:r>
              <a:rPr lang="fr-FR" sz="1600" dirty="0" err="1"/>
              <a:t>heavy</a:t>
            </a:r>
            <a:r>
              <a:rPr lang="fr-FR" sz="1600" dirty="0"/>
              <a:t> </a:t>
            </a:r>
            <a:r>
              <a:rPr lang="fr-FR" sz="1600" dirty="0" err="1"/>
              <a:t>atoms</a:t>
            </a:r>
            <a:r>
              <a:rPr lang="fr-FR" sz="1600" dirty="0"/>
              <a:t> </a:t>
            </a:r>
            <a:br>
              <a:rPr lang="fr-FR" sz="1600" dirty="0"/>
            </a:br>
            <a:r>
              <a:rPr lang="fr-FR" sz="1600" dirty="0"/>
              <a:t>4) F01[N-N]: Frequency of N-N at </a:t>
            </a:r>
            <a:r>
              <a:rPr lang="fr-FR" sz="1600" dirty="0" err="1"/>
              <a:t>topological</a:t>
            </a:r>
            <a:r>
              <a:rPr lang="fr-FR" sz="1600" dirty="0"/>
              <a:t> distance 1 </a:t>
            </a:r>
            <a:br>
              <a:rPr lang="fr-FR" sz="1600" dirty="0"/>
            </a:br>
            <a:r>
              <a:rPr lang="fr-FR" sz="1600" dirty="0"/>
              <a:t>5) F04[C-N]: Frequency of C-N at </a:t>
            </a:r>
            <a:r>
              <a:rPr lang="fr-FR" sz="1600" dirty="0" err="1"/>
              <a:t>topological</a:t>
            </a:r>
            <a:r>
              <a:rPr lang="fr-FR" sz="1600" dirty="0"/>
              <a:t> distance 4 </a:t>
            </a:r>
            <a:br>
              <a:rPr lang="fr-FR" sz="1600" dirty="0"/>
            </a:br>
            <a:r>
              <a:rPr lang="fr-FR" sz="1600" dirty="0"/>
              <a:t>6) </a:t>
            </a:r>
            <a:r>
              <a:rPr lang="fr-FR" sz="1600" dirty="0" err="1"/>
              <a:t>NssssC</a:t>
            </a:r>
            <a:r>
              <a:rPr lang="fr-FR" sz="1600" dirty="0"/>
              <a:t>: </a:t>
            </a:r>
            <a:r>
              <a:rPr lang="fr-FR" sz="1600" dirty="0" err="1"/>
              <a:t>Number</a:t>
            </a:r>
            <a:r>
              <a:rPr lang="fr-FR" sz="1600" dirty="0"/>
              <a:t> of </a:t>
            </a:r>
            <a:r>
              <a:rPr lang="fr-FR" sz="1600" dirty="0" err="1"/>
              <a:t>atoms</a:t>
            </a:r>
            <a:r>
              <a:rPr lang="fr-FR" sz="1600" dirty="0"/>
              <a:t> of type </a:t>
            </a:r>
            <a:r>
              <a:rPr lang="fr-FR" sz="1600" dirty="0" err="1"/>
              <a:t>ssssC</a:t>
            </a:r>
            <a:r>
              <a:rPr lang="fr-FR" sz="1600" dirty="0"/>
              <a:t> </a:t>
            </a:r>
            <a:br>
              <a:rPr lang="fr-FR" sz="1600" dirty="0"/>
            </a:br>
            <a:r>
              <a:rPr lang="fr-FR" sz="1600" dirty="0"/>
              <a:t>7) </a:t>
            </a:r>
            <a:r>
              <a:rPr lang="fr-FR" sz="1600" dirty="0" err="1"/>
              <a:t>nCb</a:t>
            </a:r>
            <a:r>
              <a:rPr lang="fr-FR" sz="1600" dirty="0"/>
              <a:t>-: </a:t>
            </a:r>
            <a:r>
              <a:rPr lang="fr-FR" sz="1600" dirty="0" err="1"/>
              <a:t>Number</a:t>
            </a:r>
            <a:r>
              <a:rPr lang="fr-FR" sz="1600" dirty="0"/>
              <a:t> of </a:t>
            </a:r>
            <a:r>
              <a:rPr lang="fr-FR" sz="1600" dirty="0" err="1"/>
              <a:t>substituted</a:t>
            </a:r>
            <a:r>
              <a:rPr lang="fr-FR" sz="1600" dirty="0"/>
              <a:t> </a:t>
            </a:r>
            <a:r>
              <a:rPr lang="fr-FR" sz="1600" dirty="0" err="1"/>
              <a:t>benzene</a:t>
            </a:r>
            <a:r>
              <a:rPr lang="fr-FR" sz="1600" dirty="0"/>
              <a:t> C(sp2) </a:t>
            </a:r>
            <a:br>
              <a:rPr lang="fr-FR" sz="1600" dirty="0"/>
            </a:br>
            <a:r>
              <a:rPr lang="fr-FR" sz="1600" dirty="0"/>
              <a:t>8) C%: Percentage of C </a:t>
            </a:r>
            <a:r>
              <a:rPr lang="fr-FR" sz="1600" dirty="0" err="1"/>
              <a:t>atoms</a:t>
            </a:r>
            <a:r>
              <a:rPr lang="fr-FR" sz="1600" dirty="0"/>
              <a:t> </a:t>
            </a:r>
            <a:br>
              <a:rPr lang="fr-FR" sz="1600" dirty="0"/>
            </a:br>
            <a:r>
              <a:rPr lang="fr-FR" sz="1600" dirty="0"/>
              <a:t>9) </a:t>
            </a:r>
            <a:r>
              <a:rPr lang="fr-FR" sz="1600" dirty="0" err="1"/>
              <a:t>nCp</a:t>
            </a:r>
            <a:r>
              <a:rPr lang="fr-FR" sz="1600" dirty="0"/>
              <a:t>: </a:t>
            </a:r>
            <a:r>
              <a:rPr lang="fr-FR" sz="1600" dirty="0" err="1"/>
              <a:t>Number</a:t>
            </a:r>
            <a:r>
              <a:rPr lang="fr-FR" sz="1600" dirty="0"/>
              <a:t> of terminal </a:t>
            </a:r>
            <a:r>
              <a:rPr lang="fr-FR" sz="1600" dirty="0" err="1"/>
              <a:t>primary</a:t>
            </a:r>
            <a:r>
              <a:rPr lang="fr-FR" sz="1600" dirty="0"/>
              <a:t> C(sp3) </a:t>
            </a:r>
            <a:br>
              <a:rPr lang="fr-FR" sz="1600" dirty="0"/>
            </a:br>
            <a:r>
              <a:rPr lang="fr-FR" sz="1600" dirty="0"/>
              <a:t>10) </a:t>
            </a:r>
            <a:r>
              <a:rPr lang="fr-FR" sz="1600" dirty="0" err="1"/>
              <a:t>nO</a:t>
            </a:r>
            <a:r>
              <a:rPr lang="fr-FR" sz="1600" dirty="0"/>
              <a:t>: </a:t>
            </a:r>
            <a:r>
              <a:rPr lang="fr-FR" sz="1600" dirty="0" err="1"/>
              <a:t>Number</a:t>
            </a:r>
            <a:r>
              <a:rPr lang="fr-FR" sz="1600" dirty="0"/>
              <a:t> of </a:t>
            </a:r>
            <a:r>
              <a:rPr lang="fr-FR" sz="1600" dirty="0" err="1"/>
              <a:t>oxygen</a:t>
            </a:r>
            <a:r>
              <a:rPr lang="fr-FR" sz="1600" dirty="0"/>
              <a:t> </a:t>
            </a:r>
            <a:r>
              <a:rPr lang="fr-FR" sz="1600" dirty="0" err="1"/>
              <a:t>atoms</a:t>
            </a:r>
            <a:r>
              <a:rPr lang="fr-FR" sz="1600" dirty="0"/>
              <a:t> </a:t>
            </a:r>
            <a:br>
              <a:rPr lang="fr-FR" sz="1600" dirty="0"/>
            </a:br>
            <a:r>
              <a:rPr lang="fr-FR" sz="1600" dirty="0"/>
              <a:t>11) F03[C-N]: Frequency of C-N at </a:t>
            </a:r>
            <a:r>
              <a:rPr lang="fr-FR" sz="1600" dirty="0" err="1"/>
              <a:t>topological</a:t>
            </a:r>
            <a:r>
              <a:rPr lang="fr-FR" sz="1600" dirty="0"/>
              <a:t> distance 3 </a:t>
            </a:r>
            <a:br>
              <a:rPr lang="fr-FR" sz="1600" dirty="0"/>
            </a:br>
            <a:r>
              <a:rPr lang="fr-FR" sz="1600" dirty="0"/>
              <a:t>12) </a:t>
            </a:r>
            <a:r>
              <a:rPr lang="fr-FR" sz="1600" dirty="0" err="1"/>
              <a:t>SdssC</a:t>
            </a:r>
            <a:r>
              <a:rPr lang="fr-FR" sz="1600" dirty="0"/>
              <a:t>: </a:t>
            </a:r>
            <a:r>
              <a:rPr lang="fr-FR" sz="1600" dirty="0" err="1"/>
              <a:t>Sum</a:t>
            </a:r>
            <a:r>
              <a:rPr lang="fr-FR" sz="1600" dirty="0"/>
              <a:t> of </a:t>
            </a:r>
            <a:r>
              <a:rPr lang="fr-FR" sz="1600" dirty="0" err="1"/>
              <a:t>dssC</a:t>
            </a:r>
            <a:r>
              <a:rPr lang="fr-FR" sz="1600" dirty="0"/>
              <a:t> E-states </a:t>
            </a:r>
            <a:br>
              <a:rPr lang="fr-FR" sz="1600" dirty="0"/>
            </a:br>
            <a:r>
              <a:rPr lang="fr-FR" sz="1600" dirty="0"/>
              <a:t>13) </a:t>
            </a:r>
            <a:r>
              <a:rPr lang="fr-FR" sz="1600" dirty="0" err="1"/>
              <a:t>HyWi_B</a:t>
            </a:r>
            <a:r>
              <a:rPr lang="fr-FR" sz="1600" dirty="0"/>
              <a:t>(m): Hyper-Wiener-like index (log </a:t>
            </a:r>
            <a:r>
              <a:rPr lang="fr-FR" sz="1600" dirty="0" err="1"/>
              <a:t>function</a:t>
            </a:r>
            <a:r>
              <a:rPr lang="fr-FR" sz="1600" dirty="0"/>
              <a:t>) </a:t>
            </a:r>
            <a:r>
              <a:rPr lang="fr-FR" sz="1600" dirty="0" err="1"/>
              <a:t>from</a:t>
            </a:r>
            <a:r>
              <a:rPr lang="fr-FR" sz="1600" dirty="0"/>
              <a:t> </a:t>
            </a:r>
            <a:r>
              <a:rPr lang="fr-FR" sz="1600" dirty="0" err="1"/>
              <a:t>Burden</a:t>
            </a:r>
            <a:r>
              <a:rPr lang="fr-FR" sz="1600" dirty="0"/>
              <a:t> matrix </a:t>
            </a:r>
            <a:r>
              <a:rPr lang="fr-FR" sz="1600" dirty="0" err="1"/>
              <a:t>weighted</a:t>
            </a:r>
            <a:r>
              <a:rPr lang="fr-FR" sz="1600" dirty="0"/>
              <a:t> by mass </a:t>
            </a:r>
            <a:br>
              <a:rPr lang="fr-FR" sz="1600" dirty="0"/>
            </a:br>
            <a:r>
              <a:rPr lang="fr-FR" sz="1600" dirty="0"/>
              <a:t>14) LOC: </a:t>
            </a:r>
            <a:r>
              <a:rPr lang="fr-FR" sz="1600" dirty="0" err="1"/>
              <a:t>Lopping</a:t>
            </a:r>
            <a:r>
              <a:rPr lang="fr-FR" sz="1600" dirty="0"/>
              <a:t> </a:t>
            </a:r>
            <a:r>
              <a:rPr lang="fr-FR" sz="1600" dirty="0" err="1"/>
              <a:t>centric</a:t>
            </a:r>
            <a:r>
              <a:rPr lang="fr-FR" sz="1600" dirty="0"/>
              <a:t> index </a:t>
            </a:r>
            <a:br>
              <a:rPr lang="fr-FR" sz="1600" dirty="0"/>
            </a:br>
            <a:r>
              <a:rPr lang="fr-FR" sz="1600" dirty="0"/>
              <a:t>15) SM6_L: Spectral moment of </a:t>
            </a:r>
            <a:r>
              <a:rPr lang="fr-FR" sz="1600" dirty="0" err="1"/>
              <a:t>order</a:t>
            </a:r>
            <a:r>
              <a:rPr lang="fr-FR" sz="1600" dirty="0"/>
              <a:t> 6 </a:t>
            </a:r>
            <a:r>
              <a:rPr lang="fr-FR" sz="1600" dirty="0" err="1"/>
              <a:t>from</a:t>
            </a:r>
            <a:r>
              <a:rPr lang="fr-FR" sz="1600" dirty="0"/>
              <a:t> Laplace matrix </a:t>
            </a:r>
            <a:br>
              <a:rPr lang="fr-FR" sz="1600" dirty="0"/>
            </a:br>
            <a:r>
              <a:rPr lang="fr-FR" sz="1600" dirty="0"/>
              <a:t>16) F03[C-O]: Frequency of C - O at </a:t>
            </a:r>
            <a:r>
              <a:rPr lang="fr-FR" sz="1600" dirty="0" err="1"/>
              <a:t>topological</a:t>
            </a:r>
            <a:r>
              <a:rPr lang="fr-FR" sz="1600" dirty="0"/>
              <a:t> distance 3 </a:t>
            </a:r>
            <a:br>
              <a:rPr lang="fr-FR" sz="1600" dirty="0"/>
            </a:br>
            <a:r>
              <a:rPr lang="fr-FR" sz="1600" dirty="0"/>
              <a:t>17) Me: </a:t>
            </a:r>
            <a:r>
              <a:rPr lang="fr-FR" sz="1600" dirty="0" err="1"/>
              <a:t>Mean</a:t>
            </a:r>
            <a:r>
              <a:rPr lang="fr-FR" sz="1600" dirty="0"/>
              <a:t> </a:t>
            </a:r>
            <a:r>
              <a:rPr lang="fr-FR" sz="1600" dirty="0" err="1"/>
              <a:t>atomic</a:t>
            </a:r>
            <a:r>
              <a:rPr lang="fr-FR" sz="1600" dirty="0"/>
              <a:t> Sanderson </a:t>
            </a:r>
            <a:r>
              <a:rPr lang="fr-FR" sz="1600" dirty="0" err="1"/>
              <a:t>electronegativity</a:t>
            </a:r>
            <a:r>
              <a:rPr lang="fr-FR" sz="1600" dirty="0"/>
              <a:t> (</a:t>
            </a:r>
            <a:r>
              <a:rPr lang="fr-FR" sz="1600" dirty="0" err="1"/>
              <a:t>scaled</a:t>
            </a:r>
            <a:r>
              <a:rPr lang="fr-FR" sz="1600" dirty="0"/>
              <a:t> on Carbon </a:t>
            </a:r>
            <a:r>
              <a:rPr lang="fr-FR" sz="1600" dirty="0" err="1"/>
              <a:t>atom</a:t>
            </a:r>
            <a:r>
              <a:rPr lang="fr-FR" sz="1600" dirty="0"/>
              <a:t>) </a:t>
            </a:r>
            <a:br>
              <a:rPr lang="fr-FR" sz="1600" dirty="0"/>
            </a:br>
            <a:r>
              <a:rPr lang="fr-FR" sz="1600" dirty="0"/>
              <a:t>18) Mi: </a:t>
            </a:r>
            <a:r>
              <a:rPr lang="fr-FR" sz="1600" dirty="0" err="1"/>
              <a:t>Mean</a:t>
            </a:r>
            <a:r>
              <a:rPr lang="fr-FR" sz="1600" dirty="0"/>
              <a:t> first </a:t>
            </a:r>
            <a:r>
              <a:rPr lang="fr-FR" sz="1600" dirty="0" err="1"/>
              <a:t>ionization</a:t>
            </a:r>
            <a:r>
              <a:rPr lang="fr-FR" sz="1600" dirty="0"/>
              <a:t> </a:t>
            </a:r>
            <a:r>
              <a:rPr lang="fr-FR" sz="1600" dirty="0" err="1"/>
              <a:t>potential</a:t>
            </a:r>
            <a:r>
              <a:rPr lang="fr-FR" sz="1600" dirty="0"/>
              <a:t> (</a:t>
            </a:r>
            <a:r>
              <a:rPr lang="fr-FR" sz="1600" dirty="0" err="1"/>
              <a:t>scaled</a:t>
            </a:r>
            <a:r>
              <a:rPr lang="fr-FR" sz="1600" dirty="0"/>
              <a:t> on Carbon </a:t>
            </a:r>
            <a:r>
              <a:rPr lang="fr-FR" sz="1600" dirty="0" err="1"/>
              <a:t>atom</a:t>
            </a:r>
            <a:r>
              <a:rPr lang="fr-FR" sz="1600" dirty="0"/>
              <a:t>) </a:t>
            </a:r>
            <a:br>
              <a:rPr lang="fr-FR" sz="1600" dirty="0"/>
            </a:br>
            <a:r>
              <a:rPr lang="fr-FR" sz="1600" dirty="0"/>
              <a:t>19) </a:t>
            </a:r>
            <a:r>
              <a:rPr lang="fr-FR" sz="1600" dirty="0" err="1"/>
              <a:t>nN</a:t>
            </a:r>
            <a:r>
              <a:rPr lang="fr-FR" sz="1600" dirty="0"/>
              <a:t>-N: </a:t>
            </a:r>
            <a:r>
              <a:rPr lang="fr-FR" sz="1600" dirty="0" err="1"/>
              <a:t>Number</a:t>
            </a:r>
            <a:r>
              <a:rPr lang="fr-FR" sz="1600" dirty="0"/>
              <a:t> of N hydrazines </a:t>
            </a:r>
            <a:br>
              <a:rPr lang="fr-FR" sz="1600" dirty="0"/>
            </a:br>
            <a:r>
              <a:rPr lang="fr-FR" sz="1600" dirty="0"/>
              <a:t>20) nArNO2: </a:t>
            </a:r>
            <a:r>
              <a:rPr lang="fr-FR" sz="1600" dirty="0" err="1"/>
              <a:t>Number</a:t>
            </a:r>
            <a:r>
              <a:rPr lang="fr-FR" sz="1600" dirty="0"/>
              <a:t> of nitro groups (</a:t>
            </a:r>
            <a:r>
              <a:rPr lang="fr-FR" sz="1600" dirty="0" err="1"/>
              <a:t>aromatic</a:t>
            </a:r>
            <a:r>
              <a:rPr lang="fr-FR" sz="1600" dirty="0"/>
              <a:t>) </a:t>
            </a:r>
            <a:br>
              <a:rPr lang="fr-FR" sz="1600" dirty="0"/>
            </a:br>
            <a:r>
              <a:rPr lang="fr-FR" sz="1600" dirty="0"/>
              <a:t>21) nCRX3: </a:t>
            </a:r>
            <a:r>
              <a:rPr lang="fr-FR" sz="1600" dirty="0" err="1"/>
              <a:t>Number</a:t>
            </a:r>
            <a:r>
              <a:rPr lang="fr-FR" sz="1600" dirty="0"/>
              <a:t> of CRX3 </a:t>
            </a:r>
          </a:p>
        </p:txBody>
      </p:sp>
    </p:spTree>
    <p:extLst>
      <p:ext uri="{BB962C8B-B14F-4D97-AF65-F5344CB8AC3E}">
        <p14:creationId xmlns:p14="http://schemas.microsoft.com/office/powerpoint/2010/main" val="205316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F24C7-29A7-47AE-96E0-FF1F391D560D}"/>
              </a:ext>
            </a:extLst>
          </p:cNvPr>
          <p:cNvSpPr>
            <a:spLocks noGrp="1"/>
          </p:cNvSpPr>
          <p:nvPr>
            <p:ph type="title"/>
          </p:nvPr>
        </p:nvSpPr>
        <p:spPr/>
        <p:txBody>
          <a:bodyPr/>
          <a:lstStyle/>
          <a:p>
            <a:r>
              <a:rPr lang="fr-FR" dirty="0" err="1"/>
              <a:t>Features</a:t>
            </a:r>
            <a:r>
              <a:rPr lang="fr-FR" dirty="0"/>
              <a:t> (2/2)</a:t>
            </a:r>
          </a:p>
        </p:txBody>
      </p:sp>
      <p:sp>
        <p:nvSpPr>
          <p:cNvPr id="3" name="Espace réservé du contenu 2">
            <a:extLst>
              <a:ext uri="{FF2B5EF4-FFF2-40B4-BE49-F238E27FC236}">
                <a16:creationId xmlns:a16="http://schemas.microsoft.com/office/drawing/2014/main" id="{6CF8DB0D-D395-49CF-B8E2-0E17FF63E6C3}"/>
              </a:ext>
            </a:extLst>
          </p:cNvPr>
          <p:cNvSpPr>
            <a:spLocks noGrp="1"/>
          </p:cNvSpPr>
          <p:nvPr>
            <p:ph idx="1"/>
          </p:nvPr>
        </p:nvSpPr>
        <p:spPr>
          <a:xfrm>
            <a:off x="838200" y="1690688"/>
            <a:ext cx="10515600" cy="4894771"/>
          </a:xfrm>
        </p:spPr>
        <p:txBody>
          <a:bodyPr>
            <a:normAutofit fontScale="70000" lnSpcReduction="20000"/>
          </a:bodyPr>
          <a:lstStyle/>
          <a:p>
            <a:pPr marL="0" indent="0">
              <a:lnSpc>
                <a:spcPct val="120000"/>
              </a:lnSpc>
              <a:buNone/>
            </a:pPr>
            <a:r>
              <a:rPr lang="fr-FR" dirty="0"/>
              <a:t>22) </a:t>
            </a:r>
            <a:r>
              <a:rPr lang="fr-FR" dirty="0" err="1"/>
              <a:t>SpPosA_B</a:t>
            </a:r>
            <a:r>
              <a:rPr lang="fr-FR" dirty="0"/>
              <a:t>(p): </a:t>
            </a:r>
            <a:r>
              <a:rPr lang="fr-FR" dirty="0" err="1"/>
              <a:t>Normalized</a:t>
            </a:r>
            <a:r>
              <a:rPr lang="fr-FR" dirty="0"/>
              <a:t> spectral positive </a:t>
            </a:r>
            <a:r>
              <a:rPr lang="fr-FR" dirty="0" err="1"/>
              <a:t>sum</a:t>
            </a:r>
            <a:r>
              <a:rPr lang="fr-FR" dirty="0"/>
              <a:t> </a:t>
            </a:r>
            <a:r>
              <a:rPr lang="fr-FR" dirty="0" err="1"/>
              <a:t>from</a:t>
            </a:r>
            <a:r>
              <a:rPr lang="fr-FR" dirty="0"/>
              <a:t> </a:t>
            </a:r>
            <a:r>
              <a:rPr lang="fr-FR" dirty="0" err="1"/>
              <a:t>Burden</a:t>
            </a:r>
            <a:r>
              <a:rPr lang="fr-FR" dirty="0"/>
              <a:t> matrix </a:t>
            </a:r>
            <a:r>
              <a:rPr lang="fr-FR" dirty="0" err="1"/>
              <a:t>weighted</a:t>
            </a:r>
            <a:r>
              <a:rPr lang="fr-FR" dirty="0"/>
              <a:t> by </a:t>
            </a:r>
            <a:r>
              <a:rPr lang="fr-FR" dirty="0" err="1"/>
              <a:t>polarizability</a:t>
            </a:r>
            <a:r>
              <a:rPr lang="fr-FR" dirty="0"/>
              <a:t> </a:t>
            </a:r>
            <a:br>
              <a:rPr lang="fr-FR" sz="1600" dirty="0"/>
            </a:br>
            <a:r>
              <a:rPr lang="fr-FR" dirty="0"/>
              <a:t>23) </a:t>
            </a:r>
            <a:r>
              <a:rPr lang="fr-FR" dirty="0" err="1"/>
              <a:t>nCIR</a:t>
            </a:r>
            <a:r>
              <a:rPr lang="fr-FR" dirty="0"/>
              <a:t>: </a:t>
            </a:r>
            <a:r>
              <a:rPr lang="fr-FR" dirty="0" err="1"/>
              <a:t>Number</a:t>
            </a:r>
            <a:r>
              <a:rPr lang="fr-FR" dirty="0"/>
              <a:t> of circuits </a:t>
            </a:r>
            <a:br>
              <a:rPr lang="fr-FR" sz="1600" dirty="0"/>
            </a:br>
            <a:r>
              <a:rPr lang="fr-FR" dirty="0"/>
              <a:t>24) B01[C-Br]: </a:t>
            </a:r>
            <a:r>
              <a:rPr lang="fr-FR" dirty="0" err="1"/>
              <a:t>Presence</a:t>
            </a:r>
            <a:r>
              <a:rPr lang="fr-FR" dirty="0"/>
              <a:t>/absence of C - Br at </a:t>
            </a:r>
            <a:r>
              <a:rPr lang="fr-FR" dirty="0" err="1"/>
              <a:t>topological</a:t>
            </a:r>
            <a:r>
              <a:rPr lang="fr-FR" dirty="0"/>
              <a:t> distance 1 </a:t>
            </a:r>
            <a:br>
              <a:rPr lang="fr-FR" sz="1600" dirty="0"/>
            </a:br>
            <a:r>
              <a:rPr lang="fr-FR" dirty="0"/>
              <a:t>25) B03[C-Cl]: </a:t>
            </a:r>
            <a:r>
              <a:rPr lang="fr-FR" dirty="0" err="1"/>
              <a:t>Presence</a:t>
            </a:r>
            <a:r>
              <a:rPr lang="fr-FR" dirty="0"/>
              <a:t>/absence of C - Cl at </a:t>
            </a:r>
            <a:r>
              <a:rPr lang="fr-FR" dirty="0" err="1"/>
              <a:t>topological</a:t>
            </a:r>
            <a:r>
              <a:rPr lang="fr-FR" dirty="0"/>
              <a:t> distance 3 </a:t>
            </a:r>
            <a:br>
              <a:rPr lang="fr-FR" sz="1600" dirty="0"/>
            </a:br>
            <a:r>
              <a:rPr lang="fr-FR" dirty="0"/>
              <a:t>26) N-073: Ar2NH / Ar3N / Ar2N-Al / R..N..R </a:t>
            </a:r>
            <a:br>
              <a:rPr lang="fr-FR" sz="1600" dirty="0"/>
            </a:br>
            <a:r>
              <a:rPr lang="fr-FR" dirty="0"/>
              <a:t>27) </a:t>
            </a:r>
            <a:r>
              <a:rPr lang="fr-FR" dirty="0" err="1"/>
              <a:t>SpMax_A</a:t>
            </a:r>
            <a:r>
              <a:rPr lang="fr-FR" dirty="0"/>
              <a:t>: Leading </a:t>
            </a:r>
            <a:r>
              <a:rPr lang="fr-FR" dirty="0" err="1"/>
              <a:t>eigenvalue</a:t>
            </a:r>
            <a:r>
              <a:rPr lang="fr-FR" dirty="0"/>
              <a:t> </a:t>
            </a:r>
            <a:r>
              <a:rPr lang="fr-FR" dirty="0" err="1"/>
              <a:t>from</a:t>
            </a:r>
            <a:r>
              <a:rPr lang="fr-FR" dirty="0"/>
              <a:t> </a:t>
            </a:r>
            <a:r>
              <a:rPr lang="fr-FR" dirty="0" err="1"/>
              <a:t>adjacency</a:t>
            </a:r>
            <a:r>
              <a:rPr lang="fr-FR" dirty="0"/>
              <a:t> matrix (</a:t>
            </a:r>
            <a:r>
              <a:rPr lang="fr-FR" dirty="0" err="1"/>
              <a:t>Lovasz-Pelikan</a:t>
            </a:r>
            <a:r>
              <a:rPr lang="fr-FR" dirty="0"/>
              <a:t> index) </a:t>
            </a:r>
            <a:br>
              <a:rPr lang="fr-FR" sz="1600" dirty="0"/>
            </a:br>
            <a:r>
              <a:rPr lang="fr-FR" dirty="0"/>
              <a:t>28) Psi_i_1d: </a:t>
            </a:r>
            <a:r>
              <a:rPr lang="fr-FR" dirty="0" err="1"/>
              <a:t>Intrinsic</a:t>
            </a:r>
            <a:r>
              <a:rPr lang="fr-FR" dirty="0"/>
              <a:t> state </a:t>
            </a:r>
            <a:r>
              <a:rPr lang="fr-FR" dirty="0" err="1"/>
              <a:t>pseudoconnectivity</a:t>
            </a:r>
            <a:r>
              <a:rPr lang="fr-FR" dirty="0"/>
              <a:t> index - type 1d </a:t>
            </a:r>
            <a:br>
              <a:rPr lang="fr-FR" sz="1600" dirty="0"/>
            </a:br>
            <a:r>
              <a:rPr lang="fr-FR" dirty="0"/>
              <a:t>29) B04[C-Br]: </a:t>
            </a:r>
            <a:r>
              <a:rPr lang="fr-FR" dirty="0" err="1"/>
              <a:t>Presence</a:t>
            </a:r>
            <a:r>
              <a:rPr lang="fr-FR" dirty="0"/>
              <a:t>/absence of C - Br at </a:t>
            </a:r>
            <a:r>
              <a:rPr lang="fr-FR" dirty="0" err="1"/>
              <a:t>topological</a:t>
            </a:r>
            <a:r>
              <a:rPr lang="fr-FR" dirty="0"/>
              <a:t> distance 4 </a:t>
            </a:r>
            <a:br>
              <a:rPr lang="fr-FR" sz="1600" dirty="0"/>
            </a:br>
            <a:r>
              <a:rPr lang="fr-FR" dirty="0"/>
              <a:t>30) </a:t>
            </a:r>
            <a:r>
              <a:rPr lang="fr-FR" dirty="0" err="1"/>
              <a:t>SdO</a:t>
            </a:r>
            <a:r>
              <a:rPr lang="fr-FR" dirty="0"/>
              <a:t>: </a:t>
            </a:r>
            <a:r>
              <a:rPr lang="fr-FR" dirty="0" err="1"/>
              <a:t>Sum</a:t>
            </a:r>
            <a:r>
              <a:rPr lang="fr-FR" dirty="0"/>
              <a:t> of </a:t>
            </a:r>
            <a:r>
              <a:rPr lang="fr-FR" dirty="0" err="1"/>
              <a:t>dO</a:t>
            </a:r>
            <a:r>
              <a:rPr lang="fr-FR" dirty="0"/>
              <a:t> E-states </a:t>
            </a:r>
            <a:br>
              <a:rPr lang="fr-FR" sz="1600" dirty="0"/>
            </a:br>
            <a:r>
              <a:rPr lang="fr-FR" dirty="0"/>
              <a:t>31) TI2_L: Second </a:t>
            </a:r>
            <a:r>
              <a:rPr lang="fr-FR" dirty="0" err="1"/>
              <a:t>Mohar</a:t>
            </a:r>
            <a:r>
              <a:rPr lang="fr-FR" dirty="0"/>
              <a:t> index </a:t>
            </a:r>
            <a:r>
              <a:rPr lang="fr-FR" dirty="0" err="1"/>
              <a:t>from</a:t>
            </a:r>
            <a:r>
              <a:rPr lang="fr-FR" dirty="0"/>
              <a:t> Laplace matrix </a:t>
            </a:r>
            <a:br>
              <a:rPr lang="fr-FR" sz="1600" dirty="0"/>
            </a:br>
            <a:r>
              <a:rPr lang="fr-FR" dirty="0"/>
              <a:t>32) </a:t>
            </a:r>
            <a:r>
              <a:rPr lang="fr-FR" dirty="0" err="1"/>
              <a:t>nCrt</a:t>
            </a:r>
            <a:r>
              <a:rPr lang="fr-FR" dirty="0"/>
              <a:t>: </a:t>
            </a:r>
            <a:r>
              <a:rPr lang="fr-FR" dirty="0" err="1"/>
              <a:t>Number</a:t>
            </a:r>
            <a:r>
              <a:rPr lang="fr-FR" dirty="0"/>
              <a:t> of ring </a:t>
            </a:r>
            <a:r>
              <a:rPr lang="fr-FR" dirty="0" err="1"/>
              <a:t>tertiary</a:t>
            </a:r>
            <a:r>
              <a:rPr lang="fr-FR" dirty="0"/>
              <a:t> C(sp3) </a:t>
            </a:r>
            <a:br>
              <a:rPr lang="fr-FR" sz="1600" dirty="0"/>
            </a:br>
            <a:r>
              <a:rPr lang="fr-FR" dirty="0"/>
              <a:t>33) C-026: R--CX--R </a:t>
            </a:r>
            <a:br>
              <a:rPr lang="fr-FR" sz="1600" dirty="0"/>
            </a:br>
            <a:r>
              <a:rPr lang="fr-FR" dirty="0"/>
              <a:t>34) F02[C-N]: Frequency of C - N at </a:t>
            </a:r>
            <a:r>
              <a:rPr lang="fr-FR" dirty="0" err="1"/>
              <a:t>topological</a:t>
            </a:r>
            <a:r>
              <a:rPr lang="fr-FR" dirty="0"/>
              <a:t> distance 2 </a:t>
            </a:r>
            <a:br>
              <a:rPr lang="fr-FR" sz="1600" dirty="0"/>
            </a:br>
            <a:r>
              <a:rPr lang="fr-FR" dirty="0"/>
              <a:t>35) </a:t>
            </a:r>
            <a:r>
              <a:rPr lang="fr-FR" dirty="0" err="1"/>
              <a:t>nHDon</a:t>
            </a:r>
            <a:r>
              <a:rPr lang="fr-FR" dirty="0"/>
              <a:t>: </a:t>
            </a:r>
            <a:r>
              <a:rPr lang="fr-FR" dirty="0" err="1"/>
              <a:t>Number</a:t>
            </a:r>
            <a:r>
              <a:rPr lang="fr-FR" dirty="0"/>
              <a:t> of </a:t>
            </a:r>
            <a:r>
              <a:rPr lang="fr-FR" dirty="0" err="1"/>
              <a:t>donor</a:t>
            </a:r>
            <a:r>
              <a:rPr lang="fr-FR" dirty="0"/>
              <a:t> </a:t>
            </a:r>
            <a:r>
              <a:rPr lang="fr-FR" dirty="0" err="1"/>
              <a:t>atoms</a:t>
            </a:r>
            <a:r>
              <a:rPr lang="fr-FR" dirty="0"/>
              <a:t> for H-bonds (N and O) </a:t>
            </a:r>
            <a:br>
              <a:rPr lang="fr-FR" sz="1600" dirty="0"/>
            </a:br>
            <a:r>
              <a:rPr lang="fr-FR" dirty="0"/>
              <a:t>36) </a:t>
            </a:r>
            <a:r>
              <a:rPr lang="fr-FR" dirty="0" err="1"/>
              <a:t>SpMax_B</a:t>
            </a:r>
            <a:r>
              <a:rPr lang="fr-FR" dirty="0"/>
              <a:t>(m): Leading </a:t>
            </a:r>
            <a:r>
              <a:rPr lang="fr-FR" dirty="0" err="1"/>
              <a:t>eigenvalue</a:t>
            </a:r>
            <a:r>
              <a:rPr lang="fr-FR" dirty="0"/>
              <a:t> </a:t>
            </a:r>
            <a:r>
              <a:rPr lang="fr-FR" dirty="0" err="1"/>
              <a:t>from</a:t>
            </a:r>
            <a:r>
              <a:rPr lang="fr-FR" dirty="0"/>
              <a:t> </a:t>
            </a:r>
            <a:r>
              <a:rPr lang="fr-FR" dirty="0" err="1"/>
              <a:t>Burden</a:t>
            </a:r>
            <a:r>
              <a:rPr lang="fr-FR" dirty="0"/>
              <a:t> matrix </a:t>
            </a:r>
            <a:r>
              <a:rPr lang="fr-FR" dirty="0" err="1"/>
              <a:t>weighted</a:t>
            </a:r>
            <a:r>
              <a:rPr lang="fr-FR" dirty="0"/>
              <a:t> by mass </a:t>
            </a:r>
            <a:br>
              <a:rPr lang="fr-FR" sz="1600" dirty="0"/>
            </a:br>
            <a:r>
              <a:rPr lang="fr-FR" dirty="0"/>
              <a:t>37) </a:t>
            </a:r>
            <a:r>
              <a:rPr lang="fr-FR" dirty="0" err="1"/>
              <a:t>Psi_i_A</a:t>
            </a:r>
            <a:r>
              <a:rPr lang="fr-FR" dirty="0"/>
              <a:t>: </a:t>
            </a:r>
            <a:r>
              <a:rPr lang="fr-FR" dirty="0" err="1"/>
              <a:t>Intrinsic</a:t>
            </a:r>
            <a:r>
              <a:rPr lang="fr-FR" dirty="0"/>
              <a:t> state </a:t>
            </a:r>
            <a:r>
              <a:rPr lang="fr-FR" dirty="0" err="1"/>
              <a:t>pseudoconnectivity</a:t>
            </a:r>
            <a:r>
              <a:rPr lang="fr-FR" dirty="0"/>
              <a:t> index - type S </a:t>
            </a:r>
            <a:r>
              <a:rPr lang="fr-FR" dirty="0" err="1"/>
              <a:t>average</a:t>
            </a:r>
            <a:r>
              <a:rPr lang="fr-FR" dirty="0"/>
              <a:t> </a:t>
            </a:r>
            <a:br>
              <a:rPr lang="fr-FR" sz="1600" dirty="0"/>
            </a:br>
            <a:r>
              <a:rPr lang="fr-FR" dirty="0"/>
              <a:t>38) </a:t>
            </a:r>
            <a:r>
              <a:rPr lang="fr-FR" dirty="0" err="1"/>
              <a:t>nN</a:t>
            </a:r>
            <a:r>
              <a:rPr lang="fr-FR" dirty="0"/>
              <a:t>: </a:t>
            </a:r>
            <a:r>
              <a:rPr lang="fr-FR" dirty="0" err="1"/>
              <a:t>Number</a:t>
            </a:r>
            <a:r>
              <a:rPr lang="fr-FR" dirty="0"/>
              <a:t> of </a:t>
            </a:r>
            <a:r>
              <a:rPr lang="fr-FR" dirty="0" err="1"/>
              <a:t>Nitrogen</a:t>
            </a:r>
            <a:r>
              <a:rPr lang="fr-FR" dirty="0"/>
              <a:t> </a:t>
            </a:r>
            <a:r>
              <a:rPr lang="fr-FR" dirty="0" err="1"/>
              <a:t>atoms</a:t>
            </a:r>
            <a:r>
              <a:rPr lang="fr-FR" dirty="0"/>
              <a:t> </a:t>
            </a:r>
            <a:br>
              <a:rPr lang="fr-FR" sz="1600" dirty="0"/>
            </a:br>
            <a:r>
              <a:rPr lang="fr-FR" dirty="0"/>
              <a:t>39) SM6_B(m): Spectral moment of </a:t>
            </a:r>
            <a:r>
              <a:rPr lang="fr-FR" dirty="0" err="1"/>
              <a:t>order</a:t>
            </a:r>
            <a:r>
              <a:rPr lang="fr-FR" dirty="0"/>
              <a:t> 6 </a:t>
            </a:r>
            <a:r>
              <a:rPr lang="fr-FR" dirty="0" err="1"/>
              <a:t>from</a:t>
            </a:r>
            <a:r>
              <a:rPr lang="fr-FR" dirty="0"/>
              <a:t> </a:t>
            </a:r>
            <a:r>
              <a:rPr lang="fr-FR" dirty="0" err="1"/>
              <a:t>Burden</a:t>
            </a:r>
            <a:r>
              <a:rPr lang="fr-FR" dirty="0"/>
              <a:t> matrix </a:t>
            </a:r>
            <a:r>
              <a:rPr lang="fr-FR" dirty="0" err="1"/>
              <a:t>weighted</a:t>
            </a:r>
            <a:r>
              <a:rPr lang="fr-FR" dirty="0"/>
              <a:t> by mass </a:t>
            </a:r>
            <a:br>
              <a:rPr lang="fr-FR" sz="1600" dirty="0"/>
            </a:br>
            <a:r>
              <a:rPr lang="fr-FR" dirty="0"/>
              <a:t>40) </a:t>
            </a:r>
            <a:r>
              <a:rPr lang="fr-FR" dirty="0" err="1"/>
              <a:t>nArCOOR</a:t>
            </a:r>
            <a:r>
              <a:rPr lang="fr-FR" dirty="0"/>
              <a:t>: </a:t>
            </a:r>
            <a:r>
              <a:rPr lang="fr-FR" dirty="0" err="1"/>
              <a:t>Number</a:t>
            </a:r>
            <a:r>
              <a:rPr lang="fr-FR" dirty="0"/>
              <a:t> of esters (</a:t>
            </a:r>
            <a:r>
              <a:rPr lang="fr-FR" dirty="0" err="1"/>
              <a:t>aromatic</a:t>
            </a:r>
            <a:r>
              <a:rPr lang="fr-FR" dirty="0"/>
              <a:t>) </a:t>
            </a:r>
            <a:br>
              <a:rPr lang="fr-FR" sz="1600" dirty="0"/>
            </a:br>
            <a:r>
              <a:rPr lang="fr-FR" dirty="0"/>
              <a:t>41) </a:t>
            </a:r>
            <a:r>
              <a:rPr lang="fr-FR" dirty="0" err="1"/>
              <a:t>nX</a:t>
            </a:r>
            <a:r>
              <a:rPr lang="fr-FR" dirty="0"/>
              <a:t>: </a:t>
            </a:r>
            <a:r>
              <a:rPr lang="fr-FR" dirty="0" err="1"/>
              <a:t>Number</a:t>
            </a:r>
            <a:r>
              <a:rPr lang="fr-FR" dirty="0"/>
              <a:t> of </a:t>
            </a:r>
            <a:r>
              <a:rPr lang="fr-FR" dirty="0" err="1"/>
              <a:t>halogen</a:t>
            </a:r>
            <a:r>
              <a:rPr lang="fr-FR" dirty="0"/>
              <a:t> </a:t>
            </a:r>
            <a:r>
              <a:rPr lang="fr-FR" dirty="0" err="1"/>
              <a:t>atoms</a:t>
            </a:r>
            <a:r>
              <a:rPr lang="fr-FR" dirty="0"/>
              <a:t> </a:t>
            </a:r>
            <a:br>
              <a:rPr lang="fr-FR" sz="1600" dirty="0"/>
            </a:br>
            <a:r>
              <a:rPr lang="fr-FR" b="1" dirty="0"/>
              <a:t>42) </a:t>
            </a:r>
            <a:r>
              <a:rPr lang="fr-FR" b="1" dirty="0" err="1"/>
              <a:t>experimental</a:t>
            </a:r>
            <a:r>
              <a:rPr lang="fr-FR" b="1" dirty="0"/>
              <a:t> class: </a:t>
            </a:r>
            <a:r>
              <a:rPr lang="fr-FR" b="1" dirty="0" err="1"/>
              <a:t>ready</a:t>
            </a:r>
            <a:r>
              <a:rPr lang="fr-FR" b="1" dirty="0"/>
              <a:t> </a:t>
            </a:r>
            <a:r>
              <a:rPr lang="fr-FR" b="1" dirty="0" err="1"/>
              <a:t>biodegradable</a:t>
            </a:r>
            <a:r>
              <a:rPr lang="fr-FR" b="1" dirty="0"/>
              <a:t> (RB) and not </a:t>
            </a:r>
            <a:r>
              <a:rPr lang="fr-FR" b="1" dirty="0" err="1"/>
              <a:t>ready</a:t>
            </a:r>
            <a:r>
              <a:rPr lang="fr-FR" b="1" dirty="0"/>
              <a:t> </a:t>
            </a:r>
            <a:r>
              <a:rPr lang="fr-FR" b="1" dirty="0" err="1"/>
              <a:t>biodegradable</a:t>
            </a:r>
            <a:r>
              <a:rPr lang="fr-FR" b="1" dirty="0"/>
              <a:t> (NRB)</a:t>
            </a:r>
            <a:endParaRPr lang="fr-FR" sz="1600" b="1" dirty="0"/>
          </a:p>
        </p:txBody>
      </p:sp>
    </p:spTree>
    <p:extLst>
      <p:ext uri="{BB962C8B-B14F-4D97-AF65-F5344CB8AC3E}">
        <p14:creationId xmlns:p14="http://schemas.microsoft.com/office/powerpoint/2010/main" val="378177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0C449-D92C-4204-89FD-DA833E2DFC1E}"/>
              </a:ext>
            </a:extLst>
          </p:cNvPr>
          <p:cNvSpPr>
            <a:spLocks noGrp="1"/>
          </p:cNvSpPr>
          <p:nvPr>
            <p:ph type="title"/>
          </p:nvPr>
        </p:nvSpPr>
        <p:spPr/>
        <p:txBody>
          <a:bodyPr/>
          <a:lstStyle/>
          <a:p>
            <a:r>
              <a:rPr lang="fr-FR" dirty="0"/>
              <a:t>Récupération des données</a:t>
            </a:r>
          </a:p>
        </p:txBody>
      </p:sp>
      <p:sp>
        <p:nvSpPr>
          <p:cNvPr id="3" name="Espace réservé du contenu 2">
            <a:extLst>
              <a:ext uri="{FF2B5EF4-FFF2-40B4-BE49-F238E27FC236}">
                <a16:creationId xmlns:a16="http://schemas.microsoft.com/office/drawing/2014/main" id="{8C8394E8-75BF-498F-9BC1-46343FC1C528}"/>
              </a:ext>
            </a:extLst>
          </p:cNvPr>
          <p:cNvSpPr>
            <a:spLocks noGrp="1"/>
          </p:cNvSpPr>
          <p:nvPr>
            <p:ph idx="1"/>
          </p:nvPr>
        </p:nvSpPr>
        <p:spPr/>
        <p:txBody>
          <a:bodyPr>
            <a:normAutofit/>
          </a:bodyPr>
          <a:lstStyle/>
          <a:p>
            <a:pPr marL="0" indent="0">
              <a:buNone/>
            </a:pPr>
            <a:r>
              <a:rPr lang="fr-FR" sz="2400" dirty="0"/>
              <a:t>Le set de données contient 1055 lignes et 42 colonnes. Ces colonnes ne sont pas nommées dans le fichier Excel de base, j’ai donc ajouté leur nom au moment de l’import des données</a:t>
            </a:r>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r>
              <a:rPr lang="fr-FR" sz="2400" dirty="0"/>
              <a:t>J’ai ensuite vérifié si certaines colonnes étaient entièrement nulles afin de pouvoir les drop dès maintenant. Aucune ne l’était.</a:t>
            </a:r>
          </a:p>
        </p:txBody>
      </p:sp>
      <p:pic>
        <p:nvPicPr>
          <p:cNvPr id="4" name="Image 3">
            <a:extLst>
              <a:ext uri="{FF2B5EF4-FFF2-40B4-BE49-F238E27FC236}">
                <a16:creationId xmlns:a16="http://schemas.microsoft.com/office/drawing/2014/main" id="{90FDEFBB-95C1-4AEE-A7E5-69A38E40DACC}"/>
              </a:ext>
            </a:extLst>
          </p:cNvPr>
          <p:cNvPicPr>
            <a:picLocks noChangeAspect="1"/>
          </p:cNvPicPr>
          <p:nvPr/>
        </p:nvPicPr>
        <p:blipFill>
          <a:blip r:embed="rId2"/>
          <a:stretch>
            <a:fillRect/>
          </a:stretch>
        </p:blipFill>
        <p:spPr>
          <a:xfrm>
            <a:off x="609600" y="3777288"/>
            <a:ext cx="10972800" cy="846473"/>
          </a:xfrm>
          <a:prstGeom prst="rect">
            <a:avLst/>
          </a:prstGeom>
        </p:spPr>
      </p:pic>
    </p:spTree>
    <p:extLst>
      <p:ext uri="{BB962C8B-B14F-4D97-AF65-F5344CB8AC3E}">
        <p14:creationId xmlns:p14="http://schemas.microsoft.com/office/powerpoint/2010/main" val="1105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F63598-45CD-4F27-A1A1-C82981C26DEB}"/>
              </a:ext>
            </a:extLst>
          </p:cNvPr>
          <p:cNvSpPr>
            <a:spLocks noGrp="1"/>
          </p:cNvSpPr>
          <p:nvPr>
            <p:ph type="title"/>
          </p:nvPr>
        </p:nvSpPr>
        <p:spPr>
          <a:xfrm>
            <a:off x="1024128" y="585216"/>
            <a:ext cx="9720072" cy="1499616"/>
          </a:xfrm>
        </p:spPr>
        <p:txBody>
          <a:bodyPr/>
          <a:lstStyle/>
          <a:p>
            <a:r>
              <a:rPr lang="fr-FR" dirty="0" err="1"/>
              <a:t>Feature</a:t>
            </a:r>
            <a:r>
              <a:rPr lang="fr-FR" dirty="0"/>
              <a:t> Engineering</a:t>
            </a:r>
          </a:p>
        </p:txBody>
      </p:sp>
      <p:sp>
        <p:nvSpPr>
          <p:cNvPr id="3" name="Espace réservé du contenu 2">
            <a:extLst>
              <a:ext uri="{FF2B5EF4-FFF2-40B4-BE49-F238E27FC236}">
                <a16:creationId xmlns:a16="http://schemas.microsoft.com/office/drawing/2014/main" id="{7ED6D1C1-F733-44AA-8F89-58F395374D45}"/>
              </a:ext>
            </a:extLst>
          </p:cNvPr>
          <p:cNvSpPr>
            <a:spLocks noGrp="1"/>
          </p:cNvSpPr>
          <p:nvPr>
            <p:ph idx="1"/>
          </p:nvPr>
        </p:nvSpPr>
        <p:spPr>
          <a:xfrm>
            <a:off x="1024128" y="1752600"/>
            <a:ext cx="9720071" cy="4023360"/>
          </a:xfrm>
        </p:spPr>
        <p:txBody>
          <a:bodyPr/>
          <a:lstStyle/>
          <a:p>
            <a:pPr marL="0" indent="0">
              <a:buNone/>
            </a:pPr>
            <a:r>
              <a:rPr lang="fr-FR" sz="2000" dirty="0"/>
              <a:t>J’ai tracé des graphiques afin de pouvoir émettre des premières hypothèses sur la pertinence des </a:t>
            </a:r>
            <a:r>
              <a:rPr lang="fr-FR" sz="2000" dirty="0" err="1"/>
              <a:t>features</a:t>
            </a:r>
            <a:r>
              <a:rPr lang="fr-FR" sz="2000" dirty="0"/>
              <a:t>. On remarque une forte corrélation entre la classe à prédire et la fréquence de liens Carbone-Azote de distance topologique 3</a:t>
            </a:r>
          </a:p>
          <a:p>
            <a:pPr marL="0" indent="0">
              <a:buNone/>
            </a:pPr>
            <a:endParaRPr lang="fr-FR" dirty="0"/>
          </a:p>
          <a:p>
            <a:pPr marL="0" indent="0">
              <a:buNone/>
            </a:pPr>
            <a:endParaRPr lang="fr-FR" dirty="0"/>
          </a:p>
        </p:txBody>
      </p:sp>
      <p:pic>
        <p:nvPicPr>
          <p:cNvPr id="4" name="Image 3">
            <a:extLst>
              <a:ext uri="{FF2B5EF4-FFF2-40B4-BE49-F238E27FC236}">
                <a16:creationId xmlns:a16="http://schemas.microsoft.com/office/drawing/2014/main" id="{9C187E4B-0757-454F-A1FE-DF72D10187D1}"/>
              </a:ext>
            </a:extLst>
          </p:cNvPr>
          <p:cNvPicPr>
            <a:picLocks noChangeAspect="1"/>
          </p:cNvPicPr>
          <p:nvPr/>
        </p:nvPicPr>
        <p:blipFill>
          <a:blip r:embed="rId2"/>
          <a:stretch>
            <a:fillRect/>
          </a:stretch>
        </p:blipFill>
        <p:spPr>
          <a:xfrm>
            <a:off x="6429375" y="2782060"/>
            <a:ext cx="5429250" cy="3764926"/>
          </a:xfrm>
          <a:prstGeom prst="rect">
            <a:avLst/>
          </a:prstGeom>
        </p:spPr>
      </p:pic>
      <p:pic>
        <p:nvPicPr>
          <p:cNvPr id="5" name="Image 4">
            <a:extLst>
              <a:ext uri="{FF2B5EF4-FFF2-40B4-BE49-F238E27FC236}">
                <a16:creationId xmlns:a16="http://schemas.microsoft.com/office/drawing/2014/main" id="{B1E620B4-5A6A-4D69-A07D-C6A25E56DD9F}"/>
              </a:ext>
            </a:extLst>
          </p:cNvPr>
          <p:cNvPicPr>
            <a:picLocks noChangeAspect="1"/>
          </p:cNvPicPr>
          <p:nvPr/>
        </p:nvPicPr>
        <p:blipFill>
          <a:blip r:embed="rId3"/>
          <a:stretch>
            <a:fillRect/>
          </a:stretch>
        </p:blipFill>
        <p:spPr>
          <a:xfrm>
            <a:off x="92964" y="2836171"/>
            <a:ext cx="5791199" cy="3656704"/>
          </a:xfrm>
          <a:prstGeom prst="rect">
            <a:avLst/>
          </a:prstGeom>
        </p:spPr>
      </p:pic>
    </p:spTree>
    <p:extLst>
      <p:ext uri="{BB962C8B-B14F-4D97-AF65-F5344CB8AC3E}">
        <p14:creationId xmlns:p14="http://schemas.microsoft.com/office/powerpoint/2010/main" val="259991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0BAE1-EC30-461E-BD5F-2170D9CE556C}"/>
              </a:ext>
            </a:extLst>
          </p:cNvPr>
          <p:cNvSpPr>
            <a:spLocks noGrp="1"/>
          </p:cNvSpPr>
          <p:nvPr>
            <p:ph type="title"/>
          </p:nvPr>
        </p:nvSpPr>
        <p:spPr/>
        <p:txBody>
          <a:bodyPr/>
          <a:lstStyle/>
          <a:p>
            <a:r>
              <a:rPr lang="fr-FR" dirty="0" err="1"/>
              <a:t>Feature</a:t>
            </a:r>
            <a:r>
              <a:rPr lang="fr-FR" dirty="0"/>
              <a:t> Engineering</a:t>
            </a:r>
          </a:p>
        </p:txBody>
      </p:sp>
      <p:sp>
        <p:nvSpPr>
          <p:cNvPr id="3" name="Espace réservé du contenu 2">
            <a:extLst>
              <a:ext uri="{FF2B5EF4-FFF2-40B4-BE49-F238E27FC236}">
                <a16:creationId xmlns:a16="http://schemas.microsoft.com/office/drawing/2014/main" id="{1D2C8AB6-FCEF-40E4-AF46-DE235591A741}"/>
              </a:ext>
            </a:extLst>
          </p:cNvPr>
          <p:cNvSpPr>
            <a:spLocks noGrp="1"/>
          </p:cNvSpPr>
          <p:nvPr>
            <p:ph idx="1"/>
          </p:nvPr>
        </p:nvSpPr>
        <p:spPr>
          <a:xfrm>
            <a:off x="1024128" y="1984159"/>
            <a:ext cx="9720071" cy="4023360"/>
          </a:xfrm>
        </p:spPr>
        <p:txBody>
          <a:bodyPr>
            <a:normAutofit/>
          </a:bodyPr>
          <a:lstStyle/>
          <a:p>
            <a:pPr marL="0" indent="0">
              <a:buNone/>
            </a:pPr>
            <a:r>
              <a:rPr lang="fr-FR" sz="2000" dirty="0"/>
              <a:t>Afin de faciliter la classification, j’ai ajouté une colonne « class » qui prend 0 ou 1 en fonction de la classe « NRB » ou « RB » du produit chimique.</a:t>
            </a:r>
          </a:p>
          <a:p>
            <a:pPr marL="0" indent="0">
              <a:buNone/>
            </a:pPr>
            <a:r>
              <a:rPr lang="fr-FR" sz="2000" dirty="0"/>
              <a:t>Pour trouver les </a:t>
            </a:r>
            <a:r>
              <a:rPr lang="fr-FR" sz="2000" dirty="0" err="1"/>
              <a:t>feature</a:t>
            </a:r>
            <a:r>
              <a:rPr lang="fr-FR" sz="2000" dirty="0"/>
              <a:t> importances j’ai utilisé une méthode des moindres carrés ordinaire puis j’ai retiré les </a:t>
            </a:r>
            <a:r>
              <a:rPr lang="fr-FR" sz="2000" dirty="0" err="1"/>
              <a:t>features</a:t>
            </a:r>
            <a:r>
              <a:rPr lang="fr-FR" sz="2000" dirty="0"/>
              <a:t> les moins importantes du set de données</a:t>
            </a:r>
          </a:p>
          <a:p>
            <a:pPr marL="0" indent="0">
              <a:buNone/>
            </a:pPr>
            <a:endParaRPr lang="fr-FR" sz="2000" dirty="0"/>
          </a:p>
          <a:p>
            <a:pPr marL="0" indent="0">
              <a:buNone/>
            </a:pPr>
            <a:endParaRPr lang="fr-FR" sz="2000" dirty="0"/>
          </a:p>
        </p:txBody>
      </p:sp>
      <p:pic>
        <p:nvPicPr>
          <p:cNvPr id="4" name="Image 3">
            <a:extLst>
              <a:ext uri="{FF2B5EF4-FFF2-40B4-BE49-F238E27FC236}">
                <a16:creationId xmlns:a16="http://schemas.microsoft.com/office/drawing/2014/main" id="{8738299E-CDD9-4CBF-A94A-652168368964}"/>
              </a:ext>
            </a:extLst>
          </p:cNvPr>
          <p:cNvPicPr>
            <a:picLocks noChangeAspect="1"/>
          </p:cNvPicPr>
          <p:nvPr/>
        </p:nvPicPr>
        <p:blipFill rotWithShape="1">
          <a:blip r:embed="rId2"/>
          <a:srcRect t="19159"/>
          <a:stretch/>
        </p:blipFill>
        <p:spPr>
          <a:xfrm>
            <a:off x="3637694" y="3426322"/>
            <a:ext cx="4840481" cy="3160012"/>
          </a:xfrm>
          <a:prstGeom prst="rect">
            <a:avLst/>
          </a:prstGeom>
        </p:spPr>
      </p:pic>
    </p:spTree>
    <p:extLst>
      <p:ext uri="{BB962C8B-B14F-4D97-AF65-F5344CB8AC3E}">
        <p14:creationId xmlns:p14="http://schemas.microsoft.com/office/powerpoint/2010/main" val="229126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1D2A37-4F7E-49DD-9330-9C19D9AF0716}"/>
              </a:ext>
            </a:extLst>
          </p:cNvPr>
          <p:cNvSpPr>
            <a:spLocks noGrp="1"/>
          </p:cNvSpPr>
          <p:nvPr>
            <p:ph type="title"/>
          </p:nvPr>
        </p:nvSpPr>
        <p:spPr/>
        <p:txBody>
          <a:bodyPr/>
          <a:lstStyle/>
          <a:p>
            <a:r>
              <a:rPr lang="fr-FR" dirty="0"/>
              <a:t>Random </a:t>
            </a:r>
            <a:r>
              <a:rPr lang="fr-FR" dirty="0" err="1"/>
              <a:t>Search</a:t>
            </a:r>
            <a:endParaRPr lang="fr-FR" dirty="0"/>
          </a:p>
        </p:txBody>
      </p:sp>
      <p:sp>
        <p:nvSpPr>
          <p:cNvPr id="3" name="Espace réservé du contenu 2">
            <a:extLst>
              <a:ext uri="{FF2B5EF4-FFF2-40B4-BE49-F238E27FC236}">
                <a16:creationId xmlns:a16="http://schemas.microsoft.com/office/drawing/2014/main" id="{941113FA-0179-4043-ACF3-ACF9EF4D0CDA}"/>
              </a:ext>
            </a:extLst>
          </p:cNvPr>
          <p:cNvSpPr>
            <a:spLocks noGrp="1"/>
          </p:cNvSpPr>
          <p:nvPr>
            <p:ph idx="1"/>
          </p:nvPr>
        </p:nvSpPr>
        <p:spPr>
          <a:xfrm>
            <a:off x="1024128" y="2084832"/>
            <a:ext cx="9720071" cy="4023360"/>
          </a:xfrm>
        </p:spPr>
        <p:txBody>
          <a:bodyPr>
            <a:normAutofit fontScale="92500"/>
          </a:bodyPr>
          <a:lstStyle/>
          <a:p>
            <a:pPr marL="0" indent="0">
              <a:lnSpc>
                <a:spcPct val="100000"/>
              </a:lnSpc>
              <a:buNone/>
            </a:pPr>
            <a:r>
              <a:rPr lang="fr-FR" sz="2400" dirty="0"/>
              <a:t>Après avoir split le set de données en </a:t>
            </a:r>
            <a:r>
              <a:rPr lang="fr-FR" sz="2400" dirty="0" err="1"/>
              <a:t>x_train</a:t>
            </a:r>
            <a:r>
              <a:rPr lang="fr-FR" sz="2400" dirty="0"/>
              <a:t>, </a:t>
            </a:r>
            <a:r>
              <a:rPr lang="fr-FR" sz="2400" dirty="0" err="1"/>
              <a:t>y_train</a:t>
            </a:r>
            <a:r>
              <a:rPr lang="fr-FR" sz="2400" dirty="0"/>
              <a:t>, </a:t>
            </a:r>
            <a:r>
              <a:rPr lang="fr-FR" sz="2400" dirty="0" err="1"/>
              <a:t>x_test</a:t>
            </a:r>
            <a:r>
              <a:rPr lang="fr-FR" sz="2400" dirty="0"/>
              <a:t> et </a:t>
            </a:r>
            <a:r>
              <a:rPr lang="fr-FR" sz="2400" dirty="0" err="1"/>
              <a:t>y_test</a:t>
            </a:r>
            <a:r>
              <a:rPr lang="fr-FR" sz="2400" dirty="0"/>
              <a:t>, j’ai appliqué  une Random </a:t>
            </a:r>
            <a:r>
              <a:rPr lang="fr-FR" sz="2400" dirty="0" err="1"/>
              <a:t>Search</a:t>
            </a:r>
            <a:r>
              <a:rPr lang="fr-FR" sz="2400" dirty="0"/>
              <a:t> pour trouver les meilleurs paramètres d’un Random Forest.</a:t>
            </a:r>
          </a:p>
          <a:p>
            <a:pPr marL="0" indent="0">
              <a:lnSpc>
                <a:spcPct val="100000"/>
              </a:lnSpc>
              <a:buNone/>
            </a:pPr>
            <a:endParaRPr lang="fr-FR" sz="2400" dirty="0"/>
          </a:p>
          <a:p>
            <a:pPr marL="0" indent="0">
              <a:lnSpc>
                <a:spcPct val="100000"/>
              </a:lnSpc>
              <a:buNone/>
            </a:pPr>
            <a:r>
              <a:rPr lang="fr-FR" sz="2400" dirty="0"/>
              <a:t>J’ai appliqué les paramètres à un modèle Random Forest et j’ai confronté les résultats prédits aux classes de bases.</a:t>
            </a:r>
          </a:p>
          <a:p>
            <a:pPr marL="0" indent="0">
              <a:lnSpc>
                <a:spcPct val="100000"/>
              </a:lnSpc>
              <a:buNone/>
            </a:pPr>
            <a:endParaRPr lang="fr-FR" sz="2400" dirty="0"/>
          </a:p>
          <a:p>
            <a:pPr marL="0" indent="0">
              <a:lnSpc>
                <a:spcPct val="100000"/>
              </a:lnSpc>
              <a:buNone/>
            </a:pPr>
            <a:endParaRPr lang="fr-FR" sz="2400" dirty="0"/>
          </a:p>
          <a:p>
            <a:pPr marL="0" indent="0">
              <a:buNone/>
            </a:pPr>
            <a:r>
              <a:rPr lang="fr-FR" sz="2400" dirty="0"/>
              <a:t>								86,7% de précision</a:t>
            </a:r>
          </a:p>
        </p:txBody>
      </p:sp>
      <p:pic>
        <p:nvPicPr>
          <p:cNvPr id="5" name="Image 4">
            <a:extLst>
              <a:ext uri="{FF2B5EF4-FFF2-40B4-BE49-F238E27FC236}">
                <a16:creationId xmlns:a16="http://schemas.microsoft.com/office/drawing/2014/main" id="{0173407D-0CC9-491B-92F5-0694D5822B89}"/>
              </a:ext>
            </a:extLst>
          </p:cNvPr>
          <p:cNvPicPr>
            <a:picLocks noChangeAspect="1"/>
          </p:cNvPicPr>
          <p:nvPr/>
        </p:nvPicPr>
        <p:blipFill>
          <a:blip r:embed="rId2"/>
          <a:stretch>
            <a:fillRect/>
          </a:stretch>
        </p:blipFill>
        <p:spPr>
          <a:xfrm>
            <a:off x="1024127" y="4773169"/>
            <a:ext cx="6429375" cy="1304925"/>
          </a:xfrm>
          <a:prstGeom prst="rect">
            <a:avLst/>
          </a:prstGeom>
        </p:spPr>
      </p:pic>
    </p:spTree>
    <p:extLst>
      <p:ext uri="{BB962C8B-B14F-4D97-AF65-F5344CB8AC3E}">
        <p14:creationId xmlns:p14="http://schemas.microsoft.com/office/powerpoint/2010/main" val="276037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otalTime>6</TotalTime>
  <Words>314</Words>
  <Application>Microsoft Office PowerPoint</Application>
  <PresentationFormat>Grand écran</PresentationFormat>
  <Paragraphs>51</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Tw Cen MT</vt:lpstr>
      <vt:lpstr>Tw Cen MT Condensed</vt:lpstr>
      <vt:lpstr>Wingdings 3</vt:lpstr>
      <vt:lpstr>Intégral</vt:lpstr>
      <vt:lpstr>Python for data science  QSAR Biodegradation</vt:lpstr>
      <vt:lpstr>Contexte</vt:lpstr>
      <vt:lpstr>Cible à prédire</vt:lpstr>
      <vt:lpstr>Features (1/2)</vt:lpstr>
      <vt:lpstr>Features (2/2)</vt:lpstr>
      <vt:lpstr>Récupération des données</vt:lpstr>
      <vt:lpstr>Feature Engineering</vt:lpstr>
      <vt:lpstr>Feature Engineering</vt:lpstr>
      <vt:lpstr>Random Search</vt:lpstr>
      <vt:lpstr>Grid Search</vt:lpstr>
      <vt:lpstr>Courbe ROC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science  QSAR Biodegradation</dc:title>
  <dc:creator>Fabien Alexandrine</dc:creator>
  <cp:lastModifiedBy>Fabien Alexandrine</cp:lastModifiedBy>
  <cp:revision>2</cp:revision>
  <dcterms:created xsi:type="dcterms:W3CDTF">2019-02-15T13:40:47Z</dcterms:created>
  <dcterms:modified xsi:type="dcterms:W3CDTF">2019-02-15T13:47:14Z</dcterms:modified>
</cp:coreProperties>
</file>