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260988B-DAED-43E5-8438-A02D97CD78B3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EB6193-5AA7-489B-8575-00593FC261D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9096735-DD60-4489-83AC-578717F91D76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10895658-EA1F-4910-80AB-4DA76E16747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27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77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39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52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490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08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845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56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74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11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560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684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13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28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9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71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75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99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48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42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10895658-EA1F-4910-80AB-4DA76E16747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fr-F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fr-F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fr-F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fr-F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fr-F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fr-FR" sz="1800"/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marL="685800" lvl="1" indent="-228600" rtl="0"/>
            <a:r>
              <a:rPr lang="fr-FR"/>
              <a:t>Deuxième niveau</a:t>
            </a:r>
          </a:p>
          <a:p>
            <a:pPr marL="1143000" lvl="2" indent="-228600" rtl="0"/>
            <a:r>
              <a:rPr lang="fr-FR"/>
              <a:t>Troisième niveau</a:t>
            </a:r>
          </a:p>
          <a:p>
            <a:pPr marL="1600200" lvl="3" indent="-228600" rtl="0"/>
            <a:r>
              <a:rPr lang="fr-FR"/>
              <a:t>Quatrième niveau</a:t>
            </a:r>
          </a:p>
          <a:p>
            <a:pPr marL="2057400" lvl="4" indent="-228600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/>
              <a:t>Cliquez sur l’icône pour insérer un tableau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1731CCF-48A8-4F81-AFEC-9F7A165BD579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48" name="Graphisme 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sme 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fr-F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fr-F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fr-F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fr-F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 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3" name="Espace réservé de la date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B4C17FE-30B5-499A-9EB6-5257A5DB07DA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64" name="Espace réservé du pied de page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5" name="Espace réservé du numéro de diapositiv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tableau 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fr-F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fr-FR"/>
              <a:t>Cliquez sur l’icône pour insérer un tableau</a:t>
            </a:r>
          </a:p>
          <a:p>
            <a:pPr rtl="0"/>
            <a:endParaRPr lang="fr-FR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9DF2B9AA-5015-4A55-BA56-BDA7635453D4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e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e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97" name="Graphisme 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sme 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fr-F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fr-FR" sz="24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0" name="Image 19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4" name="Graphisme 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/>
                </a:solidFill>
              </a:defRPr>
            </a:lvl1pPr>
          </a:lstStyle>
          <a:p>
            <a:pPr rtl="0"/>
            <a:fld id="{C82C3739-A48D-4D72-8399-3A78E89347AF}" type="datetime1">
              <a:rPr lang="fr-FR" smtClean="0"/>
              <a:t>09/07/2024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Image 10" descr="Motif à bandes noires et blanches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Graphisme 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e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e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e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e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3" name="Espace réservé d’image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8" name="Graphisme 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sme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8" name="Graphisme 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e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e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e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e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e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e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67" name="Espace réservé de la date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9C450D9F-4F50-4B61-ACBA-9BB53B857D6A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68" name="Espace réservé du pied de page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9" name="Espace réservé du numéro de diapositiv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8" name="Graphisme 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1" name="Graphisme 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sme 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73" name="Graphisme 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 34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e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e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e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e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fr-FR"/>
                              </a:defPPr>
                            </a:lstStyle>
                            <a:p>
                              <a:pPr algn="ctr" rtl="0"/>
                              <a:r>
                                <a:rPr lang="fr-F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fr-FR"/>
                            </a:defPPr>
                          </a:lstStyle>
                          <a:p>
                            <a:pPr algn="ctr" rtl="0"/>
                            <a:r>
                              <a:rPr lang="fr-F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fr-FR"/>
                          </a:defPPr>
                        </a:lstStyle>
                        <a:p>
                          <a:pPr algn="ctr" rtl="0"/>
                          <a:r>
                            <a:rPr lang="fr-F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fr-FR"/>
                        </a:defPPr>
                      </a:lstStyle>
                      <a:p>
                        <a:pPr algn="ctr" rtl="0"/>
                        <a:r>
                          <a:rPr lang="fr-F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fr-FR"/>
                    </a:defPPr>
                  </a:lstStyle>
                  <a:p>
                    <a:pPr algn="ctr" rtl="0"/>
                    <a:r>
                      <a:rPr lang="fr-F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fr-FR"/>
                  </a:defPPr>
                </a:lstStyle>
                <a:p>
                  <a:pPr algn="ctr" rtl="0"/>
                  <a:r>
                    <a:rPr lang="fr-F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</a:lstStyle>
              <a:p>
                <a:pPr algn="ctr" rtl="0"/>
                <a:r>
                  <a:rPr lang="fr-F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fr-F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sur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fr-F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92" name="Espace réservé de la date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DA043FB-7B03-4877-93EF-AE18CFEB6897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193" name="Espace réservé du pied de page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94" name="Espace réservé du numéro de diapositiv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2" name="Image 11" descr="Motif à bandes noir et blanc&#10;&#10;Description générée automatiquement avec un niveau de confiance faibl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26" name="Graphisme 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1" name="Graphisme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ce réservé de la date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30FEAF1-E3C9-42F3-A01E-3018B9694D87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33" name="Espace réservé du pied de page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numéro de diapositiv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sme 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9" name="Graphisme 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Graphique 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sme 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01" name="Forme libre : Forme 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63" name="Forme libre : Forme 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/>
            </a:lvl1pPr>
            <a:lvl2pPr>
              <a:lnSpc>
                <a:spcPts val="2000"/>
              </a:lnSpc>
              <a:defRPr lang="fr-FR" sz="1800"/>
            </a:lvl2pPr>
            <a:lvl3pPr>
              <a:lnSpc>
                <a:spcPts val="2000"/>
              </a:lnSpc>
              <a:defRPr lang="fr-FR" sz="1800"/>
            </a:lvl3pPr>
            <a:lvl4pPr>
              <a:lnSpc>
                <a:spcPts val="2000"/>
              </a:lnSpc>
              <a:defRPr lang="fr-FR" sz="1800"/>
            </a:lvl4pPr>
            <a:lvl5pPr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fr-FR" sz="1800"/>
            </a:lvl1pPr>
            <a:lvl2pPr marL="457200">
              <a:lnSpc>
                <a:spcPts val="2000"/>
              </a:lnSpc>
              <a:defRPr lang="fr-FR" sz="1800"/>
            </a:lvl2pPr>
            <a:lvl3pPr marL="914400">
              <a:lnSpc>
                <a:spcPts val="2000"/>
              </a:lnSpc>
              <a:defRPr lang="fr-FR" sz="1800"/>
            </a:lvl3pPr>
            <a:lvl4pPr marL="1371600">
              <a:lnSpc>
                <a:spcPts val="2000"/>
              </a:lnSpc>
              <a:defRPr lang="fr-FR" sz="1800"/>
            </a:lvl4pPr>
            <a:lvl5pPr marL="1828800">
              <a:lnSpc>
                <a:spcPts val="2000"/>
              </a:lnSpc>
              <a:defRPr lang="fr-FR" sz="18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9" name="Espace réservé de la date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0F9B10-9921-4525-AB72-AC158EA52A87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210" name="Espace réservé du pied de page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11" name="Espace réservé du numéro de diapositiv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fr-F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fr-F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fr-F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9" name="Espace réservé de la date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3847E853-E806-4F96-ABC7-8B3A83E2C31C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70" name="Espace réservé du pied de page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1" name="Espace réservé du numéro de diapositiv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16" name="Graphisme 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6A7216-21F6-47AF-AE32-212B6128DEAD}" type="datetime1">
              <a:rPr lang="fr-FR" smtClean="0"/>
              <a:t>09/07/2024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acreations.com/article/lire/1867-reset-css-une-histoire-heritage-et-reinitialis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displa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5000" dirty="0"/>
              <a:t>CSS</a:t>
            </a:r>
            <a:br>
              <a:rPr lang="fr-FR" sz="5000" dirty="0"/>
            </a:br>
            <a:r>
              <a:rPr lang="fr-FR" sz="4200" dirty="0"/>
              <a:t>Placements simples</a:t>
            </a:r>
            <a:br>
              <a:rPr lang="fr-FR" sz="5000" dirty="0"/>
            </a:b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Les marges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8"/>
            <a:ext cx="6067815" cy="432884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Il existe deux types de marges pour les blocs :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« </a:t>
            </a:r>
            <a:r>
              <a:rPr lang="fr-FR" dirty="0" err="1"/>
              <a:t>margin</a:t>
            </a:r>
            <a:r>
              <a:rPr lang="fr-FR" dirty="0"/>
              <a:t> » qui est une marge extérieure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« </a:t>
            </a:r>
            <a:r>
              <a:rPr lang="fr-FR" dirty="0" err="1"/>
              <a:t>padding</a:t>
            </a:r>
            <a:r>
              <a:rPr lang="fr-FR" dirty="0"/>
              <a:t> » qui est une marge intérieure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Par défaut, le navigateur applique des marges à tous les éléments. Nous pouvons bien sûr, et nous devons, prendre la main dessus.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Ces marges par défaut sont différentes selon les navigateurs. </a:t>
            </a:r>
          </a:p>
          <a:p>
            <a:pPr rtl="0"/>
            <a:r>
              <a:rPr lang="fr-FR" dirty="0"/>
              <a:t>C’est notamment pour ça que l’on utilise généralement un « reset </a:t>
            </a:r>
            <a:r>
              <a:rPr lang="fr-FR" dirty="0" err="1"/>
              <a:t>css</a:t>
            </a:r>
            <a:r>
              <a:rPr lang="fr-FR" dirty="0"/>
              <a:t> » avant de créer nos propres règles CSS : </a:t>
            </a:r>
            <a:r>
              <a:rPr lang="fr-FR" dirty="0">
                <a:hlinkClick r:id="rId3"/>
              </a:rPr>
              <a:t>https://www.alsacreations.com/article/lire/1867-reset-css-une-histoire-heritage-et-reinitialisation.html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1026" name="Picture 2" descr="Marge Clone 18 by Gulliver63 on DeviantArt">
            <a:extLst>
              <a:ext uri="{FF2B5EF4-FFF2-40B4-BE49-F238E27FC236}">
                <a16:creationId xmlns:a16="http://schemas.microsoft.com/office/drawing/2014/main" id="{A543798B-B12E-37FA-1647-D56E4B80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73" y="1987421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0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 err="1"/>
              <a:t>Padding</a:t>
            </a:r>
            <a:r>
              <a:rPr lang="fr-FR" dirty="0"/>
              <a:t> : la marge intérieure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Prenons deux paragraphes et appliquons au second une marge intérieure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Nous voyons que le texte s’est éloigné de la bordure de sa boîte.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10EB76-EEB7-8DEB-F66C-1F11C4AF4041}"/>
              </a:ext>
            </a:extLst>
          </p:cNvPr>
          <p:cNvSpPr txBox="1"/>
          <p:nvPr/>
        </p:nvSpPr>
        <p:spPr>
          <a:xfrm>
            <a:off x="1377364" y="3409245"/>
            <a:ext cx="3964418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p:nth-child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91BD1-DEA0-110F-5441-D009C8FF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75" y="2155448"/>
            <a:ext cx="4871860" cy="45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 err="1"/>
              <a:t>Padding</a:t>
            </a:r>
            <a:r>
              <a:rPr lang="fr-FR" dirty="0"/>
              <a:t> : la marge intérieure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258567"/>
            <a:ext cx="5324476" cy="446290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Accentuons la bordure pour voir encore plus la différence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Une marge s’est bien créée à l’intérieur, car les deux textes sont placés dans leur parent de la même manière.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8C32A9-3A61-977F-2852-CED0B0454CE7}"/>
              </a:ext>
            </a:extLst>
          </p:cNvPr>
          <p:cNvSpPr txBox="1"/>
          <p:nvPr/>
        </p:nvSpPr>
        <p:spPr>
          <a:xfrm>
            <a:off x="1384152" y="3115494"/>
            <a:ext cx="4099222" cy="183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p:nth-child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13414C-5DD8-58FC-C727-D97C7D9A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65" y="2155447"/>
            <a:ext cx="4871860" cy="45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 (25mn)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258567"/>
            <a:ext cx="5324476" cy="446290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Reprenez l’exercice précédent.</a:t>
            </a:r>
          </a:p>
          <a:p>
            <a:pPr rtl="0"/>
            <a:r>
              <a:rPr lang="fr-FR" dirty="0"/>
              <a:t>Ajoutez une marge intérieure: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De 20 px pour le premier paragraphe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De 1,2 </a:t>
            </a:r>
            <a:r>
              <a:rPr lang="fr-FR" dirty="0" err="1"/>
              <a:t>em</a:t>
            </a:r>
            <a:r>
              <a:rPr lang="fr-FR" dirty="0"/>
              <a:t> pour le second paragraphe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De -30 px pour le dernier paragraphe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13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9D3BAF-ED77-4A43-26CD-9739F770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60" y="2328934"/>
            <a:ext cx="6311140" cy="4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MARGIN : la marge extérieure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Prenons deux paragraphes et appliquons au second paragraphe une marge extérieure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Nous pouvons voir que la boîte entière s’est éloignée de tous les bords.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7BE1ED-CD47-6C52-8E50-E94EF383E5E8}"/>
              </a:ext>
            </a:extLst>
          </p:cNvPr>
          <p:cNvSpPr txBox="1"/>
          <p:nvPr/>
        </p:nvSpPr>
        <p:spPr>
          <a:xfrm>
            <a:off x="1543005" y="3429000"/>
            <a:ext cx="3781516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p:nth-child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4D8356-8F04-D1AC-9834-A0C6A2DD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9" y="2155448"/>
            <a:ext cx="4871860" cy="45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MARGIN : la marge extérieure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Ajoutons à nouveau une bordure pour voir encore plus la différence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Ici, le texte reste collé contre la bordure, mais toute la boîte s’éloigne bien des bords.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4D413E-2D7B-3459-E349-D1F82BFA1146}"/>
              </a:ext>
            </a:extLst>
          </p:cNvPr>
          <p:cNvSpPr txBox="1"/>
          <p:nvPr/>
        </p:nvSpPr>
        <p:spPr>
          <a:xfrm>
            <a:off x="1712241" y="3344655"/>
            <a:ext cx="3443044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p:nth-child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0C8BF8-4F90-6B8D-C64B-21CB0679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80" y="2155448"/>
            <a:ext cx="4871860" cy="4566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Les marges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Les propriétés « </a:t>
            </a:r>
            <a:r>
              <a:rPr lang="fr-FR" dirty="0" err="1"/>
              <a:t>margin</a:t>
            </a:r>
            <a:r>
              <a:rPr lang="fr-FR" dirty="0"/>
              <a:t> » et « </a:t>
            </a:r>
            <a:r>
              <a:rPr lang="fr-FR" dirty="0" err="1"/>
              <a:t>padding</a:t>
            </a:r>
            <a:r>
              <a:rPr lang="fr-FR" dirty="0"/>
              <a:t> » sont en réalité, comme pour « background », des super-propriétés.</a:t>
            </a:r>
          </a:p>
          <a:p>
            <a:pPr rtl="0"/>
            <a:r>
              <a:rPr lang="fr-FR" dirty="0"/>
              <a:t>Nous pouvons donc ajuster les marges de plusieurs manières :</a:t>
            </a:r>
          </a:p>
          <a:p>
            <a:pPr marL="3257550" lvl="6" indent="-285750">
              <a:buFont typeface="Wingdings" panose="05000000000000000000" pitchFamily="2" charset="2"/>
              <a:buChar char="§"/>
            </a:pPr>
            <a:r>
              <a:rPr lang="fr-FR" dirty="0"/>
              <a:t>S’appliquera à tous les côtés.</a:t>
            </a:r>
          </a:p>
          <a:p>
            <a:pPr marL="3257550" lvl="6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3257550" lvl="6" indent="-285750">
              <a:buFont typeface="Wingdings" panose="05000000000000000000" pitchFamily="2" charset="2"/>
              <a:buChar char="§"/>
            </a:pPr>
            <a:r>
              <a:rPr lang="fr-FR" dirty="0"/>
              <a:t>S’appliquera à droite.</a:t>
            </a:r>
          </a:p>
          <a:p>
            <a:pPr marL="3257550" lvl="6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3257550" lvl="6" indent="-285750">
              <a:buFont typeface="Wingdings" panose="05000000000000000000" pitchFamily="2" charset="2"/>
              <a:buChar char="§"/>
            </a:pPr>
            <a:r>
              <a:rPr lang="fr-FR" dirty="0"/>
              <a:t>Appliquera 3 px en haut, 1px à droite, 4px en bas, 2px à gauche.</a:t>
            </a:r>
          </a:p>
          <a:p>
            <a:pPr marL="3257550" lvl="6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3257550" lvl="6" indent="-285750">
              <a:buFont typeface="Wingdings" panose="05000000000000000000" pitchFamily="2" charset="2"/>
              <a:buChar char="§"/>
            </a:pPr>
            <a:r>
              <a:rPr lang="fr-FR" dirty="0"/>
              <a:t>Appliquera 30px en haut et en bas, 70px  à droite et à gauche.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978A70-49E7-9A16-73E7-2EDAFDFBD085}"/>
              </a:ext>
            </a:extLst>
          </p:cNvPr>
          <p:cNvSpPr txBox="1"/>
          <p:nvPr/>
        </p:nvSpPr>
        <p:spPr>
          <a:xfrm>
            <a:off x="1048244" y="3429000"/>
            <a:ext cx="161872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833D52-4673-5447-14F0-10C55E42957D}"/>
              </a:ext>
            </a:extLst>
          </p:cNvPr>
          <p:cNvSpPr txBox="1"/>
          <p:nvPr/>
        </p:nvSpPr>
        <p:spPr>
          <a:xfrm>
            <a:off x="1048244" y="4058106"/>
            <a:ext cx="210674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-right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550761-DC44-0A0D-463F-BB46F512DE03}"/>
              </a:ext>
            </a:extLst>
          </p:cNvPr>
          <p:cNvSpPr txBox="1"/>
          <p:nvPr/>
        </p:nvSpPr>
        <p:spPr>
          <a:xfrm>
            <a:off x="1048244" y="4753319"/>
            <a:ext cx="262055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2B1E10-CD43-E70A-EF9F-375A0F8841F4}"/>
              </a:ext>
            </a:extLst>
          </p:cNvPr>
          <p:cNvSpPr txBox="1"/>
          <p:nvPr/>
        </p:nvSpPr>
        <p:spPr>
          <a:xfrm>
            <a:off x="1048244" y="5536314"/>
            <a:ext cx="224608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258568"/>
            <a:ext cx="5324476" cy="420754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Reprenez l’exercice précédent.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Retirez les marges intérieures et extérieures du &lt;body&gt;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Mettez-le &lt;body&gt; en violet.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Ajoutez une marge extérieure: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De 0 pour le premier paragraphe.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De 20 px en haut et en bas du deuxième paragraphe ainsi qu’une marge de 5 px sur les côtés.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Ajoutez une marge extérieure automatique au dernier paragraphe.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17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23C9C2-1E5E-6A13-843C-3B7DC69B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33" y="2337202"/>
            <a:ext cx="5727820" cy="42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5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Dépassements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Lorsque l’on définit des tailles absolues pour nos éléments contenant du texte, il arrive que celui-ci dépasse de notre boîte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18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B21D4E-E5D1-43C3-A285-4BB2D80DA0F5}"/>
              </a:ext>
            </a:extLst>
          </p:cNvPr>
          <p:cNvSpPr txBox="1"/>
          <p:nvPr/>
        </p:nvSpPr>
        <p:spPr>
          <a:xfrm>
            <a:off x="1408382" y="3708919"/>
            <a:ext cx="344304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37E741-9BCC-9BDA-22C5-A096A704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65" y="3341828"/>
            <a:ext cx="2727002" cy="21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Dépassements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Pour pouvoir adapter ça, nous avons la propriété « </a:t>
            </a:r>
            <a:r>
              <a:rPr lang="fr-FR" dirty="0" err="1"/>
              <a:t>overflow</a:t>
            </a:r>
            <a:r>
              <a:rPr lang="fr-FR" dirty="0"/>
              <a:t> ».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Celle-ci prend plusieurs valeurs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visible =&gt; Par défaut, le texte qui dépasse est visible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err="1"/>
              <a:t>hidden</a:t>
            </a:r>
            <a:r>
              <a:rPr lang="fr-FR" dirty="0"/>
              <a:t> =&gt; Le texte qui dépasse est tronqué, on ne le voit pas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auto =&gt; C’est le navigateur qui décide quoi faire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scroll =&gt; Ajoute une barre de défilement (scroll bar)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19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EA68A2-2E76-A6FE-F0B1-184AC749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86" y="5387485"/>
            <a:ext cx="3114675" cy="10668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32F157-86C1-7072-7B6D-391E30784EE6}"/>
              </a:ext>
            </a:extLst>
          </p:cNvPr>
          <p:cNvSpPr txBox="1"/>
          <p:nvPr/>
        </p:nvSpPr>
        <p:spPr>
          <a:xfrm>
            <a:off x="1846220" y="5161669"/>
            <a:ext cx="3443044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Mauvaises pratiques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N’abusez pas des balises &lt;div&gt; et &lt;</a:t>
            </a:r>
            <a:r>
              <a:rPr lang="fr-FR" dirty="0" err="1"/>
              <a:t>span</a:t>
            </a:r>
            <a:r>
              <a:rPr lang="fr-FR" dirty="0"/>
              <a:t>&gt; (et &lt;</a:t>
            </a:r>
            <a:r>
              <a:rPr lang="fr-FR" dirty="0" err="1"/>
              <a:t>br</a:t>
            </a:r>
            <a:r>
              <a:rPr lang="fr-FR" dirty="0"/>
              <a:t>&gt;, même si ce n’est pas le sujet du jour). </a:t>
            </a:r>
          </a:p>
          <a:p>
            <a:pPr rtl="0"/>
            <a:r>
              <a:rPr lang="fr-FR" dirty="0"/>
              <a:t>Certains sites sont quasiment uniquement composés de balises universelles. </a:t>
            </a:r>
          </a:p>
          <a:p>
            <a:pPr rtl="0"/>
            <a:r>
              <a:rPr lang="fr-FR" dirty="0"/>
              <a:t>C’est très difficile à maintenir.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33D314-FED6-69A5-67FA-757956FEC072}"/>
              </a:ext>
            </a:extLst>
          </p:cNvPr>
          <p:cNvSpPr txBox="1"/>
          <p:nvPr/>
        </p:nvSpPr>
        <p:spPr>
          <a:xfrm>
            <a:off x="1699398" y="4444254"/>
            <a:ext cx="872289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E9178"/>
                </a:solidFill>
                <a:latin typeface="Consolas" panose="020B0609020204030204" pitchFamily="49" charset="0"/>
              </a:rPr>
              <a:t>"paragraphe"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Lorem ipsum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dolor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sit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adipisicing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7A27DA-C9C2-A751-C1DF-A7A40D3112A8}"/>
              </a:ext>
            </a:extLst>
          </p:cNvPr>
          <p:cNvSpPr txBox="1"/>
          <p:nvPr/>
        </p:nvSpPr>
        <p:spPr>
          <a:xfrm>
            <a:off x="1699398" y="5483545"/>
            <a:ext cx="646844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Lorem ipsum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dolor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sit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consectetur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adipisicing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elit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463FC7-1096-5769-7A25-78D9AED74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9" y="5312977"/>
            <a:ext cx="648911" cy="648911"/>
          </a:xfrm>
          <a:prstGeom prst="rect">
            <a:avLst/>
          </a:prstGeom>
        </p:spPr>
      </p:pic>
      <p:sp>
        <p:nvSpPr>
          <p:cNvPr id="10" name="Signe de multiplication 10">
            <a:extLst>
              <a:ext uri="{FF2B5EF4-FFF2-40B4-BE49-F238E27FC236}">
                <a16:creationId xmlns:a16="http://schemas.microsoft.com/office/drawing/2014/main" id="{8260692E-7A5C-0F58-5CAB-A8258D071E10}"/>
              </a:ext>
            </a:extLst>
          </p:cNvPr>
          <p:cNvSpPr/>
          <p:nvPr/>
        </p:nvSpPr>
        <p:spPr>
          <a:xfrm>
            <a:off x="764414" y="4189174"/>
            <a:ext cx="854242" cy="8179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Dépassements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Enfin, nous pouvons aussi forcer le retour à la ligne des mots trop longs dans une boîte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La propriété « </a:t>
            </a:r>
            <a:r>
              <a:rPr lang="fr-FR" dirty="0" err="1"/>
              <a:t>word</a:t>
            </a:r>
            <a:r>
              <a:rPr lang="fr-FR" dirty="0"/>
              <a:t>-wrap » permet de faire ceci :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20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56C584E-DC63-4130-83BB-04E4E2F7C907}"/>
              </a:ext>
            </a:extLst>
          </p:cNvPr>
          <p:cNvSpPr txBox="1"/>
          <p:nvPr/>
        </p:nvSpPr>
        <p:spPr>
          <a:xfrm>
            <a:off x="1609924" y="2736502"/>
            <a:ext cx="3443044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01733E-EAC7-B8DC-B080-09197F4E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61" y="2919411"/>
            <a:ext cx="4914900" cy="1019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A1D98D-9310-8CB8-16AC-E62D8E3381F9}"/>
              </a:ext>
            </a:extLst>
          </p:cNvPr>
          <p:cNvSpPr txBox="1"/>
          <p:nvPr/>
        </p:nvSpPr>
        <p:spPr>
          <a:xfrm>
            <a:off x="1616131" y="4821469"/>
            <a:ext cx="3443044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-wrap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break-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C44D56-92FD-135C-8493-CE86785A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68" y="5054950"/>
            <a:ext cx="3086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8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 (40mn)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Dans un nouveau répertoire, créez un fichier HTML avec le HTML minimum et un fichier CSS, et liez-les ensemble.</a:t>
            </a:r>
          </a:p>
          <a:p>
            <a:pPr rtl="0"/>
            <a:r>
              <a:rPr lang="fr-FR" dirty="0"/>
              <a:t>Reproduisez le visuel suivant :</a:t>
            </a:r>
          </a:p>
          <a:p>
            <a:pPr rtl="0"/>
            <a:r>
              <a:rPr lang="fr-FR" dirty="0"/>
              <a:t>Instructions :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21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BA0789-5E47-4801-979F-9D3037DF9145}"/>
              </a:ext>
            </a:extLst>
          </p:cNvPr>
          <p:cNvSpPr txBox="1"/>
          <p:nvPr/>
        </p:nvSpPr>
        <p:spPr>
          <a:xfrm>
            <a:off x="932441" y="3832974"/>
            <a:ext cx="6444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formulaire doit faire 400 x 250 px et avoir une bordure noire.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titre et les boutons doivent être centrés.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marges à gauche des labels pseudo et mot de passe font 30 px.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marges entre les labels et les champs pseudo et mot de passe font 20 px.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marge à gauche de la « </a:t>
            </a:r>
            <a:r>
              <a:rPr lang="fr-FR" sz="1600" dirty="0" err="1"/>
              <a:t>checkbox</a:t>
            </a:r>
            <a:r>
              <a:rPr lang="fr-FR" sz="1600" dirty="0"/>
              <a:t> » fait 30 px.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marge entre la « </a:t>
            </a:r>
            <a:r>
              <a:rPr lang="fr-FR" sz="1600" dirty="0" err="1"/>
              <a:t>checkbox</a:t>
            </a:r>
            <a:r>
              <a:rPr lang="fr-FR" sz="1600" dirty="0"/>
              <a:t> » et son « label » fait 10 px.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boutons ont une marge extérieure de 20 px vers le haut.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boutons ont une marge intérieure de 5 px.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Lorsque la souris passe sur les boutons, les couleurs s’inversent.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A6A4B52-211E-1632-FA9F-46BE0D1C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96" y="3955283"/>
            <a:ext cx="4288292" cy="27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 (40mn)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Utilisez des couleurs pour visualiser les boîtes !</a:t>
            </a:r>
          </a:p>
          <a:p>
            <a:pPr rtl="0"/>
            <a:r>
              <a:rPr lang="fr-FR" dirty="0"/>
              <a:t>Pour aligner des éléments </a:t>
            </a:r>
            <a:r>
              <a:rPr lang="fr-FR" dirty="0" err="1"/>
              <a:t>inline</a:t>
            </a:r>
            <a:r>
              <a:rPr lang="fr-FR" dirty="0"/>
              <a:t> dans des éléments block, pensez à la propriété « </a:t>
            </a:r>
            <a:r>
              <a:rPr lang="fr-FR" dirty="0" err="1"/>
              <a:t>text-align</a:t>
            </a:r>
            <a:r>
              <a:rPr lang="fr-FR" dirty="0"/>
              <a:t> » .</a:t>
            </a:r>
          </a:p>
          <a:p>
            <a:pPr rtl="0"/>
            <a:r>
              <a:rPr lang="fr-FR" dirty="0"/>
              <a:t>Utilisez les pseudo-classes.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22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D9A48E-DF68-7ED9-1428-88602B02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80" y="3759274"/>
            <a:ext cx="4497743" cy="28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4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Nota bene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258569"/>
            <a:ext cx="9650769" cy="446290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Le fonctionnement des marges est intimement lié au type d’élément sur lequel on l’applique (block, </a:t>
            </a:r>
            <a:r>
              <a:rPr lang="fr-FR" dirty="0" err="1"/>
              <a:t>inline</a:t>
            </a:r>
            <a:r>
              <a:rPr lang="fr-FR" dirty="0"/>
              <a:t>, table). </a:t>
            </a:r>
          </a:p>
          <a:p>
            <a:pPr rtl="0"/>
            <a:r>
              <a:rPr lang="fr-FR" dirty="0"/>
              <a:t>Il est important de savoir que la propriété « display » nous permet de modifier le type d’élément sur lequel on applique l’élément. </a:t>
            </a:r>
          </a:p>
          <a:p>
            <a:pPr rtl="0"/>
            <a:r>
              <a:rPr lang="fr-FR" dirty="0"/>
              <a:t>Ainsi, en utilisant la propriété « display: block; » on peut transformer n’importe quel </a:t>
            </a:r>
            <a:r>
              <a:rPr lang="fr-FR" dirty="0" err="1"/>
              <a:t>élémént</a:t>
            </a:r>
            <a:r>
              <a:rPr lang="fr-FR" dirty="0"/>
              <a:t> HTML en élément de type block. </a:t>
            </a:r>
          </a:p>
          <a:p>
            <a:pPr rtl="0"/>
            <a:r>
              <a:rPr lang="fr-FR" dirty="0"/>
              <a:t>De la même façon, en utilisant la propriété « display: </a:t>
            </a:r>
            <a:r>
              <a:rPr lang="fr-FR" dirty="0" err="1"/>
              <a:t>inline</a:t>
            </a:r>
            <a:r>
              <a:rPr lang="fr-FR" dirty="0"/>
              <a:t>; » on transforme n’importe quel élément en élément « </a:t>
            </a:r>
            <a:r>
              <a:rPr lang="fr-FR" dirty="0" err="1"/>
              <a:t>inline</a:t>
            </a:r>
            <a:r>
              <a:rPr lang="fr-FR" dirty="0"/>
              <a:t> », avec « display: table; » en élément de type « table ». </a:t>
            </a:r>
          </a:p>
          <a:p>
            <a:pPr rtl="0"/>
            <a:r>
              <a:rPr lang="fr-FR" dirty="0"/>
              <a:t>Il existe de nombreuses autres valeurs possibles. </a:t>
            </a:r>
            <a:br>
              <a:rPr lang="fr-FR" dirty="0"/>
            </a:br>
            <a:r>
              <a:rPr lang="fr-FR"/>
              <a:t>Pour en savoir + : </a:t>
            </a:r>
            <a:r>
              <a:rPr lang="fr-FR">
                <a:hlinkClick r:id="rId3"/>
              </a:rPr>
              <a:t>https://developer.mozilla.org/fr/docs/Web/CSS/display</a:t>
            </a:r>
            <a:endParaRPr lang="fr-FR"/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9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Les boites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Nos pages sont composées d’éléments que l’on pourrait comparer à des boîtes en carton, dans lesquelles, nous mettons d’autres boîtes…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2" name="Picture 2" descr="Amazon.com: Give the Gift of Frustration: Boxes in a Box Prank. Includes 3  Sets of 6 Nesting Cartons (2-12 Inch). Funny Practical or Novelty Joke.  Great Christmas Gag, Birthday Present or Stocking">
            <a:extLst>
              <a:ext uri="{FF2B5EF4-FFF2-40B4-BE49-F238E27FC236}">
                <a16:creationId xmlns:a16="http://schemas.microsoft.com/office/drawing/2014/main" id="{260AA610-A937-7967-4AF1-78E53055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94" y="3233119"/>
            <a:ext cx="3636628" cy="36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Les boites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margin</a:t>
            </a:r>
            <a:r>
              <a:rPr lang="fr-FR" dirty="0"/>
              <a:t> : l’espace entre la </a:t>
            </a:r>
            <a:r>
              <a:rPr lang="fr-FR" dirty="0">
                <a:solidFill>
                  <a:srgbClr val="00B0F0"/>
                </a:solidFill>
              </a:rPr>
              <a:t>balise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	et ce qu’il y a autour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Le </a:t>
            </a:r>
            <a:r>
              <a:rPr lang="fr-FR" dirty="0">
                <a:solidFill>
                  <a:srgbClr val="FFC000"/>
                </a:solidFill>
              </a:rPr>
              <a:t>border</a:t>
            </a:r>
            <a:r>
              <a:rPr lang="fr-FR" dirty="0"/>
              <a:t> : la zone entre le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margin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	et le </a:t>
            </a:r>
            <a:r>
              <a:rPr lang="fr-FR" dirty="0" err="1">
                <a:solidFill>
                  <a:srgbClr val="92D050"/>
                </a:solidFill>
              </a:rPr>
              <a:t>padding</a:t>
            </a:r>
            <a:endParaRPr lang="fr-FR" dirty="0">
              <a:solidFill>
                <a:srgbClr val="92D050"/>
              </a:solidFill>
            </a:endParaRPr>
          </a:p>
          <a:p>
            <a:pPr rtl="0"/>
            <a:endParaRPr lang="fr-FR" dirty="0"/>
          </a:p>
          <a:p>
            <a:pPr rtl="0"/>
            <a:r>
              <a:rPr lang="fr-FR" dirty="0"/>
              <a:t>Le </a:t>
            </a:r>
            <a:r>
              <a:rPr lang="fr-FR" dirty="0" err="1">
                <a:solidFill>
                  <a:srgbClr val="92D050"/>
                </a:solidFill>
              </a:rPr>
              <a:t>padding</a:t>
            </a:r>
            <a:r>
              <a:rPr lang="fr-FR" dirty="0"/>
              <a:t> : l’espace entre le </a:t>
            </a:r>
            <a:r>
              <a:rPr lang="fr-FR" dirty="0">
                <a:solidFill>
                  <a:srgbClr val="00B0F0"/>
                </a:solidFill>
              </a:rPr>
              <a:t>contenu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	et le </a:t>
            </a:r>
            <a:r>
              <a:rPr lang="fr-FR" dirty="0">
                <a:solidFill>
                  <a:srgbClr val="FFC000"/>
                </a:solidFill>
              </a:rPr>
              <a:t>border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025D320-3295-4437-4CE5-8CC600713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6583" r="13133" b="11067"/>
          <a:stretch/>
        </p:blipFill>
        <p:spPr>
          <a:xfrm>
            <a:off x="7373464" y="2773199"/>
            <a:ext cx="2599112" cy="2039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6AA752-6026-EC3B-7C57-8607B3584977}"/>
              </a:ext>
            </a:extLst>
          </p:cNvPr>
          <p:cNvCxnSpPr/>
          <p:nvPr/>
        </p:nvCxnSpPr>
        <p:spPr>
          <a:xfrm>
            <a:off x="7373464" y="5098320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F11723-2D8C-E08E-61B6-37877793486B}"/>
              </a:ext>
            </a:extLst>
          </p:cNvPr>
          <p:cNvSpPr txBox="1"/>
          <p:nvPr/>
        </p:nvSpPr>
        <p:spPr>
          <a:xfrm>
            <a:off x="6096000" y="3525497"/>
            <a:ext cx="101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height</a:t>
            </a:r>
            <a:endParaRPr lang="fr-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C96FE0-DDDB-CF39-F0AE-46CA6EE4B071}"/>
              </a:ext>
            </a:extLst>
          </p:cNvPr>
          <p:cNvSpPr txBox="1"/>
          <p:nvPr/>
        </p:nvSpPr>
        <p:spPr>
          <a:xfrm>
            <a:off x="8276343" y="5161873"/>
            <a:ext cx="96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width</a:t>
            </a:r>
            <a:endParaRPr lang="fr-FR" sz="2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C1248F-85F4-D47C-1A1E-B1B3962D2C70}"/>
              </a:ext>
            </a:extLst>
          </p:cNvPr>
          <p:cNvCxnSpPr/>
          <p:nvPr/>
        </p:nvCxnSpPr>
        <p:spPr>
          <a:xfrm>
            <a:off x="7156618" y="2773199"/>
            <a:ext cx="0" cy="2039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Hauteur et largeur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Chaque élément de notre page à une hauteur et une largeur. </a:t>
            </a:r>
          </a:p>
          <a:p>
            <a:pPr rtl="0"/>
            <a:r>
              <a:rPr lang="fr-FR" dirty="0"/>
              <a:t>Par défaut, les éléments prennent toute la place disponible dans leur parent en largeur.</a:t>
            </a:r>
          </a:p>
          <a:p>
            <a:pPr rtl="0"/>
            <a:r>
              <a:rPr lang="fr-FR" dirty="0"/>
              <a:t>Par défaut, les éléments prennent uniquement la place nécessaire en hauteur.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FDE315-0EBE-C07A-CB20-8F7920F0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26" y="2155449"/>
            <a:ext cx="4871859" cy="45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Hauteur et largeur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Appliquons maintenant à notre page une largeur moins importante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Nous voyons que le block &lt;p&gt; s’est réduit à 30% de la valeur de son parent.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E55E6E-A898-C66C-3FA3-B40EEEE9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313" y="2258568"/>
            <a:ext cx="4871860" cy="45660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51E91D-D07E-8F82-B925-F846856FEE69}"/>
              </a:ext>
            </a:extLst>
          </p:cNvPr>
          <p:cNvSpPr txBox="1"/>
          <p:nvPr/>
        </p:nvSpPr>
        <p:spPr>
          <a:xfrm>
            <a:off x="1956149" y="3313630"/>
            <a:ext cx="2955227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Hauteur et largeur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5324476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Appliquons à l’inverse une hauteur absolue à notre paragraphe :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Nous voyons bien qu’il s’est étendu vers le bas de notre page.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B48BA0-9BA2-5672-9AE7-F3A91D96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89" y="2409445"/>
            <a:ext cx="4673346" cy="43799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1200EC2-A08F-B56B-4382-D1715708F3B8}"/>
              </a:ext>
            </a:extLst>
          </p:cNvPr>
          <p:cNvSpPr txBox="1"/>
          <p:nvPr/>
        </p:nvSpPr>
        <p:spPr>
          <a:xfrm>
            <a:off x="1858441" y="3289480"/>
            <a:ext cx="2955227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8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 (25mn)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2590800"/>
            <a:ext cx="9650769" cy="350520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Dans un nouveau répertoire, créez une page HTML avec le HTML minimum.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Créez un fichier CSS et liez-le avec votre page HTML.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Ajoutez dans votre page trois paragraphes avec du texte.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Appliquez-leur à tous un fond gris et une bordure verte.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dirty="0"/>
              <a:t>Donnez-leur respectivement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Une hauteur de 100 px pour le premier paragraphe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Une largeur de 50 % pour le second paragraphe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/>
              <a:t>Une hauteur et une largeur de 200 px pour le troisième paragraphe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71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CSS : Placements simples</a:t>
            </a:r>
            <a:br>
              <a:rPr lang="fr-FR" dirty="0"/>
            </a:br>
            <a:r>
              <a:rPr lang="fr-FR" dirty="0"/>
              <a:t>Mise en pratique (25mn)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83973A73-632B-462A-699B-4353F469A79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968759" y="2581749"/>
            <a:ext cx="7337031" cy="4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0_TF33968143_Win32" id="{8641F128-7FEB-43E8-A21B-BA125078AED1}" vid="{77CC1D9F-BAE1-40A4-99EF-F4D02F52955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{D8F33542-DD7F-4FC8-B03E-64BCB11EC79C}tf33968143_win32</Template>
  <TotalTime>307</TotalTime>
  <Words>1616</Words>
  <Application>Microsoft Office PowerPoint</Application>
  <PresentationFormat>Grand écran</PresentationFormat>
  <Paragraphs>261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Calibri</vt:lpstr>
      <vt:lpstr>Consolas</vt:lpstr>
      <vt:lpstr>Wingdings</vt:lpstr>
      <vt:lpstr>Personnalisé</vt:lpstr>
      <vt:lpstr>CSS Placements simples </vt:lpstr>
      <vt:lpstr>CSS : Placements simples Mauvaises pratiques</vt:lpstr>
      <vt:lpstr>CSS : Placements simples Les boites</vt:lpstr>
      <vt:lpstr>CSS : Placements simples Les boites</vt:lpstr>
      <vt:lpstr>CSS : Placements simples Hauteur et largeur</vt:lpstr>
      <vt:lpstr>CSS : Placements simples Hauteur et largeur</vt:lpstr>
      <vt:lpstr>CSS : Placements simples Hauteur et largeur</vt:lpstr>
      <vt:lpstr>CSS : Placements simples Mise en pratique (25mn)</vt:lpstr>
      <vt:lpstr>CSS : Placements simples Mise en pratique (25mn)</vt:lpstr>
      <vt:lpstr>CSS : Placements simples Les marges</vt:lpstr>
      <vt:lpstr>CSS : Placements simples Padding : la marge intérieure</vt:lpstr>
      <vt:lpstr>CSS : Placements simples Padding : la marge intérieure</vt:lpstr>
      <vt:lpstr>CSS : Placements simples Mise en pratique (25mn)</vt:lpstr>
      <vt:lpstr>CSS : Placements simples MARGIN : la marge extérieure</vt:lpstr>
      <vt:lpstr>CSS : Placements simples MARGIN : la marge extérieure</vt:lpstr>
      <vt:lpstr>CSS : Placements simples Les marges</vt:lpstr>
      <vt:lpstr>CSS : Placements simples Mise en pratique</vt:lpstr>
      <vt:lpstr>CSS : Placements simples Dépassements</vt:lpstr>
      <vt:lpstr>CSS : Placements simples Dépassements</vt:lpstr>
      <vt:lpstr>CSS : Placements simples Dépassements</vt:lpstr>
      <vt:lpstr>CSS : Placements simples Mise en pratique (40mn)</vt:lpstr>
      <vt:lpstr>CSS : Placements simples Mise en pratique (40mn)</vt:lpstr>
      <vt:lpstr>CSS : Placements simples Nota bene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Rodrigues</dc:creator>
  <cp:lastModifiedBy>Guillaume Rodrigues</cp:lastModifiedBy>
  <cp:revision>68</cp:revision>
  <dcterms:created xsi:type="dcterms:W3CDTF">2024-07-03T05:31:46Z</dcterms:created>
  <dcterms:modified xsi:type="dcterms:W3CDTF">2024-07-09T12:39:07Z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