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103" d="100"/>
          <a:sy n="103" d="100"/>
        </p:scale>
        <p:origin x="912" y="10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2260988B-DAED-43E5-8438-A02D97CD78B3}" type="datetime1">
              <a:rPr lang="fr-FR" smtClean="0"/>
              <a:t>08/07/2024</a:t>
            </a:fld>
            <a:endParaRPr lang="fr-FR" dirty="0"/>
          </a:p>
        </p:txBody>
      </p:sp>
      <p:sp>
        <p:nvSpPr>
          <p:cNvPr id="4" name="Espace réservé du pied de page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BBEB6193-5AA7-489B-8575-00593FC261DE}" type="slidenum">
              <a:rPr lang="fr-FR" smtClean="0"/>
              <a:t>‹N°›</a:t>
            </a:fld>
            <a:endParaRPr lang="fr-FR"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9096735-DD60-4489-83AC-578717F91D76}" type="datetime1">
              <a:rPr lang="fr-FR" smtClean="0"/>
              <a:t>08/07/2024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0895658-EA1F-4910-80AB-4DA76E167475}" type="slidenum">
              <a:rPr lang="fr-FR" smtClean="0"/>
              <a:t>‹N°›</a:t>
            </a:fld>
            <a:endParaRPr lang="fr-FR"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a:t>
            </a:fld>
            <a:endParaRPr lang="fr-FR"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10</a:t>
            </a:fld>
            <a:endParaRPr lang="fr-FR" dirty="0"/>
          </a:p>
        </p:txBody>
      </p:sp>
    </p:spTree>
    <p:extLst>
      <p:ext uri="{BB962C8B-B14F-4D97-AF65-F5344CB8AC3E}">
        <p14:creationId xmlns:p14="http://schemas.microsoft.com/office/powerpoint/2010/main" val="2887734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11</a:t>
            </a:fld>
            <a:endParaRPr lang="fr-FR" dirty="0"/>
          </a:p>
        </p:txBody>
      </p:sp>
    </p:spTree>
    <p:extLst>
      <p:ext uri="{BB962C8B-B14F-4D97-AF65-F5344CB8AC3E}">
        <p14:creationId xmlns:p14="http://schemas.microsoft.com/office/powerpoint/2010/main" val="191816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12</a:t>
            </a:fld>
            <a:endParaRPr lang="fr-FR" dirty="0"/>
          </a:p>
        </p:txBody>
      </p:sp>
    </p:spTree>
    <p:extLst>
      <p:ext uri="{BB962C8B-B14F-4D97-AF65-F5344CB8AC3E}">
        <p14:creationId xmlns:p14="http://schemas.microsoft.com/office/powerpoint/2010/main" val="240563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13</a:t>
            </a:fld>
            <a:endParaRPr lang="fr-FR" dirty="0"/>
          </a:p>
        </p:txBody>
      </p:sp>
    </p:spTree>
    <p:extLst>
      <p:ext uri="{BB962C8B-B14F-4D97-AF65-F5344CB8AC3E}">
        <p14:creationId xmlns:p14="http://schemas.microsoft.com/office/powerpoint/2010/main" val="2396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14</a:t>
            </a:fld>
            <a:endParaRPr lang="fr-FR" dirty="0"/>
          </a:p>
        </p:txBody>
      </p:sp>
    </p:spTree>
    <p:extLst>
      <p:ext uri="{BB962C8B-B14F-4D97-AF65-F5344CB8AC3E}">
        <p14:creationId xmlns:p14="http://schemas.microsoft.com/office/powerpoint/2010/main" val="365433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2</a:t>
            </a:fld>
            <a:endParaRPr lang="fr-FR" dirty="0"/>
          </a:p>
        </p:txBody>
      </p:sp>
    </p:spTree>
    <p:extLst>
      <p:ext uri="{BB962C8B-B14F-4D97-AF65-F5344CB8AC3E}">
        <p14:creationId xmlns:p14="http://schemas.microsoft.com/office/powerpoint/2010/main" val="51022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3</a:t>
            </a:fld>
            <a:endParaRPr lang="fr-FR" dirty="0"/>
          </a:p>
        </p:txBody>
      </p:sp>
    </p:spTree>
    <p:extLst>
      <p:ext uri="{BB962C8B-B14F-4D97-AF65-F5344CB8AC3E}">
        <p14:creationId xmlns:p14="http://schemas.microsoft.com/office/powerpoint/2010/main" val="189887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4</a:t>
            </a:fld>
            <a:endParaRPr lang="fr-FR" dirty="0"/>
          </a:p>
        </p:txBody>
      </p:sp>
    </p:spTree>
    <p:extLst>
      <p:ext uri="{BB962C8B-B14F-4D97-AF65-F5344CB8AC3E}">
        <p14:creationId xmlns:p14="http://schemas.microsoft.com/office/powerpoint/2010/main" val="96626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5</a:t>
            </a:fld>
            <a:endParaRPr lang="fr-FR" dirty="0"/>
          </a:p>
        </p:txBody>
      </p:sp>
    </p:spTree>
    <p:extLst>
      <p:ext uri="{BB962C8B-B14F-4D97-AF65-F5344CB8AC3E}">
        <p14:creationId xmlns:p14="http://schemas.microsoft.com/office/powerpoint/2010/main" val="8103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6</a:t>
            </a:fld>
            <a:endParaRPr lang="fr-FR" dirty="0"/>
          </a:p>
        </p:txBody>
      </p:sp>
    </p:spTree>
    <p:extLst>
      <p:ext uri="{BB962C8B-B14F-4D97-AF65-F5344CB8AC3E}">
        <p14:creationId xmlns:p14="http://schemas.microsoft.com/office/powerpoint/2010/main" val="3311889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7</a:t>
            </a:fld>
            <a:endParaRPr lang="fr-FR" dirty="0"/>
          </a:p>
        </p:txBody>
      </p:sp>
    </p:spTree>
    <p:extLst>
      <p:ext uri="{BB962C8B-B14F-4D97-AF65-F5344CB8AC3E}">
        <p14:creationId xmlns:p14="http://schemas.microsoft.com/office/powerpoint/2010/main" val="1287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8</a:t>
            </a:fld>
            <a:endParaRPr lang="fr-FR" dirty="0"/>
          </a:p>
        </p:txBody>
      </p:sp>
    </p:spTree>
    <p:extLst>
      <p:ext uri="{BB962C8B-B14F-4D97-AF65-F5344CB8AC3E}">
        <p14:creationId xmlns:p14="http://schemas.microsoft.com/office/powerpoint/2010/main" val="374316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0895658-EA1F-4910-80AB-4DA76E167475}" type="slidenum">
              <a:rPr lang="fr-FR" smtClean="0"/>
              <a:t>9</a:t>
            </a:fld>
            <a:endParaRPr lang="fr-FR" dirty="0"/>
          </a:p>
        </p:txBody>
      </p:sp>
    </p:spTree>
    <p:extLst>
      <p:ext uri="{BB962C8B-B14F-4D97-AF65-F5344CB8AC3E}">
        <p14:creationId xmlns:p14="http://schemas.microsoft.com/office/powerpoint/2010/main" val="548241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nvGrpSpPr>
            <p:cNvPr id="116" name="Groupe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e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e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e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e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e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e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e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97" name="Graphisme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sme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necteur droit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rtlCol="0" anchor="ctr"/>
          <a:lstStyle>
            <a:lvl1pPr algn="l">
              <a:defRPr lang="fr-FR" sz="6000" cap="all" baseline="0">
                <a:solidFill>
                  <a:schemeClr val="tx2"/>
                </a:solidFill>
              </a:defRPr>
            </a:lvl1pPr>
          </a:lstStyle>
          <a:p>
            <a:pPr rtl="0"/>
            <a:r>
              <a:rPr lang="fr-FR"/>
              <a:t>Cliquez pour ajouter un titre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 + tableau">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rtlCol="0" anchor="t" anchorCtr="0"/>
          <a:lstStyle>
            <a:lvl1pPr>
              <a:defRPr lang="fr-FR" cap="all" baseline="0">
                <a:solidFill>
                  <a:schemeClr val="accent1"/>
                </a:solidFill>
              </a:defRPr>
            </a:lvl1pPr>
          </a:lstStyle>
          <a:p>
            <a:pPr rtl="0"/>
            <a:r>
              <a:rPr lang="fr-FR"/>
              <a:t>CLIQUEZ POUR AJOUTER UN TITRE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5" name="Espace réservé du texte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fr-FR" sz="1800" smtClean="0"/>
            </a:lvl1pPr>
            <a:lvl2pPr>
              <a:spcBef>
                <a:spcPts val="0"/>
              </a:spcBef>
              <a:spcAft>
                <a:spcPts val="1200"/>
              </a:spcAft>
              <a:defRPr lang="fr-FR" sz="1800" smtClean="0"/>
            </a:lvl2pPr>
            <a:lvl3pPr>
              <a:spcBef>
                <a:spcPts val="0"/>
              </a:spcBef>
              <a:spcAft>
                <a:spcPts val="1200"/>
              </a:spcAft>
              <a:defRPr lang="fr-FR" sz="1800" smtClean="0"/>
            </a:lvl3pPr>
            <a:lvl4pPr>
              <a:spcBef>
                <a:spcPts val="0"/>
              </a:spcBef>
              <a:spcAft>
                <a:spcPts val="1200"/>
              </a:spcAft>
              <a:defRPr lang="fr-FR" sz="1800" smtClean="0"/>
            </a:lvl4pPr>
            <a:lvl5pPr>
              <a:spcBef>
                <a:spcPts val="0"/>
              </a:spcBef>
              <a:spcAft>
                <a:spcPts val="1200"/>
              </a:spcAft>
              <a:defRPr lang="fr-FR" sz="1800"/>
            </a:lvl5pPr>
          </a:lstStyle>
          <a:p>
            <a:pPr lvl="0" rtl="0"/>
            <a:r>
              <a:rPr lang="fr-FR"/>
              <a:t>Cliquer pour ajouter du texte </a:t>
            </a:r>
          </a:p>
          <a:p>
            <a:pPr marL="685800" lvl="1" indent="-228600" rtl="0"/>
            <a:r>
              <a:rPr lang="fr-FR"/>
              <a:t>Deuxième niveau</a:t>
            </a:r>
          </a:p>
          <a:p>
            <a:pPr marL="1143000" lvl="2" indent="-228600" rtl="0"/>
            <a:r>
              <a:rPr lang="fr-FR"/>
              <a:t>Troisième niveau</a:t>
            </a:r>
          </a:p>
          <a:p>
            <a:pPr marL="1600200" lvl="3" indent="-228600" rtl="0"/>
            <a:r>
              <a:rPr lang="fr-FR"/>
              <a:t>Quatrième niveau</a:t>
            </a:r>
          </a:p>
          <a:p>
            <a:pPr marL="2057400" lvl="4" indent="-228600" rtl="0"/>
            <a:r>
              <a:rPr lang="fr-FR"/>
              <a:t>Cinquième niveau</a:t>
            </a:r>
          </a:p>
        </p:txBody>
      </p:sp>
      <p:sp>
        <p:nvSpPr>
          <p:cNvPr id="8" name="Espace réservé du tableau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rtlCol="0"/>
          <a:lstStyle>
            <a:lvl1pPr>
              <a:defRPr lang="fr-FR"/>
            </a:lvl1pPr>
          </a:lstStyle>
          <a:p>
            <a:pPr rtl="0"/>
            <a:r>
              <a:rPr lang="fr-FR"/>
              <a:t>Cliquez sur l’icône pour insérer un tableau</a:t>
            </a:r>
          </a:p>
        </p:txBody>
      </p:sp>
      <p:sp>
        <p:nvSpPr>
          <p:cNvPr id="3" name="Espace réservé de la date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rtlCol="0"/>
          <a:lstStyle>
            <a:lvl1pPr>
              <a:defRPr lang="fr-FR">
                <a:solidFill>
                  <a:schemeClr val="tx1"/>
                </a:solidFill>
              </a:defRPr>
            </a:lvl1pPr>
          </a:lstStyle>
          <a:p>
            <a:pPr rtl="0"/>
            <a:fld id="{91731CCF-48A8-4F81-AFEC-9F7A165BD579}" type="datetime1">
              <a:rPr lang="fr-FR" smtClean="0"/>
              <a:t>08/07/2024</a:t>
            </a:fld>
            <a:endParaRPr lang="fr-FR" dirty="0"/>
          </a:p>
        </p:txBody>
      </p:sp>
      <p:sp>
        <p:nvSpPr>
          <p:cNvPr id="4" name="Espace réservé du pied de page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rtlCol="0"/>
          <a:lstStyle>
            <a:lvl1pPr>
              <a:defRPr lang="fr-FR">
                <a:solidFill>
                  <a:schemeClr val="tx1"/>
                </a:solidFill>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rtlCol="0"/>
          <a:lstStyle>
            <a:lvl1pPr>
              <a:defRPr lang="fr-FR">
                <a:solidFill>
                  <a:schemeClr val="tx1"/>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3">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rtlCol="0" anchor="t" anchorCtr="0"/>
          <a:lstStyle>
            <a:lvl1pPr>
              <a:defRPr lang="fr-FR" cap="all" baseline="0">
                <a:solidFill>
                  <a:schemeClr val="tx2"/>
                </a:solidFill>
              </a:defRPr>
            </a:lvl1pPr>
          </a:lstStyle>
          <a:p>
            <a:pPr rtl="0"/>
            <a:r>
              <a:rPr lang="fr-FR"/>
              <a:t>CLIQUEZ POUR AJOUTER UN TITRE</a:t>
            </a:r>
          </a:p>
        </p:txBody>
      </p:sp>
      <p:grpSp>
        <p:nvGrpSpPr>
          <p:cNvPr id="10" name="Groupe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48" name="Graphisme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sme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Espace réservé du contenu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rtlCol="0">
            <a:normAutofit/>
          </a:bodyPr>
          <a:lstStyle>
            <a:lvl1pPr marL="0" indent="0">
              <a:lnSpc>
                <a:spcPct val="100000"/>
              </a:lnSpc>
              <a:spcBef>
                <a:spcPts val="0"/>
              </a:spcBef>
              <a:spcAft>
                <a:spcPts val="600"/>
              </a:spcAft>
              <a:buFont typeface="Arial" panose="020B0604020202020204" pitchFamily="34" charset="0"/>
              <a:buNone/>
              <a:defRPr lang="fr-FR" sz="1800">
                <a:solidFill>
                  <a:schemeClr val="bg1"/>
                </a:solidFill>
              </a:defRPr>
            </a:lvl1pPr>
            <a:lvl2pPr marL="457200">
              <a:lnSpc>
                <a:spcPct val="100000"/>
              </a:lnSpc>
              <a:spcAft>
                <a:spcPts val="600"/>
              </a:spcAft>
              <a:defRPr lang="fr-FR" sz="1800">
                <a:solidFill>
                  <a:schemeClr val="bg1"/>
                </a:solidFill>
              </a:defRPr>
            </a:lvl2pPr>
            <a:lvl3pPr marL="914400">
              <a:lnSpc>
                <a:spcPct val="100000"/>
              </a:lnSpc>
              <a:spcAft>
                <a:spcPts val="600"/>
              </a:spcAft>
              <a:defRPr lang="fr-FR" sz="1800">
                <a:solidFill>
                  <a:schemeClr val="bg1"/>
                </a:solidFill>
              </a:defRPr>
            </a:lvl3pPr>
            <a:lvl4pPr marL="1371600">
              <a:lnSpc>
                <a:spcPct val="100000"/>
              </a:lnSpc>
              <a:spcAft>
                <a:spcPts val="600"/>
              </a:spcAft>
              <a:defRPr lang="fr-FR" sz="1800">
                <a:solidFill>
                  <a:schemeClr val="bg1"/>
                </a:solidFill>
              </a:defRPr>
            </a:lvl4pPr>
            <a:lvl5pPr marL="1828800">
              <a:lnSpc>
                <a:spcPct val="100000"/>
              </a:lnSpc>
              <a:spcAft>
                <a:spcPts val="600"/>
              </a:spcAft>
              <a:defRPr lang="fr-FR" sz="1800">
                <a:solidFill>
                  <a:schemeClr val="bg1"/>
                </a:solidFill>
              </a:defRPr>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4" name="Espace réservé du texte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rtlCol="0">
            <a:normAutofit/>
          </a:bodyPr>
          <a:lstStyle>
            <a:lvl1pPr marL="342900" indent="-342900">
              <a:spcAft>
                <a:spcPts val="600"/>
              </a:spcAft>
              <a:buFont typeface="+mj-lt"/>
              <a:buAutoNum type="arabicPeriod"/>
              <a:defRPr lang="fr-FR" sz="1800">
                <a:solidFill>
                  <a:schemeClr val="bg1"/>
                </a:solidFill>
              </a:defRPr>
            </a:lvl1pPr>
            <a:lvl2pPr marL="800100" indent="-342900">
              <a:spcAft>
                <a:spcPts val="600"/>
              </a:spcAft>
              <a:buFont typeface="+mj-lt"/>
              <a:buAutoNum type="alphaLcPeriod"/>
              <a:defRPr lang="fr-FR" sz="1800">
                <a:solidFill>
                  <a:schemeClr val="bg1"/>
                </a:solidFill>
              </a:defRPr>
            </a:lvl2pPr>
            <a:lvl3pPr marL="1257300" indent="-342900">
              <a:spcAft>
                <a:spcPts val="600"/>
              </a:spcAft>
              <a:buFont typeface="+mj-lt"/>
              <a:buAutoNum type="arabicParenR"/>
              <a:defRPr lang="fr-FR" sz="1800">
                <a:solidFill>
                  <a:schemeClr val="bg1"/>
                </a:solidFill>
              </a:defRPr>
            </a:lvl3pPr>
            <a:lvl4pPr marL="1714500" indent="-342900">
              <a:spcAft>
                <a:spcPts val="600"/>
              </a:spcAft>
              <a:buFont typeface="+mj-lt"/>
              <a:buAutoNum type="alphaLcParenR"/>
              <a:defRPr lang="fr-FR" sz="1800">
                <a:solidFill>
                  <a:schemeClr val="bg1"/>
                </a:solidFill>
              </a:defRPr>
            </a:lvl4pPr>
            <a:lvl5pPr marL="2171700" indent="-342900">
              <a:spcAft>
                <a:spcPts val="600"/>
              </a:spcAft>
              <a:buFont typeface="+mj-lt"/>
              <a:buAutoNum type="romanLcPeriod"/>
              <a:defRPr lang="fr-FR" sz="1800">
                <a:solidFill>
                  <a:schemeClr val="bg1"/>
                </a:solidFill>
              </a:defRPr>
            </a:lvl5pPr>
          </a:lstStyle>
          <a:p>
            <a:pPr lvl="0" rtl="0"/>
            <a:r>
              <a:rPr lang="fr-FR"/>
              <a:t>Cliquer pour ajouter du texte </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3" name="Espace réservé de la date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fr-FR">
                <a:solidFill>
                  <a:schemeClr val="bg1"/>
                </a:solidFill>
              </a:defRPr>
            </a:lvl1pPr>
          </a:lstStyle>
          <a:p>
            <a:pPr rtl="0"/>
            <a:fld id="{DB4C17FE-30B5-499A-9EB6-5257A5DB07DA}" type="datetime1">
              <a:rPr lang="fr-FR" smtClean="0"/>
              <a:t>08/07/2024</a:t>
            </a:fld>
            <a:endParaRPr lang="fr-FR" dirty="0"/>
          </a:p>
        </p:txBody>
      </p:sp>
      <p:sp>
        <p:nvSpPr>
          <p:cNvPr id="64" name="Espace réservé du pied de page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fr-FR">
                <a:solidFill>
                  <a:schemeClr val="bg1"/>
                </a:solidFill>
              </a:defRPr>
            </a:lvl1pPr>
          </a:lstStyle>
          <a:p>
            <a:pPr rtl="0"/>
            <a:r>
              <a:rPr lang="fr-FR"/>
              <a:t>Titre de la présentation</a:t>
            </a:r>
            <a:endParaRPr lang="fr-FR" dirty="0"/>
          </a:p>
        </p:txBody>
      </p:sp>
      <p:sp>
        <p:nvSpPr>
          <p:cNvPr id="65" name="Espace réservé du numéro de diapositive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fr-FR">
                <a:solidFill>
                  <a:schemeClr val="bg1"/>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rtlCol="0" anchor="t" anchorCtr="0"/>
          <a:lstStyle>
            <a:lvl1pPr>
              <a:defRPr lang="fr-FR" cap="all" baseline="0">
                <a:solidFill>
                  <a:schemeClr val="accent1"/>
                </a:solidFill>
              </a:defRPr>
            </a:lvl1pPr>
          </a:lstStyle>
          <a:p>
            <a:pPr rtl="0"/>
            <a:r>
              <a:rPr lang="fr-FR"/>
              <a:t>CLIQUEZ POUR AJOUTER UN TITRE</a:t>
            </a:r>
          </a:p>
        </p:txBody>
      </p:sp>
      <p:sp>
        <p:nvSpPr>
          <p:cNvPr id="5" name="Espace réservé du tableau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rtlCol="0"/>
          <a:lstStyle>
            <a:lvl1pPr>
              <a:defRPr lang="fr-F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lang="fr-FR"/>
            </a:pPr>
            <a:r>
              <a:rPr lang="fr-FR"/>
              <a:t>Cliquez sur l’icône pour insérer un tableau</a:t>
            </a:r>
          </a:p>
          <a:p>
            <a:pPr rtl="0"/>
            <a:endParaRPr lang="fr-FR"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e la date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rtlCol="0"/>
          <a:lstStyle>
            <a:lvl1pPr>
              <a:defRPr lang="fr-FR">
                <a:solidFill>
                  <a:schemeClr val="tx1"/>
                </a:solidFill>
              </a:defRPr>
            </a:lvl1pPr>
          </a:lstStyle>
          <a:p>
            <a:pPr rtl="0"/>
            <a:fld id="{9DF2B9AA-5015-4A55-BA56-BDA7635453D4}" type="datetime1">
              <a:rPr lang="fr-FR" smtClean="0"/>
              <a:t>08/07/2024</a:t>
            </a:fld>
            <a:endParaRPr lang="fr-FR" dirty="0"/>
          </a:p>
        </p:txBody>
      </p:sp>
      <p:sp>
        <p:nvSpPr>
          <p:cNvPr id="4" name="Espace réservé du pied de page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rtlCol="0"/>
          <a:lstStyle>
            <a:lvl1pPr>
              <a:defRPr lang="fr-FR">
                <a:solidFill>
                  <a:schemeClr val="tx1"/>
                </a:solidFill>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rtlCol="0"/>
          <a:lstStyle>
            <a:lvl1pPr>
              <a:defRPr lang="fr-FR">
                <a:solidFill>
                  <a:schemeClr val="tx1"/>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u 2">
    <p:bg>
      <p:bgPr>
        <a:solidFill>
          <a:schemeClr val="accent2"/>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nvGrpSpPr>
            <p:cNvPr id="116" name="Groupe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e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e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e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e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e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e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e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97" name="Graphisme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sme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necteur droit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rtlCol="0" anchor="b">
            <a:normAutofit/>
          </a:bodyPr>
          <a:lstStyle>
            <a:lvl1pPr algn="l">
              <a:defRPr lang="fr-FR" sz="4400" cap="all" baseline="0">
                <a:solidFill>
                  <a:schemeClr val="tx2"/>
                </a:solidFill>
              </a:defRPr>
            </a:lvl1pPr>
          </a:lstStyle>
          <a:p>
            <a:pPr rtl="0"/>
            <a:r>
              <a:rPr lang="fr-FR"/>
              <a:t>Cliquez pour ajouter un titre</a:t>
            </a:r>
          </a:p>
        </p:txBody>
      </p:sp>
      <p:sp>
        <p:nvSpPr>
          <p:cNvPr id="3" name="Sous-titr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rtlCol="0">
            <a:normAutofit/>
          </a:bodyPr>
          <a:lstStyle>
            <a:lvl1pPr marL="0" indent="0" algn="l">
              <a:lnSpc>
                <a:spcPct val="150000"/>
              </a:lnSpc>
              <a:spcBef>
                <a:spcPts val="0"/>
              </a:spcBef>
              <a:buNone/>
              <a:defRPr lang="fr-FR" sz="18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u 3">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rtlCol="0" anchor="b" anchorCtr="0"/>
          <a:lstStyle>
            <a:lvl1pPr>
              <a:defRPr lang="fr-FR" cap="all" baseline="0">
                <a:solidFill>
                  <a:schemeClr val="accent1"/>
                </a:solidFill>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rtlCol="0">
            <a:normAutofit/>
          </a:bodyPr>
          <a:lstStyle>
            <a:lvl1pPr marL="0" indent="0">
              <a:lnSpc>
                <a:spcPct val="150000"/>
              </a:lnSpc>
              <a:spcBef>
                <a:spcPts val="0"/>
              </a:spcBef>
              <a:spcAft>
                <a:spcPts val="0"/>
              </a:spcAft>
              <a:buFont typeface="Arial" panose="020B0604020202020204" pitchFamily="34" charset="0"/>
              <a:buNone/>
              <a:defRPr lang="fr-FR" sz="2400"/>
            </a:lvl1pPr>
            <a:lvl2pPr marL="457200">
              <a:lnSpc>
                <a:spcPts val="2000"/>
              </a:lnSpc>
              <a:defRPr lang="fr-FR" sz="1800"/>
            </a:lvl2pPr>
            <a:lvl3pPr marL="914400">
              <a:lnSpc>
                <a:spcPts val="2000"/>
              </a:lnSpc>
              <a:defRPr lang="fr-FR" sz="1800"/>
            </a:lvl3pPr>
            <a:lvl4pPr marL="1371600">
              <a:lnSpc>
                <a:spcPts val="2000"/>
              </a:lnSpc>
              <a:defRPr lang="fr-FR" sz="1800"/>
            </a:lvl4pPr>
            <a:lvl5pPr marL="1828800">
              <a:lnSpc>
                <a:spcPts val="2000"/>
              </a:lnSpc>
              <a:defRPr lang="fr-FR" sz="18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grpSp>
        <p:nvGrpSpPr>
          <p:cNvPr id="3" name="Groupe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0" name="Image 19" descr="Motif à bandes noir et blanc&#10;&#10;Description générée automatiquement avec un niveau de confiance faibl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sme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4" name="Graphisme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e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e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e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e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e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e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e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e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cxnSp>
          <p:nvCxnSpPr>
            <p:cNvPr id="66" name="Connecteur droit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sp>
        <p:nvSpPr>
          <p:cNvPr id="4" name="Espace réservé du pied de page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rtlCol="0"/>
          <a:lstStyle>
            <a:lvl1pPr>
              <a:defRPr lang="fr-FR">
                <a:solidFill>
                  <a:schemeClr val="tx1"/>
                </a:solidFill>
              </a:defRPr>
            </a:lvl1pPr>
          </a:lstStyle>
          <a:p>
            <a:pPr rtl="0"/>
            <a:r>
              <a:rPr lang="fr-FR"/>
              <a:t>Titre de la présentation</a:t>
            </a:r>
            <a:endParaRPr lang="fr-FR" dirty="0"/>
          </a:p>
        </p:txBody>
      </p:sp>
      <p:sp>
        <p:nvSpPr>
          <p:cNvPr id="5" name="Espace réservé du numéro de diapositive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rtlCol="0"/>
          <a:lstStyle>
            <a:lvl1pPr>
              <a:defRPr lang="fr-FR">
                <a:solidFill>
                  <a:schemeClr val="tx1"/>
                </a:solidFill>
              </a:defRPr>
            </a:lvl1pPr>
          </a:lstStyle>
          <a:p>
            <a:pPr rtl="0"/>
            <a:fld id="{B5CEABB6-07DC-46E8-9B57-56EC44A396E5}" type="slidenum">
              <a:rPr lang="fr-FR" smtClean="0"/>
              <a:pPr/>
              <a:t>‹N°›</a:t>
            </a:fld>
            <a:endParaRPr lang="fr-FR" dirty="0"/>
          </a:p>
        </p:txBody>
      </p:sp>
      <p:sp>
        <p:nvSpPr>
          <p:cNvPr id="6" name="Espace réservé de la date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rtlCol="0"/>
          <a:lstStyle>
            <a:lvl1pPr>
              <a:defRPr lang="fr-FR">
                <a:solidFill>
                  <a:schemeClr val="tx1"/>
                </a:solidFill>
              </a:defRPr>
            </a:lvl1pPr>
          </a:lstStyle>
          <a:p>
            <a:pPr rtl="0"/>
            <a:fld id="{C82C3739-A48D-4D72-8399-3A78E89347AF}" type="datetime1">
              <a:rPr lang="fr-FR" smtClean="0"/>
              <a:t>08/07/2024</a:t>
            </a:fld>
            <a:endParaRPr lang="fr-FR"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 image">
    <p:bg>
      <p:bgPr>
        <a:solidFill>
          <a:schemeClr val="accent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rtlCol="0" anchor="ctr">
            <a:normAutofit/>
          </a:bodyPr>
          <a:lstStyle>
            <a:lvl1pPr algn="l">
              <a:defRPr lang="fr-FR" sz="4800" cap="all" baseline="0">
                <a:solidFill>
                  <a:schemeClr val="tx2"/>
                </a:solidFill>
              </a:defRPr>
            </a:lvl1pPr>
          </a:lstStyle>
          <a:p>
            <a:pPr rtl="0"/>
            <a:r>
              <a:rPr lang="fr-FR"/>
              <a:t>Cliquez pour ajouter un titre</a:t>
            </a:r>
          </a:p>
        </p:txBody>
      </p:sp>
      <p:sp>
        <p:nvSpPr>
          <p:cNvPr id="63" name="Espace réservé d’image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algn="ctr">
              <a:defRPr lang="fr-FR" sz="2000">
                <a:solidFill>
                  <a:schemeClr val="bg1"/>
                </a:solidFill>
              </a:defRPr>
            </a:lvl1pPr>
          </a:lstStyle>
          <a:p>
            <a:pPr rtl="0"/>
            <a:r>
              <a:rPr lang="fr-FR"/>
              <a:t>Cliquez sur l’icône pour insérer une image</a:t>
            </a:r>
          </a:p>
        </p:txBody>
      </p:sp>
      <p:grpSp>
        <p:nvGrpSpPr>
          <p:cNvPr id="4" name="Groupe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Graphisme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Motif à bandes noires et blanches&#10;&#10;Description générée automatiquement avec un niveau de confiance faibl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 sous-titre + image ">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rtlCol="0" anchor="b">
            <a:normAutofit/>
          </a:bodyPr>
          <a:lstStyle>
            <a:lvl1pPr algn="l">
              <a:defRPr lang="fr-FR" sz="4800" cap="all" baseline="0">
                <a:solidFill>
                  <a:schemeClr val="tx2"/>
                </a:solidFill>
              </a:defRPr>
            </a:lvl1pPr>
          </a:lstStyle>
          <a:p>
            <a:pPr rtl="0"/>
            <a:r>
              <a:rPr lang="fr-FR"/>
              <a:t>Cliquez pour ajouter un titre</a:t>
            </a:r>
          </a:p>
        </p:txBody>
      </p:sp>
      <p:sp>
        <p:nvSpPr>
          <p:cNvPr id="3" name="Sous-titr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rtlCol="0">
            <a:normAutofit/>
          </a:bodyPr>
          <a:lstStyle>
            <a:lvl1pPr marL="0" indent="0" algn="l">
              <a:lnSpc>
                <a:spcPct val="150000"/>
              </a:lnSpc>
              <a:spcBef>
                <a:spcPts val="0"/>
              </a:spcBef>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grpSp>
        <p:nvGrpSpPr>
          <p:cNvPr id="4" name="Groupe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Graphisme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e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e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e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e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e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e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e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e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63" name="Espace réservé d’image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marL="0" indent="0" algn="ctr">
              <a:buNone/>
              <a:defRPr lang="fr-FR" sz="2000">
                <a:solidFill>
                  <a:schemeClr val="bg1"/>
                </a:solidFill>
              </a:defRPr>
            </a:lvl1pPr>
          </a:lstStyle>
          <a:p>
            <a:pPr rtl="0"/>
            <a:r>
              <a:rPr lang="fr-FR"/>
              <a:t>Cliquez sur l’icône pour insérer une image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1">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rtlCol="0" anchor="t" anchorCtr="0"/>
          <a:lstStyle>
            <a:lvl1pPr>
              <a:defRPr lang="fr-FR" cap="all" baseline="0">
                <a:solidFill>
                  <a:schemeClr val="tx2"/>
                </a:solidFill>
              </a:defRPr>
            </a:lvl1pPr>
          </a:lstStyle>
          <a:p>
            <a:pPr rtl="0"/>
            <a:r>
              <a:rPr lang="fr-FR"/>
              <a:t>CLIQUEZ POUR AJOUTER UN TITRE</a:t>
            </a:r>
          </a:p>
        </p:txBody>
      </p:sp>
      <p:grpSp>
        <p:nvGrpSpPr>
          <p:cNvPr id="3" name="Groupe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Graphisme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5" name="Image 34" descr="Motif à bandes noir et blanc&#10;&#10;Description générée automatiquement avec un niveau de confiance faibl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sme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8" name="Graphisme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e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e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e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e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e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e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e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e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cxnSp>
          <p:nvCxnSpPr>
            <p:cNvPr id="63" name="Connecteur droit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sp>
        <p:nvSpPr>
          <p:cNvPr id="67" name="Espace réservé de la date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rtlCol="0"/>
          <a:lstStyle>
            <a:lvl1pPr>
              <a:defRPr lang="fr-FR">
                <a:solidFill>
                  <a:schemeClr val="bg1"/>
                </a:solidFill>
              </a:defRPr>
            </a:lvl1pPr>
          </a:lstStyle>
          <a:p>
            <a:pPr rtl="0"/>
            <a:fld id="{9C450D9F-4F50-4B61-ACBA-9BB53B857D6A}" type="datetime1">
              <a:rPr lang="fr-FR" smtClean="0"/>
              <a:t>08/07/2024</a:t>
            </a:fld>
            <a:endParaRPr lang="fr-FR" dirty="0"/>
          </a:p>
        </p:txBody>
      </p:sp>
      <p:sp>
        <p:nvSpPr>
          <p:cNvPr id="68" name="Espace réservé du pied de page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fr-FR">
                <a:solidFill>
                  <a:schemeClr val="bg1"/>
                </a:solidFill>
              </a:defRPr>
            </a:lvl1pPr>
          </a:lstStyle>
          <a:p>
            <a:pPr rtl="0"/>
            <a:r>
              <a:rPr lang="fr-FR"/>
              <a:t>Titre de la présentation</a:t>
            </a:r>
            <a:endParaRPr lang="fr-FR" dirty="0"/>
          </a:p>
        </p:txBody>
      </p:sp>
      <p:sp>
        <p:nvSpPr>
          <p:cNvPr id="69" name="Espace réservé du numéro de diapositive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fr-FR">
                <a:solidFill>
                  <a:schemeClr val="bg1"/>
                </a:solidFill>
              </a:defRPr>
            </a:lvl1pPr>
          </a:lstStyle>
          <a:p>
            <a:pPr rtl="0"/>
            <a:fld id="{B5CEABB6-07DC-46E8-9B57-56EC44A396E5}" type="slidenum">
              <a:rPr lang="fr-FR" smtClean="0"/>
              <a:pPr/>
              <a:t>‹N°›</a:t>
            </a:fld>
            <a:endParaRPr lang="fr-FR" dirty="0"/>
          </a:p>
        </p:txBody>
      </p:sp>
      <p:sp>
        <p:nvSpPr>
          <p:cNvPr id="4" name="Espace réservé du contenu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rtlCol="0">
            <a:normAutofit/>
          </a:bodyPr>
          <a:lstStyle>
            <a:lvl1pPr marL="0" indent="0">
              <a:lnSpc>
                <a:spcPts val="2000"/>
              </a:lnSpc>
              <a:buFont typeface="Arial" panose="020B0604020202020204" pitchFamily="34" charset="0"/>
              <a:buNone/>
              <a:defRPr lang="fr-FR" sz="1800">
                <a:solidFill>
                  <a:schemeClr val="bg1"/>
                </a:solidFill>
              </a:defRPr>
            </a:lvl1pPr>
            <a:lvl2pPr marL="457200">
              <a:lnSpc>
                <a:spcPts val="2000"/>
              </a:lnSpc>
              <a:defRPr lang="fr-FR" sz="1800">
                <a:solidFill>
                  <a:schemeClr val="bg1"/>
                </a:solidFill>
              </a:defRPr>
            </a:lvl2pPr>
            <a:lvl3pPr marL="914400">
              <a:lnSpc>
                <a:spcPts val="2000"/>
              </a:lnSpc>
              <a:defRPr lang="fr-FR" sz="1800">
                <a:solidFill>
                  <a:schemeClr val="bg1"/>
                </a:solidFill>
              </a:defRPr>
            </a:lvl3pPr>
            <a:lvl4pPr marL="1371600">
              <a:lnSpc>
                <a:spcPts val="2000"/>
              </a:lnSpc>
              <a:defRPr lang="fr-FR" sz="1800">
                <a:solidFill>
                  <a:schemeClr val="bg1"/>
                </a:solidFill>
              </a:defRPr>
            </a:lvl4pPr>
            <a:lvl5pPr marL="1828800">
              <a:lnSpc>
                <a:spcPts val="2000"/>
              </a:lnSpc>
              <a:defRPr lang="fr-FR" sz="1800">
                <a:solidFill>
                  <a:schemeClr val="bg1"/>
                </a:solidFill>
              </a:defRPr>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 sous-titre">
    <p:bg>
      <p:bgPr>
        <a:solidFill>
          <a:schemeClr val="accent3"/>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8" name="Graphisme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Graphisme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sme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73" name="Graphisme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Image 34" descr="Motif à bandes noir et blanc&#10;&#10;Description générée automatiquement avec un niveau de confiance faibl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e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e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e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e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e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e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e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e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r>
                  <a:rPr lang="fr-FR"/>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77" name="Connecteur droit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rtlCol="0" anchor="b">
            <a:normAutofit/>
          </a:bodyPr>
          <a:lstStyle>
            <a:lvl1pPr algn="l">
              <a:defRPr lang="fr-FR" sz="4800" cap="all" baseline="0">
                <a:solidFill>
                  <a:schemeClr val="tx2"/>
                </a:solidFill>
              </a:defRPr>
            </a:lvl1pPr>
          </a:lstStyle>
          <a:p>
            <a:pPr rtl="0"/>
            <a:r>
              <a:rPr lang="fr-FR"/>
              <a:t>Cliquez sur AJOUTER UN TITRE</a:t>
            </a:r>
          </a:p>
        </p:txBody>
      </p:sp>
      <p:sp>
        <p:nvSpPr>
          <p:cNvPr id="3" name="Sous-titr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rtlCol="0">
            <a:normAutofit/>
          </a:bodyPr>
          <a:lstStyle>
            <a:lvl1pPr marL="0" indent="0" algn="l">
              <a:lnSpc>
                <a:spcPct val="150000"/>
              </a:lnSpc>
              <a:spcBef>
                <a:spcPts val="0"/>
              </a:spcBef>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
        <p:nvSpPr>
          <p:cNvPr id="192" name="Espace réservé de la date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rtlCol="0"/>
          <a:lstStyle>
            <a:lvl1pPr>
              <a:defRPr lang="fr-FR">
                <a:solidFill>
                  <a:schemeClr val="bg1"/>
                </a:solidFill>
              </a:defRPr>
            </a:lvl1pPr>
          </a:lstStyle>
          <a:p>
            <a:pPr rtl="0"/>
            <a:fld id="{7DA043FB-7B03-4877-93EF-AE18CFEB6897}" type="datetime1">
              <a:rPr lang="fr-FR" smtClean="0"/>
              <a:t>08/07/2024</a:t>
            </a:fld>
            <a:endParaRPr lang="fr-FR" dirty="0"/>
          </a:p>
        </p:txBody>
      </p:sp>
      <p:sp>
        <p:nvSpPr>
          <p:cNvPr id="193" name="Espace réservé du pied de page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fr-FR">
                <a:solidFill>
                  <a:schemeClr val="bg1"/>
                </a:solidFill>
              </a:defRPr>
            </a:lvl1pPr>
          </a:lstStyle>
          <a:p>
            <a:pPr rtl="0"/>
            <a:r>
              <a:rPr lang="fr-FR"/>
              <a:t>Titre de la présentation</a:t>
            </a:r>
            <a:endParaRPr lang="fr-FR" dirty="0"/>
          </a:p>
        </p:txBody>
      </p:sp>
      <p:sp>
        <p:nvSpPr>
          <p:cNvPr id="194" name="Espace réservé du numéro de diapositive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rtlCol="0"/>
          <a:lstStyle>
            <a:lvl1pPr>
              <a:defRPr lang="fr-FR">
                <a:solidFill>
                  <a:schemeClr val="bg1"/>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1">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rtlCol="0" anchor="t" anchorCtr="0"/>
          <a:lstStyle>
            <a:lvl1pPr>
              <a:defRPr lang="fr-FR" cap="all" baseline="0">
                <a:solidFill>
                  <a:schemeClr val="accent1"/>
                </a:solidFill>
              </a:defRPr>
            </a:lvl1pPr>
          </a:lstStyle>
          <a:p>
            <a:pPr rtl="0"/>
            <a:r>
              <a:rPr lang="fr-FR"/>
              <a:t>CLIQUEZ POUR AJOUTER UN TITRE</a:t>
            </a:r>
          </a:p>
        </p:txBody>
      </p:sp>
      <p:grpSp>
        <p:nvGrpSpPr>
          <p:cNvPr id="5" name="Groupe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2" name="Image 11" descr="Motif à bandes noir et blanc&#10;&#10;Description générée automatiquement avec un niveau de confiance faibl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31" name="Graphisme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Espace réservé de la date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rtlCol="0"/>
          <a:lstStyle>
            <a:lvl1pPr>
              <a:defRPr lang="fr-FR">
                <a:solidFill>
                  <a:schemeClr val="tx1">
                    <a:lumMod val="75000"/>
                    <a:lumOff val="25000"/>
                  </a:schemeClr>
                </a:solidFill>
              </a:defRPr>
            </a:lvl1pPr>
          </a:lstStyle>
          <a:p>
            <a:pPr rtl="0"/>
            <a:fld id="{B30FEAF1-E3C9-42F3-A01E-3018B9694D87}" type="datetime1">
              <a:rPr lang="fr-FR" smtClean="0"/>
              <a:t>08/07/2024</a:t>
            </a:fld>
            <a:endParaRPr lang="fr-FR" dirty="0"/>
          </a:p>
        </p:txBody>
      </p:sp>
      <p:sp>
        <p:nvSpPr>
          <p:cNvPr id="33" name="Espace réservé du pied de page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fr-FR">
                <a:solidFill>
                  <a:schemeClr val="tx1">
                    <a:lumMod val="75000"/>
                    <a:lumOff val="25000"/>
                  </a:schemeClr>
                </a:solidFill>
              </a:defRPr>
            </a:lvl1pPr>
          </a:lstStyle>
          <a:p>
            <a:pPr rtl="0"/>
            <a:r>
              <a:rPr lang="fr-FR"/>
              <a:t>Titre de la présentation</a:t>
            </a:r>
            <a:endParaRPr lang="fr-FR" dirty="0"/>
          </a:p>
        </p:txBody>
      </p:sp>
      <p:sp>
        <p:nvSpPr>
          <p:cNvPr id="34" name="Espace réservé du numéro de diapositive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fr-FR">
                <a:solidFill>
                  <a:schemeClr val="bg1"/>
                </a:solidFill>
              </a:defRPr>
            </a:lvl1pPr>
          </a:lstStyle>
          <a:p>
            <a:pPr rtl="0"/>
            <a:fld id="{B5CEABB6-07DC-46E8-9B57-56EC44A396E5}" type="slidenum">
              <a:rPr lang="fr-FR" smtClean="0"/>
              <a:pPr/>
              <a:t>‹N°›</a:t>
            </a:fld>
            <a:endParaRPr lang="fr-FR" dirty="0"/>
          </a:p>
        </p:txBody>
      </p:sp>
      <p:sp>
        <p:nvSpPr>
          <p:cNvPr id="6" name="Espace réservé du contenu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rtlCol="0">
            <a:normAutofit/>
          </a:bodyPr>
          <a:lstStyle>
            <a:lvl1pPr marL="0" indent="0">
              <a:lnSpc>
                <a:spcPts val="2000"/>
              </a:lnSpc>
              <a:buFont typeface="Arial" panose="020B0604020202020204" pitchFamily="34" charset="0"/>
              <a:buNone/>
              <a:defRPr lang="fr-FR" sz="1800"/>
            </a:lvl1pPr>
            <a:lvl2pPr marL="457200">
              <a:lnSpc>
                <a:spcPts val="2000"/>
              </a:lnSpc>
              <a:defRPr lang="fr-FR" sz="1800"/>
            </a:lvl2pPr>
            <a:lvl3pPr marL="914400">
              <a:lnSpc>
                <a:spcPts val="2000"/>
              </a:lnSpc>
              <a:defRPr lang="fr-FR" sz="1800"/>
            </a:lvl3pPr>
            <a:lvl4pPr marL="1371600">
              <a:lnSpc>
                <a:spcPts val="2000"/>
              </a:lnSpc>
              <a:defRPr lang="fr-FR" sz="1800"/>
            </a:lvl4pPr>
            <a:lvl5pPr marL="1828800">
              <a:lnSpc>
                <a:spcPts val="2000"/>
              </a:lnSpc>
              <a:defRPr lang="fr-FR" sz="18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rtlCol="0">
            <a:normAutofit/>
          </a:bodyPr>
          <a:lstStyle>
            <a:lvl1pPr marL="0" indent="0">
              <a:lnSpc>
                <a:spcPts val="2000"/>
              </a:lnSpc>
              <a:buFont typeface="Arial" panose="020B0604020202020204" pitchFamily="34" charset="0"/>
              <a:buNone/>
              <a:defRPr lang="fr-FR" sz="1800"/>
            </a:lvl1pPr>
            <a:lvl2pPr marL="457200">
              <a:lnSpc>
                <a:spcPts val="2000"/>
              </a:lnSpc>
              <a:defRPr lang="fr-FR" sz="1800"/>
            </a:lvl2pPr>
            <a:lvl3pPr marL="914400">
              <a:lnSpc>
                <a:spcPts val="2000"/>
              </a:lnSpc>
              <a:defRPr lang="fr-FR" sz="1800"/>
            </a:lvl3pPr>
            <a:lvl4pPr marL="1371600">
              <a:lnSpc>
                <a:spcPts val="2000"/>
              </a:lnSpc>
              <a:defRPr lang="fr-FR" sz="1800"/>
            </a:lvl4pPr>
            <a:lvl5pPr marL="1828800">
              <a:lnSpc>
                <a:spcPts val="2000"/>
              </a:lnSpc>
              <a:defRPr lang="fr-FR" sz="18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sme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9" name="Graphisme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2" name="Graphique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sme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e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101" name="Forme libre : Form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3" name="Forme libre : Form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4" name="Titr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rtlCol="0" anchor="t" anchorCtr="0"/>
          <a:lstStyle>
            <a:lvl1pPr>
              <a:defRPr lang="fr-FR" cap="all" baseline="0">
                <a:solidFill>
                  <a:schemeClr val="accent1"/>
                </a:solidFill>
              </a:defRPr>
            </a:lvl1pPr>
          </a:lstStyle>
          <a:p>
            <a:pPr rtl="0"/>
            <a:r>
              <a:rPr lang="fr-FR"/>
              <a:t>CLIQUEZ POUR AJOUTER UN TITRE</a:t>
            </a:r>
          </a:p>
        </p:txBody>
      </p:sp>
      <p:sp>
        <p:nvSpPr>
          <p:cNvPr id="10" name="Espace réservé du contenu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rtlCol="0">
            <a:normAutofit/>
          </a:bodyPr>
          <a:lstStyle>
            <a:lvl1pPr marL="285750" indent="-285750">
              <a:lnSpc>
                <a:spcPts val="2000"/>
              </a:lnSpc>
              <a:buFont typeface="Arial" panose="020B0604020202020204" pitchFamily="34" charset="0"/>
              <a:buChar char="•"/>
              <a:defRPr lang="fr-FR" sz="1800"/>
            </a:lvl1pPr>
            <a:lvl2pPr>
              <a:lnSpc>
                <a:spcPts val="2000"/>
              </a:lnSpc>
              <a:defRPr lang="fr-FR" sz="1800"/>
            </a:lvl2pPr>
            <a:lvl3pPr>
              <a:lnSpc>
                <a:spcPts val="2000"/>
              </a:lnSpc>
              <a:defRPr lang="fr-FR" sz="1800"/>
            </a:lvl3pPr>
            <a:lvl4pPr>
              <a:lnSpc>
                <a:spcPts val="2000"/>
              </a:lnSpc>
              <a:defRPr lang="fr-FR" sz="1800"/>
            </a:lvl4pPr>
            <a:lvl5pPr>
              <a:lnSpc>
                <a:spcPts val="2000"/>
              </a:lnSpc>
              <a:defRPr lang="fr-FR" sz="1800"/>
            </a:lvl5pPr>
          </a:lstStyle>
          <a:p>
            <a:pPr lvl="0" rtl="0"/>
            <a:r>
              <a:rPr lang="fr-FR"/>
              <a:t>Cliquer pour ajouter du contenu</a:t>
            </a:r>
          </a:p>
          <a:p>
            <a:pPr lvl="1" rtl="0"/>
            <a:r>
              <a:rPr lang="fr-FR"/>
              <a:t>Deuxième niveau</a:t>
            </a:r>
          </a:p>
          <a:p>
            <a:pPr lvl="2" rtl="0"/>
            <a:r>
              <a:rPr lang="fr-FR"/>
              <a:t>Troisième niveau</a:t>
            </a:r>
          </a:p>
        </p:txBody>
      </p:sp>
      <p:sp>
        <p:nvSpPr>
          <p:cNvPr id="6" name="Espace réservé du contenu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rtlCol="0">
            <a:normAutofit/>
          </a:bodyPr>
          <a:lstStyle>
            <a:lvl1pPr marL="0" indent="0">
              <a:lnSpc>
                <a:spcPts val="2000"/>
              </a:lnSpc>
              <a:buNone/>
              <a:defRPr lang="fr-FR" sz="1800"/>
            </a:lvl1pPr>
            <a:lvl2pPr marL="457200">
              <a:lnSpc>
                <a:spcPts val="2000"/>
              </a:lnSpc>
              <a:defRPr lang="fr-FR" sz="1800"/>
            </a:lvl2pPr>
            <a:lvl3pPr marL="914400">
              <a:lnSpc>
                <a:spcPts val="2000"/>
              </a:lnSpc>
              <a:defRPr lang="fr-FR" sz="1800"/>
            </a:lvl3pPr>
            <a:lvl4pPr marL="1371600">
              <a:lnSpc>
                <a:spcPts val="2000"/>
              </a:lnSpc>
              <a:defRPr lang="fr-FR" sz="1800"/>
            </a:lvl4pPr>
            <a:lvl5pPr marL="1828800">
              <a:lnSpc>
                <a:spcPts val="2000"/>
              </a:lnSpc>
              <a:defRPr lang="fr-FR" sz="18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9" name="Espace réservé de la date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rtlCol="0"/>
          <a:lstStyle>
            <a:lvl1pPr>
              <a:defRPr lang="fr-FR">
                <a:solidFill>
                  <a:schemeClr val="tx1">
                    <a:lumMod val="75000"/>
                    <a:lumOff val="25000"/>
                  </a:schemeClr>
                </a:solidFill>
              </a:defRPr>
            </a:lvl1pPr>
          </a:lstStyle>
          <a:p>
            <a:pPr rtl="0"/>
            <a:fld id="{030F9B10-9921-4525-AB72-AC158EA52A87}" type="datetime1">
              <a:rPr lang="fr-FR" smtClean="0"/>
              <a:t>08/07/2024</a:t>
            </a:fld>
            <a:endParaRPr lang="fr-FR" dirty="0"/>
          </a:p>
        </p:txBody>
      </p:sp>
      <p:sp>
        <p:nvSpPr>
          <p:cNvPr id="210" name="Espace réservé du pied de page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rtlCol="0"/>
          <a:lstStyle>
            <a:lvl1pPr>
              <a:defRPr lang="fr-FR">
                <a:solidFill>
                  <a:schemeClr val="tx1">
                    <a:lumMod val="75000"/>
                    <a:lumOff val="25000"/>
                  </a:schemeClr>
                </a:solidFill>
              </a:defRPr>
            </a:lvl1pPr>
          </a:lstStyle>
          <a:p>
            <a:pPr rtl="0"/>
            <a:r>
              <a:rPr lang="fr-FR"/>
              <a:t>Titre de la présentation</a:t>
            </a:r>
            <a:endParaRPr lang="fr-FR" dirty="0"/>
          </a:p>
        </p:txBody>
      </p:sp>
      <p:sp>
        <p:nvSpPr>
          <p:cNvPr id="211" name="Espace réservé du numéro de diapositive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rtlCol="0"/>
          <a:lstStyle>
            <a:lvl1pPr>
              <a:defRPr lang="fr-FR">
                <a:solidFill>
                  <a:schemeClr val="tx1">
                    <a:lumMod val="75000"/>
                    <a:lumOff val="25000"/>
                  </a:schemeClr>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 imag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rtlCol="0" anchor="t" anchorCtr="0"/>
          <a:lstStyle>
            <a:lvl1pPr>
              <a:defRPr lang="fr-FR" cap="all" baseline="0">
                <a:solidFill>
                  <a:schemeClr val="tx2"/>
                </a:solidFill>
              </a:defRPr>
            </a:lvl1pPr>
          </a:lstStyle>
          <a:p>
            <a:pPr rtl="0"/>
            <a:r>
              <a:rPr lang="fr-FR"/>
              <a:t>CLIQUEZ POUR AJOUTER UN TITRE</a:t>
            </a:r>
          </a:p>
        </p:txBody>
      </p:sp>
      <p:sp>
        <p:nvSpPr>
          <p:cNvPr id="27" name="Espace réservé d’image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rtlCol="0">
            <a:noAutofit/>
          </a:bodyPr>
          <a:lstStyle>
            <a:lvl1pPr marL="0" indent="0" algn="l">
              <a:buNone/>
              <a:defRPr lang="fr-FR" sz="2000">
                <a:solidFill>
                  <a:schemeClr val="bg1"/>
                </a:solidFill>
              </a:defRPr>
            </a:lvl1pPr>
          </a:lstStyle>
          <a:p>
            <a:pPr rtl="0"/>
            <a:r>
              <a:rPr lang="fr-FR"/>
              <a:t>Cliquez sur l’icône pour insérer une image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5" name="Imag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Espace réservé du contenu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rtlCol="0">
            <a:normAutofit/>
          </a:bodyPr>
          <a:lstStyle>
            <a:lvl1pPr marL="285750" indent="-285750">
              <a:lnSpc>
                <a:spcPts val="2000"/>
              </a:lnSpc>
              <a:buFont typeface="Arial" panose="020B0604020202020204" pitchFamily="34" charset="0"/>
              <a:buChar char="•"/>
              <a:defRPr lang="fr-FR" sz="1800">
                <a:solidFill>
                  <a:schemeClr val="tx2"/>
                </a:solidFill>
              </a:defRPr>
            </a:lvl1pPr>
            <a:lvl2pPr marL="685800">
              <a:lnSpc>
                <a:spcPts val="2000"/>
              </a:lnSpc>
              <a:defRPr lang="fr-FR" sz="1800">
                <a:solidFill>
                  <a:schemeClr val="tx2"/>
                </a:solidFill>
              </a:defRPr>
            </a:lvl2pPr>
            <a:lvl3pPr marL="1143000">
              <a:lnSpc>
                <a:spcPts val="2000"/>
              </a:lnSpc>
              <a:defRPr lang="fr-FR" sz="1800">
                <a:solidFill>
                  <a:schemeClr val="tx2"/>
                </a:solidFill>
              </a:defRPr>
            </a:lvl3pPr>
            <a:lvl4pPr marL="1600200">
              <a:lnSpc>
                <a:spcPts val="2000"/>
              </a:lnSpc>
              <a:defRPr lang="fr-FR" sz="1800">
                <a:solidFill>
                  <a:schemeClr val="tx2"/>
                </a:solidFill>
              </a:defRPr>
            </a:lvl4pPr>
            <a:lvl5pPr marL="2057400">
              <a:lnSpc>
                <a:spcPts val="2000"/>
              </a:lnSpc>
              <a:defRPr lang="fr-FR" sz="1800">
                <a:solidFill>
                  <a:schemeClr val="tx2"/>
                </a:solidFill>
              </a:defRPr>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9" name="Espace réservé de la date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rtlCol="0"/>
          <a:lstStyle>
            <a:lvl1pPr>
              <a:defRPr lang="fr-FR">
                <a:solidFill>
                  <a:schemeClr val="bg1"/>
                </a:solidFill>
              </a:defRPr>
            </a:lvl1pPr>
          </a:lstStyle>
          <a:p>
            <a:pPr rtl="0"/>
            <a:fld id="{3847E853-E806-4F96-ABC7-8B3A83E2C31C}" type="datetime1">
              <a:rPr lang="fr-FR" smtClean="0"/>
              <a:t>08/07/2024</a:t>
            </a:fld>
            <a:endParaRPr lang="fr-FR" dirty="0"/>
          </a:p>
        </p:txBody>
      </p:sp>
      <p:sp>
        <p:nvSpPr>
          <p:cNvPr id="70" name="Espace réservé du pied de page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rtlCol="0"/>
          <a:lstStyle>
            <a:lvl1pPr>
              <a:defRPr lang="fr-FR">
                <a:solidFill>
                  <a:schemeClr val="bg1"/>
                </a:solidFill>
              </a:defRPr>
            </a:lvl1pPr>
          </a:lstStyle>
          <a:p>
            <a:pPr rtl="0"/>
            <a:r>
              <a:rPr lang="fr-FR"/>
              <a:t>Titre de la présentation</a:t>
            </a:r>
            <a:endParaRPr lang="fr-FR" dirty="0"/>
          </a:p>
        </p:txBody>
      </p:sp>
      <p:sp>
        <p:nvSpPr>
          <p:cNvPr id="71" name="Espace réservé du numéro de diapositive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rtlCol="0"/>
          <a:lstStyle>
            <a:lvl1pPr>
              <a:defRPr lang="fr-FR">
                <a:solidFill>
                  <a:schemeClr val="bg1"/>
                </a:solidFill>
              </a:defRPr>
            </a:lvl1pPr>
          </a:lstStyle>
          <a:p>
            <a:pPr rtl="0"/>
            <a:fld id="{B5CEABB6-07DC-46E8-9B57-56EC44A396E5}" type="slidenum">
              <a:rPr lang="fr-FR" smtClean="0"/>
              <a:pPr/>
              <a:t>‹N°›</a:t>
            </a:fld>
            <a:endParaRPr lang="fr-FR" dirty="0"/>
          </a:p>
        </p:txBody>
      </p:sp>
      <p:grpSp>
        <p:nvGrpSpPr>
          <p:cNvPr id="9" name="Groupe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16" name="Graphisme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lang="fr-FR" sz="1000">
                <a:solidFill>
                  <a:schemeClr val="tx1">
                    <a:tint val="75000"/>
                  </a:schemeClr>
                </a:solidFill>
              </a:defRPr>
            </a:lvl1pPr>
          </a:lstStyle>
          <a:p>
            <a:pPr rtl="0"/>
            <a:fld id="{5B6A7216-21F6-47AF-AE32-212B6128DEAD}" type="datetime1">
              <a:rPr lang="fr-FR" smtClean="0"/>
              <a:t>08/07/2024</a:t>
            </a:fld>
            <a:endParaRPr lang="fr-FR" dirty="0"/>
          </a:p>
        </p:txBody>
      </p:sp>
      <p:sp>
        <p:nvSpPr>
          <p:cNvPr id="5" name="Espace réservé du pied de page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000">
                <a:solidFill>
                  <a:schemeClr val="tx1">
                    <a:tint val="75000"/>
                  </a:schemeClr>
                </a:solidFill>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lang="fr-FR" sz="1000">
                <a:solidFill>
                  <a:schemeClr val="tx1">
                    <a:tint val="75000"/>
                  </a:schemeClr>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lang="fr-F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CSS/CSS_Box_Alignment/Box_Alignment_in_Flexbox"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flexboxfroggy.com/#fr" TargetMode="External"/><Relationship Id="rId4" Type="http://schemas.openxmlformats.org/officeDocument/2006/relationships/hyperlink" Target="https://css-tricks.com/snippets/css/a-guide-to-flexbo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rtlCol="0">
            <a:normAutofit/>
          </a:bodyPr>
          <a:lstStyle>
            <a:defPPr>
              <a:defRPr lang="fr-FR"/>
            </a:defPPr>
          </a:lstStyle>
          <a:p>
            <a:pPr rtl="0"/>
            <a:r>
              <a:rPr lang="fr-FR" sz="5000" dirty="0"/>
              <a:t>CSS</a:t>
            </a:r>
            <a:br>
              <a:rPr lang="fr-FR" sz="5000" dirty="0"/>
            </a:br>
            <a:r>
              <a:rPr lang="fr-FR" sz="4200" dirty="0" err="1"/>
              <a:t>Flexbox</a:t>
            </a:r>
            <a:br>
              <a:rPr lang="fr-FR" sz="5000" dirty="0"/>
            </a:br>
            <a:endParaRPr lang="fr-FR" sz="50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err="1"/>
              <a:t>align</a:t>
            </a:r>
            <a:r>
              <a:rPr lang="fr-FR" dirty="0"/>
              <a:t>-self (enfant)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416628"/>
            <a:ext cx="4632530" cy="4142791"/>
          </a:xfrm>
        </p:spPr>
        <p:txBody>
          <a:bodyPr vert="horz" lIns="91440" tIns="45720" rIns="91440" bIns="45720" rtlCol="0" anchor="t">
            <a:normAutofit/>
          </a:bodyPr>
          <a:lstStyle>
            <a:defPPr>
              <a:defRPr lang="fr-FR"/>
            </a:defPPr>
          </a:lstStyle>
          <a:p>
            <a:pPr marL="285750" indent="-285750" algn="l">
              <a:buFont typeface="Wingdings" panose="05000000000000000000" pitchFamily="2" charset="2"/>
              <a:buChar char="§"/>
            </a:pPr>
            <a:r>
              <a:rPr lang="fr-FR" dirty="0" err="1"/>
              <a:t>flex</a:t>
            </a:r>
            <a:r>
              <a:rPr lang="fr-FR" dirty="0"/>
              <a:t>-start</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r>
              <a:rPr lang="fr-FR" dirty="0"/>
              <a:t>center</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r>
              <a:rPr lang="fr-FR" dirty="0" err="1"/>
              <a:t>flex</a:t>
            </a:r>
            <a:r>
              <a:rPr lang="fr-FR" dirty="0"/>
              <a:t>-end</a:t>
            </a:r>
          </a:p>
          <a:p>
            <a:pPr marL="285750" indent="-285750" algn="l">
              <a:buFont typeface="Wingdings" panose="05000000000000000000" pitchFamily="2" charset="2"/>
              <a:buChar char="§"/>
            </a:pPr>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10</a:t>
            </a:fld>
            <a:endParaRPr lang="fr-FR" dirty="0"/>
          </a:p>
        </p:txBody>
      </p:sp>
      <p:sp>
        <p:nvSpPr>
          <p:cNvPr id="12" name="Espace réservé du contenu 5">
            <a:extLst>
              <a:ext uri="{FF2B5EF4-FFF2-40B4-BE49-F238E27FC236}">
                <a16:creationId xmlns:a16="http://schemas.microsoft.com/office/drawing/2014/main" id="{F8C38B8A-19D1-CA6B-4551-F6A2C1B5FDF8}"/>
              </a:ext>
            </a:extLst>
          </p:cNvPr>
          <p:cNvSpPr txBox="1">
            <a:spLocks/>
          </p:cNvSpPr>
          <p:nvPr/>
        </p:nvSpPr>
        <p:spPr>
          <a:xfrm>
            <a:off x="771525" y="1754896"/>
            <a:ext cx="9824254" cy="569092"/>
          </a:xfrm>
          <a:prstGeom prst="rect">
            <a:avLst/>
          </a:prstGeom>
        </p:spPr>
        <p:txBody>
          <a:bodyPr vert="horz" lIns="91440" tIns="45720" rIns="91440" bIns="45720" rtlCol="0" anchor="t">
            <a:noAutofit/>
          </a:bodyPr>
          <a:lstStyle>
            <a:defPPr>
              <a:defRPr lang="fr-FR"/>
            </a:defPPr>
            <a:lvl1pPr marL="0" indent="0" algn="l" defTabSz="914400" rtl="0" eaLnBrk="1" latinLnBrk="0" hangingPunct="1">
              <a:lnSpc>
                <a:spcPts val="2000"/>
              </a:lnSpc>
              <a:spcBef>
                <a:spcPts val="0"/>
              </a:spcBef>
              <a:spcAft>
                <a:spcPts val="1200"/>
              </a:spcAft>
              <a:buFont typeface="Arial" panose="020B0604020202020204" pitchFamily="34" charset="0"/>
              <a:buNone/>
              <a:defRPr lang="fr-F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sz="1200" dirty="0"/>
              <a:t>Identique à « </a:t>
            </a:r>
            <a:r>
              <a:rPr lang="fr-FR" sz="1200" dirty="0" err="1"/>
              <a:t>align</a:t>
            </a:r>
            <a:r>
              <a:rPr lang="fr-FR" sz="1200" dirty="0"/>
              <a:t>-items » mais ne s’applique qu’à l’élément sur lequel la propriété est appliqué (self : ici, Box 2) :</a:t>
            </a:r>
          </a:p>
        </p:txBody>
      </p:sp>
      <p:pic>
        <p:nvPicPr>
          <p:cNvPr id="9" name="Image 8">
            <a:extLst>
              <a:ext uri="{FF2B5EF4-FFF2-40B4-BE49-F238E27FC236}">
                <a16:creationId xmlns:a16="http://schemas.microsoft.com/office/drawing/2014/main" id="{93A1A21D-7143-C9CA-7B60-CDEEAD1CB99B}"/>
              </a:ext>
            </a:extLst>
          </p:cNvPr>
          <p:cNvPicPr>
            <a:picLocks noChangeAspect="1"/>
          </p:cNvPicPr>
          <p:nvPr/>
        </p:nvPicPr>
        <p:blipFill>
          <a:blip r:embed="rId3"/>
          <a:stretch>
            <a:fillRect/>
          </a:stretch>
        </p:blipFill>
        <p:spPr>
          <a:xfrm>
            <a:off x="4723414" y="4552066"/>
            <a:ext cx="5480610" cy="1165169"/>
          </a:xfrm>
          <a:prstGeom prst="rect">
            <a:avLst/>
          </a:prstGeom>
        </p:spPr>
      </p:pic>
      <p:pic>
        <p:nvPicPr>
          <p:cNvPr id="13" name="Image 12">
            <a:extLst>
              <a:ext uri="{FF2B5EF4-FFF2-40B4-BE49-F238E27FC236}">
                <a16:creationId xmlns:a16="http://schemas.microsoft.com/office/drawing/2014/main" id="{094F6DAA-6942-EF29-5380-650AB3975D93}"/>
              </a:ext>
            </a:extLst>
          </p:cNvPr>
          <p:cNvPicPr>
            <a:picLocks noChangeAspect="1"/>
          </p:cNvPicPr>
          <p:nvPr/>
        </p:nvPicPr>
        <p:blipFill>
          <a:blip r:embed="rId4"/>
          <a:stretch>
            <a:fillRect/>
          </a:stretch>
        </p:blipFill>
        <p:spPr>
          <a:xfrm>
            <a:off x="4723414" y="2203577"/>
            <a:ext cx="5495264" cy="1165169"/>
          </a:xfrm>
          <a:prstGeom prst="rect">
            <a:avLst/>
          </a:prstGeom>
        </p:spPr>
      </p:pic>
      <p:pic>
        <p:nvPicPr>
          <p:cNvPr id="14" name="Image 13">
            <a:extLst>
              <a:ext uri="{FF2B5EF4-FFF2-40B4-BE49-F238E27FC236}">
                <a16:creationId xmlns:a16="http://schemas.microsoft.com/office/drawing/2014/main" id="{77EF3F1C-476A-6D2C-DD35-DC67F27E6017}"/>
              </a:ext>
            </a:extLst>
          </p:cNvPr>
          <p:cNvPicPr>
            <a:picLocks noChangeAspect="1"/>
          </p:cNvPicPr>
          <p:nvPr/>
        </p:nvPicPr>
        <p:blipFill>
          <a:blip r:embed="rId5"/>
          <a:stretch>
            <a:fillRect/>
          </a:stretch>
        </p:blipFill>
        <p:spPr>
          <a:xfrm>
            <a:off x="4723414" y="3378781"/>
            <a:ext cx="5495264" cy="1170589"/>
          </a:xfrm>
          <a:prstGeom prst="rect">
            <a:avLst/>
          </a:prstGeom>
        </p:spPr>
      </p:pic>
    </p:spTree>
    <p:extLst>
      <p:ext uri="{BB962C8B-B14F-4D97-AF65-F5344CB8AC3E}">
        <p14:creationId xmlns:p14="http://schemas.microsoft.com/office/powerpoint/2010/main" val="303992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err="1"/>
              <a:t>order</a:t>
            </a:r>
            <a:r>
              <a:rPr lang="fr-FR" dirty="0"/>
              <a:t> (enfant)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416628"/>
            <a:ext cx="9389288" cy="4142791"/>
          </a:xfrm>
        </p:spPr>
        <p:txBody>
          <a:bodyPr vert="horz" lIns="91440" tIns="45720" rIns="91440" bIns="45720" rtlCol="0" anchor="t">
            <a:normAutofit/>
          </a:bodyPr>
          <a:lstStyle>
            <a:defPPr>
              <a:defRPr lang="fr-FR"/>
            </a:defPPr>
          </a:lstStyle>
          <a:p>
            <a:pPr algn="l"/>
            <a:r>
              <a:rPr lang="fr-FR" dirty="0"/>
              <a:t>Permet de changer l’ordre des éléments avec du CSS :</a:t>
            </a:r>
          </a:p>
          <a:p>
            <a:pPr algn="l"/>
            <a:endParaRPr lang="fr-FR" dirty="0"/>
          </a:p>
          <a:p>
            <a:pPr algn="l"/>
            <a:endParaRPr lang="fr-FR" dirty="0"/>
          </a:p>
          <a:p>
            <a:pPr algn="l"/>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11</a:t>
            </a:fld>
            <a:endParaRPr lang="fr-FR" dirty="0"/>
          </a:p>
        </p:txBody>
      </p:sp>
      <p:pic>
        <p:nvPicPr>
          <p:cNvPr id="2" name="Image 1">
            <a:extLst>
              <a:ext uri="{FF2B5EF4-FFF2-40B4-BE49-F238E27FC236}">
                <a16:creationId xmlns:a16="http://schemas.microsoft.com/office/drawing/2014/main" id="{8C90A1D4-33CD-C5A6-7C85-729703EDE967}"/>
              </a:ext>
            </a:extLst>
          </p:cNvPr>
          <p:cNvPicPr>
            <a:picLocks noChangeAspect="1"/>
          </p:cNvPicPr>
          <p:nvPr/>
        </p:nvPicPr>
        <p:blipFill>
          <a:blip r:embed="rId3"/>
          <a:stretch>
            <a:fillRect/>
          </a:stretch>
        </p:blipFill>
        <p:spPr>
          <a:xfrm>
            <a:off x="1133223" y="3232297"/>
            <a:ext cx="2692819" cy="2113586"/>
          </a:xfrm>
          <a:prstGeom prst="rect">
            <a:avLst/>
          </a:prstGeom>
        </p:spPr>
      </p:pic>
      <p:pic>
        <p:nvPicPr>
          <p:cNvPr id="3" name="Image 2">
            <a:extLst>
              <a:ext uri="{FF2B5EF4-FFF2-40B4-BE49-F238E27FC236}">
                <a16:creationId xmlns:a16="http://schemas.microsoft.com/office/drawing/2014/main" id="{31DCD33F-AF12-AAFD-8807-26BF203911BF}"/>
              </a:ext>
            </a:extLst>
          </p:cNvPr>
          <p:cNvPicPr>
            <a:picLocks noChangeAspect="1"/>
          </p:cNvPicPr>
          <p:nvPr/>
        </p:nvPicPr>
        <p:blipFill>
          <a:blip r:embed="rId4"/>
          <a:stretch>
            <a:fillRect/>
          </a:stretch>
        </p:blipFill>
        <p:spPr>
          <a:xfrm>
            <a:off x="4821905" y="3589014"/>
            <a:ext cx="6531895" cy="1400151"/>
          </a:xfrm>
          <a:prstGeom prst="rect">
            <a:avLst/>
          </a:prstGeom>
        </p:spPr>
      </p:pic>
    </p:spTree>
    <p:extLst>
      <p:ext uri="{BB962C8B-B14F-4D97-AF65-F5344CB8AC3E}">
        <p14:creationId xmlns:p14="http://schemas.microsoft.com/office/powerpoint/2010/main" val="11375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err="1"/>
              <a:t>flex</a:t>
            </a:r>
            <a:r>
              <a:rPr lang="fr-FR" dirty="0"/>
              <a:t> (enfant)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416628"/>
            <a:ext cx="9389288" cy="4142791"/>
          </a:xfrm>
        </p:spPr>
        <p:txBody>
          <a:bodyPr vert="horz" lIns="91440" tIns="45720" rIns="91440" bIns="45720" rtlCol="0" anchor="t">
            <a:normAutofit/>
          </a:bodyPr>
          <a:lstStyle>
            <a:defPPr>
              <a:defRPr lang="fr-FR"/>
            </a:defPPr>
          </a:lstStyle>
          <a:p>
            <a:pPr algn="l"/>
            <a:r>
              <a:rPr lang="fr-FR" dirty="0"/>
              <a:t>Permet d’influer sur les tailles des éléments :</a:t>
            </a:r>
          </a:p>
          <a:p>
            <a:pPr algn="l"/>
            <a:endParaRPr lang="fr-FR" dirty="0"/>
          </a:p>
          <a:p>
            <a:pPr algn="l"/>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12</a:t>
            </a:fld>
            <a:endParaRPr lang="fr-FR" dirty="0"/>
          </a:p>
        </p:txBody>
      </p:sp>
      <p:pic>
        <p:nvPicPr>
          <p:cNvPr id="5" name="Image 4">
            <a:extLst>
              <a:ext uri="{FF2B5EF4-FFF2-40B4-BE49-F238E27FC236}">
                <a16:creationId xmlns:a16="http://schemas.microsoft.com/office/drawing/2014/main" id="{3F3B692B-256D-0399-2A1A-9B7B2389AC50}"/>
              </a:ext>
            </a:extLst>
          </p:cNvPr>
          <p:cNvPicPr>
            <a:picLocks noChangeAspect="1"/>
          </p:cNvPicPr>
          <p:nvPr/>
        </p:nvPicPr>
        <p:blipFill>
          <a:blip r:embed="rId3"/>
          <a:stretch>
            <a:fillRect/>
          </a:stretch>
        </p:blipFill>
        <p:spPr>
          <a:xfrm>
            <a:off x="4511430" y="3505295"/>
            <a:ext cx="7212146" cy="1526192"/>
          </a:xfrm>
          <a:prstGeom prst="rect">
            <a:avLst/>
          </a:prstGeom>
        </p:spPr>
      </p:pic>
      <p:pic>
        <p:nvPicPr>
          <p:cNvPr id="8" name="Image 7">
            <a:extLst>
              <a:ext uri="{FF2B5EF4-FFF2-40B4-BE49-F238E27FC236}">
                <a16:creationId xmlns:a16="http://schemas.microsoft.com/office/drawing/2014/main" id="{E705D497-3E56-4DCF-37F5-C799F8D28FC7}"/>
              </a:ext>
            </a:extLst>
          </p:cNvPr>
          <p:cNvPicPr>
            <a:picLocks noChangeAspect="1"/>
          </p:cNvPicPr>
          <p:nvPr/>
        </p:nvPicPr>
        <p:blipFill>
          <a:blip r:embed="rId4"/>
          <a:stretch>
            <a:fillRect/>
          </a:stretch>
        </p:blipFill>
        <p:spPr>
          <a:xfrm>
            <a:off x="894184" y="3191301"/>
            <a:ext cx="2960303" cy="2154179"/>
          </a:xfrm>
          <a:prstGeom prst="rect">
            <a:avLst/>
          </a:prstGeom>
        </p:spPr>
      </p:pic>
    </p:spTree>
    <p:extLst>
      <p:ext uri="{BB962C8B-B14F-4D97-AF65-F5344CB8AC3E}">
        <p14:creationId xmlns:p14="http://schemas.microsoft.com/office/powerpoint/2010/main" val="179806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a:t>Aller plus loin</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416628"/>
            <a:ext cx="9389288" cy="4142791"/>
          </a:xfrm>
        </p:spPr>
        <p:txBody>
          <a:bodyPr vert="horz" lIns="91440" tIns="45720" rIns="91440" bIns="45720" rtlCol="0" anchor="t">
            <a:normAutofit/>
          </a:bodyPr>
          <a:lstStyle>
            <a:defPPr>
              <a:defRPr lang="fr-FR"/>
            </a:defPPr>
          </a:lstStyle>
          <a:p>
            <a:pPr algn="l"/>
            <a:r>
              <a:rPr lang="fr-FR" dirty="0"/>
              <a:t>Nous sommes loin d’avoir vu tout ce qu’il est possible de faire avec </a:t>
            </a:r>
            <a:r>
              <a:rPr lang="fr-FR" dirty="0" err="1"/>
              <a:t>flexbox</a:t>
            </a:r>
            <a:r>
              <a:rPr lang="fr-FR" dirty="0"/>
              <a:t>. </a:t>
            </a:r>
          </a:p>
          <a:p>
            <a:pPr algn="l"/>
            <a:endParaRPr lang="fr-FR" dirty="0"/>
          </a:p>
          <a:p>
            <a:pPr algn="l"/>
            <a:r>
              <a:rPr lang="fr-FR" dirty="0"/>
              <a:t>Pour en savoir plus : </a:t>
            </a:r>
          </a:p>
          <a:p>
            <a:pPr marL="285750" indent="-285750" algn="l">
              <a:buFont typeface="Wingdings" panose="05000000000000000000" pitchFamily="2" charset="2"/>
              <a:buChar char="§"/>
            </a:pPr>
            <a:r>
              <a:rPr lang="fr-FR" dirty="0"/>
              <a:t>Documentation : </a:t>
            </a:r>
            <a:r>
              <a:rPr lang="fr-FR" dirty="0">
                <a:hlinkClick r:id="rId3"/>
              </a:rPr>
              <a:t>https://developer.mozilla.org/en-US/docs/Web/CSS/CSS_Box_Alignment/Box_Alignment_in_Flexbox</a:t>
            </a:r>
            <a:endParaRPr lang="fr-FR" dirty="0"/>
          </a:p>
          <a:p>
            <a:pPr marL="285750" indent="-285750" algn="l">
              <a:buFont typeface="Wingdings" panose="05000000000000000000" pitchFamily="2" charset="2"/>
              <a:buChar char="§"/>
            </a:pPr>
            <a:r>
              <a:rPr lang="fr-FR" dirty="0"/>
              <a:t>Un site explicatif sur les propriétés des </a:t>
            </a:r>
            <a:r>
              <a:rPr lang="fr-FR" dirty="0" err="1"/>
              <a:t>flexbox</a:t>
            </a:r>
            <a:r>
              <a:rPr lang="fr-FR" dirty="0"/>
              <a:t> : </a:t>
            </a:r>
            <a:r>
              <a:rPr lang="fr-FR" dirty="0">
                <a:hlinkClick r:id="rId4"/>
              </a:rPr>
              <a:t>https://css-tricks.com/snippets/css/a-guide-to-flexbox</a:t>
            </a:r>
            <a:endParaRPr lang="fr-FR" dirty="0"/>
          </a:p>
          <a:p>
            <a:pPr marL="285750" indent="-285750" algn="l">
              <a:buFont typeface="Wingdings" panose="05000000000000000000" pitchFamily="2" charset="2"/>
              <a:buChar char="§"/>
            </a:pPr>
            <a:r>
              <a:rPr lang="fr-FR" dirty="0"/>
              <a:t>Pour pratiquer en s’amusant : </a:t>
            </a:r>
            <a:r>
              <a:rPr lang="fr-FR" dirty="0" err="1"/>
              <a:t>Flexbox</a:t>
            </a:r>
            <a:r>
              <a:rPr lang="fr-FR" dirty="0"/>
              <a:t> </a:t>
            </a:r>
            <a:r>
              <a:rPr lang="fr-FR" dirty="0" err="1"/>
              <a:t>froggy</a:t>
            </a:r>
            <a:r>
              <a:rPr lang="fr-FR" dirty="0"/>
              <a:t> : </a:t>
            </a:r>
            <a:r>
              <a:rPr lang="fr-FR" dirty="0">
                <a:hlinkClick r:id="rId5"/>
              </a:rPr>
              <a:t>https://flexboxfroggy.com/#fr</a:t>
            </a:r>
            <a:endParaRPr lang="fr-FR" dirty="0"/>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13</a:t>
            </a:fld>
            <a:endParaRPr lang="fr-FR" dirty="0"/>
          </a:p>
        </p:txBody>
      </p:sp>
    </p:spTree>
    <p:extLst>
      <p:ext uri="{BB962C8B-B14F-4D97-AF65-F5344CB8AC3E}">
        <p14:creationId xmlns:p14="http://schemas.microsoft.com/office/powerpoint/2010/main" val="412123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a:t>Mise en pratique</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006082"/>
            <a:ext cx="6907569" cy="4553337"/>
          </a:xfrm>
        </p:spPr>
        <p:txBody>
          <a:bodyPr vert="horz" lIns="91440" tIns="45720" rIns="91440" bIns="45720" rtlCol="0" anchor="t">
            <a:normAutofit/>
          </a:bodyPr>
          <a:lstStyle>
            <a:defPPr>
              <a:defRPr lang="fr-FR"/>
            </a:defPPr>
          </a:lstStyle>
          <a:p>
            <a:pPr marL="342900" indent="-342900" algn="l">
              <a:buFont typeface="+mj-lt"/>
              <a:buAutoNum type="arabicPeriod"/>
            </a:pPr>
            <a:r>
              <a:rPr lang="fr-FR" dirty="0"/>
              <a:t>Utilisez les deux fichiers « main.html » et « main.css » fournis comme base.</a:t>
            </a:r>
          </a:p>
          <a:p>
            <a:pPr marL="342900" indent="-342900" algn="l">
              <a:buFont typeface="+mj-lt"/>
              <a:buAutoNum type="arabicPeriod"/>
            </a:pPr>
            <a:r>
              <a:rPr lang="fr-FR" dirty="0"/>
              <a:t>Modifiez les deux fichiers à votre convenance pour reproduire le visuel demandé ! </a:t>
            </a:r>
          </a:p>
          <a:p>
            <a:pPr marL="342900" indent="-342900" algn="l">
              <a:buFont typeface="+mj-lt"/>
              <a:buAutoNum type="arabicPeriod"/>
            </a:pPr>
            <a:r>
              <a:rPr lang="fr-FR" dirty="0"/>
              <a:t>Interdiction d’utiliser les propriétés « </a:t>
            </a:r>
            <a:r>
              <a:rPr lang="fr-FR" dirty="0" err="1"/>
              <a:t>margin</a:t>
            </a:r>
            <a:r>
              <a:rPr lang="fr-FR" dirty="0"/>
              <a:t> » ou « </a:t>
            </a:r>
            <a:r>
              <a:rPr lang="fr-FR" dirty="0" err="1"/>
              <a:t>padding</a:t>
            </a:r>
            <a:r>
              <a:rPr lang="fr-FR" dirty="0"/>
              <a:t> », tout est faisable avec les </a:t>
            </a:r>
            <a:r>
              <a:rPr lang="fr-FR" dirty="0" err="1"/>
              <a:t>flexbox</a:t>
            </a:r>
            <a:r>
              <a:rPr lang="fr-FR" dirty="0"/>
              <a:t>.</a:t>
            </a:r>
          </a:p>
          <a:p>
            <a:pPr marL="342900" indent="-342900" algn="l">
              <a:buFont typeface="+mj-lt"/>
              <a:buAutoNum type="arabicPeriod"/>
            </a:pPr>
            <a:r>
              <a:rPr lang="fr-FR" dirty="0"/>
              <a:t>Pour les plus téméraires, ne rajoutez aucun « id » ni aucune « class », c’est entièrement possible avec les sélecteurs et pseudo-classes CSS 😉</a:t>
            </a:r>
          </a:p>
          <a:p>
            <a:pPr algn="l"/>
            <a:endParaRPr lang="fr-FR" dirty="0"/>
          </a:p>
          <a:p>
            <a:pPr algn="l"/>
            <a:endParaRPr lang="fr-FR" dirty="0"/>
          </a:p>
          <a:p>
            <a:pPr algn="l"/>
            <a:r>
              <a:rPr lang="fr-FR" dirty="0"/>
              <a:t>Indice : vous pouvez, et devez, ajouter des « div » dans le ficher « main.html ».</a:t>
            </a:r>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14</a:t>
            </a:fld>
            <a:endParaRPr lang="fr-FR" dirty="0"/>
          </a:p>
        </p:txBody>
      </p:sp>
      <p:pic>
        <p:nvPicPr>
          <p:cNvPr id="2" name="Espace réservé du contenu 4">
            <a:extLst>
              <a:ext uri="{FF2B5EF4-FFF2-40B4-BE49-F238E27FC236}">
                <a16:creationId xmlns:a16="http://schemas.microsoft.com/office/drawing/2014/main" id="{13602C80-24C3-C7AE-2BDC-A80C58FB1ADF}"/>
              </a:ext>
            </a:extLst>
          </p:cNvPr>
          <p:cNvPicPr>
            <a:picLocks noChangeAspect="1"/>
          </p:cNvPicPr>
          <p:nvPr/>
        </p:nvPicPr>
        <p:blipFill>
          <a:blip r:embed="rId3"/>
          <a:stretch>
            <a:fillRect/>
          </a:stretch>
        </p:blipFill>
        <p:spPr>
          <a:xfrm>
            <a:off x="7968865" y="1562921"/>
            <a:ext cx="3154430" cy="5083175"/>
          </a:xfrm>
          <a:prstGeom prst="rect">
            <a:avLst/>
          </a:prstGeom>
          <a:noFill/>
          <a:ln>
            <a:noFill/>
          </a:ln>
        </p:spPr>
      </p:pic>
    </p:spTree>
    <p:extLst>
      <p:ext uri="{BB962C8B-B14F-4D97-AF65-F5344CB8AC3E}">
        <p14:creationId xmlns:p14="http://schemas.microsoft.com/office/powerpoint/2010/main" val="93248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rtlCol="0"/>
          <a:lstStyle>
            <a:defPPr>
              <a:defRPr lang="fr-FR"/>
            </a:defPPr>
          </a:lstStyle>
          <a:p>
            <a:pPr rtl="0"/>
            <a:r>
              <a:rPr lang="fr-FR" dirty="0"/>
              <a:t>CSS : FLEXBOX</a:t>
            </a:r>
            <a:br>
              <a:rPr lang="fr-FR" dirty="0"/>
            </a:br>
            <a:r>
              <a:rPr lang="fr-FR" dirty="0"/>
              <a:t>Introduction</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590800"/>
            <a:ext cx="9650769" cy="3968620"/>
          </a:xfrm>
        </p:spPr>
        <p:txBody>
          <a:bodyPr vert="horz" lIns="91440" tIns="45720" rIns="91440" bIns="45720" rtlCol="0" anchor="t">
            <a:normAutofit/>
          </a:bodyPr>
          <a:lstStyle>
            <a:defPPr>
              <a:defRPr lang="fr-FR"/>
            </a:defPPr>
          </a:lstStyle>
          <a:p>
            <a:pPr rtl="0"/>
            <a:r>
              <a:rPr lang="fr-FR" dirty="0"/>
              <a:t>Quels sont les moyens de placer du contenu dans une page ?</a:t>
            </a:r>
          </a:p>
          <a:p>
            <a:pPr rtl="0"/>
            <a:endParaRPr lang="fr-FR" dirty="0"/>
          </a:p>
          <a:p>
            <a:pPr marL="742950" lvl="1" indent="-285750">
              <a:buFont typeface="Wingdings" panose="05000000000000000000" pitchFamily="2" charset="2"/>
              <a:buChar char="§"/>
            </a:pPr>
            <a:r>
              <a:rPr lang="fr-FR" b="1" dirty="0"/>
              <a:t>Les tableaux </a:t>
            </a:r>
            <a:r>
              <a:rPr lang="fr-FR" dirty="0"/>
              <a:t>-&gt; Méthode la plus ancienne, dépassée et difficile à mettre en place</a:t>
            </a:r>
          </a:p>
          <a:p>
            <a:pPr marL="742950" lvl="1" indent="-285750">
              <a:buFont typeface="Wingdings" panose="05000000000000000000" pitchFamily="2" charset="2"/>
              <a:buChar char="§"/>
            </a:pPr>
            <a:r>
              <a:rPr lang="fr-FR" b="1" dirty="0"/>
              <a:t>Les boîtes flottantes </a:t>
            </a:r>
            <a:r>
              <a:rPr lang="fr-FR" dirty="0"/>
              <a:t>-&gt; Méthode utilisant la propriété « </a:t>
            </a:r>
            <a:r>
              <a:rPr lang="fr-FR" dirty="0" err="1"/>
              <a:t>float</a:t>
            </a:r>
            <a:r>
              <a:rPr lang="fr-FR" dirty="0"/>
              <a:t> », remplacée par des méthodes plus pratiques</a:t>
            </a:r>
          </a:p>
          <a:p>
            <a:pPr marL="742950" lvl="1" indent="-285750">
              <a:buFont typeface="Wingdings" panose="05000000000000000000" pitchFamily="2" charset="2"/>
              <a:buChar char="§"/>
            </a:pPr>
            <a:r>
              <a:rPr lang="fr-FR" b="1" dirty="0"/>
              <a:t>Les </a:t>
            </a:r>
            <a:r>
              <a:rPr lang="fr-FR" b="1" dirty="0" err="1"/>
              <a:t>flexbox</a:t>
            </a:r>
            <a:r>
              <a:rPr lang="fr-FR" b="1" dirty="0"/>
              <a:t> </a:t>
            </a:r>
            <a:r>
              <a:rPr lang="fr-FR" dirty="0"/>
              <a:t>-&gt; Méthode récente, boîtes modulaires pratiques et plus simple</a:t>
            </a:r>
          </a:p>
          <a:p>
            <a:pPr marL="742950" lvl="1" indent="-285750">
              <a:buFont typeface="Wingdings" panose="05000000000000000000" pitchFamily="2" charset="2"/>
              <a:buChar char="§"/>
            </a:pPr>
            <a:r>
              <a:rPr lang="fr-FR" b="1" dirty="0"/>
              <a:t>Les </a:t>
            </a:r>
            <a:r>
              <a:rPr lang="fr-FR" b="1" dirty="0" err="1"/>
              <a:t>grid</a:t>
            </a:r>
            <a:r>
              <a:rPr lang="fr-FR" b="1" dirty="0"/>
              <a:t> </a:t>
            </a:r>
            <a:r>
              <a:rPr lang="fr-FR" dirty="0"/>
              <a:t>-&gt; Disposition en grille inspirée des tableaux, mais modernisée et simplifiée</a:t>
            </a:r>
          </a:p>
          <a:p>
            <a:pPr marL="742950" lvl="1" indent="-285750">
              <a:buFont typeface="Wingdings" panose="05000000000000000000" pitchFamily="2" charset="2"/>
              <a:buChar char="§"/>
            </a:pPr>
            <a:endParaRPr lang="fr-FR" dirty="0"/>
          </a:p>
          <a:p>
            <a:r>
              <a:rPr lang="fr-FR" dirty="0"/>
              <a:t>Ces différentes méthodes peuvent être combinées. Ainsi, il n’est pas rare d’utiliser des éléments de positionnement « </a:t>
            </a:r>
            <a:r>
              <a:rPr lang="fr-FR" dirty="0" err="1"/>
              <a:t>grid</a:t>
            </a:r>
            <a:r>
              <a:rPr lang="fr-FR" dirty="0"/>
              <a:t> » dans « </a:t>
            </a:r>
            <a:r>
              <a:rPr lang="fr-FR" dirty="0" err="1"/>
              <a:t>flexbox</a:t>
            </a:r>
            <a:r>
              <a:rPr lang="fr-FR" dirty="0"/>
              <a:t> » et vice versa. </a:t>
            </a:r>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2</a:t>
            </a:fld>
            <a:endParaRPr lang="fr-FR" dirty="0"/>
          </a:p>
        </p:txBody>
      </p:sp>
    </p:spTree>
    <p:extLst>
      <p:ext uri="{BB962C8B-B14F-4D97-AF65-F5344CB8AC3E}">
        <p14:creationId xmlns:p14="http://schemas.microsoft.com/office/powerpoint/2010/main" val="415169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rtlCol="0"/>
          <a:lstStyle>
            <a:defPPr>
              <a:defRPr lang="fr-FR"/>
            </a:defPPr>
          </a:lstStyle>
          <a:p>
            <a:pPr rtl="0"/>
            <a:r>
              <a:rPr lang="fr-FR" dirty="0"/>
              <a:t>CSS : FLEXBOX</a:t>
            </a:r>
            <a:br>
              <a:rPr lang="fr-FR" dirty="0"/>
            </a:br>
            <a:r>
              <a:rPr lang="fr-FR" dirty="0"/>
              <a:t>Principe général</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590800"/>
            <a:ext cx="9650769" cy="3968620"/>
          </a:xfrm>
        </p:spPr>
        <p:txBody>
          <a:bodyPr vert="horz" lIns="91440" tIns="45720" rIns="91440" bIns="45720" rtlCol="0" anchor="t">
            <a:normAutofit/>
          </a:bodyPr>
          <a:lstStyle>
            <a:defPPr>
              <a:defRPr lang="fr-FR"/>
            </a:defPPr>
          </a:lstStyle>
          <a:p>
            <a:pPr rtl="0"/>
            <a:r>
              <a:rPr lang="fr-FR" dirty="0"/>
              <a:t>Le principe est simple : mettre en place un « conteneur » et y placer à l’intérieur plusieurs éléments.</a:t>
            </a:r>
          </a:p>
          <a:p>
            <a:pPr rtl="0"/>
            <a:endParaRPr lang="fr-FR" dirty="0"/>
          </a:p>
          <a:p>
            <a:pPr rtl="0"/>
            <a:r>
              <a:rPr lang="fr-FR" dirty="0"/>
              <a:t>Imaginez une boîte dans laquelle </a:t>
            </a:r>
          </a:p>
          <a:p>
            <a:pPr rtl="0"/>
            <a:r>
              <a:rPr lang="fr-FR" dirty="0"/>
              <a:t>on place d’autres boîtes…</a:t>
            </a:r>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3</a:t>
            </a:fld>
            <a:endParaRPr lang="fr-FR" dirty="0"/>
          </a:p>
        </p:txBody>
      </p:sp>
      <p:pic>
        <p:nvPicPr>
          <p:cNvPr id="2" name="Picture 2" descr="Amazon.com: Give the Gift of Frustration: Boxes in a Box Prank. Includes 3  Sets of 6 Nesting Cartons (2-12 Inch). Funny Practical or Novelty Joke.  Great Christmas Gag, Birthday Present or Stocking">
            <a:extLst>
              <a:ext uri="{FF2B5EF4-FFF2-40B4-BE49-F238E27FC236}">
                <a16:creationId xmlns:a16="http://schemas.microsoft.com/office/drawing/2014/main" id="{A1DFBCE0-5279-1DD4-159D-E547156E4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396" y="3096594"/>
            <a:ext cx="3636628" cy="362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9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rtlCol="0"/>
          <a:lstStyle>
            <a:defPPr>
              <a:defRPr lang="fr-FR"/>
            </a:defPPr>
          </a:lstStyle>
          <a:p>
            <a:pPr rtl="0"/>
            <a:r>
              <a:rPr lang="fr-FR" dirty="0"/>
              <a:t>CSS : FLEXBOX</a:t>
            </a:r>
            <a:br>
              <a:rPr lang="fr-FR" dirty="0"/>
            </a:br>
            <a:r>
              <a:rPr lang="fr-FR" dirty="0"/>
              <a:t>Fonctionnement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590800"/>
            <a:ext cx="9650769" cy="3968620"/>
          </a:xfrm>
        </p:spPr>
        <p:txBody>
          <a:bodyPr vert="horz" lIns="91440" tIns="45720" rIns="91440" bIns="45720" rtlCol="0" anchor="t">
            <a:normAutofit/>
          </a:bodyPr>
          <a:lstStyle>
            <a:defPPr>
              <a:defRPr lang="fr-FR"/>
            </a:defPPr>
          </a:lstStyle>
          <a:p>
            <a:pPr rtl="0"/>
            <a:r>
              <a:rPr lang="fr-FR" dirty="0"/>
              <a:t>Prenons un conteneur (div) et mettons-y trois conteneurs (div) à l’intérieur pour l’exemple :</a:t>
            </a:r>
          </a:p>
          <a:p>
            <a:pPr rtl="0"/>
            <a:endParaRPr lang="fr-FR" dirty="0"/>
          </a:p>
          <a:p>
            <a:pPr rtl="0"/>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4</a:t>
            </a:fld>
            <a:endParaRPr lang="fr-FR" dirty="0"/>
          </a:p>
        </p:txBody>
      </p:sp>
      <p:pic>
        <p:nvPicPr>
          <p:cNvPr id="3" name="Image 2">
            <a:extLst>
              <a:ext uri="{FF2B5EF4-FFF2-40B4-BE49-F238E27FC236}">
                <a16:creationId xmlns:a16="http://schemas.microsoft.com/office/drawing/2014/main" id="{0B4F7FF8-180D-EEA7-9676-73CEFB91DF91}"/>
              </a:ext>
            </a:extLst>
          </p:cNvPr>
          <p:cNvPicPr>
            <a:picLocks noChangeAspect="1"/>
          </p:cNvPicPr>
          <p:nvPr/>
        </p:nvPicPr>
        <p:blipFill rotWithShape="1">
          <a:blip r:embed="rId3"/>
          <a:srcRect l="15349"/>
          <a:stretch/>
        </p:blipFill>
        <p:spPr>
          <a:xfrm>
            <a:off x="3314307" y="5111750"/>
            <a:ext cx="4531393" cy="1609725"/>
          </a:xfrm>
          <a:prstGeom prst="rect">
            <a:avLst/>
          </a:prstGeom>
        </p:spPr>
      </p:pic>
      <p:pic>
        <p:nvPicPr>
          <p:cNvPr id="5" name="Image 4">
            <a:extLst>
              <a:ext uri="{FF2B5EF4-FFF2-40B4-BE49-F238E27FC236}">
                <a16:creationId xmlns:a16="http://schemas.microsoft.com/office/drawing/2014/main" id="{2A66C70F-3B2B-99A6-9F20-A7C7A461EB9C}"/>
              </a:ext>
            </a:extLst>
          </p:cNvPr>
          <p:cNvPicPr>
            <a:picLocks noChangeAspect="1"/>
          </p:cNvPicPr>
          <p:nvPr/>
        </p:nvPicPr>
        <p:blipFill rotWithShape="1">
          <a:blip r:embed="rId4"/>
          <a:srcRect r="4653" b="5087"/>
          <a:stretch/>
        </p:blipFill>
        <p:spPr>
          <a:xfrm>
            <a:off x="743936" y="2965306"/>
            <a:ext cx="9672137" cy="2034090"/>
          </a:xfrm>
          <a:prstGeom prst="rect">
            <a:avLst/>
          </a:prstGeom>
        </p:spPr>
      </p:pic>
    </p:spTree>
    <p:extLst>
      <p:ext uri="{BB962C8B-B14F-4D97-AF65-F5344CB8AC3E}">
        <p14:creationId xmlns:p14="http://schemas.microsoft.com/office/powerpoint/2010/main" val="376142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rtlCol="0"/>
          <a:lstStyle>
            <a:defPPr>
              <a:defRPr lang="fr-FR"/>
            </a:defPPr>
          </a:lstStyle>
          <a:p>
            <a:pPr rtl="0"/>
            <a:r>
              <a:rPr lang="fr-FR" dirty="0"/>
              <a:t>CSS : FLEXBOX</a:t>
            </a:r>
            <a:br>
              <a:rPr lang="fr-FR" dirty="0"/>
            </a:br>
            <a:r>
              <a:rPr lang="fr-FR" dirty="0"/>
              <a:t>Fonctionnement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164702"/>
            <a:ext cx="9650769" cy="4394718"/>
          </a:xfrm>
        </p:spPr>
        <p:txBody>
          <a:bodyPr vert="horz" lIns="91440" tIns="45720" rIns="91440" bIns="45720" rtlCol="0" anchor="t">
            <a:normAutofit/>
          </a:bodyPr>
          <a:lstStyle>
            <a:defPPr>
              <a:defRPr lang="fr-FR"/>
            </a:defPPr>
          </a:lstStyle>
          <a:p>
            <a:pPr marL="0" indent="0" algn="l"/>
            <a:r>
              <a:rPr lang="fr-FR" dirty="0"/>
              <a:t>Il suffit de prendre notre conteneur parent (celui en fond gris et bordure rouge) et d’y appliquer la propriété « display: </a:t>
            </a:r>
            <a:r>
              <a:rPr lang="fr-FR" dirty="0" err="1"/>
              <a:t>flex</a:t>
            </a:r>
            <a:r>
              <a:rPr lang="fr-FR" dirty="0"/>
              <a:t> »</a:t>
            </a:r>
          </a:p>
          <a:p>
            <a:pPr marL="0" indent="0" algn="l"/>
            <a:endParaRPr lang="fr-FR" dirty="0"/>
          </a:p>
          <a:p>
            <a:pPr marL="0" indent="0" algn="l"/>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5</a:t>
            </a:fld>
            <a:endParaRPr lang="fr-FR" dirty="0"/>
          </a:p>
        </p:txBody>
      </p:sp>
      <p:pic>
        <p:nvPicPr>
          <p:cNvPr id="2" name="Image 1">
            <a:extLst>
              <a:ext uri="{FF2B5EF4-FFF2-40B4-BE49-F238E27FC236}">
                <a16:creationId xmlns:a16="http://schemas.microsoft.com/office/drawing/2014/main" id="{23C001D4-8C5A-DA3B-3191-EBEB18B56758}"/>
              </a:ext>
            </a:extLst>
          </p:cNvPr>
          <p:cNvPicPr>
            <a:picLocks noChangeAspect="1"/>
          </p:cNvPicPr>
          <p:nvPr/>
        </p:nvPicPr>
        <p:blipFill>
          <a:blip r:embed="rId3"/>
          <a:stretch>
            <a:fillRect/>
          </a:stretch>
        </p:blipFill>
        <p:spPr>
          <a:xfrm>
            <a:off x="7330352" y="5045075"/>
            <a:ext cx="3438525" cy="1676400"/>
          </a:xfrm>
          <a:prstGeom prst="rect">
            <a:avLst/>
          </a:prstGeom>
        </p:spPr>
      </p:pic>
      <p:pic>
        <p:nvPicPr>
          <p:cNvPr id="8" name="Image 7">
            <a:extLst>
              <a:ext uri="{FF2B5EF4-FFF2-40B4-BE49-F238E27FC236}">
                <a16:creationId xmlns:a16="http://schemas.microsoft.com/office/drawing/2014/main" id="{3EFFB98C-2B77-0420-B7A4-AD806690E0BD}"/>
              </a:ext>
            </a:extLst>
          </p:cNvPr>
          <p:cNvPicPr>
            <a:picLocks noChangeAspect="1"/>
          </p:cNvPicPr>
          <p:nvPr/>
        </p:nvPicPr>
        <p:blipFill>
          <a:blip r:embed="rId4"/>
          <a:stretch>
            <a:fillRect/>
          </a:stretch>
        </p:blipFill>
        <p:spPr>
          <a:xfrm>
            <a:off x="771524" y="2943929"/>
            <a:ext cx="9725025" cy="2066925"/>
          </a:xfrm>
          <a:prstGeom prst="rect">
            <a:avLst/>
          </a:prstGeom>
        </p:spPr>
      </p:pic>
      <p:sp>
        <p:nvSpPr>
          <p:cNvPr id="9" name="ZoneTexte 8">
            <a:extLst>
              <a:ext uri="{FF2B5EF4-FFF2-40B4-BE49-F238E27FC236}">
                <a16:creationId xmlns:a16="http://schemas.microsoft.com/office/drawing/2014/main" id="{6F8E5A30-770C-5D16-3B43-C25C52AA257E}"/>
              </a:ext>
            </a:extLst>
          </p:cNvPr>
          <p:cNvSpPr txBox="1"/>
          <p:nvPr/>
        </p:nvSpPr>
        <p:spPr>
          <a:xfrm>
            <a:off x="658038" y="5542926"/>
            <a:ext cx="6672313" cy="646331"/>
          </a:xfrm>
          <a:prstGeom prst="rect">
            <a:avLst/>
          </a:prstGeom>
          <a:noFill/>
        </p:spPr>
        <p:txBody>
          <a:bodyPr wrap="square" rtlCol="0">
            <a:spAutoFit/>
          </a:bodyPr>
          <a:lstStyle/>
          <a:p>
            <a:r>
              <a:rPr lang="fr-FR" sz="1800" dirty="0"/>
              <a:t>Par défaut, les éléments se placeront sur une ligne et seront alignés en haut à gauche de leur conteneur parent.</a:t>
            </a:r>
          </a:p>
        </p:txBody>
      </p:sp>
    </p:spTree>
    <p:extLst>
      <p:ext uri="{BB962C8B-B14F-4D97-AF65-F5344CB8AC3E}">
        <p14:creationId xmlns:p14="http://schemas.microsoft.com/office/powerpoint/2010/main" val="22842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5" y="298581"/>
            <a:ext cx="9389288" cy="1362456"/>
          </a:xfrm>
        </p:spPr>
        <p:txBody>
          <a:bodyPr rtlCol="0"/>
          <a:lstStyle>
            <a:defPPr>
              <a:defRPr lang="fr-FR"/>
            </a:defPPr>
          </a:lstStyle>
          <a:p>
            <a:pPr rtl="0"/>
            <a:r>
              <a:rPr lang="fr-FR" dirty="0"/>
              <a:t>CSS : FLEXBOX</a:t>
            </a:r>
            <a:br>
              <a:rPr lang="fr-FR" dirty="0"/>
            </a:br>
            <a:r>
              <a:rPr lang="fr-FR" dirty="0" err="1"/>
              <a:t>flex</a:t>
            </a:r>
            <a:r>
              <a:rPr lang="fr-FR" dirty="0"/>
              <a:t>-direction (parent)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5" y="2416628"/>
            <a:ext cx="4632530" cy="4142791"/>
          </a:xfrm>
        </p:spPr>
        <p:txBody>
          <a:bodyPr vert="horz" lIns="91440" tIns="45720" rIns="91440" bIns="45720" rtlCol="0" anchor="t">
            <a:normAutofit fontScale="70000" lnSpcReduction="20000"/>
          </a:bodyPr>
          <a:lstStyle>
            <a:defPPr>
              <a:defRPr lang="fr-FR"/>
            </a:defPPr>
          </a:lstStyle>
          <a:p>
            <a:pPr marL="285750" indent="-285750" algn="l">
              <a:buFont typeface="Wingdings" panose="05000000000000000000" pitchFamily="2" charset="2"/>
              <a:buChar char="§"/>
            </a:pPr>
            <a:r>
              <a:rPr lang="fr-FR" dirty="0" err="1"/>
              <a:t>row</a:t>
            </a:r>
            <a:r>
              <a:rPr lang="fr-FR" dirty="0"/>
              <a:t> -&gt; Par défaut</a:t>
            </a:r>
            <a:br>
              <a:rPr lang="fr-FR" dirty="0"/>
            </a:br>
            <a:r>
              <a:rPr lang="fr-FR" dirty="0"/>
              <a:t>La direction suit une ligne</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r>
              <a:rPr lang="fr-FR" dirty="0" err="1"/>
              <a:t>row</a:t>
            </a:r>
            <a:r>
              <a:rPr lang="fr-FR" dirty="0"/>
              <a:t>-reverse</a:t>
            </a:r>
            <a:br>
              <a:rPr lang="fr-FR" dirty="0"/>
            </a:br>
            <a:r>
              <a:rPr lang="fr-FR" dirty="0"/>
              <a:t>Semblable à &lt;</a:t>
            </a:r>
            <a:r>
              <a:rPr lang="fr-FR" dirty="0" err="1"/>
              <a:t>row</a:t>
            </a:r>
            <a:r>
              <a:rPr lang="fr-FR" dirty="0"/>
              <a:t>&gt; mais dans la direction opposée</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r>
              <a:rPr lang="fr-FR" dirty="0" err="1"/>
              <a:t>column</a:t>
            </a:r>
            <a:br>
              <a:rPr lang="fr-FR" dirty="0"/>
            </a:br>
            <a:r>
              <a:rPr lang="fr-FR" dirty="0"/>
              <a:t>Les lignes de texte sont empilées</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r>
              <a:rPr lang="fr-FR" dirty="0" err="1"/>
              <a:t>column</a:t>
            </a:r>
            <a:r>
              <a:rPr lang="fr-FR" dirty="0"/>
              <a:t>-reverse</a:t>
            </a:r>
            <a:br>
              <a:rPr lang="fr-FR" dirty="0"/>
            </a:br>
            <a:r>
              <a:rPr lang="fr-FR" dirty="0"/>
              <a:t>Semblable à &lt;</a:t>
            </a:r>
            <a:r>
              <a:rPr lang="fr-FR" dirty="0" err="1"/>
              <a:t>column</a:t>
            </a:r>
            <a:r>
              <a:rPr lang="fr-FR" dirty="0"/>
              <a:t>&gt; mais dans la direction opposée</a:t>
            </a:r>
          </a:p>
          <a:p>
            <a:pPr marL="285750" indent="-285750" algn="l">
              <a:buFont typeface="Wingdings" panose="05000000000000000000" pitchFamily="2" charset="2"/>
              <a:buChar char="§"/>
            </a:pPr>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6</a:t>
            </a:fld>
            <a:endParaRPr lang="fr-FR" dirty="0"/>
          </a:p>
        </p:txBody>
      </p:sp>
      <p:pic>
        <p:nvPicPr>
          <p:cNvPr id="3" name="Image 2">
            <a:extLst>
              <a:ext uri="{FF2B5EF4-FFF2-40B4-BE49-F238E27FC236}">
                <a16:creationId xmlns:a16="http://schemas.microsoft.com/office/drawing/2014/main" id="{DC48BDE1-810B-DE34-3702-499949C8EAD2}"/>
              </a:ext>
            </a:extLst>
          </p:cNvPr>
          <p:cNvPicPr>
            <a:picLocks noChangeAspect="1"/>
          </p:cNvPicPr>
          <p:nvPr/>
        </p:nvPicPr>
        <p:blipFill>
          <a:blip r:embed="rId3"/>
          <a:stretch>
            <a:fillRect/>
          </a:stretch>
        </p:blipFill>
        <p:spPr>
          <a:xfrm>
            <a:off x="6271801" y="3381691"/>
            <a:ext cx="4386092" cy="922934"/>
          </a:xfrm>
          <a:prstGeom prst="rect">
            <a:avLst/>
          </a:prstGeom>
        </p:spPr>
      </p:pic>
      <p:pic>
        <p:nvPicPr>
          <p:cNvPr id="5" name="Image 4">
            <a:extLst>
              <a:ext uri="{FF2B5EF4-FFF2-40B4-BE49-F238E27FC236}">
                <a16:creationId xmlns:a16="http://schemas.microsoft.com/office/drawing/2014/main" id="{679F242E-E682-134C-7566-3AAB9ED7A55F}"/>
              </a:ext>
            </a:extLst>
          </p:cNvPr>
          <p:cNvPicPr>
            <a:picLocks noChangeAspect="1"/>
          </p:cNvPicPr>
          <p:nvPr/>
        </p:nvPicPr>
        <p:blipFill>
          <a:blip r:embed="rId4"/>
          <a:stretch>
            <a:fillRect/>
          </a:stretch>
        </p:blipFill>
        <p:spPr>
          <a:xfrm>
            <a:off x="6271801" y="2323988"/>
            <a:ext cx="4386092" cy="931559"/>
          </a:xfrm>
          <a:prstGeom prst="rect">
            <a:avLst/>
          </a:prstGeom>
        </p:spPr>
      </p:pic>
      <p:pic>
        <p:nvPicPr>
          <p:cNvPr id="10" name="Image 9">
            <a:extLst>
              <a:ext uri="{FF2B5EF4-FFF2-40B4-BE49-F238E27FC236}">
                <a16:creationId xmlns:a16="http://schemas.microsoft.com/office/drawing/2014/main" id="{E3D612B1-861D-999B-21A8-2597FF718949}"/>
              </a:ext>
            </a:extLst>
          </p:cNvPr>
          <p:cNvPicPr>
            <a:picLocks noChangeAspect="1"/>
          </p:cNvPicPr>
          <p:nvPr/>
        </p:nvPicPr>
        <p:blipFill>
          <a:blip r:embed="rId5"/>
          <a:stretch>
            <a:fillRect/>
          </a:stretch>
        </p:blipFill>
        <p:spPr>
          <a:xfrm>
            <a:off x="6271801" y="4430769"/>
            <a:ext cx="4386092" cy="929990"/>
          </a:xfrm>
          <a:prstGeom prst="rect">
            <a:avLst/>
          </a:prstGeom>
        </p:spPr>
      </p:pic>
      <p:pic>
        <p:nvPicPr>
          <p:cNvPr id="11" name="Image 10">
            <a:extLst>
              <a:ext uri="{FF2B5EF4-FFF2-40B4-BE49-F238E27FC236}">
                <a16:creationId xmlns:a16="http://schemas.microsoft.com/office/drawing/2014/main" id="{53333C93-5ED7-5ADC-7A7F-B152E6DACC64}"/>
              </a:ext>
            </a:extLst>
          </p:cNvPr>
          <p:cNvPicPr>
            <a:picLocks noChangeAspect="1"/>
          </p:cNvPicPr>
          <p:nvPr/>
        </p:nvPicPr>
        <p:blipFill>
          <a:blip r:embed="rId6"/>
          <a:stretch>
            <a:fillRect/>
          </a:stretch>
        </p:blipFill>
        <p:spPr>
          <a:xfrm>
            <a:off x="6271801" y="5527156"/>
            <a:ext cx="4386093" cy="929074"/>
          </a:xfrm>
          <a:prstGeom prst="rect">
            <a:avLst/>
          </a:prstGeom>
        </p:spPr>
      </p:pic>
      <p:sp>
        <p:nvSpPr>
          <p:cNvPr id="12" name="Espace réservé du contenu 5">
            <a:extLst>
              <a:ext uri="{FF2B5EF4-FFF2-40B4-BE49-F238E27FC236}">
                <a16:creationId xmlns:a16="http://schemas.microsoft.com/office/drawing/2014/main" id="{F8C38B8A-19D1-CA6B-4551-F6A2C1B5FDF8}"/>
              </a:ext>
            </a:extLst>
          </p:cNvPr>
          <p:cNvSpPr txBox="1">
            <a:spLocks/>
          </p:cNvSpPr>
          <p:nvPr/>
        </p:nvSpPr>
        <p:spPr>
          <a:xfrm>
            <a:off x="771525" y="1754896"/>
            <a:ext cx="9824254" cy="569092"/>
          </a:xfrm>
          <a:prstGeom prst="rect">
            <a:avLst/>
          </a:prstGeom>
        </p:spPr>
        <p:txBody>
          <a:bodyPr vert="horz" lIns="91440" tIns="45720" rIns="91440" bIns="45720" rtlCol="0" anchor="t">
            <a:noAutofit/>
          </a:bodyPr>
          <a:lstStyle>
            <a:defPPr>
              <a:defRPr lang="fr-FR"/>
            </a:defPPr>
            <a:lvl1pPr marL="0" indent="0" algn="l" defTabSz="914400" rtl="0" eaLnBrk="1" latinLnBrk="0" hangingPunct="1">
              <a:lnSpc>
                <a:spcPts val="2000"/>
              </a:lnSpc>
              <a:spcBef>
                <a:spcPts val="0"/>
              </a:spcBef>
              <a:spcAft>
                <a:spcPts val="1200"/>
              </a:spcAft>
              <a:buFont typeface="Arial" panose="020B0604020202020204" pitchFamily="34" charset="0"/>
              <a:buNone/>
              <a:defRPr lang="fr-F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285750" indent="-285750">
              <a:buFont typeface="Wingdings" panose="05000000000000000000" pitchFamily="2" charset="2"/>
              <a:buChar char="§"/>
            </a:pPr>
            <a:r>
              <a:rPr lang="fr-FR" sz="1200" dirty="0"/>
              <a:t>La propriété </a:t>
            </a:r>
            <a:r>
              <a:rPr lang="fr-FR" sz="1200" dirty="0" err="1"/>
              <a:t>flex</a:t>
            </a:r>
            <a:r>
              <a:rPr lang="fr-FR" sz="1200" dirty="0"/>
              <a:t>-direction définit la façon dont les éléments flexibles sont placés dans un conteneur flexible : elle définit l'axe principal et la direction des éléments (normale ou inversée).</a:t>
            </a:r>
          </a:p>
        </p:txBody>
      </p:sp>
    </p:spTree>
    <p:extLst>
      <p:ext uri="{BB962C8B-B14F-4D97-AF65-F5344CB8AC3E}">
        <p14:creationId xmlns:p14="http://schemas.microsoft.com/office/powerpoint/2010/main" val="15447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4" y="254370"/>
            <a:ext cx="9389288" cy="1362456"/>
          </a:xfrm>
        </p:spPr>
        <p:txBody>
          <a:bodyPr rtlCol="0"/>
          <a:lstStyle>
            <a:defPPr>
              <a:defRPr lang="fr-FR"/>
            </a:defPPr>
          </a:lstStyle>
          <a:p>
            <a:pPr rtl="0"/>
            <a:r>
              <a:rPr lang="fr-FR" dirty="0"/>
              <a:t>CSS : FLEXBOX</a:t>
            </a:r>
            <a:br>
              <a:rPr lang="fr-FR" dirty="0"/>
            </a:br>
            <a:r>
              <a:rPr lang="fr-FR" dirty="0" err="1"/>
              <a:t>flex</a:t>
            </a:r>
            <a:r>
              <a:rPr lang="fr-FR" dirty="0"/>
              <a:t>-wrap (parent)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416628"/>
            <a:ext cx="6627651" cy="4142791"/>
          </a:xfrm>
        </p:spPr>
        <p:txBody>
          <a:bodyPr vert="horz" lIns="91440" tIns="45720" rIns="91440" bIns="45720" rtlCol="0" anchor="t">
            <a:normAutofit/>
          </a:bodyPr>
          <a:lstStyle>
            <a:defPPr>
              <a:defRPr lang="fr-FR"/>
            </a:defPPr>
          </a:lstStyle>
          <a:p>
            <a:pPr marL="742950" lvl="1"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err="1"/>
              <a:t>nowrap</a:t>
            </a:r>
            <a:r>
              <a:rPr lang="fr-FR" dirty="0"/>
              <a:t> -&gt; Par défaut</a:t>
            </a:r>
            <a:br>
              <a:rPr lang="fr-FR" dirty="0"/>
            </a:br>
            <a:r>
              <a:rPr lang="fr-FR" dirty="0"/>
              <a:t>Les éléments flexibles sont disposés sur une seule ligne. Cela peut entraîner un dépassement du conteneur.</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wrap</a:t>
            </a:r>
            <a:br>
              <a:rPr lang="fr-FR" dirty="0"/>
            </a:br>
            <a:r>
              <a:rPr lang="fr-FR" dirty="0"/>
              <a:t>Les éléments flexibles sont disposés sur plusieurs lignes.</a:t>
            </a:r>
            <a:br>
              <a:rPr lang="fr-FR" dirty="0"/>
            </a:br>
            <a:endParaRPr lang="fr-FR" dirty="0"/>
          </a:p>
          <a:p>
            <a:endParaRPr lang="fr-FR" dirty="0"/>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wrap-reverse</a:t>
            </a:r>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7</a:t>
            </a:fld>
            <a:endParaRPr lang="fr-FR" dirty="0"/>
          </a:p>
        </p:txBody>
      </p:sp>
      <p:pic>
        <p:nvPicPr>
          <p:cNvPr id="2" name="Image 1">
            <a:extLst>
              <a:ext uri="{FF2B5EF4-FFF2-40B4-BE49-F238E27FC236}">
                <a16:creationId xmlns:a16="http://schemas.microsoft.com/office/drawing/2014/main" id="{EC63A373-72C1-AD23-A8B2-EF34860FE39D}"/>
              </a:ext>
            </a:extLst>
          </p:cNvPr>
          <p:cNvPicPr>
            <a:picLocks noChangeAspect="1"/>
          </p:cNvPicPr>
          <p:nvPr/>
        </p:nvPicPr>
        <p:blipFill>
          <a:blip r:embed="rId3"/>
          <a:stretch>
            <a:fillRect/>
          </a:stretch>
        </p:blipFill>
        <p:spPr>
          <a:xfrm>
            <a:off x="7595683" y="2243628"/>
            <a:ext cx="3257640" cy="1373627"/>
          </a:xfrm>
          <a:prstGeom prst="rect">
            <a:avLst/>
          </a:prstGeom>
        </p:spPr>
      </p:pic>
      <p:pic>
        <p:nvPicPr>
          <p:cNvPr id="8" name="Image 7">
            <a:extLst>
              <a:ext uri="{FF2B5EF4-FFF2-40B4-BE49-F238E27FC236}">
                <a16:creationId xmlns:a16="http://schemas.microsoft.com/office/drawing/2014/main" id="{F6BC6D44-C3F8-45DA-7590-00487D6E3628}"/>
              </a:ext>
            </a:extLst>
          </p:cNvPr>
          <p:cNvPicPr>
            <a:picLocks noChangeAspect="1"/>
          </p:cNvPicPr>
          <p:nvPr/>
        </p:nvPicPr>
        <p:blipFill>
          <a:blip r:embed="rId4"/>
          <a:stretch>
            <a:fillRect/>
          </a:stretch>
        </p:blipFill>
        <p:spPr>
          <a:xfrm>
            <a:off x="7595683" y="3801704"/>
            <a:ext cx="3257639" cy="1372637"/>
          </a:xfrm>
          <a:prstGeom prst="rect">
            <a:avLst/>
          </a:prstGeom>
        </p:spPr>
      </p:pic>
      <p:pic>
        <p:nvPicPr>
          <p:cNvPr id="9" name="Image 8">
            <a:extLst>
              <a:ext uri="{FF2B5EF4-FFF2-40B4-BE49-F238E27FC236}">
                <a16:creationId xmlns:a16="http://schemas.microsoft.com/office/drawing/2014/main" id="{B4596789-8592-9E5A-A735-C988621E44E0}"/>
              </a:ext>
            </a:extLst>
          </p:cNvPr>
          <p:cNvPicPr>
            <a:picLocks noChangeAspect="1"/>
          </p:cNvPicPr>
          <p:nvPr/>
        </p:nvPicPr>
        <p:blipFill>
          <a:blip r:embed="rId5"/>
          <a:stretch>
            <a:fillRect/>
          </a:stretch>
        </p:blipFill>
        <p:spPr>
          <a:xfrm>
            <a:off x="7595683" y="5347847"/>
            <a:ext cx="3257639" cy="1373628"/>
          </a:xfrm>
          <a:prstGeom prst="rect">
            <a:avLst/>
          </a:prstGeom>
        </p:spPr>
      </p:pic>
      <p:sp>
        <p:nvSpPr>
          <p:cNvPr id="12" name="Espace réservé du contenu 5">
            <a:extLst>
              <a:ext uri="{FF2B5EF4-FFF2-40B4-BE49-F238E27FC236}">
                <a16:creationId xmlns:a16="http://schemas.microsoft.com/office/drawing/2014/main" id="{2A6D6FB9-358F-5B21-5916-1DD98720388A}"/>
              </a:ext>
            </a:extLst>
          </p:cNvPr>
          <p:cNvSpPr txBox="1">
            <a:spLocks/>
          </p:cNvSpPr>
          <p:nvPr/>
        </p:nvSpPr>
        <p:spPr>
          <a:xfrm>
            <a:off x="771523" y="1548088"/>
            <a:ext cx="10351772" cy="516810"/>
          </a:xfrm>
          <a:prstGeom prst="rect">
            <a:avLst/>
          </a:prstGeom>
        </p:spPr>
        <p:txBody>
          <a:bodyPr vert="horz" lIns="91440" tIns="45720" rIns="91440" bIns="45720" rtlCol="0" anchor="t">
            <a:normAutofit/>
          </a:bodyPr>
          <a:lstStyle>
            <a:defPPr>
              <a:defRPr lang="fr-FR"/>
            </a:defPPr>
            <a:lvl1pPr marL="0" indent="0" algn="l" defTabSz="914400" rtl="0" eaLnBrk="1" latinLnBrk="0" hangingPunct="1">
              <a:lnSpc>
                <a:spcPts val="2000"/>
              </a:lnSpc>
              <a:spcBef>
                <a:spcPts val="0"/>
              </a:spcBef>
              <a:spcAft>
                <a:spcPts val="1200"/>
              </a:spcAft>
              <a:buFont typeface="Arial" panose="020B0604020202020204" pitchFamily="34" charset="0"/>
              <a:buNone/>
              <a:defRPr lang="fr-F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742950" lvl="1" indent="-285750">
              <a:buFont typeface="Wingdings" panose="05000000000000000000" pitchFamily="2" charset="2"/>
              <a:buChar char="§"/>
            </a:pPr>
            <a:endParaRPr lang="fr-FR" dirty="0"/>
          </a:p>
        </p:txBody>
      </p:sp>
      <p:sp>
        <p:nvSpPr>
          <p:cNvPr id="16" name="ZoneTexte 15">
            <a:extLst>
              <a:ext uri="{FF2B5EF4-FFF2-40B4-BE49-F238E27FC236}">
                <a16:creationId xmlns:a16="http://schemas.microsoft.com/office/drawing/2014/main" id="{9A9AE188-750B-1E9B-734B-57C052E7AC0C}"/>
              </a:ext>
            </a:extLst>
          </p:cNvPr>
          <p:cNvSpPr txBox="1"/>
          <p:nvPr/>
        </p:nvSpPr>
        <p:spPr>
          <a:xfrm>
            <a:off x="369765" y="1616826"/>
            <a:ext cx="10982130" cy="738664"/>
          </a:xfrm>
          <a:prstGeom prst="rect">
            <a:avLst/>
          </a:prstGeom>
          <a:noFill/>
        </p:spPr>
        <p:txBody>
          <a:bodyPr wrap="square">
            <a:spAutoFit/>
          </a:bodyPr>
          <a:lstStyle/>
          <a:p>
            <a:r>
              <a:rPr lang="fr-FR" sz="1400" dirty="0"/>
              <a:t>La propriété </a:t>
            </a:r>
            <a:r>
              <a:rPr lang="fr-FR" sz="1400" dirty="0" err="1"/>
              <a:t>flex</a:t>
            </a:r>
            <a:r>
              <a:rPr lang="fr-FR" sz="1400" dirty="0"/>
              <a:t>-wrap indique si les éléments flexibles sont contraints à être disposés sur une seule ligne ou s'ils peuvent être affichés sur plusieurs lignes avec un retour automatique. Si le retour à la ligne est autorisé, la propriété permet également de contrôler la direction dans laquelle les lignes sont empilées.</a:t>
            </a:r>
          </a:p>
        </p:txBody>
      </p:sp>
    </p:spTree>
    <p:extLst>
      <p:ext uri="{BB962C8B-B14F-4D97-AF65-F5344CB8AC3E}">
        <p14:creationId xmlns:p14="http://schemas.microsoft.com/office/powerpoint/2010/main" val="32040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4" y="254370"/>
            <a:ext cx="9389288" cy="1362456"/>
          </a:xfrm>
        </p:spPr>
        <p:txBody>
          <a:bodyPr rtlCol="0"/>
          <a:lstStyle>
            <a:defPPr>
              <a:defRPr lang="fr-FR"/>
            </a:defPPr>
          </a:lstStyle>
          <a:p>
            <a:pPr rtl="0"/>
            <a:r>
              <a:rPr lang="fr-FR" dirty="0"/>
              <a:t>CSS : FLEXBOX</a:t>
            </a:r>
            <a:br>
              <a:rPr lang="fr-FR" dirty="0"/>
            </a:br>
            <a:r>
              <a:rPr lang="fr-FR" dirty="0" err="1"/>
              <a:t>justify</a:t>
            </a:r>
            <a:r>
              <a:rPr lang="fr-FR" dirty="0"/>
              <a:t>-content (parent)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416628"/>
            <a:ext cx="6627651" cy="4142791"/>
          </a:xfrm>
        </p:spPr>
        <p:txBody>
          <a:bodyPr vert="horz" lIns="91440" tIns="45720" rIns="91440" bIns="45720" rtlCol="0" anchor="t">
            <a:normAutofit/>
          </a:bodyPr>
          <a:lstStyle>
            <a:defPPr>
              <a:defRPr lang="fr-FR"/>
            </a:defPPr>
          </a:lstStyle>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err="1"/>
              <a:t>flex</a:t>
            </a:r>
            <a:r>
              <a:rPr lang="fr-FR" dirty="0"/>
              <a:t>-start -&gt; Par défaut</a:t>
            </a:r>
          </a:p>
          <a:p>
            <a:pPr lvl="1" indent="0">
              <a:buNone/>
            </a:pP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err="1"/>
              <a:t>flex</a:t>
            </a:r>
            <a:r>
              <a:rPr lang="fr-FR" dirty="0"/>
              <a:t>-end</a:t>
            </a:r>
          </a:p>
          <a:p>
            <a:pPr lvl="1" indent="0">
              <a:buNone/>
            </a:pPr>
            <a:endParaRPr lang="fr-FR" dirty="0"/>
          </a:p>
          <a:p>
            <a:pPr lvl="1" indent="0">
              <a:buNone/>
            </a:pPr>
            <a:endParaRPr lang="fr-FR" dirty="0"/>
          </a:p>
          <a:p>
            <a:pPr marL="742950" lvl="1" indent="-285750">
              <a:buFont typeface="Wingdings" panose="05000000000000000000" pitchFamily="2" charset="2"/>
              <a:buChar char="§"/>
            </a:pPr>
            <a:r>
              <a:rPr lang="fr-FR" dirty="0"/>
              <a:t>center</a:t>
            </a:r>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8</a:t>
            </a:fld>
            <a:endParaRPr lang="fr-FR" dirty="0"/>
          </a:p>
        </p:txBody>
      </p:sp>
      <p:sp>
        <p:nvSpPr>
          <p:cNvPr id="12" name="Espace réservé du contenu 5">
            <a:extLst>
              <a:ext uri="{FF2B5EF4-FFF2-40B4-BE49-F238E27FC236}">
                <a16:creationId xmlns:a16="http://schemas.microsoft.com/office/drawing/2014/main" id="{2A6D6FB9-358F-5B21-5916-1DD98720388A}"/>
              </a:ext>
            </a:extLst>
          </p:cNvPr>
          <p:cNvSpPr txBox="1">
            <a:spLocks/>
          </p:cNvSpPr>
          <p:nvPr/>
        </p:nvSpPr>
        <p:spPr>
          <a:xfrm>
            <a:off x="771523" y="1548088"/>
            <a:ext cx="10351772" cy="516810"/>
          </a:xfrm>
          <a:prstGeom prst="rect">
            <a:avLst/>
          </a:prstGeom>
        </p:spPr>
        <p:txBody>
          <a:bodyPr vert="horz" lIns="91440" tIns="45720" rIns="91440" bIns="45720" rtlCol="0" anchor="t">
            <a:normAutofit/>
          </a:bodyPr>
          <a:lstStyle>
            <a:defPPr>
              <a:defRPr lang="fr-FR"/>
            </a:defPPr>
            <a:lvl1pPr marL="0" indent="0" algn="l" defTabSz="914400" rtl="0" eaLnBrk="1" latinLnBrk="0" hangingPunct="1">
              <a:lnSpc>
                <a:spcPts val="2000"/>
              </a:lnSpc>
              <a:spcBef>
                <a:spcPts val="0"/>
              </a:spcBef>
              <a:spcAft>
                <a:spcPts val="1200"/>
              </a:spcAft>
              <a:buFont typeface="Arial" panose="020B0604020202020204" pitchFamily="34" charset="0"/>
              <a:buNone/>
              <a:defRPr lang="fr-F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742950" lvl="1" indent="-285750">
              <a:buFont typeface="Wingdings" panose="05000000000000000000" pitchFamily="2" charset="2"/>
              <a:buChar char="§"/>
            </a:pPr>
            <a:endParaRPr lang="fr-FR" dirty="0"/>
          </a:p>
        </p:txBody>
      </p:sp>
      <p:sp>
        <p:nvSpPr>
          <p:cNvPr id="5" name="ZoneTexte 4">
            <a:extLst>
              <a:ext uri="{FF2B5EF4-FFF2-40B4-BE49-F238E27FC236}">
                <a16:creationId xmlns:a16="http://schemas.microsoft.com/office/drawing/2014/main" id="{B1DA4004-49B9-E85E-63D2-FA6E7D9E412E}"/>
              </a:ext>
            </a:extLst>
          </p:cNvPr>
          <p:cNvSpPr txBox="1"/>
          <p:nvPr/>
        </p:nvSpPr>
        <p:spPr>
          <a:xfrm>
            <a:off x="771523" y="1597514"/>
            <a:ext cx="10481195" cy="584775"/>
          </a:xfrm>
          <a:prstGeom prst="rect">
            <a:avLst/>
          </a:prstGeom>
          <a:noFill/>
        </p:spPr>
        <p:txBody>
          <a:bodyPr wrap="square">
            <a:spAutoFit/>
          </a:bodyPr>
          <a:lstStyle/>
          <a:p>
            <a:r>
              <a:rPr lang="fr-FR" sz="1600" dirty="0"/>
              <a:t>La propriété CSS </a:t>
            </a:r>
            <a:r>
              <a:rPr lang="fr-FR" sz="1600" dirty="0" err="1"/>
              <a:t>justify</a:t>
            </a:r>
            <a:r>
              <a:rPr lang="fr-FR" sz="1600" dirty="0"/>
              <a:t>-content indique la façon dont l'espace doit être réparti entre et autour des éléments selon l'axe principal d'un conteneur flexible ou selon l'axe en ligne lorsque le conteneur est une grille.</a:t>
            </a:r>
          </a:p>
        </p:txBody>
      </p:sp>
      <p:pic>
        <p:nvPicPr>
          <p:cNvPr id="10" name="Image 9">
            <a:extLst>
              <a:ext uri="{FF2B5EF4-FFF2-40B4-BE49-F238E27FC236}">
                <a16:creationId xmlns:a16="http://schemas.microsoft.com/office/drawing/2014/main" id="{CE946201-AC00-A916-6ED9-84B6F755FFFF}"/>
              </a:ext>
            </a:extLst>
          </p:cNvPr>
          <p:cNvPicPr>
            <a:picLocks noChangeAspect="1"/>
          </p:cNvPicPr>
          <p:nvPr/>
        </p:nvPicPr>
        <p:blipFill>
          <a:blip r:embed="rId3"/>
          <a:stretch>
            <a:fillRect/>
          </a:stretch>
        </p:blipFill>
        <p:spPr>
          <a:xfrm>
            <a:off x="5128227" y="2379046"/>
            <a:ext cx="6090613" cy="1291402"/>
          </a:xfrm>
          <a:prstGeom prst="rect">
            <a:avLst/>
          </a:prstGeom>
        </p:spPr>
      </p:pic>
      <p:pic>
        <p:nvPicPr>
          <p:cNvPr id="11" name="Image 10">
            <a:extLst>
              <a:ext uri="{FF2B5EF4-FFF2-40B4-BE49-F238E27FC236}">
                <a16:creationId xmlns:a16="http://schemas.microsoft.com/office/drawing/2014/main" id="{83746C6F-06B6-4589-37FC-2544439BA3C7}"/>
              </a:ext>
            </a:extLst>
          </p:cNvPr>
          <p:cNvPicPr>
            <a:picLocks noChangeAspect="1"/>
          </p:cNvPicPr>
          <p:nvPr/>
        </p:nvPicPr>
        <p:blipFill>
          <a:blip r:embed="rId4"/>
          <a:stretch>
            <a:fillRect/>
          </a:stretch>
        </p:blipFill>
        <p:spPr>
          <a:xfrm>
            <a:off x="5112848" y="3808470"/>
            <a:ext cx="6101289" cy="1305281"/>
          </a:xfrm>
          <a:prstGeom prst="rect">
            <a:avLst/>
          </a:prstGeom>
        </p:spPr>
      </p:pic>
      <p:pic>
        <p:nvPicPr>
          <p:cNvPr id="13" name="Image 12">
            <a:extLst>
              <a:ext uri="{FF2B5EF4-FFF2-40B4-BE49-F238E27FC236}">
                <a16:creationId xmlns:a16="http://schemas.microsoft.com/office/drawing/2014/main" id="{EFE47114-7169-7678-C836-84F7AF6CC57D}"/>
              </a:ext>
            </a:extLst>
          </p:cNvPr>
          <p:cNvPicPr>
            <a:picLocks noChangeAspect="1"/>
          </p:cNvPicPr>
          <p:nvPr/>
        </p:nvPicPr>
        <p:blipFill>
          <a:blip r:embed="rId5"/>
          <a:stretch>
            <a:fillRect/>
          </a:stretch>
        </p:blipFill>
        <p:spPr>
          <a:xfrm>
            <a:off x="5128227" y="5247888"/>
            <a:ext cx="6124491" cy="1311531"/>
          </a:xfrm>
          <a:prstGeom prst="rect">
            <a:avLst/>
          </a:prstGeom>
        </p:spPr>
      </p:pic>
    </p:spTree>
    <p:extLst>
      <p:ext uri="{BB962C8B-B14F-4D97-AF65-F5344CB8AC3E}">
        <p14:creationId xmlns:p14="http://schemas.microsoft.com/office/powerpoint/2010/main" val="36463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771524" y="254370"/>
            <a:ext cx="9389288" cy="1362456"/>
          </a:xfrm>
        </p:spPr>
        <p:txBody>
          <a:bodyPr rtlCol="0"/>
          <a:lstStyle>
            <a:defPPr>
              <a:defRPr lang="fr-FR"/>
            </a:defPPr>
          </a:lstStyle>
          <a:p>
            <a:pPr rtl="0"/>
            <a:r>
              <a:rPr lang="fr-FR" dirty="0"/>
              <a:t>CSS : FLEXBOX</a:t>
            </a:r>
            <a:br>
              <a:rPr lang="fr-FR" dirty="0"/>
            </a:br>
            <a:r>
              <a:rPr lang="fr-FR" dirty="0" err="1"/>
              <a:t>align</a:t>
            </a:r>
            <a:r>
              <a:rPr lang="fr-FR" dirty="0"/>
              <a:t>-items (parent)</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14"/>
          </p:nvPr>
        </p:nvSpPr>
        <p:spPr>
          <a:xfrm>
            <a:off x="771524" y="2416628"/>
            <a:ext cx="6627651" cy="4142791"/>
          </a:xfrm>
        </p:spPr>
        <p:txBody>
          <a:bodyPr vert="horz" lIns="91440" tIns="45720" rIns="91440" bIns="45720" rtlCol="0" anchor="t">
            <a:normAutofit/>
          </a:bodyPr>
          <a:lstStyle>
            <a:defPPr>
              <a:defRPr lang="fr-FR"/>
            </a:defPPr>
          </a:lstStyle>
          <a:p>
            <a:pPr marL="742950" lvl="1" indent="-285750">
              <a:buFont typeface="Wingdings" panose="05000000000000000000" pitchFamily="2" charset="2"/>
              <a:buChar char="§"/>
            </a:pPr>
            <a:r>
              <a:rPr lang="fr-FR" dirty="0" err="1"/>
              <a:t>flex</a:t>
            </a:r>
            <a:r>
              <a:rPr lang="fr-FR" dirty="0"/>
              <a:t>-start -&gt; Par défaut</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err="1"/>
              <a:t>flex</a:t>
            </a:r>
            <a:r>
              <a:rPr lang="fr-FR" dirty="0"/>
              <a:t>-end</a:t>
            </a:r>
          </a:p>
          <a:p>
            <a:pPr marL="742950" lvl="1" indent="-285750">
              <a:buFont typeface="Wingdings" panose="05000000000000000000" pitchFamily="2" charset="2"/>
              <a:buChar char="§"/>
            </a:pPr>
            <a:endParaRPr lang="fr-FR" dirty="0"/>
          </a:p>
          <a:p>
            <a:pPr lvl="1" indent="0">
              <a:buNone/>
            </a:pPr>
            <a:endParaRPr lang="fr-FR" dirty="0"/>
          </a:p>
          <a:p>
            <a:pPr marL="742950" lvl="1" indent="-285750">
              <a:buFont typeface="Wingdings" panose="05000000000000000000" pitchFamily="2" charset="2"/>
              <a:buChar char="§"/>
            </a:pPr>
            <a:r>
              <a:rPr lang="fr-FR" dirty="0"/>
              <a:t>Center</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a:p>
          <a:p>
            <a:pPr lvl="1" indent="0">
              <a:buNone/>
            </a:pPr>
            <a:endParaRPr lang="fr-FR" dirty="0"/>
          </a:p>
        </p:txBody>
      </p:sp>
      <p:sp>
        <p:nvSpPr>
          <p:cNvPr id="7" name="Espace réservé du numéro de diapositiv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fr-FR"/>
            </a:defPPr>
          </a:lstStyle>
          <a:p>
            <a:pPr rtl="0"/>
            <a:fld id="{B5CEABB6-07DC-46E8-9B57-56EC44A396E5}" type="slidenum">
              <a:rPr lang="fr-FR" smtClean="0"/>
              <a:pPr rtl="0"/>
              <a:t>9</a:t>
            </a:fld>
            <a:endParaRPr lang="fr-FR" dirty="0"/>
          </a:p>
        </p:txBody>
      </p:sp>
      <p:sp>
        <p:nvSpPr>
          <p:cNvPr id="12" name="Espace réservé du contenu 5">
            <a:extLst>
              <a:ext uri="{FF2B5EF4-FFF2-40B4-BE49-F238E27FC236}">
                <a16:creationId xmlns:a16="http://schemas.microsoft.com/office/drawing/2014/main" id="{2A6D6FB9-358F-5B21-5916-1DD98720388A}"/>
              </a:ext>
            </a:extLst>
          </p:cNvPr>
          <p:cNvSpPr txBox="1">
            <a:spLocks/>
          </p:cNvSpPr>
          <p:nvPr/>
        </p:nvSpPr>
        <p:spPr>
          <a:xfrm>
            <a:off x="771523" y="1548088"/>
            <a:ext cx="10351772" cy="516810"/>
          </a:xfrm>
          <a:prstGeom prst="rect">
            <a:avLst/>
          </a:prstGeom>
        </p:spPr>
        <p:txBody>
          <a:bodyPr vert="horz" lIns="91440" tIns="45720" rIns="91440" bIns="45720" rtlCol="0" anchor="t">
            <a:normAutofit/>
          </a:bodyPr>
          <a:lstStyle>
            <a:defPPr>
              <a:defRPr lang="fr-FR"/>
            </a:defPPr>
            <a:lvl1pPr marL="0" indent="0" algn="l" defTabSz="914400" rtl="0" eaLnBrk="1" latinLnBrk="0" hangingPunct="1">
              <a:lnSpc>
                <a:spcPts val="2000"/>
              </a:lnSpc>
              <a:spcBef>
                <a:spcPts val="0"/>
              </a:spcBef>
              <a:spcAft>
                <a:spcPts val="1200"/>
              </a:spcAft>
              <a:buFont typeface="Arial" panose="020B0604020202020204" pitchFamily="34" charset="0"/>
              <a:buNone/>
              <a:defRPr lang="fr-F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742950" lvl="1" indent="-285750">
              <a:buFont typeface="Wingdings" panose="05000000000000000000" pitchFamily="2" charset="2"/>
              <a:buChar char="§"/>
            </a:pPr>
            <a:endParaRPr lang="fr-FR" dirty="0"/>
          </a:p>
        </p:txBody>
      </p:sp>
      <p:sp>
        <p:nvSpPr>
          <p:cNvPr id="3" name="ZoneTexte 2">
            <a:extLst>
              <a:ext uri="{FF2B5EF4-FFF2-40B4-BE49-F238E27FC236}">
                <a16:creationId xmlns:a16="http://schemas.microsoft.com/office/drawing/2014/main" id="{B335CEA4-2134-E983-E3FB-DE221C040BD6}"/>
              </a:ext>
            </a:extLst>
          </p:cNvPr>
          <p:cNvSpPr txBox="1"/>
          <p:nvPr/>
        </p:nvSpPr>
        <p:spPr>
          <a:xfrm>
            <a:off x="771523" y="1566297"/>
            <a:ext cx="10351772" cy="369332"/>
          </a:xfrm>
          <a:prstGeom prst="rect">
            <a:avLst/>
          </a:prstGeom>
          <a:noFill/>
        </p:spPr>
        <p:txBody>
          <a:bodyPr wrap="square">
            <a:spAutoFit/>
          </a:bodyPr>
          <a:lstStyle/>
          <a:p>
            <a:r>
              <a:rPr lang="fr-FR" dirty="0"/>
              <a:t>La propriété CSS </a:t>
            </a:r>
            <a:r>
              <a:rPr lang="fr-FR" dirty="0" err="1"/>
              <a:t>align</a:t>
            </a:r>
            <a:r>
              <a:rPr lang="fr-FR" dirty="0"/>
              <a:t>-items définit la valeur de </a:t>
            </a:r>
            <a:r>
              <a:rPr lang="fr-FR" dirty="0" err="1"/>
              <a:t>align</a:t>
            </a:r>
            <a:r>
              <a:rPr lang="fr-FR" dirty="0"/>
              <a:t>-self sur l'ensemble des éléments-fils directs.</a:t>
            </a:r>
          </a:p>
        </p:txBody>
      </p:sp>
      <p:pic>
        <p:nvPicPr>
          <p:cNvPr id="8" name="Image 7">
            <a:extLst>
              <a:ext uri="{FF2B5EF4-FFF2-40B4-BE49-F238E27FC236}">
                <a16:creationId xmlns:a16="http://schemas.microsoft.com/office/drawing/2014/main" id="{CE8A5FD3-E79D-F27B-C84A-D877057A9940}"/>
              </a:ext>
            </a:extLst>
          </p:cNvPr>
          <p:cNvPicPr>
            <a:picLocks noChangeAspect="1"/>
          </p:cNvPicPr>
          <p:nvPr/>
        </p:nvPicPr>
        <p:blipFill>
          <a:blip r:embed="rId3"/>
          <a:stretch>
            <a:fillRect/>
          </a:stretch>
        </p:blipFill>
        <p:spPr>
          <a:xfrm>
            <a:off x="4832392" y="2149398"/>
            <a:ext cx="6195956" cy="1313738"/>
          </a:xfrm>
          <a:prstGeom prst="rect">
            <a:avLst/>
          </a:prstGeom>
        </p:spPr>
      </p:pic>
      <p:pic>
        <p:nvPicPr>
          <p:cNvPr id="9" name="Image 8">
            <a:extLst>
              <a:ext uri="{FF2B5EF4-FFF2-40B4-BE49-F238E27FC236}">
                <a16:creationId xmlns:a16="http://schemas.microsoft.com/office/drawing/2014/main" id="{5D135AAF-30A6-A9E8-BFDC-DD59E37FC7C1}"/>
              </a:ext>
            </a:extLst>
          </p:cNvPr>
          <p:cNvPicPr>
            <a:picLocks noChangeAspect="1"/>
          </p:cNvPicPr>
          <p:nvPr/>
        </p:nvPicPr>
        <p:blipFill>
          <a:blip r:embed="rId4"/>
          <a:stretch>
            <a:fillRect/>
          </a:stretch>
        </p:blipFill>
        <p:spPr>
          <a:xfrm>
            <a:off x="4832394" y="3547636"/>
            <a:ext cx="6195954" cy="1311151"/>
          </a:xfrm>
          <a:prstGeom prst="rect">
            <a:avLst/>
          </a:prstGeom>
        </p:spPr>
      </p:pic>
      <p:pic>
        <p:nvPicPr>
          <p:cNvPr id="14" name="Image 13">
            <a:extLst>
              <a:ext uri="{FF2B5EF4-FFF2-40B4-BE49-F238E27FC236}">
                <a16:creationId xmlns:a16="http://schemas.microsoft.com/office/drawing/2014/main" id="{AD701353-9F36-4493-BE6E-6611A46A506A}"/>
              </a:ext>
            </a:extLst>
          </p:cNvPr>
          <p:cNvPicPr>
            <a:picLocks noChangeAspect="1"/>
          </p:cNvPicPr>
          <p:nvPr/>
        </p:nvPicPr>
        <p:blipFill>
          <a:blip r:embed="rId5"/>
          <a:stretch>
            <a:fillRect/>
          </a:stretch>
        </p:blipFill>
        <p:spPr>
          <a:xfrm>
            <a:off x="4832392" y="4943287"/>
            <a:ext cx="6195956" cy="1324652"/>
          </a:xfrm>
          <a:prstGeom prst="rect">
            <a:avLst/>
          </a:prstGeom>
        </p:spPr>
      </p:pic>
      <p:sp>
        <p:nvSpPr>
          <p:cNvPr id="15" name="ZoneTexte 14">
            <a:extLst>
              <a:ext uri="{FF2B5EF4-FFF2-40B4-BE49-F238E27FC236}">
                <a16:creationId xmlns:a16="http://schemas.microsoft.com/office/drawing/2014/main" id="{ADC2A6AC-63F3-81D9-9F9F-443480AA01DB}"/>
              </a:ext>
            </a:extLst>
          </p:cNvPr>
          <p:cNvSpPr txBox="1"/>
          <p:nvPr/>
        </p:nvSpPr>
        <p:spPr>
          <a:xfrm>
            <a:off x="428427" y="6236253"/>
            <a:ext cx="10599921" cy="646331"/>
          </a:xfrm>
          <a:prstGeom prst="rect">
            <a:avLst/>
          </a:prstGeom>
          <a:noFill/>
        </p:spPr>
        <p:txBody>
          <a:bodyPr wrap="square" rtlCol="0">
            <a:spAutoFit/>
          </a:bodyPr>
          <a:lstStyle/>
          <a:p>
            <a:r>
              <a:rPr lang="fr-FR" b="1" u="sng" dirty="0"/>
              <a:t>Note </a:t>
            </a:r>
            <a:r>
              <a:rPr lang="fr-FR" dirty="0"/>
              <a:t>: si plusieurs lignes de contenu, utiliser « </a:t>
            </a:r>
            <a:r>
              <a:rPr lang="fr-FR" dirty="0" err="1"/>
              <a:t>align</a:t>
            </a:r>
            <a:r>
              <a:rPr lang="fr-FR" dirty="0"/>
              <a:t>-content »</a:t>
            </a:r>
          </a:p>
          <a:p>
            <a:r>
              <a:rPr lang="fr-FR" dirty="0"/>
              <a:t>Similaire à « </a:t>
            </a:r>
            <a:r>
              <a:rPr lang="fr-FR" dirty="0" err="1"/>
              <a:t>justify</a:t>
            </a:r>
            <a:r>
              <a:rPr lang="fr-FR" dirty="0"/>
              <a:t>-content » mais sur l’autre axe (le même que « </a:t>
            </a:r>
            <a:r>
              <a:rPr lang="fr-FR" dirty="0" err="1"/>
              <a:t>align</a:t>
            </a:r>
            <a:r>
              <a:rPr lang="fr-FR" dirty="0"/>
              <a:t>-items » )</a:t>
            </a:r>
          </a:p>
        </p:txBody>
      </p:sp>
    </p:spTree>
    <p:extLst>
      <p:ext uri="{BB962C8B-B14F-4D97-AF65-F5344CB8AC3E}">
        <p14:creationId xmlns:p14="http://schemas.microsoft.com/office/powerpoint/2010/main" val="3432036018"/>
      </p:ext>
    </p:extLst>
  </p:cSld>
  <p:clrMapOvr>
    <a:masterClrMapping/>
  </p:clrMapOvr>
</p:sld>
</file>

<file path=ppt/theme/theme1.xml><?xml version="1.0" encoding="utf-8"?>
<a:theme xmlns:a="http://schemas.openxmlformats.org/drawingml/2006/main" name="Personnalisé">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16620_TF33968143_Win32" id="{8641F128-7FEB-43E8-A21B-BA125078AED1}" vid="{77CC1D9F-BAE1-40A4-99EF-F4D02F52955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{D8F33542-DD7F-4FC8-B03E-64BCB11EC79C}tf33968143_win32</Template>
  <TotalTime>337</TotalTime>
  <Words>800</Words>
  <Application>Microsoft Office PowerPoint</Application>
  <PresentationFormat>Grand écran</PresentationFormat>
  <Paragraphs>118</Paragraphs>
  <Slides>14</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Avenir Next LT Pro</vt:lpstr>
      <vt:lpstr>Calibri</vt:lpstr>
      <vt:lpstr>Wingdings</vt:lpstr>
      <vt:lpstr>Personnalisé</vt:lpstr>
      <vt:lpstr>CSS Flexbox </vt:lpstr>
      <vt:lpstr>CSS : FLEXBOX Introduction</vt:lpstr>
      <vt:lpstr>CSS : FLEXBOX Principe général</vt:lpstr>
      <vt:lpstr>CSS : FLEXBOX Fonctionnement</vt:lpstr>
      <vt:lpstr>CSS : FLEXBOX Fonctionnement</vt:lpstr>
      <vt:lpstr>CSS : FLEXBOX flex-direction (parent)</vt:lpstr>
      <vt:lpstr>CSS : FLEXBOX flex-wrap (parent)</vt:lpstr>
      <vt:lpstr>CSS : FLEXBOX justify-content (parent)</vt:lpstr>
      <vt:lpstr>CSS : FLEXBOX align-items (parent)</vt:lpstr>
      <vt:lpstr>CSS : FLEXBOX align-self (enfant)</vt:lpstr>
      <vt:lpstr>CSS : FLEXBOX order (enfant)</vt:lpstr>
      <vt:lpstr>CSS : FLEXBOX flex (enfant)</vt:lpstr>
      <vt:lpstr>CSS : FLEXBOX Aller plus loin</vt:lpstr>
      <vt:lpstr>CSS : FLEXBOX Mise en pratique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Guillaume Rodrigues</dc:creator>
  <cp:lastModifiedBy>Guillaume Rodrigues</cp:lastModifiedBy>
  <cp:revision>77</cp:revision>
  <dcterms:created xsi:type="dcterms:W3CDTF">2024-07-03T05:31:46Z</dcterms:created>
  <dcterms:modified xsi:type="dcterms:W3CDTF">2024-07-08T22:11:32Z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