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7" r:id="rId3"/>
    <p:sldId id="257" r:id="rId4"/>
    <p:sldId id="279" r:id="rId5"/>
    <p:sldId id="280" r:id="rId6"/>
    <p:sldId id="281" r:id="rId7"/>
    <p:sldId id="282" r:id="rId8"/>
    <p:sldId id="278" r:id="rId9"/>
    <p:sldId id="258" r:id="rId10"/>
    <p:sldId id="260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4" r:id="rId25"/>
    <p:sldId id="273" r:id="rId26"/>
    <p:sldId id="275" r:id="rId27"/>
    <p:sldId id="27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05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9325A-64D1-4370-A2F5-4F97B352F94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D6FF9-6E25-4B6C-B5FC-0F0CD853E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28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D6FF9-6E25-4B6C-B5FC-0F0CD853E1B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47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D6FF9-6E25-4B6C-B5FC-0F0CD853E1B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00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D6FF9-6E25-4B6C-B5FC-0F0CD853E1B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070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D6FF9-6E25-4B6C-B5FC-0F0CD853E1B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58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D6FF9-6E25-4B6C-B5FC-0F0CD853E1B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01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691-6218-4EB6-B625-5FCF872860BD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74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5CCD-00D4-4B4B-80CD-1D8257CDBBC5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10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9776-5F00-485A-98AA-9BEBF8943CB5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13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C365-BDC4-46C6-9FA0-2696CD89EEAC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5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999-19A3-416C-BA93-CB2B82D48EA9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94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AF6B-E222-4775-92EA-4754BD46AF1E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56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26E8-C6DB-4AC2-AE25-ACB7C0E9F859}" type="datetime1">
              <a:rPr lang="fr-FR" smtClean="0"/>
              <a:t>17/01/2021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5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13E4-B04B-4F76-AB5D-7434A44B8E4C}" type="datetime1">
              <a:rPr lang="fr-FR" smtClean="0"/>
              <a:t>17/01/2021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3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9440-4F1F-499B-A482-0F6DD6C1E12F}" type="datetime1">
              <a:rPr lang="fr-FR" smtClean="0"/>
              <a:t>17/01/2021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97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DC48-317F-446F-A676-491C472AB95F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87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CE5-F9CD-42C0-B8A6-57610E3EFA86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45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4C7D-BD3A-4C51-9D30-0A1A0E8DB293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27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5390" y="0"/>
            <a:ext cx="1418378" cy="462968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UE : IGOV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5" t="10156" r="16867" b="13330"/>
          <a:stretch/>
        </p:blipFill>
        <p:spPr>
          <a:xfrm>
            <a:off x="4406899" y="1993900"/>
            <a:ext cx="3568701" cy="27559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35390" y="5534561"/>
            <a:ext cx="2181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600" i="1" dirty="0" smtClean="0"/>
              <a:t>Auteurs:</a:t>
            </a:r>
          </a:p>
          <a:p>
            <a:r>
              <a:rPr lang="fr-FR" sz="1600" i="1" dirty="0" smtClean="0"/>
              <a:t>Denis COTOI</a:t>
            </a:r>
          </a:p>
          <a:p>
            <a:r>
              <a:rPr lang="fr-FR" sz="1600" i="1" dirty="0" smtClean="0"/>
              <a:t>Fabien MANSON</a:t>
            </a:r>
          </a:p>
          <a:p>
            <a:r>
              <a:rPr lang="fr-FR" sz="1600" i="1" dirty="0" smtClean="0"/>
              <a:t>Alexandre MAZARS</a:t>
            </a:r>
            <a:endParaRPr lang="fr-FR" sz="1600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10010115" y="5534561"/>
            <a:ext cx="2181885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600" i="1" dirty="0" smtClean="0"/>
              <a:t>Encadrant:</a:t>
            </a:r>
          </a:p>
          <a:p>
            <a:pPr algn="r">
              <a:lnSpc>
                <a:spcPct val="150000"/>
              </a:lnSpc>
            </a:pPr>
            <a:r>
              <a:rPr lang="fr-FR" sz="1600" i="1" dirty="0" smtClean="0"/>
              <a:t>Meryem MARZOUKY</a:t>
            </a:r>
            <a:endParaRPr lang="fr-FR" sz="1600" i="1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2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133040" y="3049423"/>
            <a:ext cx="1962962" cy="759154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804095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05334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12" name="Connecteur droit 11"/>
          <p:cNvCxnSpPr>
            <a:stCxn id="11" idx="0"/>
          </p:cNvCxnSpPr>
          <p:nvPr/>
        </p:nvCxnSpPr>
        <p:spPr>
          <a:xfrm flipV="1">
            <a:off x="4130628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isocèle 12"/>
          <p:cNvSpPr/>
          <p:nvPr/>
        </p:nvSpPr>
        <p:spPr>
          <a:xfrm rot="5400000">
            <a:off x="5958898" y="3232547"/>
            <a:ext cx="732324" cy="392907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096000" y="3049423"/>
            <a:ext cx="2073734" cy="7591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AFNIC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4133040" y="3049423"/>
            <a:ext cx="1962962" cy="7591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FF0000"/>
              </a:gs>
              <a:gs pos="100000">
                <a:srgbClr val="5B9BD5"/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11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106154" y="4746964"/>
            <a:ext cx="1979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l’AFNIC</a:t>
            </a:r>
            <a:endParaRPr lang="fr-FR" dirty="0"/>
          </a:p>
        </p:txBody>
      </p:sp>
      <p:cxnSp>
        <p:nvCxnSpPr>
          <p:cNvPr id="13" name="Connecteur droit 12"/>
          <p:cNvCxnSpPr>
            <a:stCxn id="11" idx="0"/>
            <a:endCxn id="18" idx="2"/>
          </p:cNvCxnSpPr>
          <p:nvPr/>
        </p:nvCxnSpPr>
        <p:spPr>
          <a:xfrm flipV="1">
            <a:off x="6096000" y="2860594"/>
            <a:ext cx="2" cy="1886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767059" y="2491262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1997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804095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205334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26" name="Connecteur droit 25"/>
          <p:cNvCxnSpPr>
            <a:stCxn id="34" idx="0"/>
          </p:cNvCxnSpPr>
          <p:nvPr/>
        </p:nvCxnSpPr>
        <p:spPr>
          <a:xfrm flipV="1">
            <a:off x="4130628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isocèle 37"/>
          <p:cNvSpPr/>
          <p:nvPr/>
        </p:nvSpPr>
        <p:spPr>
          <a:xfrm rot="5400000">
            <a:off x="8029378" y="3232546"/>
            <a:ext cx="735529" cy="392907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12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530973" y="2528753"/>
            <a:ext cx="424277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L’AFNIC en chiffres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80 collaborateurs + 100 membres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/>
              <a:t>17M</a:t>
            </a:r>
            <a:r>
              <a:rPr lang="fr-FR" dirty="0" smtClean="0"/>
              <a:t>€ chiffre d’affaire 2019 (+4% 2018)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/>
              <a:t>14M</a:t>
            </a:r>
            <a:r>
              <a:rPr lang="fr-FR" dirty="0" smtClean="0"/>
              <a:t>€ de charges d’exploitation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7979684" y="1763398"/>
            <a:ext cx="2906162" cy="3331202"/>
            <a:chOff x="7736183" y="1099808"/>
            <a:chExt cx="2906162" cy="3331202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48"/>
            <a:stretch/>
          </p:blipFill>
          <p:spPr>
            <a:xfrm>
              <a:off x="8193383" y="1099808"/>
              <a:ext cx="1991763" cy="2329192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7736183" y="3507680"/>
              <a:ext cx="29061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Pierre Bonis</a:t>
              </a:r>
            </a:p>
            <a:p>
              <a:pPr algn="ctr"/>
              <a:r>
                <a:rPr lang="fr-FR" dirty="0" smtClean="0"/>
                <a:t>Directeur général depuis 2017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05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1185981" y="5211913"/>
            <a:ext cx="411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France Métropolitaine + Corse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13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1185982" y="5211913"/>
            <a:ext cx="3784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Saint-Pierre et Miquelon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516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ZoneTexte 14"/>
          <p:cNvSpPr txBox="1"/>
          <p:nvPr/>
        </p:nvSpPr>
        <p:spPr>
          <a:xfrm>
            <a:off x="1185982" y="5211913"/>
            <a:ext cx="305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La Réunion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566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1185981" y="5211913"/>
            <a:ext cx="610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Les Terres Australes et Antarctiques Françaises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797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1185982" y="5211913"/>
            <a:ext cx="305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Wallis et Futuna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110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1185982" y="5211913"/>
            <a:ext cx="305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Mayotte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998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216998" y="3049423"/>
            <a:ext cx="6569798" cy="7591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AFNIC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254038" y="3049423"/>
            <a:ext cx="1962962" cy="7591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FF0000"/>
              </a:gs>
              <a:gs pos="100000">
                <a:srgbClr val="5B9BD5"/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19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27152" y="4746964"/>
            <a:ext cx="1979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l’AFNIC</a:t>
            </a:r>
            <a:endParaRPr lang="fr-FR" dirty="0"/>
          </a:p>
        </p:txBody>
      </p:sp>
      <p:cxnSp>
        <p:nvCxnSpPr>
          <p:cNvPr id="13" name="Connecteur droit 12"/>
          <p:cNvCxnSpPr>
            <a:stCxn id="11" idx="0"/>
            <a:endCxn id="18" idx="2"/>
          </p:cNvCxnSpPr>
          <p:nvPr/>
        </p:nvCxnSpPr>
        <p:spPr>
          <a:xfrm flipV="1">
            <a:off x="3216998" y="2860594"/>
            <a:ext cx="2" cy="1886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888057" y="2491262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1997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25093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26332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26" name="Connecteur droit 25"/>
          <p:cNvCxnSpPr>
            <a:stCxn id="34" idx="0"/>
          </p:cNvCxnSpPr>
          <p:nvPr/>
        </p:nvCxnSpPr>
        <p:spPr>
          <a:xfrm flipV="1">
            <a:off x="1251626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isocèle 37"/>
          <p:cNvSpPr/>
          <p:nvPr/>
        </p:nvSpPr>
        <p:spPr>
          <a:xfrm rot="5400000">
            <a:off x="9648777" y="3232546"/>
            <a:ext cx="735529" cy="392907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753830" y="4003653"/>
            <a:ext cx="13994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Ouverture du .fr aux particuliers</a:t>
            </a:r>
            <a:endParaRPr lang="fr-FR" dirty="0"/>
          </a:p>
        </p:txBody>
      </p:sp>
      <p:cxnSp>
        <p:nvCxnSpPr>
          <p:cNvPr id="16" name="Connecteur droit 15"/>
          <p:cNvCxnSpPr>
            <a:stCxn id="15" idx="0"/>
            <a:endCxn id="17" idx="2"/>
          </p:cNvCxnSpPr>
          <p:nvPr/>
        </p:nvCxnSpPr>
        <p:spPr>
          <a:xfrm flipV="1">
            <a:off x="5453558" y="2858016"/>
            <a:ext cx="1" cy="1145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1246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7670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</a:t>
            </a:fld>
            <a:endParaRPr lang="fr-FR"/>
          </a:p>
        </p:txBody>
      </p:sp>
      <p:sp>
        <p:nvSpPr>
          <p:cNvPr id="7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144101A-8886-464E-94DC-613388484E9D}"/>
              </a:ext>
            </a:extLst>
          </p:cNvPr>
          <p:cNvSpPr>
            <a:spLocks noGrp="1"/>
          </p:cNvSpPr>
          <p:nvPr/>
        </p:nvSpPr>
        <p:spPr>
          <a:xfrm>
            <a:off x="1640156" y="530964"/>
            <a:ext cx="8911687" cy="703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L’ICANN : présentation 1/2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4D8B68C3-9F06-4A29-907F-7B7770EC203B}"/>
              </a:ext>
            </a:extLst>
          </p:cNvPr>
          <p:cNvSpPr>
            <a:spLocks noGrp="1"/>
          </p:cNvSpPr>
          <p:nvPr/>
        </p:nvSpPr>
        <p:spPr>
          <a:xfrm>
            <a:off x="2773188" y="1776245"/>
            <a:ext cx="6645621" cy="3305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Times New Roman" panose="02020603050405020304" pitchFamily="18" charset="0"/>
              </a:rPr>
              <a:t>18 </a:t>
            </a:r>
            <a:r>
              <a:rPr lang="fr-FR" sz="2000" dirty="0">
                <a:cs typeface="Times New Roman" panose="02020603050405020304" pitchFamily="18" charset="0"/>
              </a:rPr>
              <a:t>septembre</a:t>
            </a:r>
            <a:r>
              <a:rPr lang="en-US" sz="2000" dirty="0">
                <a:cs typeface="Times New Roman" panose="02020603050405020304" pitchFamily="18" charset="0"/>
              </a:rPr>
              <a:t> 1998 : c</a:t>
            </a:r>
            <a:r>
              <a:rPr lang="fr-FR" sz="2000" dirty="0">
                <a:cs typeface="Times New Roman" panose="02020603050405020304" pitchFamily="18" charset="0"/>
              </a:rPr>
              <a:t>réation de l’ICANN 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Rôles: administrer les ressources numériques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Allouer l’espace des adresses de protocole Internet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Attribuer les identificateurs du protocole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Gérer le système de noms de domaines de premier niveau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Assurer les fonctions de gestion du DNS 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IANA</a:t>
            </a:r>
          </a:p>
        </p:txBody>
      </p:sp>
    </p:spTree>
    <p:extLst>
      <p:ext uri="{BB962C8B-B14F-4D97-AF65-F5344CB8AC3E}">
        <p14:creationId xmlns:p14="http://schemas.microsoft.com/office/powerpoint/2010/main" val="7073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216998" y="3049423"/>
            <a:ext cx="6569798" cy="7591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AFNIC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254038" y="3049423"/>
            <a:ext cx="1962962" cy="7591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FF0000"/>
              </a:gs>
              <a:gs pos="100000">
                <a:srgbClr val="5B9BD5"/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20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27152" y="4746964"/>
            <a:ext cx="1979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l’AFNIC</a:t>
            </a:r>
            <a:endParaRPr lang="fr-FR" dirty="0"/>
          </a:p>
        </p:txBody>
      </p:sp>
      <p:cxnSp>
        <p:nvCxnSpPr>
          <p:cNvPr id="13" name="Connecteur droit 12"/>
          <p:cNvCxnSpPr>
            <a:stCxn id="11" idx="0"/>
            <a:endCxn id="18" idx="2"/>
          </p:cNvCxnSpPr>
          <p:nvPr/>
        </p:nvCxnSpPr>
        <p:spPr>
          <a:xfrm flipV="1">
            <a:off x="3216998" y="2860594"/>
            <a:ext cx="2" cy="1886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888057" y="2491262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1997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25093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26332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26" name="Connecteur droit 25"/>
          <p:cNvCxnSpPr>
            <a:stCxn id="34" idx="0"/>
          </p:cNvCxnSpPr>
          <p:nvPr/>
        </p:nvCxnSpPr>
        <p:spPr>
          <a:xfrm flipV="1">
            <a:off x="1251626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isocèle 37"/>
          <p:cNvSpPr/>
          <p:nvPr/>
        </p:nvSpPr>
        <p:spPr>
          <a:xfrm rot="5400000">
            <a:off x="9648777" y="3232546"/>
            <a:ext cx="735529" cy="392907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753830" y="4003653"/>
            <a:ext cx="13994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Ouverture du .fr aux particuliers</a:t>
            </a:r>
            <a:endParaRPr lang="fr-FR" dirty="0"/>
          </a:p>
        </p:txBody>
      </p:sp>
      <p:cxnSp>
        <p:nvCxnSpPr>
          <p:cNvPr id="16" name="Connecteur droit 15"/>
          <p:cNvCxnSpPr>
            <a:stCxn id="15" idx="0"/>
            <a:endCxn id="17" idx="2"/>
          </p:cNvCxnSpPr>
          <p:nvPr/>
        </p:nvCxnSpPr>
        <p:spPr>
          <a:xfrm flipV="1">
            <a:off x="5453558" y="2858016"/>
            <a:ext cx="1" cy="1145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1246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2006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391531" y="4199830"/>
            <a:ext cx="1696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millions de .fr</a:t>
            </a:r>
            <a:endParaRPr lang="fr-FR" dirty="0"/>
          </a:p>
        </p:txBody>
      </p:sp>
      <p:cxnSp>
        <p:nvCxnSpPr>
          <p:cNvPr id="24" name="Connecteur droit 23"/>
          <p:cNvCxnSpPr>
            <a:stCxn id="23" idx="0"/>
            <a:endCxn id="28" idx="2"/>
          </p:cNvCxnSpPr>
          <p:nvPr/>
        </p:nvCxnSpPr>
        <p:spPr>
          <a:xfrm flipV="1">
            <a:off x="7239758" y="2858016"/>
            <a:ext cx="1" cy="1341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9108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29332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216998" y="3049423"/>
            <a:ext cx="6569798" cy="7591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AFNIC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254038" y="3049423"/>
            <a:ext cx="1962962" cy="7591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FF0000"/>
              </a:gs>
              <a:gs pos="100000">
                <a:srgbClr val="5B9BD5"/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21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27152" y="4746964"/>
            <a:ext cx="1979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l’AFNIC</a:t>
            </a:r>
            <a:endParaRPr lang="fr-FR" dirty="0"/>
          </a:p>
        </p:txBody>
      </p:sp>
      <p:cxnSp>
        <p:nvCxnSpPr>
          <p:cNvPr id="13" name="Connecteur droit 12"/>
          <p:cNvCxnSpPr>
            <a:stCxn id="11" idx="0"/>
            <a:endCxn id="18" idx="2"/>
          </p:cNvCxnSpPr>
          <p:nvPr/>
        </p:nvCxnSpPr>
        <p:spPr>
          <a:xfrm flipV="1">
            <a:off x="3216998" y="2860594"/>
            <a:ext cx="2" cy="1886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888057" y="2491262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1997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25093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26332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26" name="Connecteur droit 25"/>
          <p:cNvCxnSpPr>
            <a:stCxn id="34" idx="0"/>
          </p:cNvCxnSpPr>
          <p:nvPr/>
        </p:nvCxnSpPr>
        <p:spPr>
          <a:xfrm flipV="1">
            <a:off x="1251626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isocèle 37"/>
          <p:cNvSpPr/>
          <p:nvPr/>
        </p:nvSpPr>
        <p:spPr>
          <a:xfrm rot="5400000">
            <a:off x="9648777" y="3232546"/>
            <a:ext cx="735529" cy="392907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753830" y="4003653"/>
            <a:ext cx="13994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Ouverture du .fr aux particuliers</a:t>
            </a:r>
            <a:endParaRPr lang="fr-FR" dirty="0"/>
          </a:p>
        </p:txBody>
      </p:sp>
      <p:cxnSp>
        <p:nvCxnSpPr>
          <p:cNvPr id="16" name="Connecteur droit 15"/>
          <p:cNvCxnSpPr>
            <a:stCxn id="15" idx="0"/>
            <a:endCxn id="17" idx="2"/>
          </p:cNvCxnSpPr>
          <p:nvPr/>
        </p:nvCxnSpPr>
        <p:spPr>
          <a:xfrm flipV="1">
            <a:off x="5453558" y="2858016"/>
            <a:ext cx="1" cy="1145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1246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2006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391531" y="4199830"/>
            <a:ext cx="1696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millions de .fr</a:t>
            </a:r>
            <a:endParaRPr lang="fr-FR" dirty="0"/>
          </a:p>
        </p:txBody>
      </p:sp>
      <p:cxnSp>
        <p:nvCxnSpPr>
          <p:cNvPr id="24" name="Connecteur droit 23"/>
          <p:cNvCxnSpPr>
            <a:stCxn id="23" idx="0"/>
            <a:endCxn id="28" idx="2"/>
          </p:cNvCxnSpPr>
          <p:nvPr/>
        </p:nvCxnSpPr>
        <p:spPr>
          <a:xfrm flipV="1">
            <a:off x="7239758" y="2858016"/>
            <a:ext cx="1" cy="1341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9108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2011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7433430" y="4908758"/>
            <a:ext cx="16964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millions de .fr</a:t>
            </a:r>
            <a:endParaRPr lang="fr-FR" dirty="0"/>
          </a:p>
        </p:txBody>
      </p:sp>
      <p:cxnSp>
        <p:nvCxnSpPr>
          <p:cNvPr id="31" name="Connecteur droit 30"/>
          <p:cNvCxnSpPr>
            <a:stCxn id="30" idx="0"/>
            <a:endCxn id="32" idx="2"/>
          </p:cNvCxnSpPr>
          <p:nvPr/>
        </p:nvCxnSpPr>
        <p:spPr>
          <a:xfrm flipV="1">
            <a:off x="8281657" y="2858016"/>
            <a:ext cx="1" cy="205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7952715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8458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216998" y="3049423"/>
            <a:ext cx="6569798" cy="7591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AFNIC</a:t>
            </a:r>
            <a:endParaRPr lang="fr-FR" dirty="0"/>
          </a:p>
        </p:txBody>
      </p:sp>
      <p:cxnSp>
        <p:nvCxnSpPr>
          <p:cNvPr id="37" name="Connecteur droit 36"/>
          <p:cNvCxnSpPr>
            <a:stCxn id="35" idx="0"/>
            <a:endCxn id="39" idx="2"/>
          </p:cNvCxnSpPr>
          <p:nvPr/>
        </p:nvCxnSpPr>
        <p:spPr>
          <a:xfrm flipV="1">
            <a:off x="8707857" y="2330441"/>
            <a:ext cx="1" cy="32872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54038" y="3049423"/>
            <a:ext cx="1962962" cy="7591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FF0000"/>
              </a:gs>
              <a:gs pos="100000">
                <a:srgbClr val="5B9BD5"/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22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27152" y="4746964"/>
            <a:ext cx="1979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l’AFNIC</a:t>
            </a:r>
            <a:endParaRPr lang="fr-FR" dirty="0"/>
          </a:p>
        </p:txBody>
      </p:sp>
      <p:cxnSp>
        <p:nvCxnSpPr>
          <p:cNvPr id="13" name="Connecteur droit 12"/>
          <p:cNvCxnSpPr>
            <a:stCxn id="11" idx="0"/>
            <a:endCxn id="18" idx="2"/>
          </p:cNvCxnSpPr>
          <p:nvPr/>
        </p:nvCxnSpPr>
        <p:spPr>
          <a:xfrm flipV="1">
            <a:off x="3216998" y="2860594"/>
            <a:ext cx="2" cy="1886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888057" y="2491262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1997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25093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26332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26" name="Connecteur droit 25"/>
          <p:cNvCxnSpPr>
            <a:stCxn id="34" idx="0"/>
          </p:cNvCxnSpPr>
          <p:nvPr/>
        </p:nvCxnSpPr>
        <p:spPr>
          <a:xfrm flipV="1">
            <a:off x="1251626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isocèle 37"/>
          <p:cNvSpPr/>
          <p:nvPr/>
        </p:nvSpPr>
        <p:spPr>
          <a:xfrm rot="5400000">
            <a:off x="9648777" y="3232546"/>
            <a:ext cx="735529" cy="392907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753830" y="4003653"/>
            <a:ext cx="13994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Ouverture du .fr aux particuliers</a:t>
            </a:r>
            <a:endParaRPr lang="fr-FR" dirty="0"/>
          </a:p>
        </p:txBody>
      </p:sp>
      <p:cxnSp>
        <p:nvCxnSpPr>
          <p:cNvPr id="16" name="Connecteur droit 15"/>
          <p:cNvCxnSpPr>
            <a:stCxn id="15" idx="0"/>
            <a:endCxn id="17" idx="2"/>
          </p:cNvCxnSpPr>
          <p:nvPr/>
        </p:nvCxnSpPr>
        <p:spPr>
          <a:xfrm flipV="1">
            <a:off x="5453558" y="2858016"/>
            <a:ext cx="1" cy="1145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1246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2006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391531" y="4199830"/>
            <a:ext cx="1696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millions de .fr</a:t>
            </a:r>
            <a:endParaRPr lang="fr-FR" dirty="0"/>
          </a:p>
        </p:txBody>
      </p:sp>
      <p:cxnSp>
        <p:nvCxnSpPr>
          <p:cNvPr id="24" name="Connecteur droit 23"/>
          <p:cNvCxnSpPr>
            <a:stCxn id="23" idx="0"/>
            <a:endCxn id="28" idx="2"/>
          </p:cNvCxnSpPr>
          <p:nvPr/>
        </p:nvCxnSpPr>
        <p:spPr>
          <a:xfrm flipV="1">
            <a:off x="7239758" y="2858016"/>
            <a:ext cx="1" cy="1341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9108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2011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7433430" y="4908758"/>
            <a:ext cx="16964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millions de .fr</a:t>
            </a:r>
            <a:endParaRPr lang="fr-FR" dirty="0"/>
          </a:p>
        </p:txBody>
      </p:sp>
      <p:cxnSp>
        <p:nvCxnSpPr>
          <p:cNvPr id="31" name="Connecteur droit 30"/>
          <p:cNvCxnSpPr>
            <a:stCxn id="30" idx="0"/>
            <a:endCxn id="32" idx="2"/>
          </p:cNvCxnSpPr>
          <p:nvPr/>
        </p:nvCxnSpPr>
        <p:spPr>
          <a:xfrm flipV="1">
            <a:off x="8281657" y="2858016"/>
            <a:ext cx="1" cy="205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7952715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2016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7859630" y="5617686"/>
            <a:ext cx="16964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du .museum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8378915" y="1961109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811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220148" y="1242126"/>
            <a:ext cx="375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Choix d’un nom de domaine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891904" y="2082975"/>
            <a:ext cx="10408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porter atteinte à l’ordre public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porter atteinte à des droit de propriété intellectuelle (ex: similitude avec une marque)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être apparenté au nom de la République Française (ou collectivité territoriale)</a:t>
            </a:r>
          </a:p>
        </p:txBody>
      </p:sp>
    </p:spTree>
    <p:extLst>
      <p:ext uri="{BB962C8B-B14F-4D97-AF65-F5344CB8AC3E}">
        <p14:creationId xmlns:p14="http://schemas.microsoft.com/office/powerpoint/2010/main" val="21596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91904" y="2082975"/>
            <a:ext cx="104081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porter atteinte à l’ordre public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porter atteinte à des droit de propriété intellectuelle (ex: similitude avec une marque)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être apparenté au nom de la République Française (ou collectivité territoriale)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L’AFNIC propose une liste des noms interdit contenant par exemple :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1268303" y="4483632"/>
            <a:ext cx="2603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« bombe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« </a:t>
            </a:r>
            <a:r>
              <a:rPr lang="fr-FR" sz="2000" dirty="0" err="1" smtClean="0"/>
              <a:t>delit</a:t>
            </a:r>
            <a:r>
              <a:rPr lang="fr-FR" sz="2000" dirty="0" smtClean="0"/>
              <a:t> »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« </a:t>
            </a:r>
            <a:r>
              <a:rPr lang="fr-FR" sz="2000" dirty="0" err="1" smtClean="0"/>
              <a:t>satan</a:t>
            </a:r>
            <a:r>
              <a:rPr lang="fr-FR" sz="2000" dirty="0" smtClean="0"/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« casque-bleu »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4220148" y="1242126"/>
            <a:ext cx="375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Choix d’un nom de domaine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305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404745" y="1242126"/>
            <a:ext cx="33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Résolution de conflits</a:t>
            </a:r>
            <a:endParaRPr lang="fr-FR" sz="2400" dirty="0"/>
          </a:p>
        </p:txBody>
      </p:sp>
      <p:sp>
        <p:nvSpPr>
          <p:cNvPr id="2" name="Rectangle 1"/>
          <p:cNvSpPr/>
          <p:nvPr/>
        </p:nvSpPr>
        <p:spPr>
          <a:xfrm>
            <a:off x="1189063" y="1958490"/>
            <a:ext cx="2762251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Resolution à l’amiable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714874" y="1958490"/>
            <a:ext cx="2762251" cy="4286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Autres procédures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7987029" y="3202770"/>
            <a:ext cx="211455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PARL  EXPERT</a:t>
            </a:r>
            <a:endParaRPr lang="fr-FR" sz="2000" dirty="0"/>
          </a:p>
        </p:txBody>
      </p:sp>
      <p:cxnSp>
        <p:nvCxnSpPr>
          <p:cNvPr id="21" name="Connecteur droit avec flèche 20"/>
          <p:cNvCxnSpPr>
            <a:stCxn id="2" idx="3"/>
            <a:endCxn id="8" idx="1"/>
          </p:cNvCxnSpPr>
          <p:nvPr/>
        </p:nvCxnSpPr>
        <p:spPr>
          <a:xfrm>
            <a:off x="3951314" y="2172803"/>
            <a:ext cx="763560" cy="0"/>
          </a:xfrm>
          <a:prstGeom prst="straightConnector1">
            <a:avLst/>
          </a:prstGeom>
          <a:ln w="444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8" idx="2"/>
            <a:endCxn id="9" idx="0"/>
          </p:cNvCxnSpPr>
          <p:nvPr/>
        </p:nvCxnSpPr>
        <p:spPr>
          <a:xfrm rot="5400000">
            <a:off x="4333984" y="1443123"/>
            <a:ext cx="818025" cy="2706008"/>
          </a:xfrm>
          <a:prstGeom prst="bentConnector3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8" idx="2"/>
            <a:endCxn id="10" idx="0"/>
          </p:cNvCxnSpPr>
          <p:nvPr/>
        </p:nvCxnSpPr>
        <p:spPr>
          <a:xfrm rot="16200000" flipH="1">
            <a:off x="7162325" y="1320790"/>
            <a:ext cx="815655" cy="29483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32717" y="3205140"/>
            <a:ext cx="2114550" cy="4286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PARL  SYRELI</a:t>
            </a:r>
            <a:endParaRPr lang="fr-FR" sz="2000" dirty="0"/>
          </a:p>
        </p:txBody>
      </p:sp>
      <p:sp>
        <p:nvSpPr>
          <p:cNvPr id="32" name="ZoneTexte 31"/>
          <p:cNvSpPr txBox="1"/>
          <p:nvPr/>
        </p:nvSpPr>
        <p:spPr>
          <a:xfrm>
            <a:off x="806449" y="3621870"/>
            <a:ext cx="5167087" cy="21698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250€ de frais de procédure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2 mois de procédure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Requête et justification déposées en ligne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Décision rendue par un collège de l’AFNIC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6366001" y="3621870"/>
            <a:ext cx="5356607" cy="21698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1500€ de frais de procédure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2 mois de procédure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Requête et justification déposées en ligne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Décision rendue par un expert nommé sur le dossier</a:t>
            </a:r>
          </a:p>
        </p:txBody>
      </p:sp>
    </p:spTree>
    <p:extLst>
      <p:ext uri="{BB962C8B-B14F-4D97-AF65-F5344CB8AC3E}">
        <p14:creationId xmlns:p14="http://schemas.microsoft.com/office/powerpoint/2010/main" val="42804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26</a:t>
            </a:fld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358900" y="2020922"/>
            <a:ext cx="94742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Vers une indépendance totale?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L’ICANN aura-t-elle un jour le statut d’organisation intergouvernementale?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Doit on se résoudre à un internet régit par les GAFA?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Qu’en est-il des pays sous représentés comme les pays d’Asie et d’Afrique?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Et la Chine dans tout ça?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5" t="10156" r="16867" b="13330"/>
          <a:stretch/>
        </p:blipFill>
        <p:spPr>
          <a:xfrm>
            <a:off x="5008189" y="110594"/>
            <a:ext cx="2175622" cy="168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7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3</a:t>
            </a:fld>
            <a:endParaRPr lang="fr-FR"/>
          </a:p>
        </p:txBody>
      </p:sp>
      <p:sp>
        <p:nvSpPr>
          <p:cNvPr id="12" name="Content Placeholder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6359894D-DE80-44FE-9A5D-6949974FC28C}"/>
              </a:ext>
            </a:extLst>
          </p:cNvPr>
          <p:cNvSpPr>
            <a:spLocks noGrp="1"/>
          </p:cNvSpPr>
          <p:nvPr/>
        </p:nvSpPr>
        <p:spPr>
          <a:xfrm>
            <a:off x="1636443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cs typeface="Times New Roman" panose="02020603050405020304" pitchFamily="18" charset="0"/>
              </a:rPr>
              <a:t>Société à but non-lucratif </a:t>
            </a:r>
            <a:r>
              <a:rPr lang="fr-FR" sz="2000" dirty="0" smtClean="0">
                <a:cs typeface="Times New Roman" panose="02020603050405020304" pitchFamily="18" charset="0"/>
              </a:rPr>
              <a:t>(California </a:t>
            </a:r>
            <a:r>
              <a:rPr lang="fr-FR" sz="2000" dirty="0">
                <a:cs typeface="Times New Roman" panose="02020603050405020304" pitchFamily="18" charset="0"/>
              </a:rPr>
              <a:t>Non-Profit Public Benefit Corporation </a:t>
            </a:r>
            <a:r>
              <a:rPr lang="fr-FR" sz="2000" dirty="0" smtClean="0">
                <a:cs typeface="Times New Roman" panose="02020603050405020304" pitchFamily="18" charset="0"/>
              </a:rPr>
              <a:t>Law)</a:t>
            </a:r>
            <a:endParaRPr lang="fr-FR" sz="2000" dirty="0">
              <a:cs typeface="Times New Roman" panose="02020603050405020304" pitchFamily="18" charset="0"/>
            </a:endParaRPr>
          </a:p>
          <a:p>
            <a:r>
              <a:rPr lang="fr-FR" sz="2000" dirty="0">
                <a:cs typeface="Times New Roman" panose="02020603050405020304" pitchFamily="18" charset="0"/>
              </a:rPr>
              <a:t>Siège de </a:t>
            </a:r>
            <a:r>
              <a:rPr lang="fr-FR" sz="2000" dirty="0" smtClean="0">
                <a:cs typeface="Times New Roman" panose="02020603050405020304" pitchFamily="18" charset="0"/>
              </a:rPr>
              <a:t>l’ICANN : </a:t>
            </a:r>
            <a:r>
              <a:rPr lang="fr-FR" sz="2000" dirty="0">
                <a:cs typeface="Times New Roman" panose="02020603050405020304" pitchFamily="18" charset="0"/>
              </a:rPr>
              <a:t>Playa Vista, Californie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Conseil d’administration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16 membres - droit de vote décisions importantes 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5 membres – rôle de consultants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Médiateur – </a:t>
            </a:r>
            <a:r>
              <a:rPr lang="fr-FR" sz="2000" dirty="0" err="1">
                <a:cs typeface="Times New Roman" panose="02020603050405020304" pitchFamily="18" charset="0"/>
              </a:rPr>
              <a:t>Herb</a:t>
            </a:r>
            <a:r>
              <a:rPr lang="fr-FR" sz="2000" dirty="0"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cs typeface="Times New Roman" panose="02020603050405020304" pitchFamily="18" charset="0"/>
              </a:rPr>
              <a:t>Waye</a:t>
            </a:r>
            <a:r>
              <a:rPr lang="fr-FR" sz="2000" dirty="0">
                <a:cs typeface="Times New Roman" panose="02020603050405020304" pitchFamily="18" charset="0"/>
              </a:rPr>
              <a:t> depuis 2016</a:t>
            </a:r>
          </a:p>
          <a:p>
            <a:pPr indent="-285750"/>
            <a:r>
              <a:rPr lang="fr-FR" sz="2000" dirty="0" smtClean="0">
                <a:cs typeface="Times New Roman" panose="02020603050405020304" pitchFamily="18" charset="0"/>
              </a:rPr>
              <a:t>Président : </a:t>
            </a:r>
            <a:r>
              <a:rPr lang="fr-FR" sz="2000" dirty="0">
                <a:cs typeface="Times New Roman" panose="02020603050405020304" pitchFamily="18" charset="0"/>
              </a:rPr>
              <a:t>Goran </a:t>
            </a:r>
            <a:r>
              <a:rPr lang="fr-FR" sz="2000" dirty="0" err="1">
                <a:cs typeface="Times New Roman" panose="02020603050405020304" pitchFamily="18" charset="0"/>
              </a:rPr>
              <a:t>Marby</a:t>
            </a:r>
            <a:endParaRPr lang="fr-FR" sz="2000" dirty="0">
              <a:cs typeface="Times New Roman" panose="02020603050405020304" pitchFamily="18" charset="0"/>
            </a:endParaRPr>
          </a:p>
          <a:p>
            <a:pPr indent="-285750"/>
            <a:r>
              <a:rPr lang="fr-FR" sz="2000" dirty="0">
                <a:cs typeface="Times New Roman" panose="02020603050405020304" pitchFamily="18" charset="0"/>
              </a:rPr>
              <a:t>350 employés</a:t>
            </a:r>
          </a:p>
          <a:p>
            <a:endParaRPr lang="fr-FR" sz="2000" dirty="0">
              <a:cs typeface="Times New Roman" panose="02020603050405020304" pitchFamily="18" charset="0"/>
            </a:endParaRPr>
          </a:p>
          <a:p>
            <a:endParaRPr lang="en-US" sz="2000" dirty="0">
              <a:cs typeface="Times New Roman" panose="02020603050405020304" pitchFamily="18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784491" y="2305452"/>
            <a:ext cx="3479954" cy="3067988"/>
            <a:chOff x="7666796" y="2393169"/>
            <a:chExt cx="3479954" cy="3067988"/>
          </a:xfrm>
        </p:grpSpPr>
        <p:pic>
          <p:nvPicPr>
            <p:cNvPr id="13" name="Picture 3" descr="A picture containing sky, road, outdoor, highway&#10;&#10;Description automatically generated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FF7AA28-37ED-4FC3-9805-C48D77FF5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6796" y="2393169"/>
              <a:ext cx="3479954" cy="28217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4" name="TextBox 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5A3B9CA-8CA3-4D38-A989-F4D84E5E6255}"/>
                </a:ext>
              </a:extLst>
            </p:cNvPr>
            <p:cNvSpPr txBox="1"/>
            <p:nvPr/>
          </p:nvSpPr>
          <p:spPr>
            <a:xfrm>
              <a:off x="7989704" y="5214936"/>
              <a:ext cx="2834138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/>
                <a:t>Figure 1: Siège de l’ICANN à </a:t>
              </a:r>
              <a:r>
                <a:rPr lang="fr-FR" sz="1000" dirty="0" err="1"/>
                <a:t>Playa</a:t>
              </a:r>
              <a:r>
                <a:rPr lang="fr-FR" sz="1000" dirty="0"/>
                <a:t> Vista, Californie</a:t>
              </a:r>
              <a:endParaRPr lang="en-US" sz="1000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144101A-8886-464E-94DC-613388484E9D}"/>
              </a:ext>
            </a:extLst>
          </p:cNvPr>
          <p:cNvSpPr>
            <a:spLocks noGrp="1"/>
          </p:cNvSpPr>
          <p:nvPr/>
        </p:nvSpPr>
        <p:spPr>
          <a:xfrm>
            <a:off x="1640156" y="530964"/>
            <a:ext cx="8911687" cy="703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L’ICANN : présentation 2/2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4</a:t>
            </a:fld>
            <a:endParaRPr lang="fr-FR"/>
          </a:p>
        </p:txBody>
      </p:sp>
      <p:pic>
        <p:nvPicPr>
          <p:cNvPr id="7" name="Content Placeholder 7" descr="Graphical user interface&#10;&#10;Description automatically generated">
            <a:extLst>
              <a:ext uri="{FF2B5EF4-FFF2-40B4-BE49-F238E27FC236}">
                <a16:creationId xmlns:lc="http://schemas.openxmlformats.org/drawingml/2006/lockedCanvas" xmlns:a16="http://schemas.microsoft.com/office/drawing/2014/main" xmlns="" id="{0C05600B-7973-4455-90F0-51457968756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95" y="1614093"/>
            <a:ext cx="6511593" cy="37727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49A63935-4224-4A5E-8EA5-4B25C01F658C}"/>
              </a:ext>
            </a:extLst>
          </p:cNvPr>
          <p:cNvSpPr>
            <a:spLocks noGrp="1"/>
          </p:cNvSpPr>
          <p:nvPr/>
        </p:nvSpPr>
        <p:spPr>
          <a:xfrm>
            <a:off x="487912" y="1279128"/>
            <a:ext cx="4848782" cy="4299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cs typeface="Times New Roman" panose="02020603050405020304" pitchFamily="18" charset="0"/>
              </a:rPr>
              <a:t>350 employés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3 organisations avec un rôle de support</a:t>
            </a:r>
          </a:p>
          <a:p>
            <a:pPr lvl="1"/>
            <a:r>
              <a:rPr lang="fr-FR" sz="2000" dirty="0" smtClean="0">
                <a:cs typeface="Times New Roman" panose="02020603050405020304" pitchFamily="18" charset="0"/>
              </a:rPr>
              <a:t>GNSO (</a:t>
            </a:r>
            <a:r>
              <a:rPr lang="fr-FR" sz="2000" dirty="0" err="1">
                <a:cs typeface="Times New Roman" panose="02020603050405020304" pitchFamily="18" charset="0"/>
              </a:rPr>
              <a:t>Generic</a:t>
            </a:r>
            <a:r>
              <a:rPr lang="fr-FR" sz="2000" dirty="0">
                <a:cs typeface="Times New Roman" panose="02020603050405020304" pitchFamily="18" charset="0"/>
              </a:rPr>
              <a:t> Names </a:t>
            </a:r>
            <a:r>
              <a:rPr lang="fr-FR" sz="2000" dirty="0" err="1">
                <a:cs typeface="Times New Roman" panose="02020603050405020304" pitchFamily="18" charset="0"/>
              </a:rPr>
              <a:t>Supporting</a:t>
            </a:r>
            <a:r>
              <a:rPr lang="fr-FR" sz="2000" dirty="0"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cs typeface="Times New Roman" panose="02020603050405020304" pitchFamily="18" charset="0"/>
              </a:rPr>
              <a:t>Organization</a:t>
            </a:r>
            <a:r>
              <a:rPr lang="fr-FR" sz="2000" dirty="0">
                <a:cs typeface="Times New Roman" panose="02020603050405020304" pitchFamily="18" charset="0"/>
              </a:rPr>
              <a:t>) – gTLDs</a:t>
            </a:r>
          </a:p>
          <a:p>
            <a:pPr lvl="1"/>
            <a:r>
              <a:rPr lang="fr-FR" sz="2000" dirty="0" smtClean="0">
                <a:cs typeface="Times New Roman" panose="02020603050405020304" pitchFamily="18" charset="0"/>
              </a:rPr>
              <a:t>ccNSO (</a:t>
            </a:r>
            <a:r>
              <a:rPr lang="fr-FR" sz="2000" dirty="0">
                <a:cs typeface="Times New Roman" panose="02020603050405020304" pitchFamily="18" charset="0"/>
              </a:rPr>
              <a:t>Country Code Name </a:t>
            </a:r>
            <a:r>
              <a:rPr lang="fr-FR" sz="2000" dirty="0" err="1">
                <a:cs typeface="Times New Roman" panose="02020603050405020304" pitchFamily="18" charset="0"/>
              </a:rPr>
              <a:t>Supporting</a:t>
            </a:r>
            <a:r>
              <a:rPr lang="fr-FR" sz="2000" dirty="0"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cs typeface="Times New Roman" panose="02020603050405020304" pitchFamily="18" charset="0"/>
              </a:rPr>
              <a:t>Organization</a:t>
            </a:r>
            <a:r>
              <a:rPr lang="fr-FR" sz="2000" dirty="0">
                <a:cs typeface="Times New Roman" panose="02020603050405020304" pitchFamily="18" charset="0"/>
              </a:rPr>
              <a:t>) – </a:t>
            </a:r>
            <a:r>
              <a:rPr lang="fr-FR" sz="2000" dirty="0" err="1">
                <a:cs typeface="Times New Roman" panose="02020603050405020304" pitchFamily="18" charset="0"/>
              </a:rPr>
              <a:t>ccTLDs</a:t>
            </a:r>
            <a:endParaRPr lang="fr-FR" sz="2000" dirty="0">
              <a:cs typeface="Times New Roman" panose="02020603050405020304" pitchFamily="18" charset="0"/>
            </a:endParaRPr>
          </a:p>
          <a:p>
            <a:pPr lvl="1"/>
            <a:r>
              <a:rPr lang="fr-FR" sz="2000" dirty="0" smtClean="0">
                <a:cs typeface="Times New Roman" panose="02020603050405020304" pitchFamily="18" charset="0"/>
              </a:rPr>
              <a:t>ASO (</a:t>
            </a:r>
            <a:r>
              <a:rPr lang="fr-FR" sz="2000" dirty="0">
                <a:cs typeface="Times New Roman" panose="02020603050405020304" pitchFamily="18" charset="0"/>
              </a:rPr>
              <a:t>Adresse </a:t>
            </a:r>
            <a:r>
              <a:rPr lang="fr-FR" sz="2000" dirty="0" err="1">
                <a:cs typeface="Times New Roman" panose="02020603050405020304" pitchFamily="18" charset="0"/>
              </a:rPr>
              <a:t>Supporting</a:t>
            </a:r>
            <a:r>
              <a:rPr lang="fr-FR" sz="2000" dirty="0"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cs typeface="Times New Roman" panose="02020603050405020304" pitchFamily="18" charset="0"/>
              </a:rPr>
              <a:t>Organization</a:t>
            </a:r>
            <a:r>
              <a:rPr lang="fr-FR" sz="2000" dirty="0">
                <a:cs typeface="Times New Roman" panose="02020603050405020304" pitchFamily="18" charset="0"/>
              </a:rPr>
              <a:t>) – adressage IP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At-large Community – </a:t>
            </a:r>
            <a:r>
              <a:rPr lang="fr-FR" sz="2000" dirty="0" smtClean="0">
                <a:cs typeface="Times New Roman" panose="02020603050405020304" pitchFamily="18" charset="0"/>
              </a:rPr>
              <a:t>réseau </a:t>
            </a:r>
            <a:r>
              <a:rPr lang="fr-FR" sz="2000" dirty="0">
                <a:cs typeface="Times New Roman" panose="02020603050405020304" pitchFamily="18" charset="0"/>
              </a:rPr>
              <a:t>mondial 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Plus de 130 structures At-large - 5 zones géographiques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Comités consultatifs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144101A-8886-464E-94DC-613388484E9D}"/>
              </a:ext>
            </a:extLst>
          </p:cNvPr>
          <p:cNvSpPr>
            <a:spLocks noGrp="1"/>
          </p:cNvSpPr>
          <p:nvPr/>
        </p:nvSpPr>
        <p:spPr>
          <a:xfrm>
            <a:off x="1640156" y="530964"/>
            <a:ext cx="8911687" cy="703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L’ICANN : structure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85A3B9CA-8CA3-4D38-A989-F4D84E5E6255}"/>
              </a:ext>
            </a:extLst>
          </p:cNvPr>
          <p:cNvSpPr txBox="1"/>
          <p:nvPr/>
        </p:nvSpPr>
        <p:spPr>
          <a:xfrm>
            <a:off x="7175422" y="5386812"/>
            <a:ext cx="28341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/>
              <a:t>Figure </a:t>
            </a:r>
            <a:r>
              <a:rPr lang="fr-FR" sz="1000" dirty="0" smtClean="0"/>
              <a:t>2: Organigramme de la société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05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5</a:t>
            </a:fld>
            <a:endParaRPr lang="fr-FR"/>
          </a:p>
        </p:txBody>
      </p:sp>
      <p:sp>
        <p:nvSpPr>
          <p:cNvPr id="7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B2827535-66D3-48E0-9A89-356A28BF067F}"/>
              </a:ext>
            </a:extLst>
          </p:cNvPr>
          <p:cNvSpPr>
            <a:spLocks noGrp="1"/>
          </p:cNvSpPr>
          <p:nvPr/>
        </p:nvSpPr>
        <p:spPr>
          <a:xfrm>
            <a:off x="1640156" y="1540188"/>
            <a:ext cx="8915400" cy="4284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cs typeface="Times New Roman" panose="02020603050405020304" pitchFamily="18" charset="0"/>
              </a:rPr>
              <a:t>Statuts d’origine – 1998 Art. III, section </a:t>
            </a:r>
            <a:r>
              <a:rPr lang="fr-FR" sz="2000" dirty="0" smtClean="0">
                <a:cs typeface="Times New Roman" panose="02020603050405020304" pitchFamily="18" charset="0"/>
              </a:rPr>
              <a:t>1 du règlement intérieur de la société</a:t>
            </a:r>
            <a:endParaRPr lang="fr-FR" sz="2000" dirty="0">
              <a:cs typeface="Times New Roman" panose="02020603050405020304" pitchFamily="18" charset="0"/>
            </a:endParaRPr>
          </a:p>
          <a:p>
            <a:r>
              <a:rPr lang="fr-FR" sz="2000" dirty="0">
                <a:cs typeface="Times New Roman" panose="02020603050405020304" pitchFamily="18" charset="0"/>
              </a:rPr>
              <a:t>Jon Postel – pionnier de l’Internet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Recensement et adressage IP selon des critères géographiques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RFC(</a:t>
            </a:r>
            <a:r>
              <a:rPr lang="fr-FR" sz="2000" dirty="0" err="1">
                <a:cs typeface="Times New Roman" panose="02020603050405020304" pitchFamily="18" charset="0"/>
              </a:rPr>
              <a:t>Requests</a:t>
            </a:r>
            <a:r>
              <a:rPr lang="fr-FR" sz="2000" dirty="0">
                <a:cs typeface="Times New Roman" panose="02020603050405020304" pitchFamily="18" charset="0"/>
              </a:rPr>
              <a:t> For </a:t>
            </a:r>
            <a:r>
              <a:rPr lang="fr-FR" sz="2000" dirty="0" err="1">
                <a:cs typeface="Times New Roman" panose="02020603050405020304" pitchFamily="18" charset="0"/>
              </a:rPr>
              <a:t>Comments</a:t>
            </a:r>
            <a:r>
              <a:rPr lang="fr-FR" sz="2000" dirty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Création de l’IANA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1993 - enregistrement des noms de domaines de premier niveau et serveur root(A Root)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Gouvernement américain</a:t>
            </a:r>
          </a:p>
          <a:p>
            <a:pPr lvl="1"/>
            <a:r>
              <a:rPr lang="fr-FR" sz="2000" dirty="0" smtClean="0">
                <a:cs typeface="Times New Roman" panose="02020603050405020304" pitchFamily="18" charset="0"/>
              </a:rPr>
              <a:t>NSF (</a:t>
            </a:r>
            <a:r>
              <a:rPr lang="fr-FR" sz="2000" dirty="0">
                <a:cs typeface="Times New Roman" panose="02020603050405020304" pitchFamily="18" charset="0"/>
              </a:rPr>
              <a:t>National science Fondation)</a:t>
            </a:r>
          </a:p>
          <a:p>
            <a:pPr lvl="1"/>
            <a:r>
              <a:rPr lang="fr-FR" sz="2000" dirty="0" smtClean="0">
                <a:cs typeface="Times New Roman" panose="02020603050405020304" pitchFamily="18" charset="0"/>
              </a:rPr>
              <a:t>NSI (</a:t>
            </a:r>
            <a:r>
              <a:rPr lang="fr-FR" sz="2000" dirty="0">
                <a:cs typeface="Times New Roman" panose="02020603050405020304" pitchFamily="18" charset="0"/>
              </a:rPr>
              <a:t>Network Solutions INC</a:t>
            </a:r>
            <a:r>
              <a:rPr lang="fr-FR" sz="2000" dirty="0" smtClean="0">
                <a:cs typeface="Times New Roman" panose="02020603050405020304" pitchFamily="18" charset="0"/>
              </a:rPr>
              <a:t>.)</a:t>
            </a:r>
            <a:endParaRPr lang="fr-FR" sz="2000" dirty="0"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144101A-8886-464E-94DC-613388484E9D}"/>
              </a:ext>
            </a:extLst>
          </p:cNvPr>
          <p:cNvSpPr>
            <a:spLocks noGrp="1"/>
          </p:cNvSpPr>
          <p:nvPr/>
        </p:nvSpPr>
        <p:spPr>
          <a:xfrm>
            <a:off x="1640156" y="530964"/>
            <a:ext cx="8911687" cy="703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latin typeface="+mn-lt"/>
                <a:cs typeface="Times New Roman" panose="02020603050405020304" pitchFamily="18" charset="0"/>
              </a:rPr>
              <a:t>L’ICANN : chronologie </a:t>
            </a: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1/3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6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752D223E-5D8F-4FCF-8515-3C12B58A7717}"/>
              </a:ext>
            </a:extLst>
          </p:cNvPr>
          <p:cNvSpPr>
            <a:spLocks noGrp="1"/>
          </p:cNvSpPr>
          <p:nvPr/>
        </p:nvSpPr>
        <p:spPr>
          <a:xfrm>
            <a:off x="1640156" y="1540188"/>
            <a:ext cx="8915400" cy="4302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cs typeface="Times New Roman" panose="02020603050405020304" pitchFamily="18" charset="0"/>
              </a:rPr>
              <a:t>1995 – NSF ne finance plus Internet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Frais pour enregistrement des noms de domaines – NSI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Jon Postel : réunir IANA et Internet Society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1996 – IAHC(International Ad Hoc Community) créée par Jon Postel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IANA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Internet Society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Internet Architecture </a:t>
            </a:r>
            <a:r>
              <a:rPr lang="fr-FR" sz="2000" dirty="0" err="1">
                <a:cs typeface="Times New Roman" panose="02020603050405020304" pitchFamily="18" charset="0"/>
              </a:rPr>
              <a:t>Board</a:t>
            </a:r>
            <a:endParaRPr lang="fr-FR" sz="2000" dirty="0">
              <a:cs typeface="Times New Roman" panose="02020603050405020304" pitchFamily="18" charset="0"/>
            </a:endParaRP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International </a:t>
            </a:r>
            <a:r>
              <a:rPr lang="fr-FR" sz="2000" dirty="0" err="1">
                <a:cs typeface="Times New Roman" panose="02020603050405020304" pitchFamily="18" charset="0"/>
              </a:rPr>
              <a:t>Trademark</a:t>
            </a:r>
            <a:r>
              <a:rPr lang="fr-FR" sz="2000" dirty="0">
                <a:cs typeface="Times New Roman" panose="02020603050405020304" pitchFamily="18" charset="0"/>
              </a:rPr>
              <a:t> Association 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Nations Unies: Organisation Mondiale de la propriété intellectuelle et Union internationale des télécommunications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144101A-8886-464E-94DC-613388484E9D}"/>
              </a:ext>
            </a:extLst>
          </p:cNvPr>
          <p:cNvSpPr>
            <a:spLocks noGrp="1"/>
          </p:cNvSpPr>
          <p:nvPr/>
        </p:nvSpPr>
        <p:spPr>
          <a:xfrm>
            <a:off x="1640156" y="530964"/>
            <a:ext cx="8911687" cy="703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latin typeface="+mn-lt"/>
                <a:cs typeface="Times New Roman" panose="02020603050405020304" pitchFamily="18" charset="0"/>
              </a:rPr>
              <a:t>L’ICANN : chronologie </a:t>
            </a: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2/3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A9364079-E9ED-4D1C-A3A5-83038272CF11}"/>
              </a:ext>
            </a:extLst>
          </p:cNvPr>
          <p:cNvSpPr>
            <a:spLocks noGrp="1"/>
          </p:cNvSpPr>
          <p:nvPr/>
        </p:nvSpPr>
        <p:spPr>
          <a:xfrm>
            <a:off x="1640156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cs typeface="Times New Roman" panose="02020603050405020304" pitchFamily="18" charset="0"/>
              </a:rPr>
              <a:t>30 septembre 1998 – création effective de l’ICANN 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30 septembre 2009 – pressions internationales par Viviane Reding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Demande l’indépendance totale de l’organisation</a:t>
            </a:r>
          </a:p>
          <a:p>
            <a:pPr lvl="1"/>
            <a:r>
              <a:rPr lang="fr-FR" sz="2000" dirty="0" smtClean="0">
                <a:cs typeface="Times New Roman" panose="02020603050405020304" pitchFamily="18" charset="0"/>
              </a:rPr>
              <a:t>GAG (</a:t>
            </a:r>
            <a:r>
              <a:rPr lang="fr-FR" sz="2000" dirty="0">
                <a:cs typeface="Times New Roman" panose="02020603050405020304" pitchFamily="18" charset="0"/>
              </a:rPr>
              <a:t>Governmental Advisory Commitee)</a:t>
            </a:r>
          </a:p>
          <a:p>
            <a:pPr indent="-285750"/>
            <a:r>
              <a:rPr lang="fr-FR" sz="2000" dirty="0">
                <a:cs typeface="Times New Roman" panose="02020603050405020304" pitchFamily="18" charset="0"/>
              </a:rPr>
              <a:t>2012 – 2013 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Blocus Inde, Chine et Russie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Affaire Snowden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L’ICANN réclame son indépendance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2014 – Administration Obama annonce fin de contrat avec ICANN</a:t>
            </a:r>
          </a:p>
          <a:p>
            <a:r>
              <a:rPr lang="fr-FR" sz="2000" b="1" dirty="0">
                <a:cs typeface="Times New Roman" panose="02020603050405020304" pitchFamily="18" charset="0"/>
              </a:rPr>
              <a:t>2016 – Independence de l’ICANN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fr-FR" dirty="0"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144101A-8886-464E-94DC-613388484E9D}"/>
              </a:ext>
            </a:extLst>
          </p:cNvPr>
          <p:cNvSpPr>
            <a:spLocks noGrp="1"/>
          </p:cNvSpPr>
          <p:nvPr/>
        </p:nvSpPr>
        <p:spPr>
          <a:xfrm>
            <a:off x="1640156" y="530964"/>
            <a:ext cx="8911687" cy="703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L’ICANN : chronologie 3/3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1A0E49-7C84-4DB4-BCE3-A6FC729067C2}" type="slidenum">
              <a:rPr lang="fr-FR" smtClean="0"/>
              <a:pPr algn="ctr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70050" y="1091475"/>
            <a:ext cx="88519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800" dirty="0" smtClean="0">
                <a:solidFill>
                  <a:srgbClr val="FF0000"/>
                </a:solidFill>
              </a:rPr>
              <a:t>MANQUE :</a:t>
            </a:r>
          </a:p>
          <a:p>
            <a:pPr algn="ctr"/>
            <a:r>
              <a:rPr lang="fr-FR" sz="13800" dirty="0">
                <a:solidFill>
                  <a:srgbClr val="FF0000"/>
                </a:solidFill>
              </a:rPr>
              <a:t>	</a:t>
            </a:r>
            <a:r>
              <a:rPr lang="fr-FR" sz="13800" dirty="0" smtClean="0">
                <a:solidFill>
                  <a:srgbClr val="FF0000"/>
                </a:solidFill>
              </a:rPr>
              <a:t>Partie 2</a:t>
            </a:r>
            <a:endParaRPr lang="fr-FR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3"/>
          <a:stretch/>
        </p:blipFill>
        <p:spPr>
          <a:xfrm>
            <a:off x="3841730" y="2323949"/>
            <a:ext cx="4508540" cy="22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846</Words>
  <Application>Microsoft Office PowerPoint</Application>
  <PresentationFormat>Grand écran</PresentationFormat>
  <Paragraphs>206</Paragraphs>
  <Slides>27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 3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ICANN</dc:title>
  <dc:creator>Fabien MANSON</dc:creator>
  <cp:lastModifiedBy>Fabien MANSON</cp:lastModifiedBy>
  <cp:revision>73</cp:revision>
  <dcterms:created xsi:type="dcterms:W3CDTF">2021-01-17T14:03:52Z</dcterms:created>
  <dcterms:modified xsi:type="dcterms:W3CDTF">2021-01-17T18:21:31Z</dcterms:modified>
</cp:coreProperties>
</file>