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3" r:id="rId20"/>
    <p:sldId id="275" r:id="rId21"/>
    <p:sldId id="276" r:id="rId2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55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1236" y="7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09325A-64D1-4370-A2F5-4F97B352F945}" type="datetimeFigureOut">
              <a:rPr lang="fr-FR" smtClean="0"/>
              <a:t>17/01/2021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FD6FF9-6E25-4B6C-B5FC-0F0CD853E1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2282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D6FF9-6E25-4B6C-B5FC-0F0CD853E1B1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5477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D6FF9-6E25-4B6C-B5FC-0F0CD853E1B1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60010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D6FF9-6E25-4B6C-B5FC-0F0CD853E1B1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80705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D6FF9-6E25-4B6C-B5FC-0F0CD853E1B1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64587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D6FF9-6E25-4B6C-B5FC-0F0CD853E1B1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90186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57691-6218-4EB6-B625-5FCF872860BD}" type="datetime1">
              <a:rPr lang="fr-FR" smtClean="0"/>
              <a:t>17/01/2021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A0E49-7C84-4DB4-BCE3-A6FC729067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6743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D5CCD-00D4-4B4B-80CD-1D8257CDBBC5}" type="datetime1">
              <a:rPr lang="fr-FR" smtClean="0"/>
              <a:t>17/01/2021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A0E49-7C84-4DB4-BCE3-A6FC729067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1106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F9776-5F00-485A-98AA-9BEBF8943CB5}" type="datetime1">
              <a:rPr lang="fr-FR" smtClean="0"/>
              <a:t>17/01/2021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A0E49-7C84-4DB4-BCE3-A6FC729067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0138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EC365-BDC4-46C6-9FA0-2696CD89EEAC}" type="datetime1">
              <a:rPr lang="fr-FR" smtClean="0"/>
              <a:t>17/01/2021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A0E49-7C84-4DB4-BCE3-A6FC729067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4508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0B999-19A3-416C-BA93-CB2B82D48EA9}" type="datetime1">
              <a:rPr lang="fr-FR" smtClean="0"/>
              <a:t>17/01/2021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A0E49-7C84-4DB4-BCE3-A6FC729067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6942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BAF6B-E222-4775-92EA-4754BD46AF1E}" type="datetime1">
              <a:rPr lang="fr-FR" smtClean="0"/>
              <a:t>17/01/2021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A0E49-7C84-4DB4-BCE3-A6FC729067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3562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B26E8-C6DB-4AC2-AE25-ACB7C0E9F859}" type="datetime1">
              <a:rPr lang="fr-FR" smtClean="0"/>
              <a:t>17/01/2021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A0E49-7C84-4DB4-BCE3-A6FC729067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6751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413E4-B04B-4F76-AB5D-7434A44B8E4C}" type="datetime1">
              <a:rPr lang="fr-FR" smtClean="0"/>
              <a:t>17/01/2021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A0E49-7C84-4DB4-BCE3-A6FC729067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8039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39440-4F1F-499B-A482-0F6DD6C1E12F}" type="datetime1">
              <a:rPr lang="fr-FR" smtClean="0"/>
              <a:t>17/01/2021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A0E49-7C84-4DB4-BCE3-A6FC729067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9979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DDC48-317F-446F-A676-491C472AB95F}" type="datetime1">
              <a:rPr lang="fr-FR" smtClean="0"/>
              <a:t>17/01/2021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A0E49-7C84-4DB4-BCE3-A6FC729067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5876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19CE5-F9CD-42C0-B8A6-57610E3EFA86}" type="datetime1">
              <a:rPr lang="fr-FR" smtClean="0"/>
              <a:t>17/01/2021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A0E49-7C84-4DB4-BCE3-A6FC729067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4450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F54C7D-BD3A-4C51-9D30-0A1A0E8DB293}" type="datetime1">
              <a:rPr lang="fr-FR" smtClean="0"/>
              <a:t>17/01/2021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1A0E49-7C84-4DB4-BCE3-A6FC729067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1274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35390" y="0"/>
            <a:ext cx="1418378" cy="462968"/>
          </a:xfrm>
        </p:spPr>
        <p:txBody>
          <a:bodyPr>
            <a:normAutofit/>
          </a:bodyPr>
          <a:lstStyle/>
          <a:p>
            <a:pPr algn="l"/>
            <a:r>
              <a:rPr lang="fr-FR" dirty="0" smtClean="0"/>
              <a:t>UE : IGOV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235390" cy="68580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25" t="10156" r="16867" b="13330"/>
          <a:stretch/>
        </p:blipFill>
        <p:spPr>
          <a:xfrm>
            <a:off x="4406899" y="1993900"/>
            <a:ext cx="3568701" cy="2755900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235390" y="5534561"/>
            <a:ext cx="218188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fr-FR" sz="1600" i="1" dirty="0" smtClean="0"/>
              <a:t>Auteurs:</a:t>
            </a:r>
          </a:p>
          <a:p>
            <a:r>
              <a:rPr lang="fr-FR" sz="1600" i="1" dirty="0" smtClean="0"/>
              <a:t>Denis COTOI</a:t>
            </a:r>
          </a:p>
          <a:p>
            <a:r>
              <a:rPr lang="fr-FR" sz="1600" i="1" dirty="0" smtClean="0"/>
              <a:t>Fabien MANSON</a:t>
            </a:r>
          </a:p>
          <a:p>
            <a:r>
              <a:rPr lang="fr-FR" sz="1600" i="1" dirty="0" smtClean="0"/>
              <a:t>Alexandre MAZARS</a:t>
            </a:r>
            <a:endParaRPr lang="fr-FR" sz="1600" i="1" dirty="0"/>
          </a:p>
        </p:txBody>
      </p:sp>
      <p:sp>
        <p:nvSpPr>
          <p:cNvPr id="8" name="ZoneTexte 7"/>
          <p:cNvSpPr txBox="1"/>
          <p:nvPr/>
        </p:nvSpPr>
        <p:spPr>
          <a:xfrm>
            <a:off x="10010115" y="5534561"/>
            <a:ext cx="2181885" cy="792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fr-FR" sz="1600" i="1" dirty="0" smtClean="0"/>
              <a:t>Encadrant:</a:t>
            </a:r>
          </a:p>
          <a:p>
            <a:pPr algn="r">
              <a:lnSpc>
                <a:spcPct val="150000"/>
              </a:lnSpc>
            </a:pPr>
            <a:r>
              <a:rPr lang="fr-FR" sz="1600" i="1" dirty="0" smtClean="0"/>
              <a:t>Meryem MARZOUKY</a:t>
            </a:r>
            <a:endParaRPr lang="fr-FR" sz="1600" i="1" dirty="0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A0E49-7C84-4DB4-BCE3-A6FC729067C2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9233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235390" cy="68580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A0E49-7C84-4DB4-BCE3-A6FC729067C2}" type="slidenum">
              <a:rPr lang="fr-FR" smtClean="0"/>
              <a:t>10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4988" y="126906"/>
            <a:ext cx="2382023" cy="1115220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3157156" y="1242126"/>
            <a:ext cx="5877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La gestion des noms de domaine nationaux</a:t>
            </a:r>
            <a:endParaRPr lang="fr-FR" sz="2400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805"/>
          <a:stretch/>
        </p:blipFill>
        <p:spPr>
          <a:xfrm>
            <a:off x="725860" y="2766222"/>
            <a:ext cx="1401794" cy="131463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9" name="Image 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334"/>
          <a:stretch/>
        </p:blipFill>
        <p:spPr>
          <a:xfrm>
            <a:off x="2526420" y="2773292"/>
            <a:ext cx="1416994" cy="132064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10" name="Image 9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102"/>
          <a:stretch/>
        </p:blipFill>
        <p:spPr>
          <a:xfrm>
            <a:off x="4433884" y="2779305"/>
            <a:ext cx="1423446" cy="131463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11" name="Image 10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171"/>
          <a:stretch/>
        </p:blipFill>
        <p:spPr>
          <a:xfrm>
            <a:off x="6347800" y="2780061"/>
            <a:ext cx="1407009" cy="131387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12" name="Image 11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472"/>
          <a:stretch/>
        </p:blipFill>
        <p:spPr>
          <a:xfrm>
            <a:off x="8245279" y="2779305"/>
            <a:ext cx="1415848" cy="131742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13" name="Image 12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042"/>
          <a:stretch/>
        </p:blipFill>
        <p:spPr>
          <a:xfrm>
            <a:off x="10151597" y="2773292"/>
            <a:ext cx="1453582" cy="1311416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14" name="ZoneTexte 13"/>
          <p:cNvSpPr txBox="1"/>
          <p:nvPr/>
        </p:nvSpPr>
        <p:spPr>
          <a:xfrm>
            <a:off x="1185981" y="5211913"/>
            <a:ext cx="61010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 smtClean="0"/>
              <a:t>Les Terres Australes et Antarctiques Françaises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3379754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235390" cy="68580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A0E49-7C84-4DB4-BCE3-A6FC729067C2}" type="slidenum">
              <a:rPr lang="fr-FR" smtClean="0"/>
              <a:t>11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4988" y="126906"/>
            <a:ext cx="2382023" cy="1115220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3157156" y="1242126"/>
            <a:ext cx="5877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La gestion des noms de domaine nationaux</a:t>
            </a:r>
            <a:endParaRPr lang="fr-FR" sz="2400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805"/>
          <a:stretch/>
        </p:blipFill>
        <p:spPr>
          <a:xfrm>
            <a:off x="725860" y="2766222"/>
            <a:ext cx="1401794" cy="131463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9" name="Image 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334"/>
          <a:stretch/>
        </p:blipFill>
        <p:spPr>
          <a:xfrm>
            <a:off x="2526420" y="2773292"/>
            <a:ext cx="1416994" cy="132064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10" name="Image 9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102"/>
          <a:stretch/>
        </p:blipFill>
        <p:spPr>
          <a:xfrm>
            <a:off x="4433884" y="2779305"/>
            <a:ext cx="1423446" cy="131463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11" name="Image 10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171"/>
          <a:stretch/>
        </p:blipFill>
        <p:spPr>
          <a:xfrm>
            <a:off x="6347800" y="2780061"/>
            <a:ext cx="1407009" cy="1313879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12" name="Image 11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472"/>
          <a:stretch/>
        </p:blipFill>
        <p:spPr>
          <a:xfrm>
            <a:off x="8245279" y="2779305"/>
            <a:ext cx="1415848" cy="131742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13" name="Image 12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042"/>
          <a:stretch/>
        </p:blipFill>
        <p:spPr>
          <a:xfrm>
            <a:off x="10151597" y="2773292"/>
            <a:ext cx="1453582" cy="1311416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14" name="ZoneTexte 13"/>
          <p:cNvSpPr txBox="1"/>
          <p:nvPr/>
        </p:nvSpPr>
        <p:spPr>
          <a:xfrm>
            <a:off x="1185982" y="5211913"/>
            <a:ext cx="3054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 smtClean="0"/>
              <a:t>Wallis et Futuna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1311035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235390" cy="68580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A0E49-7C84-4DB4-BCE3-A6FC729067C2}" type="slidenum">
              <a:rPr lang="fr-FR" smtClean="0"/>
              <a:t>12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4988" y="126906"/>
            <a:ext cx="2382023" cy="1115220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3157156" y="1242126"/>
            <a:ext cx="5877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La gestion des noms de domaine nationaux</a:t>
            </a:r>
            <a:endParaRPr lang="fr-FR" sz="2400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805"/>
          <a:stretch/>
        </p:blipFill>
        <p:spPr>
          <a:xfrm>
            <a:off x="725860" y="2766222"/>
            <a:ext cx="1401794" cy="131463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9" name="Image 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334"/>
          <a:stretch/>
        </p:blipFill>
        <p:spPr>
          <a:xfrm>
            <a:off x="2526420" y="2773292"/>
            <a:ext cx="1416994" cy="132064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10" name="Image 9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102"/>
          <a:stretch/>
        </p:blipFill>
        <p:spPr>
          <a:xfrm>
            <a:off x="4433884" y="2779305"/>
            <a:ext cx="1423446" cy="131463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11" name="Image 10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171"/>
          <a:stretch/>
        </p:blipFill>
        <p:spPr>
          <a:xfrm>
            <a:off x="6347800" y="2780061"/>
            <a:ext cx="1407009" cy="1313879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12" name="Image 11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472"/>
          <a:stretch/>
        </p:blipFill>
        <p:spPr>
          <a:xfrm>
            <a:off x="8245279" y="2779305"/>
            <a:ext cx="1415848" cy="131742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13" name="Image 12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042"/>
          <a:stretch/>
        </p:blipFill>
        <p:spPr>
          <a:xfrm>
            <a:off x="10151597" y="2773292"/>
            <a:ext cx="1453582" cy="131141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14" name="ZoneTexte 13"/>
          <p:cNvSpPr txBox="1"/>
          <p:nvPr/>
        </p:nvSpPr>
        <p:spPr>
          <a:xfrm>
            <a:off x="1185982" y="5211913"/>
            <a:ext cx="3054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 smtClean="0"/>
              <a:t>Mayotte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1399867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>
          <a:xfrm>
            <a:off x="3216998" y="3049423"/>
            <a:ext cx="6569798" cy="759154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AFNIC</a:t>
            </a:r>
            <a:endParaRPr lang="fr-FR" dirty="0"/>
          </a:p>
        </p:txBody>
      </p:sp>
      <p:sp>
        <p:nvSpPr>
          <p:cNvPr id="25" name="Rectangle 24"/>
          <p:cNvSpPr/>
          <p:nvPr/>
        </p:nvSpPr>
        <p:spPr>
          <a:xfrm>
            <a:off x="1254038" y="3049423"/>
            <a:ext cx="1962962" cy="759154"/>
          </a:xfrm>
          <a:prstGeom prst="rect">
            <a:avLst/>
          </a:prstGeom>
          <a:gradFill flip="none" rotWithShape="1">
            <a:gsLst>
              <a:gs pos="0">
                <a:srgbClr val="FF0000"/>
              </a:gs>
              <a:gs pos="69000">
                <a:srgbClr val="FF0000"/>
              </a:gs>
              <a:gs pos="100000">
                <a:srgbClr val="5B9BD5"/>
              </a:gs>
            </a:gsLst>
            <a:lin ang="0" scaled="1"/>
            <a:tileRect/>
          </a:gra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INRIA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235390" cy="68580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A0E49-7C84-4DB4-BCE3-A6FC729067C2}" type="slidenum">
              <a:rPr lang="fr-FR" smtClean="0"/>
              <a:t>13</a:t>
            </a:fld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2227152" y="4746964"/>
            <a:ext cx="197969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/>
              <a:t>Création de l’AFNIC</a:t>
            </a:r>
            <a:endParaRPr lang="fr-FR" dirty="0"/>
          </a:p>
        </p:txBody>
      </p:sp>
      <p:cxnSp>
        <p:nvCxnSpPr>
          <p:cNvPr id="13" name="Connecteur droit 12"/>
          <p:cNvCxnSpPr>
            <a:stCxn id="11" idx="0"/>
            <a:endCxn id="18" idx="2"/>
          </p:cNvCxnSpPr>
          <p:nvPr/>
        </p:nvCxnSpPr>
        <p:spPr>
          <a:xfrm flipV="1">
            <a:off x="3216998" y="2860594"/>
            <a:ext cx="2" cy="18863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ZoneTexte 17"/>
          <p:cNvSpPr txBox="1"/>
          <p:nvPr/>
        </p:nvSpPr>
        <p:spPr>
          <a:xfrm>
            <a:off x="2888057" y="2491262"/>
            <a:ext cx="65788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1997</a:t>
            </a:r>
          </a:p>
        </p:txBody>
      </p:sp>
      <p:sp>
        <p:nvSpPr>
          <p:cNvPr id="27" name="ZoneTexte 26"/>
          <p:cNvSpPr txBox="1"/>
          <p:nvPr/>
        </p:nvSpPr>
        <p:spPr>
          <a:xfrm>
            <a:off x="925093" y="2488684"/>
            <a:ext cx="65788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1986</a:t>
            </a:r>
          </a:p>
        </p:txBody>
      </p:sp>
      <p:sp>
        <p:nvSpPr>
          <p:cNvPr id="34" name="ZoneTexte 33"/>
          <p:cNvSpPr txBox="1"/>
          <p:nvPr/>
        </p:nvSpPr>
        <p:spPr>
          <a:xfrm>
            <a:off x="326332" y="3994279"/>
            <a:ext cx="185058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Début des travaux de l’INRIA</a:t>
            </a:r>
            <a:endParaRPr lang="fr-FR" dirty="0"/>
          </a:p>
        </p:txBody>
      </p:sp>
      <p:cxnSp>
        <p:nvCxnSpPr>
          <p:cNvPr id="26" name="Connecteur droit 25"/>
          <p:cNvCxnSpPr>
            <a:stCxn id="34" idx="0"/>
          </p:cNvCxnSpPr>
          <p:nvPr/>
        </p:nvCxnSpPr>
        <p:spPr>
          <a:xfrm flipV="1">
            <a:off x="1251626" y="2858017"/>
            <a:ext cx="1" cy="113626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riangle isocèle 37"/>
          <p:cNvSpPr/>
          <p:nvPr/>
        </p:nvSpPr>
        <p:spPr>
          <a:xfrm rot="5400000">
            <a:off x="9648777" y="3232546"/>
            <a:ext cx="735529" cy="392907"/>
          </a:xfrm>
          <a:prstGeom prst="triangl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0" name="Image 3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4988" y="126906"/>
            <a:ext cx="2382023" cy="1115220"/>
          </a:xfrm>
          <a:prstGeom prst="rect">
            <a:avLst/>
          </a:prstGeom>
        </p:spPr>
      </p:pic>
      <p:sp>
        <p:nvSpPr>
          <p:cNvPr id="15" name="ZoneTexte 14"/>
          <p:cNvSpPr txBox="1"/>
          <p:nvPr/>
        </p:nvSpPr>
        <p:spPr>
          <a:xfrm>
            <a:off x="4753830" y="4003653"/>
            <a:ext cx="1399455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Ouverture du .fr aux particuliers</a:t>
            </a:r>
            <a:endParaRPr lang="fr-FR" dirty="0"/>
          </a:p>
        </p:txBody>
      </p:sp>
      <p:cxnSp>
        <p:nvCxnSpPr>
          <p:cNvPr id="16" name="Connecteur droit 15"/>
          <p:cNvCxnSpPr>
            <a:stCxn id="15" idx="0"/>
            <a:endCxn id="17" idx="2"/>
          </p:cNvCxnSpPr>
          <p:nvPr/>
        </p:nvCxnSpPr>
        <p:spPr>
          <a:xfrm flipV="1">
            <a:off x="5453558" y="2858016"/>
            <a:ext cx="1" cy="114563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/>
          <p:cNvSpPr txBox="1"/>
          <p:nvPr/>
        </p:nvSpPr>
        <p:spPr>
          <a:xfrm>
            <a:off x="5124616" y="2488684"/>
            <a:ext cx="65788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2006</a:t>
            </a:r>
          </a:p>
        </p:txBody>
      </p:sp>
    </p:spTree>
    <p:extLst>
      <p:ext uri="{BB962C8B-B14F-4D97-AF65-F5344CB8AC3E}">
        <p14:creationId xmlns:p14="http://schemas.microsoft.com/office/powerpoint/2010/main" val="767057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>
          <a:xfrm>
            <a:off x="3216998" y="3049423"/>
            <a:ext cx="6569798" cy="759154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AFNIC</a:t>
            </a:r>
            <a:endParaRPr lang="fr-FR" dirty="0"/>
          </a:p>
        </p:txBody>
      </p:sp>
      <p:sp>
        <p:nvSpPr>
          <p:cNvPr id="25" name="Rectangle 24"/>
          <p:cNvSpPr/>
          <p:nvPr/>
        </p:nvSpPr>
        <p:spPr>
          <a:xfrm>
            <a:off x="1254038" y="3049423"/>
            <a:ext cx="1962962" cy="759154"/>
          </a:xfrm>
          <a:prstGeom prst="rect">
            <a:avLst/>
          </a:prstGeom>
          <a:gradFill flip="none" rotWithShape="1">
            <a:gsLst>
              <a:gs pos="0">
                <a:srgbClr val="FF0000"/>
              </a:gs>
              <a:gs pos="69000">
                <a:srgbClr val="FF0000"/>
              </a:gs>
              <a:gs pos="100000">
                <a:srgbClr val="5B9BD5"/>
              </a:gs>
            </a:gsLst>
            <a:lin ang="0" scaled="1"/>
            <a:tileRect/>
          </a:gra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INRIA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235390" cy="68580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A0E49-7C84-4DB4-BCE3-A6FC729067C2}" type="slidenum">
              <a:rPr lang="fr-FR" smtClean="0"/>
              <a:t>14</a:t>
            </a:fld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2227152" y="4746964"/>
            <a:ext cx="197969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/>
              <a:t>Création de l’AFNIC</a:t>
            </a:r>
            <a:endParaRPr lang="fr-FR" dirty="0"/>
          </a:p>
        </p:txBody>
      </p:sp>
      <p:cxnSp>
        <p:nvCxnSpPr>
          <p:cNvPr id="13" name="Connecteur droit 12"/>
          <p:cNvCxnSpPr>
            <a:stCxn id="11" idx="0"/>
            <a:endCxn id="18" idx="2"/>
          </p:cNvCxnSpPr>
          <p:nvPr/>
        </p:nvCxnSpPr>
        <p:spPr>
          <a:xfrm flipV="1">
            <a:off x="3216998" y="2860594"/>
            <a:ext cx="2" cy="18863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ZoneTexte 17"/>
          <p:cNvSpPr txBox="1"/>
          <p:nvPr/>
        </p:nvSpPr>
        <p:spPr>
          <a:xfrm>
            <a:off x="2888057" y="2491262"/>
            <a:ext cx="65788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1997</a:t>
            </a:r>
          </a:p>
        </p:txBody>
      </p:sp>
      <p:sp>
        <p:nvSpPr>
          <p:cNvPr id="27" name="ZoneTexte 26"/>
          <p:cNvSpPr txBox="1"/>
          <p:nvPr/>
        </p:nvSpPr>
        <p:spPr>
          <a:xfrm>
            <a:off x="925093" y="2488684"/>
            <a:ext cx="65788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1986</a:t>
            </a:r>
          </a:p>
        </p:txBody>
      </p:sp>
      <p:sp>
        <p:nvSpPr>
          <p:cNvPr id="34" name="ZoneTexte 33"/>
          <p:cNvSpPr txBox="1"/>
          <p:nvPr/>
        </p:nvSpPr>
        <p:spPr>
          <a:xfrm>
            <a:off x="326332" y="3994279"/>
            <a:ext cx="185058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Début des travaux de l’INRIA</a:t>
            </a:r>
            <a:endParaRPr lang="fr-FR" dirty="0"/>
          </a:p>
        </p:txBody>
      </p:sp>
      <p:cxnSp>
        <p:nvCxnSpPr>
          <p:cNvPr id="26" name="Connecteur droit 25"/>
          <p:cNvCxnSpPr>
            <a:stCxn id="34" idx="0"/>
          </p:cNvCxnSpPr>
          <p:nvPr/>
        </p:nvCxnSpPr>
        <p:spPr>
          <a:xfrm flipV="1">
            <a:off x="1251626" y="2858017"/>
            <a:ext cx="1" cy="113626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riangle isocèle 37"/>
          <p:cNvSpPr/>
          <p:nvPr/>
        </p:nvSpPr>
        <p:spPr>
          <a:xfrm rot="5400000">
            <a:off x="9648777" y="3232546"/>
            <a:ext cx="735529" cy="392907"/>
          </a:xfrm>
          <a:prstGeom prst="triangl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0" name="Image 3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4988" y="126906"/>
            <a:ext cx="2382023" cy="1115220"/>
          </a:xfrm>
          <a:prstGeom prst="rect">
            <a:avLst/>
          </a:prstGeom>
        </p:spPr>
      </p:pic>
      <p:sp>
        <p:nvSpPr>
          <p:cNvPr id="15" name="ZoneTexte 14"/>
          <p:cNvSpPr txBox="1"/>
          <p:nvPr/>
        </p:nvSpPr>
        <p:spPr>
          <a:xfrm>
            <a:off x="4753830" y="4003653"/>
            <a:ext cx="1399455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Ouverture du .fr aux particuliers</a:t>
            </a:r>
            <a:endParaRPr lang="fr-FR" dirty="0"/>
          </a:p>
        </p:txBody>
      </p:sp>
      <p:cxnSp>
        <p:nvCxnSpPr>
          <p:cNvPr id="16" name="Connecteur droit 15"/>
          <p:cNvCxnSpPr>
            <a:stCxn id="15" idx="0"/>
            <a:endCxn id="17" idx="2"/>
          </p:cNvCxnSpPr>
          <p:nvPr/>
        </p:nvCxnSpPr>
        <p:spPr>
          <a:xfrm flipV="1">
            <a:off x="5453558" y="2858016"/>
            <a:ext cx="1" cy="114563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/>
          <p:cNvSpPr txBox="1"/>
          <p:nvPr/>
        </p:nvSpPr>
        <p:spPr>
          <a:xfrm>
            <a:off x="5124616" y="2488684"/>
            <a:ext cx="65788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2006</a:t>
            </a:r>
          </a:p>
        </p:txBody>
      </p:sp>
      <p:sp>
        <p:nvSpPr>
          <p:cNvPr id="23" name="ZoneTexte 22"/>
          <p:cNvSpPr txBox="1"/>
          <p:nvPr/>
        </p:nvSpPr>
        <p:spPr>
          <a:xfrm>
            <a:off x="6391531" y="4199830"/>
            <a:ext cx="16964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2 millions de .fr</a:t>
            </a:r>
            <a:endParaRPr lang="fr-FR" dirty="0"/>
          </a:p>
        </p:txBody>
      </p:sp>
      <p:cxnSp>
        <p:nvCxnSpPr>
          <p:cNvPr id="24" name="Connecteur droit 23"/>
          <p:cNvCxnSpPr>
            <a:stCxn id="23" idx="0"/>
            <a:endCxn id="28" idx="2"/>
          </p:cNvCxnSpPr>
          <p:nvPr/>
        </p:nvCxnSpPr>
        <p:spPr>
          <a:xfrm flipV="1">
            <a:off x="7239758" y="2858016"/>
            <a:ext cx="1" cy="13418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/>
          <p:cNvSpPr txBox="1"/>
          <p:nvPr/>
        </p:nvSpPr>
        <p:spPr>
          <a:xfrm>
            <a:off x="6910816" y="2488684"/>
            <a:ext cx="65788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2011</a:t>
            </a:r>
          </a:p>
        </p:txBody>
      </p:sp>
    </p:spTree>
    <p:extLst>
      <p:ext uri="{BB962C8B-B14F-4D97-AF65-F5344CB8AC3E}">
        <p14:creationId xmlns:p14="http://schemas.microsoft.com/office/powerpoint/2010/main" val="2933256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>
          <a:xfrm>
            <a:off x="3216998" y="3049423"/>
            <a:ext cx="6569798" cy="759154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AFNIC</a:t>
            </a:r>
            <a:endParaRPr lang="fr-FR" dirty="0"/>
          </a:p>
        </p:txBody>
      </p:sp>
      <p:sp>
        <p:nvSpPr>
          <p:cNvPr id="25" name="Rectangle 24"/>
          <p:cNvSpPr/>
          <p:nvPr/>
        </p:nvSpPr>
        <p:spPr>
          <a:xfrm>
            <a:off x="1254038" y="3049423"/>
            <a:ext cx="1962962" cy="759154"/>
          </a:xfrm>
          <a:prstGeom prst="rect">
            <a:avLst/>
          </a:prstGeom>
          <a:gradFill flip="none" rotWithShape="1">
            <a:gsLst>
              <a:gs pos="0">
                <a:srgbClr val="FF0000"/>
              </a:gs>
              <a:gs pos="69000">
                <a:srgbClr val="FF0000"/>
              </a:gs>
              <a:gs pos="100000">
                <a:srgbClr val="5B9BD5"/>
              </a:gs>
            </a:gsLst>
            <a:lin ang="0" scaled="1"/>
            <a:tileRect/>
          </a:gra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INRIA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235390" cy="68580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A0E49-7C84-4DB4-BCE3-A6FC729067C2}" type="slidenum">
              <a:rPr lang="fr-FR" smtClean="0"/>
              <a:t>15</a:t>
            </a:fld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2227152" y="4746964"/>
            <a:ext cx="197969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/>
              <a:t>Création de l’AFNIC</a:t>
            </a:r>
            <a:endParaRPr lang="fr-FR" dirty="0"/>
          </a:p>
        </p:txBody>
      </p:sp>
      <p:cxnSp>
        <p:nvCxnSpPr>
          <p:cNvPr id="13" name="Connecteur droit 12"/>
          <p:cNvCxnSpPr>
            <a:stCxn id="11" idx="0"/>
            <a:endCxn id="18" idx="2"/>
          </p:cNvCxnSpPr>
          <p:nvPr/>
        </p:nvCxnSpPr>
        <p:spPr>
          <a:xfrm flipV="1">
            <a:off x="3216998" y="2860594"/>
            <a:ext cx="2" cy="18863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ZoneTexte 17"/>
          <p:cNvSpPr txBox="1"/>
          <p:nvPr/>
        </p:nvSpPr>
        <p:spPr>
          <a:xfrm>
            <a:off x="2888057" y="2491262"/>
            <a:ext cx="65788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1997</a:t>
            </a:r>
          </a:p>
        </p:txBody>
      </p:sp>
      <p:sp>
        <p:nvSpPr>
          <p:cNvPr id="27" name="ZoneTexte 26"/>
          <p:cNvSpPr txBox="1"/>
          <p:nvPr/>
        </p:nvSpPr>
        <p:spPr>
          <a:xfrm>
            <a:off x="925093" y="2488684"/>
            <a:ext cx="65788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1986</a:t>
            </a:r>
          </a:p>
        </p:txBody>
      </p:sp>
      <p:sp>
        <p:nvSpPr>
          <p:cNvPr id="34" name="ZoneTexte 33"/>
          <p:cNvSpPr txBox="1"/>
          <p:nvPr/>
        </p:nvSpPr>
        <p:spPr>
          <a:xfrm>
            <a:off x="326332" y="3994279"/>
            <a:ext cx="185058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Début des travaux de l’INRIA</a:t>
            </a:r>
            <a:endParaRPr lang="fr-FR" dirty="0"/>
          </a:p>
        </p:txBody>
      </p:sp>
      <p:cxnSp>
        <p:nvCxnSpPr>
          <p:cNvPr id="26" name="Connecteur droit 25"/>
          <p:cNvCxnSpPr>
            <a:stCxn id="34" idx="0"/>
          </p:cNvCxnSpPr>
          <p:nvPr/>
        </p:nvCxnSpPr>
        <p:spPr>
          <a:xfrm flipV="1">
            <a:off x="1251626" y="2858017"/>
            <a:ext cx="1" cy="113626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riangle isocèle 37"/>
          <p:cNvSpPr/>
          <p:nvPr/>
        </p:nvSpPr>
        <p:spPr>
          <a:xfrm rot="5400000">
            <a:off x="9648777" y="3232546"/>
            <a:ext cx="735529" cy="392907"/>
          </a:xfrm>
          <a:prstGeom prst="triangl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0" name="Image 3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4988" y="126906"/>
            <a:ext cx="2382023" cy="1115220"/>
          </a:xfrm>
          <a:prstGeom prst="rect">
            <a:avLst/>
          </a:prstGeom>
        </p:spPr>
      </p:pic>
      <p:sp>
        <p:nvSpPr>
          <p:cNvPr id="15" name="ZoneTexte 14"/>
          <p:cNvSpPr txBox="1"/>
          <p:nvPr/>
        </p:nvSpPr>
        <p:spPr>
          <a:xfrm>
            <a:off x="4753830" y="4003653"/>
            <a:ext cx="1399455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Ouverture du .fr aux particuliers</a:t>
            </a:r>
            <a:endParaRPr lang="fr-FR" dirty="0"/>
          </a:p>
        </p:txBody>
      </p:sp>
      <p:cxnSp>
        <p:nvCxnSpPr>
          <p:cNvPr id="16" name="Connecteur droit 15"/>
          <p:cNvCxnSpPr>
            <a:stCxn id="15" idx="0"/>
            <a:endCxn id="17" idx="2"/>
          </p:cNvCxnSpPr>
          <p:nvPr/>
        </p:nvCxnSpPr>
        <p:spPr>
          <a:xfrm flipV="1">
            <a:off x="5453558" y="2858016"/>
            <a:ext cx="1" cy="114563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/>
          <p:cNvSpPr txBox="1"/>
          <p:nvPr/>
        </p:nvSpPr>
        <p:spPr>
          <a:xfrm>
            <a:off x="5124616" y="2488684"/>
            <a:ext cx="65788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2006</a:t>
            </a:r>
          </a:p>
        </p:txBody>
      </p:sp>
      <p:sp>
        <p:nvSpPr>
          <p:cNvPr id="23" name="ZoneTexte 22"/>
          <p:cNvSpPr txBox="1"/>
          <p:nvPr/>
        </p:nvSpPr>
        <p:spPr>
          <a:xfrm>
            <a:off x="6391531" y="4199830"/>
            <a:ext cx="16964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2 millions de .fr</a:t>
            </a:r>
            <a:endParaRPr lang="fr-FR" dirty="0"/>
          </a:p>
        </p:txBody>
      </p:sp>
      <p:cxnSp>
        <p:nvCxnSpPr>
          <p:cNvPr id="24" name="Connecteur droit 23"/>
          <p:cNvCxnSpPr>
            <a:stCxn id="23" idx="0"/>
            <a:endCxn id="28" idx="2"/>
          </p:cNvCxnSpPr>
          <p:nvPr/>
        </p:nvCxnSpPr>
        <p:spPr>
          <a:xfrm flipV="1">
            <a:off x="7239758" y="2858016"/>
            <a:ext cx="1" cy="13418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/>
          <p:cNvSpPr txBox="1"/>
          <p:nvPr/>
        </p:nvSpPr>
        <p:spPr>
          <a:xfrm>
            <a:off x="6910816" y="2488684"/>
            <a:ext cx="65788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2011</a:t>
            </a:r>
          </a:p>
        </p:txBody>
      </p:sp>
      <p:sp>
        <p:nvSpPr>
          <p:cNvPr id="30" name="ZoneTexte 29"/>
          <p:cNvSpPr txBox="1"/>
          <p:nvPr/>
        </p:nvSpPr>
        <p:spPr>
          <a:xfrm>
            <a:off x="7433430" y="4908758"/>
            <a:ext cx="169645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3 millions de .fr</a:t>
            </a:r>
            <a:endParaRPr lang="fr-FR" dirty="0"/>
          </a:p>
        </p:txBody>
      </p:sp>
      <p:cxnSp>
        <p:nvCxnSpPr>
          <p:cNvPr id="31" name="Connecteur droit 30"/>
          <p:cNvCxnSpPr>
            <a:stCxn id="30" idx="0"/>
            <a:endCxn id="32" idx="2"/>
          </p:cNvCxnSpPr>
          <p:nvPr/>
        </p:nvCxnSpPr>
        <p:spPr>
          <a:xfrm flipV="1">
            <a:off x="8281657" y="2858016"/>
            <a:ext cx="1" cy="205074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ZoneTexte 31"/>
          <p:cNvSpPr txBox="1"/>
          <p:nvPr/>
        </p:nvSpPr>
        <p:spPr>
          <a:xfrm>
            <a:off x="7952715" y="2488684"/>
            <a:ext cx="65788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2016</a:t>
            </a:r>
          </a:p>
        </p:txBody>
      </p:sp>
    </p:spTree>
    <p:extLst>
      <p:ext uri="{BB962C8B-B14F-4D97-AF65-F5344CB8AC3E}">
        <p14:creationId xmlns:p14="http://schemas.microsoft.com/office/powerpoint/2010/main" val="1845877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>
          <a:xfrm>
            <a:off x="3216998" y="3049423"/>
            <a:ext cx="6569798" cy="759154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AFNIC</a:t>
            </a:r>
            <a:endParaRPr lang="fr-FR" dirty="0"/>
          </a:p>
        </p:txBody>
      </p:sp>
      <p:cxnSp>
        <p:nvCxnSpPr>
          <p:cNvPr id="37" name="Connecteur droit 36"/>
          <p:cNvCxnSpPr>
            <a:stCxn id="35" idx="0"/>
            <a:endCxn id="39" idx="2"/>
          </p:cNvCxnSpPr>
          <p:nvPr/>
        </p:nvCxnSpPr>
        <p:spPr>
          <a:xfrm flipV="1">
            <a:off x="8707857" y="2330441"/>
            <a:ext cx="1" cy="328724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1254038" y="3049423"/>
            <a:ext cx="1962962" cy="759154"/>
          </a:xfrm>
          <a:prstGeom prst="rect">
            <a:avLst/>
          </a:prstGeom>
          <a:gradFill flip="none" rotWithShape="1">
            <a:gsLst>
              <a:gs pos="0">
                <a:srgbClr val="FF0000"/>
              </a:gs>
              <a:gs pos="69000">
                <a:srgbClr val="FF0000"/>
              </a:gs>
              <a:gs pos="100000">
                <a:srgbClr val="5B9BD5"/>
              </a:gs>
            </a:gsLst>
            <a:lin ang="0" scaled="1"/>
            <a:tileRect/>
          </a:gra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INRIA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235390" cy="68580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A0E49-7C84-4DB4-BCE3-A6FC729067C2}" type="slidenum">
              <a:rPr lang="fr-FR" smtClean="0"/>
              <a:t>16</a:t>
            </a:fld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2227152" y="4746964"/>
            <a:ext cx="197969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/>
              <a:t>Création de l’AFNIC</a:t>
            </a:r>
            <a:endParaRPr lang="fr-FR" dirty="0"/>
          </a:p>
        </p:txBody>
      </p:sp>
      <p:cxnSp>
        <p:nvCxnSpPr>
          <p:cNvPr id="13" name="Connecteur droit 12"/>
          <p:cNvCxnSpPr>
            <a:stCxn id="11" idx="0"/>
            <a:endCxn id="18" idx="2"/>
          </p:cNvCxnSpPr>
          <p:nvPr/>
        </p:nvCxnSpPr>
        <p:spPr>
          <a:xfrm flipV="1">
            <a:off x="3216998" y="2860594"/>
            <a:ext cx="2" cy="18863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ZoneTexte 17"/>
          <p:cNvSpPr txBox="1"/>
          <p:nvPr/>
        </p:nvSpPr>
        <p:spPr>
          <a:xfrm>
            <a:off x="2888057" y="2491262"/>
            <a:ext cx="65788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1997</a:t>
            </a:r>
          </a:p>
        </p:txBody>
      </p:sp>
      <p:sp>
        <p:nvSpPr>
          <p:cNvPr id="27" name="ZoneTexte 26"/>
          <p:cNvSpPr txBox="1"/>
          <p:nvPr/>
        </p:nvSpPr>
        <p:spPr>
          <a:xfrm>
            <a:off x="925093" y="2488684"/>
            <a:ext cx="65788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1986</a:t>
            </a:r>
          </a:p>
        </p:txBody>
      </p:sp>
      <p:sp>
        <p:nvSpPr>
          <p:cNvPr id="34" name="ZoneTexte 33"/>
          <p:cNvSpPr txBox="1"/>
          <p:nvPr/>
        </p:nvSpPr>
        <p:spPr>
          <a:xfrm>
            <a:off x="326332" y="3994279"/>
            <a:ext cx="185058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Début des travaux de l’INRIA</a:t>
            </a:r>
            <a:endParaRPr lang="fr-FR" dirty="0"/>
          </a:p>
        </p:txBody>
      </p:sp>
      <p:cxnSp>
        <p:nvCxnSpPr>
          <p:cNvPr id="26" name="Connecteur droit 25"/>
          <p:cNvCxnSpPr>
            <a:stCxn id="34" idx="0"/>
          </p:cNvCxnSpPr>
          <p:nvPr/>
        </p:nvCxnSpPr>
        <p:spPr>
          <a:xfrm flipV="1">
            <a:off x="1251626" y="2858017"/>
            <a:ext cx="1" cy="113626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riangle isocèle 37"/>
          <p:cNvSpPr/>
          <p:nvPr/>
        </p:nvSpPr>
        <p:spPr>
          <a:xfrm rot="5400000">
            <a:off x="9648777" y="3232546"/>
            <a:ext cx="735529" cy="392907"/>
          </a:xfrm>
          <a:prstGeom prst="triangl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0" name="Image 3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4988" y="126906"/>
            <a:ext cx="2382023" cy="1115220"/>
          </a:xfrm>
          <a:prstGeom prst="rect">
            <a:avLst/>
          </a:prstGeom>
        </p:spPr>
      </p:pic>
      <p:sp>
        <p:nvSpPr>
          <p:cNvPr id="15" name="ZoneTexte 14"/>
          <p:cNvSpPr txBox="1"/>
          <p:nvPr/>
        </p:nvSpPr>
        <p:spPr>
          <a:xfrm>
            <a:off x="4753830" y="4003653"/>
            <a:ext cx="1399455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Ouverture du .fr aux particuliers</a:t>
            </a:r>
            <a:endParaRPr lang="fr-FR" dirty="0"/>
          </a:p>
        </p:txBody>
      </p:sp>
      <p:cxnSp>
        <p:nvCxnSpPr>
          <p:cNvPr id="16" name="Connecteur droit 15"/>
          <p:cNvCxnSpPr>
            <a:stCxn id="15" idx="0"/>
            <a:endCxn id="17" idx="2"/>
          </p:cNvCxnSpPr>
          <p:nvPr/>
        </p:nvCxnSpPr>
        <p:spPr>
          <a:xfrm flipV="1">
            <a:off x="5453558" y="2858016"/>
            <a:ext cx="1" cy="114563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/>
          <p:cNvSpPr txBox="1"/>
          <p:nvPr/>
        </p:nvSpPr>
        <p:spPr>
          <a:xfrm>
            <a:off x="5124616" y="2488684"/>
            <a:ext cx="65788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2006</a:t>
            </a:r>
          </a:p>
        </p:txBody>
      </p:sp>
      <p:sp>
        <p:nvSpPr>
          <p:cNvPr id="23" name="ZoneTexte 22"/>
          <p:cNvSpPr txBox="1"/>
          <p:nvPr/>
        </p:nvSpPr>
        <p:spPr>
          <a:xfrm>
            <a:off x="6391531" y="4199830"/>
            <a:ext cx="16964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2 millions de .fr</a:t>
            </a:r>
            <a:endParaRPr lang="fr-FR" dirty="0"/>
          </a:p>
        </p:txBody>
      </p:sp>
      <p:cxnSp>
        <p:nvCxnSpPr>
          <p:cNvPr id="24" name="Connecteur droit 23"/>
          <p:cNvCxnSpPr>
            <a:stCxn id="23" idx="0"/>
            <a:endCxn id="28" idx="2"/>
          </p:cNvCxnSpPr>
          <p:nvPr/>
        </p:nvCxnSpPr>
        <p:spPr>
          <a:xfrm flipV="1">
            <a:off x="7239758" y="2858016"/>
            <a:ext cx="1" cy="13418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/>
          <p:cNvSpPr txBox="1"/>
          <p:nvPr/>
        </p:nvSpPr>
        <p:spPr>
          <a:xfrm>
            <a:off x="6910816" y="2488684"/>
            <a:ext cx="65788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2011</a:t>
            </a:r>
          </a:p>
        </p:txBody>
      </p:sp>
      <p:sp>
        <p:nvSpPr>
          <p:cNvPr id="30" name="ZoneTexte 29"/>
          <p:cNvSpPr txBox="1"/>
          <p:nvPr/>
        </p:nvSpPr>
        <p:spPr>
          <a:xfrm>
            <a:off x="7433430" y="4908758"/>
            <a:ext cx="169645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3 millions de .fr</a:t>
            </a:r>
            <a:endParaRPr lang="fr-FR" dirty="0"/>
          </a:p>
        </p:txBody>
      </p:sp>
      <p:cxnSp>
        <p:nvCxnSpPr>
          <p:cNvPr id="31" name="Connecteur droit 30"/>
          <p:cNvCxnSpPr>
            <a:stCxn id="30" idx="0"/>
            <a:endCxn id="32" idx="2"/>
          </p:cNvCxnSpPr>
          <p:nvPr/>
        </p:nvCxnSpPr>
        <p:spPr>
          <a:xfrm flipV="1">
            <a:off x="8281657" y="2858016"/>
            <a:ext cx="1" cy="205074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ZoneTexte 31"/>
          <p:cNvSpPr txBox="1"/>
          <p:nvPr/>
        </p:nvSpPr>
        <p:spPr>
          <a:xfrm>
            <a:off x="7952715" y="2488684"/>
            <a:ext cx="65788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2016</a:t>
            </a:r>
          </a:p>
        </p:txBody>
      </p:sp>
      <p:sp>
        <p:nvSpPr>
          <p:cNvPr id="35" name="ZoneTexte 34"/>
          <p:cNvSpPr txBox="1"/>
          <p:nvPr/>
        </p:nvSpPr>
        <p:spPr>
          <a:xfrm>
            <a:off x="7859630" y="5617686"/>
            <a:ext cx="169645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Gestion du .museum</a:t>
            </a:r>
            <a:endParaRPr lang="fr-FR" dirty="0"/>
          </a:p>
        </p:txBody>
      </p:sp>
      <p:sp>
        <p:nvSpPr>
          <p:cNvPr id="39" name="ZoneTexte 38"/>
          <p:cNvSpPr txBox="1"/>
          <p:nvPr/>
        </p:nvSpPr>
        <p:spPr>
          <a:xfrm>
            <a:off x="8378915" y="1961109"/>
            <a:ext cx="65788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2018</a:t>
            </a:r>
          </a:p>
        </p:txBody>
      </p:sp>
    </p:spTree>
    <p:extLst>
      <p:ext uri="{BB962C8B-B14F-4D97-AF65-F5344CB8AC3E}">
        <p14:creationId xmlns:p14="http://schemas.microsoft.com/office/powerpoint/2010/main" val="2381160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235390" cy="68580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A0E49-7C84-4DB4-BCE3-A6FC729067C2}" type="slidenum">
              <a:rPr lang="fr-FR" smtClean="0"/>
              <a:t>17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4988" y="126906"/>
            <a:ext cx="2382023" cy="1115220"/>
          </a:xfrm>
          <a:prstGeom prst="rect">
            <a:avLst/>
          </a:prstGeom>
        </p:spPr>
      </p:pic>
      <p:sp>
        <p:nvSpPr>
          <p:cNvPr id="2" name="ZoneTexte 1"/>
          <p:cNvSpPr txBox="1"/>
          <p:nvPr/>
        </p:nvSpPr>
        <p:spPr>
          <a:xfrm>
            <a:off x="4220148" y="1242126"/>
            <a:ext cx="37517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Choix d’un nom de domaine</a:t>
            </a:r>
            <a:endParaRPr lang="fr-FR" sz="2400" dirty="0"/>
          </a:p>
        </p:txBody>
      </p:sp>
      <p:sp>
        <p:nvSpPr>
          <p:cNvPr id="8" name="ZoneTexte 7"/>
          <p:cNvSpPr txBox="1"/>
          <p:nvPr/>
        </p:nvSpPr>
        <p:spPr>
          <a:xfrm>
            <a:off x="891904" y="2082975"/>
            <a:ext cx="1040819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dirty="0" smtClean="0"/>
              <a:t>Ne pas porter atteinte à l’ordre public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dirty="0" smtClean="0"/>
              <a:t>Ne pas porter atteinte à des droit de propriété intellectuelle (ex: similitude avec une marque)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dirty="0" smtClean="0"/>
              <a:t>Ne pas être apparenté au nom de la République Française (ou collectivité territoriale)</a:t>
            </a:r>
          </a:p>
        </p:txBody>
      </p:sp>
    </p:spTree>
    <p:extLst>
      <p:ext uri="{BB962C8B-B14F-4D97-AF65-F5344CB8AC3E}">
        <p14:creationId xmlns:p14="http://schemas.microsoft.com/office/powerpoint/2010/main" val="2159636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235390" cy="68580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A0E49-7C84-4DB4-BCE3-A6FC729067C2}" type="slidenum">
              <a:rPr lang="fr-FR" smtClean="0"/>
              <a:t>18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4988" y="126906"/>
            <a:ext cx="2382023" cy="1115220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891904" y="2082975"/>
            <a:ext cx="10408191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dirty="0" smtClean="0"/>
              <a:t>Ne pas porter atteinte à l’ordre public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dirty="0" smtClean="0"/>
              <a:t>Ne pas porter atteinte à des droit de propriété intellectuelle (ex: similitude avec une marque)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dirty="0" smtClean="0"/>
              <a:t>Ne pas être apparenté au nom de la République Française (ou collectivité territoriale)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fr-FR" sz="20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dirty="0" smtClean="0"/>
              <a:t>L’AFNIC propose une liste des noms interdit contenant par exemple :</a:t>
            </a:r>
            <a:endParaRPr lang="fr-FR" sz="2000" dirty="0"/>
          </a:p>
        </p:txBody>
      </p:sp>
      <p:sp>
        <p:nvSpPr>
          <p:cNvPr id="3" name="ZoneTexte 2"/>
          <p:cNvSpPr txBox="1"/>
          <p:nvPr/>
        </p:nvSpPr>
        <p:spPr>
          <a:xfrm>
            <a:off x="1268303" y="4483632"/>
            <a:ext cx="26037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 smtClean="0"/>
              <a:t>« bombe »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 smtClean="0"/>
              <a:t>« </a:t>
            </a:r>
            <a:r>
              <a:rPr lang="fr-FR" sz="2000" dirty="0" err="1" smtClean="0"/>
              <a:t>delit</a:t>
            </a:r>
            <a:r>
              <a:rPr lang="fr-FR" sz="2000" dirty="0" smtClean="0"/>
              <a:t> »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 smtClean="0"/>
              <a:t>« </a:t>
            </a:r>
            <a:r>
              <a:rPr lang="fr-FR" sz="2000" dirty="0" err="1" smtClean="0"/>
              <a:t>satan</a:t>
            </a:r>
            <a:r>
              <a:rPr lang="fr-FR" sz="2000" dirty="0" smtClean="0"/>
              <a:t> »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 smtClean="0"/>
              <a:t>« casque-bleu »</a:t>
            </a:r>
            <a:endParaRPr lang="fr-FR" sz="2000" dirty="0"/>
          </a:p>
        </p:txBody>
      </p:sp>
      <p:sp>
        <p:nvSpPr>
          <p:cNvPr id="10" name="ZoneTexte 9"/>
          <p:cNvSpPr txBox="1"/>
          <p:nvPr/>
        </p:nvSpPr>
        <p:spPr>
          <a:xfrm>
            <a:off x="4220148" y="1242126"/>
            <a:ext cx="37517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Choix d’un nom de domaine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4230557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235390" cy="68580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A0E49-7C84-4DB4-BCE3-A6FC729067C2}" type="slidenum">
              <a:rPr lang="fr-FR" smtClean="0"/>
              <a:t>19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4988" y="126906"/>
            <a:ext cx="2382023" cy="1115220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4404745" y="1242126"/>
            <a:ext cx="3382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Résolution de conflits</a:t>
            </a:r>
            <a:endParaRPr lang="fr-FR" sz="2400" dirty="0"/>
          </a:p>
        </p:txBody>
      </p:sp>
      <p:sp>
        <p:nvSpPr>
          <p:cNvPr id="2" name="Rectangle 1"/>
          <p:cNvSpPr/>
          <p:nvPr/>
        </p:nvSpPr>
        <p:spPr>
          <a:xfrm>
            <a:off x="1189063" y="1958490"/>
            <a:ext cx="2762251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 smtClean="0"/>
              <a:t>Resolution à l’amiable</a:t>
            </a:r>
            <a:endParaRPr lang="fr-FR" sz="2000" dirty="0"/>
          </a:p>
        </p:txBody>
      </p:sp>
      <p:sp>
        <p:nvSpPr>
          <p:cNvPr id="8" name="Rectangle 7"/>
          <p:cNvSpPr/>
          <p:nvPr/>
        </p:nvSpPr>
        <p:spPr>
          <a:xfrm>
            <a:off x="4714874" y="1958490"/>
            <a:ext cx="2762251" cy="42862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 smtClean="0"/>
              <a:t>Autres procédures</a:t>
            </a:r>
            <a:endParaRPr lang="fr-FR" sz="2000" dirty="0"/>
          </a:p>
        </p:txBody>
      </p:sp>
      <p:sp>
        <p:nvSpPr>
          <p:cNvPr id="10" name="Rectangle 9"/>
          <p:cNvSpPr/>
          <p:nvPr/>
        </p:nvSpPr>
        <p:spPr>
          <a:xfrm>
            <a:off x="7987029" y="3202770"/>
            <a:ext cx="2114550" cy="4191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 smtClean="0"/>
              <a:t>PARL  EXPERT</a:t>
            </a:r>
            <a:endParaRPr lang="fr-FR" sz="2000" dirty="0"/>
          </a:p>
        </p:txBody>
      </p:sp>
      <p:cxnSp>
        <p:nvCxnSpPr>
          <p:cNvPr id="21" name="Connecteur droit avec flèche 20"/>
          <p:cNvCxnSpPr>
            <a:stCxn id="2" idx="3"/>
            <a:endCxn id="8" idx="1"/>
          </p:cNvCxnSpPr>
          <p:nvPr/>
        </p:nvCxnSpPr>
        <p:spPr>
          <a:xfrm>
            <a:off x="3951314" y="2172803"/>
            <a:ext cx="763560" cy="0"/>
          </a:xfrm>
          <a:prstGeom prst="straightConnector1">
            <a:avLst/>
          </a:prstGeom>
          <a:ln w="4445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en angle 25"/>
          <p:cNvCxnSpPr>
            <a:stCxn id="8" idx="2"/>
            <a:endCxn id="9" idx="0"/>
          </p:cNvCxnSpPr>
          <p:nvPr/>
        </p:nvCxnSpPr>
        <p:spPr>
          <a:xfrm rot="5400000">
            <a:off x="4333984" y="1443123"/>
            <a:ext cx="818025" cy="2706008"/>
          </a:xfrm>
          <a:prstGeom prst="bentConnector3">
            <a:avLst/>
          </a:prstGeom>
          <a:ln w="381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en angle 26"/>
          <p:cNvCxnSpPr>
            <a:stCxn id="8" idx="2"/>
            <a:endCxn id="10" idx="0"/>
          </p:cNvCxnSpPr>
          <p:nvPr/>
        </p:nvCxnSpPr>
        <p:spPr>
          <a:xfrm rot="16200000" flipH="1">
            <a:off x="7162325" y="1320790"/>
            <a:ext cx="815655" cy="2948304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2332717" y="3205140"/>
            <a:ext cx="2114550" cy="42862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 smtClean="0"/>
              <a:t>PARL  SYRELI</a:t>
            </a:r>
            <a:endParaRPr lang="fr-FR" sz="2000" dirty="0"/>
          </a:p>
        </p:txBody>
      </p:sp>
      <p:sp>
        <p:nvSpPr>
          <p:cNvPr id="32" name="ZoneTexte 31"/>
          <p:cNvSpPr txBox="1"/>
          <p:nvPr/>
        </p:nvSpPr>
        <p:spPr>
          <a:xfrm>
            <a:off x="806449" y="3621870"/>
            <a:ext cx="5167087" cy="2169825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 smtClean="0"/>
              <a:t>250€ de frais de procédure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 smtClean="0"/>
              <a:t>2 mois de procédure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 smtClean="0"/>
              <a:t>Requête et justification déposées en ligne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 smtClean="0"/>
              <a:t>Décision rendue par un collège de l’AFNIC</a:t>
            </a:r>
            <a:endParaRPr lang="fr-FR" dirty="0"/>
          </a:p>
        </p:txBody>
      </p:sp>
      <p:sp>
        <p:nvSpPr>
          <p:cNvPr id="35" name="ZoneTexte 34"/>
          <p:cNvSpPr txBox="1"/>
          <p:nvPr/>
        </p:nvSpPr>
        <p:spPr>
          <a:xfrm>
            <a:off x="6366001" y="3621870"/>
            <a:ext cx="5356607" cy="2169825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 smtClean="0"/>
              <a:t>1500€ de frais de procédure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 smtClean="0"/>
              <a:t>2 mois de procédure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 smtClean="0"/>
              <a:t>Requête et justification déposées en ligne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 smtClean="0"/>
              <a:t>Décision rendue par un expert nommé sur le dossier</a:t>
            </a:r>
          </a:p>
        </p:txBody>
      </p:sp>
    </p:spTree>
    <p:extLst>
      <p:ext uri="{BB962C8B-B14F-4D97-AF65-F5344CB8AC3E}">
        <p14:creationId xmlns:p14="http://schemas.microsoft.com/office/powerpoint/2010/main" val="4280429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235390" cy="68580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A0E49-7C84-4DB4-BCE3-A6FC729067C2}" type="slidenum">
              <a:rPr lang="fr-FR" smtClean="0"/>
              <a:t>2</a:t>
            </a:fld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1670050" y="2828835"/>
            <a:ext cx="8851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MANQUE :</a:t>
            </a:r>
          </a:p>
          <a:p>
            <a:r>
              <a:rPr lang="fr-FR" dirty="0"/>
              <a:t>	</a:t>
            </a:r>
            <a:r>
              <a:rPr lang="fr-FR" dirty="0" smtClean="0"/>
              <a:t>Intro</a:t>
            </a:r>
          </a:p>
          <a:p>
            <a:r>
              <a:rPr lang="fr-FR" dirty="0"/>
              <a:t>	</a:t>
            </a:r>
            <a:r>
              <a:rPr lang="fr-FR" dirty="0" smtClean="0"/>
              <a:t>Partie 1</a:t>
            </a:r>
          </a:p>
          <a:p>
            <a:r>
              <a:rPr lang="fr-FR" dirty="0"/>
              <a:t>	</a:t>
            </a:r>
            <a:r>
              <a:rPr lang="fr-FR" dirty="0" smtClean="0"/>
              <a:t>Partie 2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70694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235390" cy="68580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A0E49-7C84-4DB4-BCE3-A6FC729067C2}" type="slidenum">
              <a:rPr lang="fr-FR" smtClean="0"/>
              <a:t>20</a:t>
            </a:fld>
            <a:endParaRPr lang="fr-FR"/>
          </a:p>
        </p:txBody>
      </p:sp>
      <p:sp>
        <p:nvSpPr>
          <p:cNvPr id="2" name="ZoneTexte 1"/>
          <p:cNvSpPr txBox="1"/>
          <p:nvPr/>
        </p:nvSpPr>
        <p:spPr>
          <a:xfrm>
            <a:off x="1358900" y="2020922"/>
            <a:ext cx="9474200" cy="2816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dirty="0" smtClean="0"/>
              <a:t>Vers une indépendance totale?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dirty="0" smtClean="0"/>
              <a:t>L’ICANN aura-t-elle un jour le statut d’organisation intergouvernementale?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dirty="0" smtClean="0"/>
              <a:t>Doit on se résoudre à un internet régit par les GAFA?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dirty="0" smtClean="0"/>
              <a:t>Qu’en est-il des pays sous représentés comme les pays d’Asie et d’Afrique?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dirty="0" smtClean="0"/>
              <a:t>Et la Chine dans tout ça?</a:t>
            </a:r>
            <a:endParaRPr lang="fr-FR" sz="2000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25" t="10156" r="16867" b="13330"/>
          <a:stretch/>
        </p:blipFill>
        <p:spPr>
          <a:xfrm>
            <a:off x="5008189" y="110594"/>
            <a:ext cx="2175622" cy="1680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492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235390" cy="68580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A0E49-7C84-4DB4-BCE3-A6FC729067C2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4723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235390" cy="68580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A0E49-7C84-4DB4-BCE3-A6FC729067C2}" type="slidenum">
              <a:rPr lang="fr-FR" smtClean="0"/>
              <a:t>3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93"/>
          <a:stretch/>
        </p:blipFill>
        <p:spPr>
          <a:xfrm>
            <a:off x="3638764" y="2210395"/>
            <a:ext cx="4971836" cy="2437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941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A0E49-7C84-4DB4-BCE3-A6FC729067C2}" type="slidenum">
              <a:rPr lang="fr-FR" smtClean="0"/>
              <a:t>4</a:t>
            </a:fld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4133040" y="3049423"/>
            <a:ext cx="1962962" cy="759154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INRIA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3804095" y="2488684"/>
            <a:ext cx="65788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1986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3205334" y="3994279"/>
            <a:ext cx="185058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/>
              <a:t>Début des travaux de l’INRIA</a:t>
            </a:r>
            <a:endParaRPr lang="fr-FR" dirty="0"/>
          </a:p>
        </p:txBody>
      </p:sp>
      <p:cxnSp>
        <p:nvCxnSpPr>
          <p:cNvPr id="12" name="Connecteur droit 11"/>
          <p:cNvCxnSpPr>
            <a:stCxn id="11" idx="0"/>
          </p:cNvCxnSpPr>
          <p:nvPr/>
        </p:nvCxnSpPr>
        <p:spPr>
          <a:xfrm flipV="1">
            <a:off x="4130628" y="2858017"/>
            <a:ext cx="1" cy="113626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riangle isocèle 12"/>
          <p:cNvSpPr/>
          <p:nvPr/>
        </p:nvSpPr>
        <p:spPr>
          <a:xfrm rot="5400000">
            <a:off x="5958898" y="3232547"/>
            <a:ext cx="732324" cy="392907"/>
          </a:xfrm>
          <a:prstGeom prst="triangle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235390" cy="68580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4988" y="126906"/>
            <a:ext cx="2382023" cy="1115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961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>
          <a:xfrm>
            <a:off x="6096000" y="3049423"/>
            <a:ext cx="2073734" cy="759154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AFNIC</a:t>
            </a:r>
            <a:endParaRPr lang="fr-FR" dirty="0"/>
          </a:p>
        </p:txBody>
      </p:sp>
      <p:sp>
        <p:nvSpPr>
          <p:cNvPr id="25" name="Rectangle 24"/>
          <p:cNvSpPr/>
          <p:nvPr/>
        </p:nvSpPr>
        <p:spPr>
          <a:xfrm>
            <a:off x="4133040" y="3049423"/>
            <a:ext cx="1962962" cy="759154"/>
          </a:xfrm>
          <a:prstGeom prst="rect">
            <a:avLst/>
          </a:prstGeom>
          <a:gradFill flip="none" rotWithShape="1">
            <a:gsLst>
              <a:gs pos="0">
                <a:srgbClr val="FF0000"/>
              </a:gs>
              <a:gs pos="69000">
                <a:srgbClr val="FF0000"/>
              </a:gs>
              <a:gs pos="100000">
                <a:srgbClr val="5B9BD5"/>
              </a:gs>
            </a:gsLst>
            <a:lin ang="0" scaled="1"/>
            <a:tileRect/>
          </a:gra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INRIA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235390" cy="68580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A0E49-7C84-4DB4-BCE3-A6FC729067C2}" type="slidenum">
              <a:rPr lang="fr-FR" smtClean="0"/>
              <a:t>5</a:t>
            </a:fld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5106154" y="4746964"/>
            <a:ext cx="197969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/>
              <a:t>Création de l’AFNIC</a:t>
            </a:r>
            <a:endParaRPr lang="fr-FR" dirty="0"/>
          </a:p>
        </p:txBody>
      </p:sp>
      <p:cxnSp>
        <p:nvCxnSpPr>
          <p:cNvPr id="13" name="Connecteur droit 12"/>
          <p:cNvCxnSpPr>
            <a:stCxn id="11" idx="0"/>
            <a:endCxn id="18" idx="2"/>
          </p:cNvCxnSpPr>
          <p:nvPr/>
        </p:nvCxnSpPr>
        <p:spPr>
          <a:xfrm flipV="1">
            <a:off x="6096000" y="2860594"/>
            <a:ext cx="2" cy="18863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ZoneTexte 17"/>
          <p:cNvSpPr txBox="1"/>
          <p:nvPr/>
        </p:nvSpPr>
        <p:spPr>
          <a:xfrm>
            <a:off x="5767059" y="2491262"/>
            <a:ext cx="65788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1997</a:t>
            </a:r>
          </a:p>
        </p:txBody>
      </p:sp>
      <p:sp>
        <p:nvSpPr>
          <p:cNvPr id="27" name="ZoneTexte 26"/>
          <p:cNvSpPr txBox="1"/>
          <p:nvPr/>
        </p:nvSpPr>
        <p:spPr>
          <a:xfrm>
            <a:off x="3804095" y="2488684"/>
            <a:ext cx="65788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1986</a:t>
            </a:r>
          </a:p>
        </p:txBody>
      </p:sp>
      <p:sp>
        <p:nvSpPr>
          <p:cNvPr id="34" name="ZoneTexte 33"/>
          <p:cNvSpPr txBox="1"/>
          <p:nvPr/>
        </p:nvSpPr>
        <p:spPr>
          <a:xfrm>
            <a:off x="3205334" y="3994279"/>
            <a:ext cx="185058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/>
              <a:t>Début des travaux de l’INRIA</a:t>
            </a:r>
            <a:endParaRPr lang="fr-FR" dirty="0"/>
          </a:p>
        </p:txBody>
      </p:sp>
      <p:cxnSp>
        <p:nvCxnSpPr>
          <p:cNvPr id="26" name="Connecteur droit 25"/>
          <p:cNvCxnSpPr>
            <a:stCxn id="34" idx="0"/>
          </p:cNvCxnSpPr>
          <p:nvPr/>
        </p:nvCxnSpPr>
        <p:spPr>
          <a:xfrm flipV="1">
            <a:off x="4130628" y="2858017"/>
            <a:ext cx="1" cy="113626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riangle isocèle 37"/>
          <p:cNvSpPr/>
          <p:nvPr/>
        </p:nvSpPr>
        <p:spPr>
          <a:xfrm rot="5400000">
            <a:off x="8029378" y="3232546"/>
            <a:ext cx="735529" cy="392907"/>
          </a:xfrm>
          <a:prstGeom prst="triangl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0" name="Image 3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4988" y="126906"/>
            <a:ext cx="2382023" cy="1115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951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A0E49-7C84-4DB4-BCE3-A6FC729067C2}" type="slidenum">
              <a:rPr lang="fr-FR" smtClean="0"/>
              <a:t>6</a:t>
            </a:fld>
            <a:endParaRPr lang="fr-FR"/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4988" y="126906"/>
            <a:ext cx="2382023" cy="1115220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0" y="0"/>
            <a:ext cx="235390" cy="68580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/>
          <p:cNvSpPr txBox="1"/>
          <p:nvPr/>
        </p:nvSpPr>
        <p:spPr>
          <a:xfrm>
            <a:off x="807073" y="2278445"/>
            <a:ext cx="4242770" cy="1800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000" dirty="0" smtClean="0"/>
              <a:t>L’AFNIC en chiffres 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 smtClean="0"/>
              <a:t>80 collaborateurs + 100 membres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 err="1" smtClean="0"/>
              <a:t>17M</a:t>
            </a:r>
            <a:r>
              <a:rPr lang="fr-FR" dirty="0" smtClean="0"/>
              <a:t>€ chiffre d’affaire 2019 (+4% 2018)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 err="1" smtClean="0"/>
              <a:t>14M</a:t>
            </a:r>
            <a:r>
              <a:rPr lang="fr-FR" dirty="0" smtClean="0"/>
              <a:t>€ de charges d’exploitation</a:t>
            </a:r>
          </a:p>
        </p:txBody>
      </p:sp>
      <p:grpSp>
        <p:nvGrpSpPr>
          <p:cNvPr id="7" name="Groupe 6"/>
          <p:cNvGrpSpPr/>
          <p:nvPr/>
        </p:nvGrpSpPr>
        <p:grpSpPr>
          <a:xfrm>
            <a:off x="7998734" y="1559257"/>
            <a:ext cx="2906162" cy="3331202"/>
            <a:chOff x="7736183" y="1099808"/>
            <a:chExt cx="2906162" cy="3331202"/>
          </a:xfrm>
        </p:grpSpPr>
        <p:pic>
          <p:nvPicPr>
            <p:cNvPr id="3" name="Image 2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348"/>
            <a:stretch/>
          </p:blipFill>
          <p:spPr>
            <a:xfrm>
              <a:off x="8193383" y="1099808"/>
              <a:ext cx="1991763" cy="2329192"/>
            </a:xfrm>
            <a:prstGeom prst="rect">
              <a:avLst/>
            </a:prstGeom>
          </p:spPr>
        </p:pic>
        <p:sp>
          <p:nvSpPr>
            <p:cNvPr id="5" name="ZoneTexte 4"/>
            <p:cNvSpPr txBox="1"/>
            <p:nvPr/>
          </p:nvSpPr>
          <p:spPr>
            <a:xfrm>
              <a:off x="7736183" y="3507680"/>
              <a:ext cx="290616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/>
                <a:t>Pierre Bonis</a:t>
              </a:r>
            </a:p>
            <a:p>
              <a:pPr algn="ctr"/>
              <a:r>
                <a:rPr lang="fr-FR" dirty="0" smtClean="0"/>
                <a:t>Directeur général depuis 2017</a:t>
              </a:r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2700545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235390" cy="68580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A0E49-7C84-4DB4-BCE3-A6FC729067C2}" type="slidenum">
              <a:rPr lang="fr-FR" smtClean="0"/>
              <a:t>7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4988" y="126906"/>
            <a:ext cx="2382023" cy="1115220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3157156" y="1242126"/>
            <a:ext cx="5877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La gestion des noms de domaine nationaux</a:t>
            </a:r>
            <a:endParaRPr lang="fr-FR" sz="2400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805"/>
          <a:stretch/>
        </p:blipFill>
        <p:spPr>
          <a:xfrm>
            <a:off x="725860" y="2766222"/>
            <a:ext cx="1401794" cy="131463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9" name="Image 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334"/>
          <a:stretch/>
        </p:blipFill>
        <p:spPr>
          <a:xfrm>
            <a:off x="2526420" y="2773292"/>
            <a:ext cx="1416994" cy="132064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10" name="Image 9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102"/>
          <a:stretch/>
        </p:blipFill>
        <p:spPr>
          <a:xfrm>
            <a:off x="4433884" y="2779305"/>
            <a:ext cx="1423446" cy="131463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11" name="Image 10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171"/>
          <a:stretch/>
        </p:blipFill>
        <p:spPr>
          <a:xfrm>
            <a:off x="6347800" y="2780061"/>
            <a:ext cx="1407009" cy="1313879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12" name="Image 11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472"/>
          <a:stretch/>
        </p:blipFill>
        <p:spPr>
          <a:xfrm>
            <a:off x="8245279" y="2779305"/>
            <a:ext cx="1415848" cy="131742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13" name="Image 12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042"/>
          <a:stretch/>
        </p:blipFill>
        <p:spPr>
          <a:xfrm>
            <a:off x="10151597" y="2773292"/>
            <a:ext cx="1453582" cy="1311416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14" name="ZoneTexte 13"/>
          <p:cNvSpPr txBox="1"/>
          <p:nvPr/>
        </p:nvSpPr>
        <p:spPr>
          <a:xfrm>
            <a:off x="1185981" y="5211913"/>
            <a:ext cx="41102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 smtClean="0"/>
              <a:t>France Métropolitaine + Corse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381344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235390" cy="68580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A0E49-7C84-4DB4-BCE3-A6FC729067C2}" type="slidenum">
              <a:rPr lang="fr-FR" smtClean="0"/>
              <a:t>8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4988" y="126906"/>
            <a:ext cx="2382023" cy="1115220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3157156" y="1242126"/>
            <a:ext cx="5877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La gestion des noms de domaine nationaux</a:t>
            </a:r>
            <a:endParaRPr lang="fr-FR" sz="2400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805"/>
          <a:stretch/>
        </p:blipFill>
        <p:spPr>
          <a:xfrm>
            <a:off x="725860" y="2766222"/>
            <a:ext cx="1401794" cy="131463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9" name="Image 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334"/>
          <a:stretch/>
        </p:blipFill>
        <p:spPr>
          <a:xfrm>
            <a:off x="2526420" y="2773292"/>
            <a:ext cx="1416994" cy="132064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10" name="Image 9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102"/>
          <a:stretch/>
        </p:blipFill>
        <p:spPr>
          <a:xfrm>
            <a:off x="4433884" y="2779305"/>
            <a:ext cx="1423446" cy="131463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11" name="Image 10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171"/>
          <a:stretch/>
        </p:blipFill>
        <p:spPr>
          <a:xfrm>
            <a:off x="6347800" y="2780061"/>
            <a:ext cx="1407009" cy="1313879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12" name="Image 11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472"/>
          <a:stretch/>
        </p:blipFill>
        <p:spPr>
          <a:xfrm>
            <a:off x="8245279" y="2779305"/>
            <a:ext cx="1415848" cy="131742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13" name="Image 12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042"/>
          <a:stretch/>
        </p:blipFill>
        <p:spPr>
          <a:xfrm>
            <a:off x="10151597" y="2773292"/>
            <a:ext cx="1453582" cy="1311416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14" name="ZoneTexte 13"/>
          <p:cNvSpPr txBox="1"/>
          <p:nvPr/>
        </p:nvSpPr>
        <p:spPr>
          <a:xfrm>
            <a:off x="1185982" y="5211913"/>
            <a:ext cx="37843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 smtClean="0"/>
              <a:t>Saint-Pierre et Miquelon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2451674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235390" cy="68580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A0E49-7C84-4DB4-BCE3-A6FC729067C2}" type="slidenum">
              <a:rPr lang="fr-FR" smtClean="0"/>
              <a:t>9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4988" y="126906"/>
            <a:ext cx="2382023" cy="1115220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3157156" y="1242126"/>
            <a:ext cx="5877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La gestion des noms de domaine nationaux</a:t>
            </a:r>
            <a:endParaRPr lang="fr-FR" sz="2400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805"/>
          <a:stretch/>
        </p:blipFill>
        <p:spPr>
          <a:xfrm>
            <a:off x="725860" y="2766222"/>
            <a:ext cx="1401794" cy="131463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9" name="Image 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334"/>
          <a:stretch/>
        </p:blipFill>
        <p:spPr>
          <a:xfrm>
            <a:off x="2526420" y="2773292"/>
            <a:ext cx="1416994" cy="132064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10" name="Image 9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102"/>
          <a:stretch/>
        </p:blipFill>
        <p:spPr>
          <a:xfrm>
            <a:off x="4433884" y="2779305"/>
            <a:ext cx="1423446" cy="131463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11" name="Image 10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171"/>
          <a:stretch/>
        </p:blipFill>
        <p:spPr>
          <a:xfrm>
            <a:off x="6347800" y="2780061"/>
            <a:ext cx="1407009" cy="1313879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12" name="Image 11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472"/>
          <a:stretch/>
        </p:blipFill>
        <p:spPr>
          <a:xfrm>
            <a:off x="8245279" y="2779305"/>
            <a:ext cx="1415848" cy="131742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13" name="Image 12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042"/>
          <a:stretch/>
        </p:blipFill>
        <p:spPr>
          <a:xfrm>
            <a:off x="10151597" y="2773292"/>
            <a:ext cx="1453582" cy="1311416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15" name="ZoneTexte 14"/>
          <p:cNvSpPr txBox="1"/>
          <p:nvPr/>
        </p:nvSpPr>
        <p:spPr>
          <a:xfrm>
            <a:off x="1185982" y="5211913"/>
            <a:ext cx="3054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 smtClean="0"/>
              <a:t>La Réunion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1956643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472</Words>
  <Application>Microsoft Office PowerPoint</Application>
  <PresentationFormat>Grand écran</PresentationFormat>
  <Paragraphs>143</Paragraphs>
  <Slides>21</Slides>
  <Notes>5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ICANN</dc:title>
  <dc:creator>Fabien MANSON</dc:creator>
  <cp:lastModifiedBy>Fabien MANSON</cp:lastModifiedBy>
  <cp:revision>50</cp:revision>
  <dcterms:created xsi:type="dcterms:W3CDTF">2021-01-17T14:03:52Z</dcterms:created>
  <dcterms:modified xsi:type="dcterms:W3CDTF">2021-01-17T17:19:24Z</dcterms:modified>
</cp:coreProperties>
</file>