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72" r:id="rId11"/>
    <p:sldId id="273" r:id="rId12"/>
    <p:sldId id="274" r:id="rId13"/>
    <p:sldId id="275" r:id="rId14"/>
    <p:sldId id="276" r:id="rId15"/>
    <p:sldId id="264" r:id="rId16"/>
    <p:sldId id="271" r:id="rId17"/>
    <p:sldId id="278" r:id="rId18"/>
    <p:sldId id="279" r:id="rId19"/>
    <p:sldId id="281" r:id="rId20"/>
    <p:sldId id="268" r:id="rId21"/>
    <p:sldId id="266" r:id="rId22"/>
    <p:sldId id="277" r:id="rId23"/>
    <p:sldId id="269" r:id="rId24"/>
    <p:sldId id="270"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F5E85C6-C25B-4A98-ACA4-0EBF4B21FED0}">
          <p14:sldIdLst/>
        </p14:section>
        <p14:section name="Intro" id="{F122474E-CDB8-47A6-B855-136EBD470666}">
          <p14:sldIdLst>
            <p14:sldId id="256"/>
          </p14:sldIdLst>
        </p14:section>
        <p14:section name="Contexte" id="{08C4CE12-E34A-426B-982B-D2D44B5114F1}">
          <p14:sldIdLst>
            <p14:sldId id="257"/>
            <p14:sldId id="258"/>
            <p14:sldId id="259"/>
          </p14:sldIdLst>
        </p14:section>
        <p14:section name="Cahier des charges" id="{359407FB-6B27-40D3-8FEF-A087B63F9706}">
          <p14:sldIdLst>
            <p14:sldId id="260"/>
          </p14:sldIdLst>
        </p14:section>
        <p14:section name="Analyse" id="{E87E9BC5-D0B5-4709-832D-787E121133F7}">
          <p14:sldIdLst>
            <p14:sldId id="261"/>
            <p14:sldId id="262"/>
            <p14:sldId id="263"/>
          </p14:sldIdLst>
        </p14:section>
        <p14:section name="Developpement" id="{CBA642EE-975E-48A5-9CE5-A2EC198CF8E4}">
          <p14:sldIdLst>
            <p14:sldId id="265"/>
            <p14:sldId id="272"/>
            <p14:sldId id="273"/>
            <p14:sldId id="274"/>
            <p14:sldId id="275"/>
            <p14:sldId id="276"/>
            <p14:sldId id="264"/>
            <p14:sldId id="271"/>
            <p14:sldId id="278"/>
            <p14:sldId id="279"/>
            <p14:sldId id="281"/>
            <p14:sldId id="268"/>
            <p14:sldId id="266"/>
            <p14:sldId id="277"/>
          </p14:sldIdLst>
        </p14:section>
        <p14:section name="Conclusion" id="{5E18C0D0-7BE9-49D4-A4FC-D9D67C19F982}">
          <p14:sldIdLst>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9B9"/>
    <a:srgbClr val="FC8888"/>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3" d="100"/>
          <a:sy n="113" d="100"/>
        </p:scale>
        <p:origin x="37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56E12-A7B0-40BB-B53B-545BE3161811}" type="datetimeFigureOut">
              <a:rPr lang="fr-FR" smtClean="0"/>
              <a:t>15/06/2020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64FFC-9B66-4F48-830D-CDE6869DA765}" type="slidenum">
              <a:rPr lang="fr-FR" smtClean="0"/>
              <a:t>‹N°›</a:t>
            </a:fld>
            <a:endParaRPr lang="fr-FR"/>
          </a:p>
        </p:txBody>
      </p:sp>
    </p:spTree>
    <p:extLst>
      <p:ext uri="{BB962C8B-B14F-4D97-AF65-F5344CB8AC3E}">
        <p14:creationId xmlns:p14="http://schemas.microsoft.com/office/powerpoint/2010/main" val="217239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9964FFC-9B66-4F48-830D-CDE6869DA765}" type="slidenum">
              <a:rPr lang="fr-FR" smtClean="0"/>
              <a:t>2</a:t>
            </a:fld>
            <a:endParaRPr lang="fr-FR"/>
          </a:p>
        </p:txBody>
      </p:sp>
    </p:spTree>
    <p:extLst>
      <p:ext uri="{BB962C8B-B14F-4D97-AF65-F5344CB8AC3E}">
        <p14:creationId xmlns:p14="http://schemas.microsoft.com/office/powerpoint/2010/main" val="393421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6F29AD2-F1A2-4E74-92F5-24F9B59D7573}" type="datetime1">
              <a:rPr lang="fr-FR" smtClean="0"/>
              <a:t>15/06/2020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23628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ED79E74-F135-472D-9DB2-DF9CBB980889}" type="datetime1">
              <a:rPr lang="fr-FR" smtClean="0"/>
              <a:t>15/06/2020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53165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AC5058-C0DB-48EC-8AB0-832BB3642373}" type="datetime1">
              <a:rPr lang="fr-FR" smtClean="0"/>
              <a:t>15/06/2020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142052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F652B7-3FED-4BAB-9F63-01DE7F9FB2B9}" type="datetime1">
              <a:rPr lang="fr-FR" smtClean="0"/>
              <a:t>15/06/2020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98802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7EEBBCA-4E0E-41A5-8927-176BBBB26381}" type="datetime1">
              <a:rPr lang="fr-FR" smtClean="0"/>
              <a:t>15/06/2020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767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B25F7E9-1BAD-4703-8D58-CE48142E5A5A}" type="datetime1">
              <a:rPr lang="fr-FR" smtClean="0"/>
              <a:t>15/06/2020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40316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16E7241-5728-45F1-8AF7-C3841E4FE797}" type="datetime1">
              <a:rPr lang="fr-FR" smtClean="0"/>
              <a:t>15/06/2020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9085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894D680-D819-474A-8D7B-CFB7F721C2AD}" type="datetime1">
              <a:rPr lang="fr-FR" smtClean="0"/>
              <a:t>15/06/2020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72868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07E58CE-068E-4EE3-B99A-44087A7E6EFC}" type="datetime1">
              <a:rPr lang="fr-FR" smtClean="0"/>
              <a:t>15/06/2020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72327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47317FF-4C54-4A8A-A564-9AE950381E3B}" type="datetime1">
              <a:rPr lang="fr-FR" smtClean="0"/>
              <a:t>15/06/2020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418484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9886678-C011-4E2C-A958-44E1DAFC1EA2}" type="datetime1">
              <a:rPr lang="fr-FR" smtClean="0"/>
              <a:t>15/06/2020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65529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4C28D-ABFF-4D11-8CAD-94D8A13303CD}" type="datetime1">
              <a:rPr lang="fr-FR" smtClean="0"/>
              <a:t>15/06/2020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67F9A-838C-4734-8EB0-754A37D9A5A7}" type="slidenum">
              <a:rPr lang="fr-FR" smtClean="0"/>
              <a:t>‹N°›</a:t>
            </a:fld>
            <a:endParaRPr lang="fr-FR"/>
          </a:p>
        </p:txBody>
      </p:sp>
    </p:spTree>
    <p:extLst>
      <p:ext uri="{BB962C8B-B14F-4D97-AF65-F5344CB8AC3E}">
        <p14:creationId xmlns:p14="http://schemas.microsoft.com/office/powerpoint/2010/main" val="308795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60400" y="1015999"/>
            <a:ext cx="10871200" cy="969963"/>
          </a:xfrm>
        </p:spPr>
        <p:txBody>
          <a:bodyPr>
            <a:normAutofit/>
          </a:bodyPr>
          <a:lstStyle/>
          <a:p>
            <a:r>
              <a:rPr lang="fr-FR" sz="4000" dirty="0" smtClean="0"/>
              <a:t>Impact des régions d’intérêt dans le streaming vidéo</a:t>
            </a:r>
            <a:endParaRPr lang="fr-FR" sz="4000" dirty="0"/>
          </a:p>
        </p:txBody>
      </p:sp>
      <p:sp>
        <p:nvSpPr>
          <p:cNvPr id="3" name="Sous-titre 2"/>
          <p:cNvSpPr>
            <a:spLocks noGrp="1"/>
          </p:cNvSpPr>
          <p:nvPr>
            <p:ph type="subTitle" idx="1"/>
          </p:nvPr>
        </p:nvSpPr>
        <p:spPr>
          <a:xfrm>
            <a:off x="1524000" y="2744522"/>
            <a:ext cx="9144000" cy="2853267"/>
          </a:xfrm>
        </p:spPr>
        <p:txBody>
          <a:bodyPr>
            <a:normAutofit fontScale="92500" lnSpcReduction="10000"/>
          </a:bodyPr>
          <a:lstStyle/>
          <a:p>
            <a:r>
              <a:rPr lang="fr-FR" dirty="0" smtClean="0"/>
              <a:t>Encadré par </a:t>
            </a:r>
          </a:p>
          <a:p>
            <a:r>
              <a:rPr lang="fr-FR" dirty="0" smtClean="0"/>
              <a:t>Olivier FOURMAUX</a:t>
            </a:r>
          </a:p>
          <a:p>
            <a:endParaRPr lang="fr-FR" dirty="0" smtClean="0"/>
          </a:p>
          <a:p>
            <a:r>
              <a:rPr lang="fr-FR" dirty="0" smtClean="0"/>
              <a:t>Et présenté par </a:t>
            </a:r>
          </a:p>
          <a:p>
            <a:r>
              <a:rPr lang="fr-FR" dirty="0" smtClean="0"/>
              <a:t>Sonia LOUNIS</a:t>
            </a:r>
          </a:p>
          <a:p>
            <a:r>
              <a:rPr lang="fr-FR" dirty="0" smtClean="0"/>
              <a:t>Fabien MANSON</a:t>
            </a:r>
          </a:p>
          <a:p>
            <a:r>
              <a:rPr lang="fr-FR" dirty="0" smtClean="0"/>
              <a:t>Alexandre MAZARS</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E4F67F9A-838C-4734-8EB0-754A37D9A5A7}" type="slidenum">
              <a:rPr lang="fr-FR" smtClean="0"/>
              <a:t>1</a:t>
            </a:fld>
            <a:endParaRPr lang="fr-FR"/>
          </a:p>
        </p:txBody>
      </p:sp>
    </p:spTree>
    <p:extLst>
      <p:ext uri="{BB962C8B-B14F-4D97-AF65-F5344CB8AC3E}">
        <p14:creationId xmlns:p14="http://schemas.microsoft.com/office/powerpoint/2010/main" val="4288489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996" y="1008793"/>
            <a:ext cx="9008956" cy="5168354"/>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10</a:t>
            </a:fld>
            <a:endParaRPr lang="fr-F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cxnSp>
        <p:nvCxnSpPr>
          <p:cNvPr id="6" name="Connecteur droit avec flèche 5"/>
          <p:cNvCxnSpPr>
            <a:endCxn id="8"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23982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521" y="1008793"/>
            <a:ext cx="9996540" cy="5168354"/>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11</a:t>
            </a:fld>
            <a:endParaRPr lang="fr-FR"/>
          </a:p>
        </p:txBody>
      </p:sp>
      <p:sp>
        <p:nvSpPr>
          <p:cNvPr id="4" name="ZoneTexte 3"/>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cxnSp>
        <p:nvCxnSpPr>
          <p:cNvPr id="6" name="Connecteur droit avec flèche 5"/>
          <p:cNvCxnSpPr>
            <a:endCxn id="7"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2603497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12</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1973676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13</a:t>
            </a:fld>
            <a:endParaRPr lang="fr-FR"/>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332650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14</a:t>
            </a:fld>
            <a:endParaRPr lang="fr-FR"/>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3311244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15</a:t>
            </a:fld>
            <a:endParaRPr lang="fr-F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notre architecture de test</a:t>
            </a:r>
            <a:endParaRPr lang="fr-FR" sz="28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117" y="989741"/>
            <a:ext cx="7805765" cy="5549171"/>
          </a:xfrm>
          <a:prstGeom prst="rect">
            <a:avLst/>
          </a:prstGeom>
        </p:spPr>
      </p:pic>
    </p:spTree>
    <p:extLst>
      <p:ext uri="{BB962C8B-B14F-4D97-AF65-F5344CB8AC3E}">
        <p14:creationId xmlns:p14="http://schemas.microsoft.com/office/powerpoint/2010/main" val="4288963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16</a:t>
            </a:fld>
            <a:endParaRPr lang="fr-FR"/>
          </a:p>
        </p:txBody>
      </p:sp>
      <p:sp>
        <p:nvSpPr>
          <p:cNvPr id="4" name="Rectangle 3"/>
          <p:cNvSpPr/>
          <p:nvPr/>
        </p:nvSpPr>
        <p:spPr>
          <a:xfrm>
            <a:off x="5543220" y="3167390"/>
            <a:ext cx="1105559" cy="523220"/>
          </a:xfrm>
          <a:prstGeom prst="rect">
            <a:avLst/>
          </a:prstGeom>
        </p:spPr>
        <p:txBody>
          <a:bodyPr wrap="none">
            <a:spAutoFit/>
          </a:bodyPr>
          <a:lstStyle/>
          <a:p>
            <a:r>
              <a:rPr lang="fr-FR" sz="2800" dirty="0" smtClean="0"/>
              <a:t>VIDEO</a:t>
            </a:r>
            <a:endParaRPr lang="fr-FR" sz="2800" dirty="0"/>
          </a:p>
        </p:txBody>
      </p:sp>
    </p:spTree>
    <p:extLst>
      <p:ext uri="{BB962C8B-B14F-4D97-AF65-F5344CB8AC3E}">
        <p14:creationId xmlns:p14="http://schemas.microsoft.com/office/powerpoint/2010/main" val="3655151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17</a:t>
            </a:fld>
            <a:endParaRPr lang="fr-FR"/>
          </a:p>
        </p:txBody>
      </p:sp>
      <p:sp>
        <p:nvSpPr>
          <p:cNvPr id="3" name="ZoneTexte 2"/>
          <p:cNvSpPr txBox="1"/>
          <p:nvPr/>
        </p:nvSpPr>
        <p:spPr>
          <a:xfrm>
            <a:off x="2480733" y="426306"/>
            <a:ext cx="7230533" cy="523220"/>
          </a:xfrm>
          <a:prstGeom prst="rect">
            <a:avLst/>
          </a:prstGeom>
          <a:noFill/>
        </p:spPr>
        <p:txBody>
          <a:bodyPr wrap="square" rtlCol="0">
            <a:spAutoFit/>
          </a:bodyPr>
          <a:lstStyle/>
          <a:p>
            <a:pPr algn="ctr"/>
            <a:r>
              <a:rPr lang="fr-FR" sz="2800" dirty="0" smtClean="0"/>
              <a:t>Les résultats avec un seul bitrate</a:t>
            </a:r>
            <a:endParaRPr lang="fr-FR" sz="2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177" y="1774072"/>
            <a:ext cx="9821646" cy="2543530"/>
          </a:xfrm>
          <a:prstGeom prst="rect">
            <a:avLst/>
          </a:prstGeom>
        </p:spPr>
      </p:pic>
      <p:sp>
        <p:nvSpPr>
          <p:cNvPr id="5" name="ZoneTexte 4"/>
          <p:cNvSpPr txBox="1"/>
          <p:nvPr/>
        </p:nvSpPr>
        <p:spPr>
          <a:xfrm>
            <a:off x="1526038" y="4402666"/>
            <a:ext cx="9139923" cy="369332"/>
          </a:xfrm>
          <a:prstGeom prst="rect">
            <a:avLst/>
          </a:prstGeom>
          <a:noFill/>
        </p:spPr>
        <p:txBody>
          <a:bodyPr wrap="square" rtlCol="0">
            <a:spAutoFit/>
          </a:bodyPr>
          <a:lstStyle/>
          <a:p>
            <a:pPr algn="ctr"/>
            <a:r>
              <a:rPr lang="fr-FR" dirty="0" smtClean="0"/>
              <a:t>Statistiques de la vidéo de référence découpée en 4x4 tuiles, un seul bitrate = 1,250Mbps</a:t>
            </a:r>
            <a:endParaRPr lang="fr-FR" dirty="0"/>
          </a:p>
        </p:txBody>
      </p:sp>
    </p:spTree>
    <p:extLst>
      <p:ext uri="{BB962C8B-B14F-4D97-AF65-F5344CB8AC3E}">
        <p14:creationId xmlns:p14="http://schemas.microsoft.com/office/powerpoint/2010/main" val="1796107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18</a:t>
            </a:fld>
            <a:endParaRPr lang="fr-FR"/>
          </a:p>
        </p:txBody>
      </p:sp>
      <p:sp>
        <p:nvSpPr>
          <p:cNvPr id="3" name="ZoneTexte 2"/>
          <p:cNvSpPr txBox="1"/>
          <p:nvPr/>
        </p:nvSpPr>
        <p:spPr>
          <a:xfrm>
            <a:off x="2480733" y="426306"/>
            <a:ext cx="7230533" cy="523220"/>
          </a:xfrm>
          <a:prstGeom prst="rect">
            <a:avLst/>
          </a:prstGeom>
          <a:noFill/>
        </p:spPr>
        <p:txBody>
          <a:bodyPr wrap="square" rtlCol="0">
            <a:spAutoFit/>
          </a:bodyPr>
          <a:lstStyle/>
          <a:p>
            <a:pPr algn="ctr"/>
            <a:r>
              <a:rPr lang="fr-FR" sz="2800" dirty="0" smtClean="0"/>
              <a:t>Les résultats avec trois bitrates + limite BP</a:t>
            </a:r>
            <a:endParaRPr lang="fr-FR" sz="2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060" y="1774072"/>
            <a:ext cx="9263877" cy="2412389"/>
          </a:xfrm>
          <a:prstGeom prst="rect">
            <a:avLst/>
          </a:prstGeom>
        </p:spPr>
      </p:pic>
      <p:sp>
        <p:nvSpPr>
          <p:cNvPr id="5" name="ZoneTexte 4"/>
          <p:cNvSpPr txBox="1"/>
          <p:nvPr/>
        </p:nvSpPr>
        <p:spPr>
          <a:xfrm>
            <a:off x="1526036" y="4284133"/>
            <a:ext cx="9139923" cy="369332"/>
          </a:xfrm>
          <a:prstGeom prst="rect">
            <a:avLst/>
          </a:prstGeom>
          <a:noFill/>
        </p:spPr>
        <p:txBody>
          <a:bodyPr wrap="square" rtlCol="0">
            <a:spAutoFit/>
          </a:bodyPr>
          <a:lstStyle/>
          <a:p>
            <a:pPr algn="ctr"/>
            <a:r>
              <a:rPr lang="fr-FR" dirty="0" smtClean="0"/>
              <a:t>Statistique de lecture avec : 3x3 tuiles, 3 bitrates et une limite de bande passante à </a:t>
            </a:r>
            <a:r>
              <a:rPr lang="fr-FR" dirty="0" err="1" smtClean="0"/>
              <a:t>1Mbps</a:t>
            </a:r>
            <a:endParaRPr lang="fr-FR" dirty="0"/>
          </a:p>
        </p:txBody>
      </p:sp>
    </p:spTree>
    <p:extLst>
      <p:ext uri="{BB962C8B-B14F-4D97-AF65-F5344CB8AC3E}">
        <p14:creationId xmlns:p14="http://schemas.microsoft.com/office/powerpoint/2010/main" val="1779633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330" y="1774072"/>
            <a:ext cx="9181333" cy="2416928"/>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19</a:t>
            </a:fld>
            <a:endParaRPr lang="fr-FR"/>
          </a:p>
        </p:txBody>
      </p:sp>
      <p:sp>
        <p:nvSpPr>
          <p:cNvPr id="3" name="ZoneTexte 2"/>
          <p:cNvSpPr txBox="1"/>
          <p:nvPr/>
        </p:nvSpPr>
        <p:spPr>
          <a:xfrm>
            <a:off x="2480733" y="426306"/>
            <a:ext cx="7230533" cy="523220"/>
          </a:xfrm>
          <a:prstGeom prst="rect">
            <a:avLst/>
          </a:prstGeom>
          <a:noFill/>
        </p:spPr>
        <p:txBody>
          <a:bodyPr wrap="square" rtlCol="0">
            <a:spAutoFit/>
          </a:bodyPr>
          <a:lstStyle/>
          <a:p>
            <a:pPr algn="ctr"/>
            <a:r>
              <a:rPr lang="fr-FR" sz="2800" dirty="0" smtClean="0"/>
              <a:t>Les résultats avec trois bitrates</a:t>
            </a:r>
            <a:endParaRPr lang="fr-FR" sz="2800" dirty="0"/>
          </a:p>
        </p:txBody>
      </p:sp>
      <p:sp>
        <p:nvSpPr>
          <p:cNvPr id="5" name="ZoneTexte 4"/>
          <p:cNvSpPr txBox="1"/>
          <p:nvPr/>
        </p:nvSpPr>
        <p:spPr>
          <a:xfrm>
            <a:off x="1526036" y="4284133"/>
            <a:ext cx="9139923" cy="369332"/>
          </a:xfrm>
          <a:prstGeom prst="rect">
            <a:avLst/>
          </a:prstGeom>
          <a:noFill/>
        </p:spPr>
        <p:txBody>
          <a:bodyPr wrap="square" rtlCol="0">
            <a:spAutoFit/>
          </a:bodyPr>
          <a:lstStyle/>
          <a:p>
            <a:pPr algn="ctr"/>
            <a:r>
              <a:rPr lang="fr-FR" dirty="0" smtClean="0"/>
              <a:t>Statistique de lecture avec : 3x3 tuiles, 3 bitrates et sans limite de bande passante</a:t>
            </a:r>
            <a:endParaRPr lang="fr-FR" dirty="0"/>
          </a:p>
        </p:txBody>
      </p:sp>
    </p:spTree>
    <p:extLst>
      <p:ext uri="{BB962C8B-B14F-4D97-AF65-F5344CB8AC3E}">
        <p14:creationId xmlns:p14="http://schemas.microsoft.com/office/powerpoint/2010/main" val="240146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E4F67F9A-838C-4734-8EB0-754A37D9A5A7}" type="slidenum">
              <a:rPr lang="fr-FR" smtClean="0"/>
              <a:t>2</a:t>
            </a:fld>
            <a:endParaRPr lang="fr-FR" dirty="0"/>
          </a:p>
        </p:txBody>
      </p:sp>
      <p:sp>
        <p:nvSpPr>
          <p:cNvPr id="6" name="ZoneTexte 5"/>
          <p:cNvSpPr txBox="1"/>
          <p:nvPr/>
        </p:nvSpPr>
        <p:spPr>
          <a:xfrm>
            <a:off x="2480733" y="426306"/>
            <a:ext cx="7230533" cy="523220"/>
          </a:xfrm>
          <a:prstGeom prst="rect">
            <a:avLst/>
          </a:prstGeom>
          <a:noFill/>
        </p:spPr>
        <p:txBody>
          <a:bodyPr wrap="square" rtlCol="0">
            <a:spAutoFit/>
          </a:bodyPr>
          <a:lstStyle/>
          <a:p>
            <a:pPr algn="ctr"/>
            <a:r>
              <a:rPr lang="fr-FR" sz="2800" dirty="0" smtClean="0"/>
              <a:t>Définition du concept de ROI</a:t>
            </a:r>
            <a:endParaRPr lang="fr-FR" sz="2800" dirty="0"/>
          </a:p>
        </p:txBody>
      </p:sp>
      <p:sp>
        <p:nvSpPr>
          <p:cNvPr id="4" name="ZoneTexte 3"/>
          <p:cNvSpPr txBox="1"/>
          <p:nvPr/>
        </p:nvSpPr>
        <p:spPr>
          <a:xfrm>
            <a:off x="1406012" y="1592825"/>
            <a:ext cx="9379974" cy="1446550"/>
          </a:xfrm>
          <a:prstGeom prst="rect">
            <a:avLst/>
          </a:prstGeom>
          <a:noFill/>
        </p:spPr>
        <p:txBody>
          <a:bodyPr wrap="square" rtlCol="0">
            <a:spAutoFit/>
          </a:bodyPr>
          <a:lstStyle/>
          <a:p>
            <a:r>
              <a:rPr lang="fr-FR" sz="2400" b="1" dirty="0" err="1" smtClean="0"/>
              <a:t>Region</a:t>
            </a:r>
            <a:r>
              <a:rPr lang="fr-FR" sz="2400" b="1" dirty="0" smtClean="0"/>
              <a:t> Of </a:t>
            </a:r>
            <a:r>
              <a:rPr lang="fr-FR" sz="2400" b="1" dirty="0" err="1" smtClean="0"/>
              <a:t>Interest</a:t>
            </a:r>
            <a:r>
              <a:rPr lang="fr-FR" sz="2400" b="1" dirty="0" smtClean="0"/>
              <a:t> (ROI) en français région d’intérêt</a:t>
            </a:r>
          </a:p>
          <a:p>
            <a:endParaRPr lang="fr-FR" sz="2400" dirty="0"/>
          </a:p>
          <a:p>
            <a:r>
              <a:rPr lang="fr-FR" sz="2000" dirty="0" smtClean="0"/>
              <a:t>C’est une zone d’une image ayant un intérêt particulier par exemple </a:t>
            </a:r>
            <a:r>
              <a:rPr lang="fr-FR" sz="2000" dirty="0" smtClean="0"/>
              <a:t>une </a:t>
            </a:r>
            <a:r>
              <a:rPr lang="fr-FR" sz="2000" dirty="0" smtClean="0"/>
              <a:t>zone regroupant de nombreux détails.</a:t>
            </a:r>
          </a:p>
        </p:txBody>
      </p:sp>
      <p:sp>
        <p:nvSpPr>
          <p:cNvPr id="7" name="ZoneTexte 6"/>
          <p:cNvSpPr txBox="1"/>
          <p:nvPr/>
        </p:nvSpPr>
        <p:spPr>
          <a:xfrm>
            <a:off x="1406012" y="4005365"/>
            <a:ext cx="9379974" cy="1384995"/>
          </a:xfrm>
          <a:prstGeom prst="rect">
            <a:avLst/>
          </a:prstGeom>
          <a:noFill/>
        </p:spPr>
        <p:txBody>
          <a:bodyPr wrap="square" rtlCol="0">
            <a:spAutoFit/>
          </a:bodyPr>
          <a:lstStyle/>
          <a:p>
            <a:r>
              <a:rPr lang="fr-FR" sz="2400" b="1" dirty="0" smtClean="0"/>
              <a:t>A quoi cela sert ?</a:t>
            </a:r>
          </a:p>
          <a:p>
            <a:endParaRPr lang="fr-FR" sz="2000" dirty="0" smtClean="0"/>
          </a:p>
          <a:p>
            <a:r>
              <a:rPr lang="fr-FR" sz="2000" dirty="0" smtClean="0"/>
              <a:t>Ce principe permet de gérer la priorité des régions d’une image et d’attribuer plus de débit vidéo à une certaine zone de l’image pour avoir une meilleur qualité.</a:t>
            </a:r>
            <a:endParaRPr lang="fr-FR" sz="2000" dirty="0"/>
          </a:p>
        </p:txBody>
      </p:sp>
    </p:spTree>
    <p:extLst>
      <p:ext uri="{BB962C8B-B14F-4D97-AF65-F5344CB8AC3E}">
        <p14:creationId xmlns:p14="http://schemas.microsoft.com/office/powerpoint/2010/main" val="1930118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20</a:t>
            </a:fld>
            <a:endParaRPr lang="fr-F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Tree>
    <p:extLst>
      <p:ext uri="{BB962C8B-B14F-4D97-AF65-F5344CB8AC3E}">
        <p14:creationId xmlns:p14="http://schemas.microsoft.com/office/powerpoint/2010/main" val="871201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21</a:t>
            </a:fld>
            <a:endParaRPr lang="fr-F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Accolade fermante 6"/>
          <p:cNvSpPr/>
          <p:nvPr/>
        </p:nvSpPr>
        <p:spPr>
          <a:xfrm>
            <a:off x="6180667" y="1667933"/>
            <a:ext cx="347133" cy="118533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Accolade fermante 7"/>
          <p:cNvSpPr/>
          <p:nvPr/>
        </p:nvSpPr>
        <p:spPr>
          <a:xfrm>
            <a:off x="6180666" y="3056038"/>
            <a:ext cx="347133" cy="226578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ZoneTexte 8"/>
          <p:cNvSpPr txBox="1"/>
          <p:nvPr/>
        </p:nvSpPr>
        <p:spPr>
          <a:xfrm>
            <a:off x="6722534" y="2018211"/>
            <a:ext cx="2489200" cy="461665"/>
          </a:xfrm>
          <a:prstGeom prst="rect">
            <a:avLst/>
          </a:prstGeom>
          <a:noFill/>
        </p:spPr>
        <p:txBody>
          <a:bodyPr wrap="square" rtlCol="0">
            <a:spAutoFit/>
          </a:bodyPr>
          <a:lstStyle/>
          <a:p>
            <a:r>
              <a:rPr lang="fr-FR" sz="2400" dirty="0" smtClean="0"/>
              <a:t>Limite matérielle</a:t>
            </a:r>
            <a:endParaRPr lang="fr-FR" sz="2400" dirty="0"/>
          </a:p>
        </p:txBody>
      </p:sp>
      <p:sp>
        <p:nvSpPr>
          <p:cNvPr id="10" name="ZoneTexte 9"/>
          <p:cNvSpPr txBox="1"/>
          <p:nvPr/>
        </p:nvSpPr>
        <p:spPr>
          <a:xfrm>
            <a:off x="6722534" y="3956448"/>
            <a:ext cx="2164522" cy="461665"/>
          </a:xfrm>
          <a:prstGeom prst="rect">
            <a:avLst/>
          </a:prstGeom>
          <a:noFill/>
        </p:spPr>
        <p:txBody>
          <a:bodyPr wrap="square" rtlCol="0">
            <a:spAutoFit/>
          </a:bodyPr>
          <a:lstStyle/>
          <a:p>
            <a:r>
              <a:rPr lang="fr-FR" sz="2400" dirty="0" smtClean="0"/>
              <a:t>Limite logiciel</a:t>
            </a:r>
            <a:endParaRPr lang="fr-FR" sz="2400" dirty="0"/>
          </a:p>
        </p:txBody>
      </p:sp>
    </p:spTree>
    <p:extLst>
      <p:ext uri="{BB962C8B-B14F-4D97-AF65-F5344CB8AC3E}">
        <p14:creationId xmlns:p14="http://schemas.microsoft.com/office/powerpoint/2010/main" val="2442421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22</a:t>
            </a:fld>
            <a:endParaRPr lang="fr-F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Accolade fermante 6"/>
          <p:cNvSpPr/>
          <p:nvPr/>
        </p:nvSpPr>
        <p:spPr>
          <a:xfrm>
            <a:off x="6180667" y="1667933"/>
            <a:ext cx="347133" cy="118533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Accolade fermante 7"/>
          <p:cNvSpPr/>
          <p:nvPr/>
        </p:nvSpPr>
        <p:spPr>
          <a:xfrm>
            <a:off x="6180666" y="3056038"/>
            <a:ext cx="347133" cy="226578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ZoneTexte 8"/>
          <p:cNvSpPr txBox="1"/>
          <p:nvPr/>
        </p:nvSpPr>
        <p:spPr>
          <a:xfrm>
            <a:off x="6722534" y="2018211"/>
            <a:ext cx="2489200" cy="461665"/>
          </a:xfrm>
          <a:prstGeom prst="rect">
            <a:avLst/>
          </a:prstGeom>
          <a:noFill/>
        </p:spPr>
        <p:txBody>
          <a:bodyPr wrap="square" rtlCol="0">
            <a:spAutoFit/>
          </a:bodyPr>
          <a:lstStyle/>
          <a:p>
            <a:r>
              <a:rPr lang="fr-FR" sz="2400" dirty="0" smtClean="0"/>
              <a:t>Limite matérielle</a:t>
            </a:r>
            <a:endParaRPr lang="fr-FR" sz="2400" dirty="0"/>
          </a:p>
        </p:txBody>
      </p:sp>
      <p:sp>
        <p:nvSpPr>
          <p:cNvPr id="10" name="ZoneTexte 9"/>
          <p:cNvSpPr txBox="1"/>
          <p:nvPr/>
        </p:nvSpPr>
        <p:spPr>
          <a:xfrm>
            <a:off x="6722534" y="3956448"/>
            <a:ext cx="2164522" cy="461665"/>
          </a:xfrm>
          <a:prstGeom prst="rect">
            <a:avLst/>
          </a:prstGeom>
          <a:noFill/>
        </p:spPr>
        <p:txBody>
          <a:bodyPr wrap="square" rtlCol="0">
            <a:spAutoFit/>
          </a:bodyPr>
          <a:lstStyle/>
          <a:p>
            <a:r>
              <a:rPr lang="fr-FR" sz="2400" dirty="0" smtClean="0"/>
              <a:t>Limite logiciel</a:t>
            </a:r>
            <a:endParaRPr lang="fr-FR" sz="2400" dirty="0"/>
          </a:p>
        </p:txBody>
      </p:sp>
      <p:sp>
        <p:nvSpPr>
          <p:cNvPr id="13" name="Flèche à angle droit 12"/>
          <p:cNvSpPr/>
          <p:nvPr/>
        </p:nvSpPr>
        <p:spPr>
          <a:xfrm rot="5400000">
            <a:off x="6856287" y="2504425"/>
            <a:ext cx="502741" cy="381213"/>
          </a:xfrm>
          <a:prstGeom prst="bentUpArrow">
            <a:avLst>
              <a:gd name="adj1" fmla="val 25100"/>
              <a:gd name="adj2" fmla="val 26553"/>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5" name="ZoneTexte 14"/>
          <p:cNvSpPr txBox="1"/>
          <p:nvPr/>
        </p:nvSpPr>
        <p:spPr>
          <a:xfrm>
            <a:off x="7365999" y="2598003"/>
            <a:ext cx="4267203" cy="830997"/>
          </a:xfrm>
          <a:prstGeom prst="rect">
            <a:avLst/>
          </a:prstGeom>
          <a:noFill/>
        </p:spPr>
        <p:txBody>
          <a:bodyPr wrap="square" rtlCol="0">
            <a:spAutoFit/>
          </a:bodyPr>
          <a:lstStyle/>
          <a:p>
            <a:r>
              <a:rPr lang="fr-FR" sz="2400" dirty="0" smtClean="0">
                <a:solidFill>
                  <a:srgbClr val="800000"/>
                </a:solidFill>
              </a:rPr>
              <a:t>Solution : architecture de test de laboratoire</a:t>
            </a:r>
            <a:endParaRPr lang="fr-FR" sz="2400" dirty="0">
              <a:solidFill>
                <a:srgbClr val="800000"/>
              </a:solidFill>
            </a:endParaRPr>
          </a:p>
        </p:txBody>
      </p:sp>
      <p:sp>
        <p:nvSpPr>
          <p:cNvPr id="16" name="ZoneTexte 15"/>
          <p:cNvSpPr txBox="1"/>
          <p:nvPr/>
        </p:nvSpPr>
        <p:spPr>
          <a:xfrm>
            <a:off x="7365999" y="4520397"/>
            <a:ext cx="4377269" cy="461665"/>
          </a:xfrm>
          <a:prstGeom prst="rect">
            <a:avLst/>
          </a:prstGeom>
          <a:noFill/>
        </p:spPr>
        <p:txBody>
          <a:bodyPr wrap="square" rtlCol="0">
            <a:spAutoFit/>
          </a:bodyPr>
          <a:lstStyle/>
          <a:p>
            <a:r>
              <a:rPr lang="fr-FR" sz="2400" dirty="0" smtClean="0">
                <a:solidFill>
                  <a:srgbClr val="800000"/>
                </a:solidFill>
              </a:rPr>
              <a:t>Solution : utiliser un autre lecteur</a:t>
            </a:r>
            <a:endParaRPr lang="fr-FR" sz="2400" dirty="0">
              <a:solidFill>
                <a:srgbClr val="800000"/>
              </a:solidFill>
            </a:endParaRPr>
          </a:p>
        </p:txBody>
      </p:sp>
      <p:sp>
        <p:nvSpPr>
          <p:cNvPr id="17" name="Flèche à angle droit 16"/>
          <p:cNvSpPr/>
          <p:nvPr/>
        </p:nvSpPr>
        <p:spPr>
          <a:xfrm rot="5400000">
            <a:off x="6856287" y="4438742"/>
            <a:ext cx="502741" cy="381213"/>
          </a:xfrm>
          <a:prstGeom prst="bentUpArrow">
            <a:avLst>
              <a:gd name="adj1" fmla="val 25100"/>
              <a:gd name="adj2" fmla="val 26553"/>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32989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23</a:t>
            </a:fld>
            <a:endParaRPr lang="fr-FR"/>
          </a:p>
        </p:txBody>
      </p:sp>
      <p:sp>
        <p:nvSpPr>
          <p:cNvPr id="5" name="ZoneTexte 4"/>
          <p:cNvSpPr txBox="1"/>
          <p:nvPr/>
        </p:nvSpPr>
        <p:spPr>
          <a:xfrm>
            <a:off x="2353732" y="417840"/>
            <a:ext cx="7484534" cy="523220"/>
          </a:xfrm>
          <a:prstGeom prst="rect">
            <a:avLst/>
          </a:prstGeom>
          <a:noFill/>
        </p:spPr>
        <p:txBody>
          <a:bodyPr wrap="square" rtlCol="0">
            <a:spAutoFit/>
          </a:bodyPr>
          <a:lstStyle/>
          <a:p>
            <a:pPr algn="ctr"/>
            <a:r>
              <a:rPr lang="fr-FR" sz="2800" dirty="0" smtClean="0"/>
              <a:t>Bilan du projet</a:t>
            </a:r>
            <a:endParaRPr lang="fr-FR" sz="2800" dirty="0"/>
          </a:p>
        </p:txBody>
      </p:sp>
      <p:sp>
        <p:nvSpPr>
          <p:cNvPr id="7" name="ZoneTexte 6"/>
          <p:cNvSpPr txBox="1"/>
          <p:nvPr/>
        </p:nvSpPr>
        <p:spPr>
          <a:xfrm>
            <a:off x="1900766" y="1218360"/>
            <a:ext cx="8830735" cy="1708160"/>
          </a:xfrm>
          <a:prstGeom prst="rect">
            <a:avLst/>
          </a:prstGeom>
          <a:noFill/>
        </p:spPr>
        <p:txBody>
          <a:bodyPr wrap="square" rtlCol="0">
            <a:spAutoFit/>
          </a:bodyPr>
          <a:lstStyle/>
          <a:p>
            <a:pPr algn="just"/>
            <a:r>
              <a:rPr lang="fr-FR" sz="2000" b="1" dirty="0" smtClean="0"/>
              <a:t>Ce que nous avons réussi </a:t>
            </a:r>
            <a:r>
              <a:rPr lang="fr-FR" sz="2000" b="1" dirty="0"/>
              <a:t>à</a:t>
            </a:r>
            <a:r>
              <a:rPr lang="fr-FR" sz="2000" b="1" dirty="0" smtClean="0"/>
              <a:t> réaliser:</a:t>
            </a:r>
          </a:p>
          <a:p>
            <a:pPr marL="285750" indent="-285750" algn="just">
              <a:lnSpc>
                <a:spcPct val="150000"/>
              </a:lnSpc>
              <a:buFont typeface="Arial" panose="020B0604020202020204" pitchFamily="34" charset="0"/>
              <a:buChar char="•"/>
            </a:pPr>
            <a:r>
              <a:rPr lang="fr-FR" dirty="0" smtClean="0"/>
              <a:t>Mise en place d’une chaine d’encodage vidéo</a:t>
            </a:r>
          </a:p>
          <a:p>
            <a:pPr marL="285750" indent="-285750" algn="just">
              <a:lnSpc>
                <a:spcPct val="150000"/>
              </a:lnSpc>
              <a:buFont typeface="Arial" panose="020B0604020202020204" pitchFamily="34" charset="0"/>
              <a:buChar char="•"/>
            </a:pPr>
            <a:r>
              <a:rPr lang="fr-FR" dirty="0" smtClean="0"/>
              <a:t>Mise en place d’une chaine de streaming dynamique</a:t>
            </a:r>
          </a:p>
          <a:p>
            <a:pPr marL="285750" indent="-285750" algn="just">
              <a:lnSpc>
                <a:spcPct val="150000"/>
              </a:lnSpc>
              <a:buFont typeface="Arial" panose="020B0604020202020204" pitchFamily="34" charset="0"/>
              <a:buChar char="•"/>
            </a:pPr>
            <a:r>
              <a:rPr lang="fr-FR" dirty="0" smtClean="0"/>
              <a:t>Démonstration de l’encodage différencié (sans casque VR  mais avec émulation sur écran)</a:t>
            </a:r>
            <a:endParaRPr lang="fr-FR" dirty="0"/>
          </a:p>
        </p:txBody>
      </p:sp>
      <p:sp>
        <p:nvSpPr>
          <p:cNvPr id="8" name="ZoneTexte 7"/>
          <p:cNvSpPr txBox="1"/>
          <p:nvPr/>
        </p:nvSpPr>
        <p:spPr>
          <a:xfrm>
            <a:off x="1900766" y="3058488"/>
            <a:ext cx="7378702" cy="1384995"/>
          </a:xfrm>
          <a:prstGeom prst="rect">
            <a:avLst/>
          </a:prstGeom>
          <a:solidFill>
            <a:schemeClr val="accent6">
              <a:lumMod val="20000"/>
              <a:lumOff val="80000"/>
            </a:schemeClr>
          </a:solidFill>
          <a:ln>
            <a:solidFill>
              <a:srgbClr val="00B050"/>
            </a:solidFill>
          </a:ln>
        </p:spPr>
        <p:txBody>
          <a:bodyPr wrap="square" rtlCol="0">
            <a:spAutoFit/>
          </a:bodyPr>
          <a:lstStyle/>
          <a:p>
            <a:pPr algn="just">
              <a:lnSpc>
                <a:spcPct val="150000"/>
              </a:lnSpc>
            </a:pPr>
            <a:r>
              <a:rPr lang="fr-FR" sz="2000" b="1" dirty="0" smtClean="0"/>
              <a:t>Les avantages du streaming dynamique:</a:t>
            </a:r>
          </a:p>
          <a:p>
            <a:pPr marL="342900" indent="-342900" algn="just">
              <a:lnSpc>
                <a:spcPct val="150000"/>
              </a:lnSpc>
              <a:buFont typeface="Arial" panose="020B0604020202020204" pitchFamily="34" charset="0"/>
              <a:buChar char="•"/>
            </a:pPr>
            <a:r>
              <a:rPr lang="fr-FR" dirty="0" smtClean="0"/>
              <a:t>Permet de s’adapter aux fluctuations du réseau</a:t>
            </a:r>
          </a:p>
          <a:p>
            <a:pPr marL="342900" indent="-342900" algn="just">
              <a:lnSpc>
                <a:spcPct val="150000"/>
              </a:lnSpc>
              <a:buFont typeface="Arial" panose="020B0604020202020204" pitchFamily="34" charset="0"/>
              <a:buChar char="•"/>
            </a:pPr>
            <a:r>
              <a:rPr lang="fr-FR" dirty="0" smtClean="0"/>
              <a:t>Permet de s’adapter à la bande passante de chaque utilisateur</a:t>
            </a:r>
          </a:p>
        </p:txBody>
      </p:sp>
      <p:sp>
        <p:nvSpPr>
          <p:cNvPr id="9" name="ZoneTexte 8"/>
          <p:cNvSpPr txBox="1"/>
          <p:nvPr/>
        </p:nvSpPr>
        <p:spPr>
          <a:xfrm>
            <a:off x="1900766" y="4707419"/>
            <a:ext cx="8390468" cy="1384995"/>
          </a:xfrm>
          <a:prstGeom prst="rect">
            <a:avLst/>
          </a:prstGeom>
          <a:solidFill>
            <a:srgbClr val="FDB9B9"/>
          </a:solidFill>
          <a:ln>
            <a:solidFill>
              <a:srgbClr val="FF0000"/>
            </a:solidFill>
          </a:ln>
        </p:spPr>
        <p:txBody>
          <a:bodyPr wrap="square" rtlCol="0">
            <a:spAutoFit/>
          </a:bodyPr>
          <a:lstStyle/>
          <a:p>
            <a:pPr algn="just">
              <a:lnSpc>
                <a:spcPct val="150000"/>
              </a:lnSpc>
            </a:pPr>
            <a:r>
              <a:rPr lang="fr-FR" sz="2000" b="1" dirty="0" smtClean="0"/>
              <a:t>Les inconvénients du streaming dynamique:</a:t>
            </a:r>
          </a:p>
          <a:p>
            <a:pPr marL="342900" indent="-342900" algn="just">
              <a:lnSpc>
                <a:spcPct val="150000"/>
              </a:lnSpc>
              <a:buFont typeface="Arial" panose="020B0604020202020204" pitchFamily="34" charset="0"/>
              <a:buChar char="•"/>
            </a:pPr>
            <a:r>
              <a:rPr lang="fr-FR" dirty="0" smtClean="0"/>
              <a:t>Requiert un lecteur plus complexe</a:t>
            </a:r>
          </a:p>
          <a:p>
            <a:pPr marL="342900" indent="-342900" algn="just">
              <a:lnSpc>
                <a:spcPct val="150000"/>
              </a:lnSpc>
              <a:buFont typeface="Arial" panose="020B0604020202020204" pitchFamily="34" charset="0"/>
              <a:buChar char="•"/>
            </a:pPr>
            <a:r>
              <a:rPr lang="fr-FR" dirty="0" smtClean="0"/>
              <a:t>Demande un traitement lourd du média source en amont (encodage, découpage, …) </a:t>
            </a:r>
            <a:endParaRPr lang="fr-FR" dirty="0"/>
          </a:p>
        </p:txBody>
      </p:sp>
    </p:spTree>
    <p:extLst>
      <p:ext uri="{BB962C8B-B14F-4D97-AF65-F5344CB8AC3E}">
        <p14:creationId xmlns:p14="http://schemas.microsoft.com/office/powerpoint/2010/main" val="32317132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24</a:t>
            </a:fld>
            <a:endParaRPr lang="fr-FR"/>
          </a:p>
        </p:txBody>
      </p:sp>
      <p:sp>
        <p:nvSpPr>
          <p:cNvPr id="4" name="Rectangle 3"/>
          <p:cNvSpPr/>
          <p:nvPr/>
        </p:nvSpPr>
        <p:spPr>
          <a:xfrm>
            <a:off x="4979508" y="2921168"/>
            <a:ext cx="2232984" cy="1015663"/>
          </a:xfrm>
          <a:prstGeom prst="rect">
            <a:avLst/>
          </a:prstGeom>
        </p:spPr>
        <p:txBody>
          <a:bodyPr wrap="none">
            <a:spAutoFit/>
          </a:bodyPr>
          <a:lstStyle/>
          <a:p>
            <a:pPr algn="ctr"/>
            <a:r>
              <a:rPr lang="fr-FR" sz="6000" dirty="0" smtClean="0"/>
              <a:t>MERCI</a:t>
            </a:r>
            <a:endParaRPr lang="fr-FR" sz="6000" dirty="0"/>
          </a:p>
        </p:txBody>
      </p:sp>
    </p:spTree>
    <p:extLst>
      <p:ext uri="{BB962C8B-B14F-4D97-AF65-F5344CB8AC3E}">
        <p14:creationId xmlns:p14="http://schemas.microsoft.com/office/powerpoint/2010/main" val="3670161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525502" y="426518"/>
            <a:ext cx="9140996" cy="523220"/>
          </a:xfrm>
          <a:prstGeom prst="rect">
            <a:avLst/>
          </a:prstGeom>
          <a:noFill/>
        </p:spPr>
        <p:txBody>
          <a:bodyPr wrap="square" rtlCol="0">
            <a:spAutoFit/>
          </a:bodyPr>
          <a:lstStyle/>
          <a:p>
            <a:pPr algn="ctr"/>
            <a:r>
              <a:rPr lang="fr-FR" sz="2800" dirty="0" smtClean="0"/>
              <a:t>Définition du concept de tuile</a:t>
            </a:r>
            <a:endParaRPr lang="fr-FR" sz="2800" dirty="0"/>
          </a:p>
        </p:txBody>
      </p:sp>
      <p:sp>
        <p:nvSpPr>
          <p:cNvPr id="2" name="Espace réservé du numéro de diapositive 1"/>
          <p:cNvSpPr>
            <a:spLocks noGrp="1"/>
          </p:cNvSpPr>
          <p:nvPr>
            <p:ph type="sldNum" sz="quarter" idx="12"/>
          </p:nvPr>
        </p:nvSpPr>
        <p:spPr/>
        <p:txBody>
          <a:bodyPr/>
          <a:lstStyle/>
          <a:p>
            <a:fld id="{E4F67F9A-838C-4734-8EB0-754A37D9A5A7}" type="slidenum">
              <a:rPr lang="fr-FR" smtClean="0"/>
              <a:t>3</a:t>
            </a:fld>
            <a:endParaRPr lang="fr-FR"/>
          </a:p>
        </p:txBody>
      </p:sp>
      <p:sp>
        <p:nvSpPr>
          <p:cNvPr id="6" name="ZoneTexte 5"/>
          <p:cNvSpPr txBox="1"/>
          <p:nvPr/>
        </p:nvSpPr>
        <p:spPr>
          <a:xfrm>
            <a:off x="1307417" y="1631577"/>
            <a:ext cx="9577166" cy="1384995"/>
          </a:xfrm>
          <a:prstGeom prst="rect">
            <a:avLst/>
          </a:prstGeom>
          <a:noFill/>
        </p:spPr>
        <p:txBody>
          <a:bodyPr wrap="square" rtlCol="0">
            <a:spAutoFit/>
          </a:bodyPr>
          <a:lstStyle/>
          <a:p>
            <a:r>
              <a:rPr lang="fr-FR" sz="2400" b="1" dirty="0" smtClean="0"/>
              <a:t>Qu’est-ce qu’une tuile ?</a:t>
            </a:r>
          </a:p>
          <a:p>
            <a:endParaRPr lang="fr-FR" sz="2000" b="1" dirty="0"/>
          </a:p>
          <a:p>
            <a:r>
              <a:rPr lang="fr-FR" sz="2000" dirty="0" smtClean="0"/>
              <a:t>Une tuile est une zone rectangulaire de taille variée qui </a:t>
            </a:r>
            <a:r>
              <a:rPr lang="fr-FR" sz="2000" dirty="0" smtClean="0"/>
              <a:t>est</a:t>
            </a:r>
            <a:r>
              <a:rPr lang="fr-FR" sz="2000" dirty="0" smtClean="0"/>
              <a:t> </a:t>
            </a:r>
            <a:r>
              <a:rPr lang="fr-FR" sz="2000" dirty="0" smtClean="0"/>
              <a:t>découpée </a:t>
            </a:r>
            <a:r>
              <a:rPr lang="fr-FR" sz="2000" dirty="0" smtClean="0"/>
              <a:t>dans une image d’une vidéo.</a:t>
            </a:r>
            <a:endParaRPr lang="fr-FR" sz="2000" dirty="0"/>
          </a:p>
        </p:txBody>
      </p:sp>
      <p:sp>
        <p:nvSpPr>
          <p:cNvPr id="7" name="ZoneTexte 6"/>
          <p:cNvSpPr txBox="1"/>
          <p:nvPr/>
        </p:nvSpPr>
        <p:spPr>
          <a:xfrm>
            <a:off x="1307417" y="3993963"/>
            <a:ext cx="9577167" cy="1384995"/>
          </a:xfrm>
          <a:prstGeom prst="rect">
            <a:avLst/>
          </a:prstGeom>
          <a:noFill/>
        </p:spPr>
        <p:txBody>
          <a:bodyPr wrap="square" rtlCol="0">
            <a:spAutoFit/>
          </a:bodyPr>
          <a:lstStyle/>
          <a:p>
            <a:r>
              <a:rPr lang="fr-FR" sz="2400" b="1" dirty="0" smtClean="0"/>
              <a:t>A quoi cela sert ?</a:t>
            </a:r>
          </a:p>
          <a:p>
            <a:endParaRPr lang="fr-FR" sz="2000" b="1" dirty="0" smtClean="0"/>
          </a:p>
          <a:p>
            <a:r>
              <a:rPr lang="fr-FR" sz="2000" dirty="0" smtClean="0"/>
              <a:t>Cela permet une plus grande réactivité lors du changement de bitrate, chaque tuile étant indépendante.</a:t>
            </a:r>
            <a:endParaRPr lang="fr-FR" sz="2000" dirty="0"/>
          </a:p>
        </p:txBody>
      </p:sp>
    </p:spTree>
    <p:extLst>
      <p:ext uri="{BB962C8B-B14F-4D97-AF65-F5344CB8AC3E}">
        <p14:creationId xmlns:p14="http://schemas.microsoft.com/office/powerpoint/2010/main" val="369569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4</a:t>
            </a:fld>
            <a:endParaRPr lang="fr-FR"/>
          </a:p>
        </p:txBody>
      </p:sp>
      <p:sp>
        <p:nvSpPr>
          <p:cNvPr id="5" name="ZoneTexte 4"/>
          <p:cNvSpPr txBox="1"/>
          <p:nvPr/>
        </p:nvSpPr>
        <p:spPr>
          <a:xfrm>
            <a:off x="1525502" y="426518"/>
            <a:ext cx="9140996" cy="954107"/>
          </a:xfrm>
          <a:prstGeom prst="rect">
            <a:avLst/>
          </a:prstGeom>
          <a:noFill/>
        </p:spPr>
        <p:txBody>
          <a:bodyPr wrap="square" rtlCol="0">
            <a:spAutoFit/>
          </a:bodyPr>
          <a:lstStyle/>
          <a:p>
            <a:pPr algn="ctr"/>
            <a:r>
              <a:rPr lang="fr-FR" sz="2800" dirty="0" smtClean="0"/>
              <a:t>Définition du concept de streaming dynamique adaptatif (DASH)</a:t>
            </a:r>
            <a:endParaRPr lang="fr-FR" sz="2800" dirty="0"/>
          </a:p>
        </p:txBody>
      </p:sp>
      <p:sp>
        <p:nvSpPr>
          <p:cNvPr id="6" name="ZoneTexte 5"/>
          <p:cNvSpPr txBox="1"/>
          <p:nvPr/>
        </p:nvSpPr>
        <p:spPr>
          <a:xfrm>
            <a:off x="1307417" y="1867552"/>
            <a:ext cx="9577166" cy="1384995"/>
          </a:xfrm>
          <a:prstGeom prst="rect">
            <a:avLst/>
          </a:prstGeom>
          <a:noFill/>
        </p:spPr>
        <p:txBody>
          <a:bodyPr wrap="square" rtlCol="0">
            <a:spAutoFit/>
          </a:bodyPr>
          <a:lstStyle/>
          <a:p>
            <a:r>
              <a:rPr lang="fr-FR" sz="2400" b="1" dirty="0" smtClean="0"/>
              <a:t>Qu’est-ce que le streaming dynamique adaptatif ?</a:t>
            </a:r>
          </a:p>
          <a:p>
            <a:endParaRPr lang="fr-FR" sz="2000" b="1" dirty="0"/>
          </a:p>
          <a:p>
            <a:r>
              <a:rPr lang="fr-FR" sz="2000" dirty="0" smtClean="0"/>
              <a:t>C’est un type de diffusion en direct utilisant HTTP et alliant les concepts de région d’intérêt et de tuiles et permettant une plus grande flexibilité en terme de débit réseau requis. </a:t>
            </a:r>
            <a:endParaRPr lang="fr-FR" sz="2000" dirty="0"/>
          </a:p>
        </p:txBody>
      </p:sp>
      <p:sp>
        <p:nvSpPr>
          <p:cNvPr id="7" name="ZoneTexte 6"/>
          <p:cNvSpPr txBox="1"/>
          <p:nvPr/>
        </p:nvSpPr>
        <p:spPr>
          <a:xfrm>
            <a:off x="1307417" y="4094354"/>
            <a:ext cx="9577166" cy="1384995"/>
          </a:xfrm>
          <a:prstGeom prst="rect">
            <a:avLst/>
          </a:prstGeom>
          <a:noFill/>
        </p:spPr>
        <p:txBody>
          <a:bodyPr wrap="square" rtlCol="0">
            <a:spAutoFit/>
          </a:bodyPr>
          <a:lstStyle/>
          <a:p>
            <a:r>
              <a:rPr lang="fr-FR" sz="2400" b="1" dirty="0" smtClean="0"/>
              <a:t>A quoi cela sert ?</a:t>
            </a:r>
          </a:p>
          <a:p>
            <a:endParaRPr lang="fr-FR" sz="2000" b="1" dirty="0" smtClean="0"/>
          </a:p>
          <a:p>
            <a:r>
              <a:rPr lang="fr-FR" sz="2000" dirty="0" smtClean="0"/>
              <a:t>Ce type de diffusion permet de rendre accessible un média haute qualité à une variété de bande passante différentes en réduisant la charge réseau totale.  </a:t>
            </a:r>
            <a:endParaRPr lang="fr-FR" sz="2000" dirty="0"/>
          </a:p>
        </p:txBody>
      </p:sp>
    </p:spTree>
    <p:extLst>
      <p:ext uri="{BB962C8B-B14F-4D97-AF65-F5344CB8AC3E}">
        <p14:creationId xmlns:p14="http://schemas.microsoft.com/office/powerpoint/2010/main" val="136783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41966" y="1997839"/>
            <a:ext cx="9808634"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000" dirty="0" smtClean="0"/>
              <a:t>Etudier l’encodage différencié des régions d’intérêt</a:t>
            </a:r>
          </a:p>
          <a:p>
            <a:pPr marL="285750" indent="-285750">
              <a:lnSpc>
                <a:spcPct val="150000"/>
              </a:lnSpc>
              <a:buFont typeface="Arial" panose="020B0604020202020204" pitchFamily="34" charset="0"/>
              <a:buChar char="•"/>
            </a:pPr>
            <a:r>
              <a:rPr lang="fr-FR" sz="2000" dirty="0" smtClean="0"/>
              <a:t>Etudier la transmission vidéo via HTTP</a:t>
            </a:r>
          </a:p>
          <a:p>
            <a:pPr marL="285750" indent="-285750">
              <a:lnSpc>
                <a:spcPct val="150000"/>
              </a:lnSpc>
              <a:buFont typeface="Arial" panose="020B0604020202020204" pitchFamily="34" charset="0"/>
              <a:buChar char="•"/>
            </a:pPr>
            <a:r>
              <a:rPr lang="fr-FR" sz="2000" dirty="0" smtClean="0"/>
              <a:t>Mettre en place un système de codage/décodage adaptatif spatial </a:t>
            </a:r>
          </a:p>
          <a:p>
            <a:pPr marL="285750" indent="-285750">
              <a:lnSpc>
                <a:spcPct val="150000"/>
              </a:lnSpc>
              <a:buFont typeface="Arial" panose="020B0604020202020204" pitchFamily="34" charset="0"/>
              <a:buChar char="•"/>
            </a:pPr>
            <a:r>
              <a:rPr lang="fr-FR" sz="2000" dirty="0" smtClean="0"/>
              <a:t>Présenter une démonstration au travers d’un casque VR ou via émulation sur écran</a:t>
            </a:r>
          </a:p>
          <a:p>
            <a:pPr>
              <a:lnSpc>
                <a:spcPct val="150000"/>
              </a:lnSpc>
            </a:pPr>
            <a:endParaRPr lang="fr-FR" sz="2000" dirty="0" smtClean="0"/>
          </a:p>
          <a:p>
            <a:pPr marL="285750" indent="-285750">
              <a:lnSpc>
                <a:spcPct val="150000"/>
              </a:lnSpc>
              <a:buFont typeface="Arial" panose="020B0604020202020204" pitchFamily="34" charset="0"/>
              <a:buChar char="•"/>
            </a:pPr>
            <a:r>
              <a:rPr lang="fr-FR" sz="2000" dirty="0" smtClean="0"/>
              <a:t>Objectif additionnel : créer une documentation technique du projet permettant de recréer nos tests</a:t>
            </a:r>
          </a:p>
        </p:txBody>
      </p:sp>
      <p:sp>
        <p:nvSpPr>
          <p:cNvPr id="2" name="Espace réservé du numéro de diapositive 1"/>
          <p:cNvSpPr>
            <a:spLocks noGrp="1"/>
          </p:cNvSpPr>
          <p:nvPr>
            <p:ph type="sldNum" sz="quarter" idx="12"/>
          </p:nvPr>
        </p:nvSpPr>
        <p:spPr/>
        <p:txBody>
          <a:bodyPr/>
          <a:lstStyle/>
          <a:p>
            <a:fld id="{E4F67F9A-838C-4734-8EB0-754A37D9A5A7}" type="slidenum">
              <a:rPr lang="fr-FR" smtClean="0"/>
              <a:t>5</a:t>
            </a:fld>
            <a:endParaRPr lang="fr-F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Les objectifs du projet</a:t>
            </a:r>
            <a:endParaRPr lang="fr-FR" sz="2800" dirty="0"/>
          </a:p>
        </p:txBody>
      </p:sp>
    </p:spTree>
    <p:extLst>
      <p:ext uri="{BB962C8B-B14F-4D97-AF65-F5344CB8AC3E}">
        <p14:creationId xmlns:p14="http://schemas.microsoft.com/office/powerpoint/2010/main" val="1069717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6</a:t>
            </a:fld>
            <a:endParaRPr lang="fr-FR"/>
          </a:p>
        </p:txBody>
      </p:sp>
      <p:sp>
        <p:nvSpPr>
          <p:cNvPr id="5" name="Rectangle 4"/>
          <p:cNvSpPr/>
          <p:nvPr/>
        </p:nvSpPr>
        <p:spPr>
          <a:xfrm>
            <a:off x="2935775" y="1164893"/>
            <a:ext cx="6320449" cy="1508105"/>
          </a:xfrm>
          <a:prstGeom prst="rect">
            <a:avLst/>
          </a:prstGeom>
        </p:spPr>
        <p:txBody>
          <a:bodyPr wrap="none">
            <a:spAutoFit/>
          </a:bodyPr>
          <a:lstStyle/>
          <a:p>
            <a:pPr algn="ctr"/>
            <a:r>
              <a:rPr lang="fr-FR" sz="2000" b="1" dirty="0" smtClean="0"/>
              <a:t>Plusieurs </a:t>
            </a:r>
            <a:r>
              <a:rPr lang="fr-FR" sz="2000" b="1" dirty="0" smtClean="0"/>
              <a:t>paramètres </a:t>
            </a:r>
            <a:r>
              <a:rPr lang="fr-FR" sz="2000" b="1" dirty="0" smtClean="0"/>
              <a:t>entrent en compte dans la découpe:</a:t>
            </a:r>
          </a:p>
          <a:p>
            <a:pPr algn="ctr"/>
            <a:endParaRPr lang="fr-FR" dirty="0" smtClean="0"/>
          </a:p>
          <a:p>
            <a:pPr marL="285750" indent="-285750">
              <a:buFont typeface="Arial" panose="020B0604020202020204" pitchFamily="34" charset="0"/>
              <a:buChar char="•"/>
            </a:pPr>
            <a:r>
              <a:rPr lang="fr-FR" dirty="0" smtClean="0"/>
              <a:t>Le nombre de </a:t>
            </a:r>
            <a:r>
              <a:rPr lang="fr-FR" dirty="0" smtClean="0"/>
              <a:t>tuile </a:t>
            </a:r>
            <a:r>
              <a:rPr lang="fr-FR" dirty="0" smtClean="0"/>
              <a:t>en largeur</a:t>
            </a:r>
          </a:p>
          <a:p>
            <a:pPr marL="285750" indent="-285750">
              <a:buFont typeface="Arial" panose="020B0604020202020204" pitchFamily="34" charset="0"/>
              <a:buChar char="•"/>
            </a:pPr>
            <a:r>
              <a:rPr lang="fr-FR" dirty="0" smtClean="0"/>
              <a:t>Le nombre de tuile en hauteur</a:t>
            </a:r>
          </a:p>
          <a:p>
            <a:pPr marL="285750" indent="-285750">
              <a:buFont typeface="Arial" panose="020B0604020202020204" pitchFamily="34" charset="0"/>
              <a:buChar char="•"/>
            </a:pPr>
            <a:r>
              <a:rPr lang="fr-FR" dirty="0" smtClean="0"/>
              <a:t>La répartition des tuiles, matrice carrée ou autre</a:t>
            </a:r>
            <a:endParaRPr lang="fr-FR" dirty="0"/>
          </a:p>
        </p:txBody>
      </p:sp>
      <p:sp>
        <p:nvSpPr>
          <p:cNvPr id="7" name="Rectangle 6"/>
          <p:cNvSpPr/>
          <p:nvPr/>
        </p:nvSpPr>
        <p:spPr>
          <a:xfrm>
            <a:off x="1329266" y="5602859"/>
            <a:ext cx="3748543" cy="923330"/>
          </a:xfrm>
          <a:prstGeom prst="rect">
            <a:avLst/>
          </a:prstGeom>
        </p:spPr>
        <p:txBody>
          <a:bodyPr wrap="square">
            <a:spAutoFit/>
          </a:bodyPr>
          <a:lstStyle/>
          <a:p>
            <a:r>
              <a:rPr lang="fr-FR" dirty="0" smtClean="0"/>
              <a:t>Chaque tuile est encodée en plusieurs bitrates différents puis assemblée en une piste qui sera segmentée</a:t>
            </a:r>
            <a:endParaRPr lang="fr-FR" dirty="0"/>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2840" t="6808" r="3242" b="4579"/>
          <a:stretch/>
        </p:blipFill>
        <p:spPr>
          <a:xfrm>
            <a:off x="1329267" y="2787151"/>
            <a:ext cx="3748543" cy="2715292"/>
          </a:xfrm>
          <a:prstGeom prst="rect">
            <a:avLst/>
          </a:prstGeom>
          <a:ln>
            <a:solidFill>
              <a:schemeClr val="tx1"/>
            </a:solidFill>
          </a:ln>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159352"/>
            <a:ext cx="5257801" cy="1956592"/>
          </a:xfrm>
          <a:prstGeom prst="rect">
            <a:avLst/>
          </a:prstGeom>
          <a:ln>
            <a:solidFill>
              <a:schemeClr val="tx1"/>
            </a:solidFill>
          </a:ln>
        </p:spPr>
      </p:pic>
      <p:sp>
        <p:nvSpPr>
          <p:cNvPr id="9" name="Rectangle 8"/>
          <p:cNvSpPr/>
          <p:nvPr/>
        </p:nvSpPr>
        <p:spPr>
          <a:xfrm>
            <a:off x="6095999" y="5412981"/>
            <a:ext cx="5579279" cy="646331"/>
          </a:xfrm>
          <a:prstGeom prst="rect">
            <a:avLst/>
          </a:prstGeom>
        </p:spPr>
        <p:txBody>
          <a:bodyPr wrap="square">
            <a:spAutoFit/>
          </a:bodyPr>
          <a:lstStyle/>
          <a:p>
            <a:r>
              <a:rPr lang="fr-FR" dirty="0" smtClean="0"/>
              <a:t>À la réception c’est au lecteur de réassembler les tuiles pour le bon type de projection</a:t>
            </a:r>
            <a:endParaRPr lang="fr-FR" dirty="0"/>
          </a:p>
        </p:txBody>
      </p:sp>
      <p:sp>
        <p:nvSpPr>
          <p:cNvPr id="10" name="ZoneTexte 9"/>
          <p:cNvSpPr txBox="1"/>
          <p:nvPr/>
        </p:nvSpPr>
        <p:spPr>
          <a:xfrm>
            <a:off x="2480733" y="426306"/>
            <a:ext cx="7230533" cy="523220"/>
          </a:xfrm>
          <a:prstGeom prst="rect">
            <a:avLst/>
          </a:prstGeom>
          <a:noFill/>
        </p:spPr>
        <p:txBody>
          <a:bodyPr wrap="square" rtlCol="0">
            <a:spAutoFit/>
          </a:bodyPr>
          <a:lstStyle/>
          <a:p>
            <a:pPr algn="ctr"/>
            <a:r>
              <a:rPr lang="fr-FR" sz="2800" dirty="0" smtClean="0"/>
              <a:t>Le découpage en tuiles</a:t>
            </a:r>
            <a:endParaRPr lang="fr-FR" sz="2800" dirty="0"/>
          </a:p>
        </p:txBody>
      </p:sp>
    </p:spTree>
    <p:extLst>
      <p:ext uri="{BB962C8B-B14F-4D97-AF65-F5344CB8AC3E}">
        <p14:creationId xmlns:p14="http://schemas.microsoft.com/office/powerpoint/2010/main" val="5537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7</a:t>
            </a:fld>
            <a:endParaRPr lang="fr-F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La ROI dynamique</a:t>
            </a:r>
            <a:endParaRPr lang="fr-FR" sz="2800" dirty="0"/>
          </a:p>
        </p:txBody>
      </p:sp>
      <p:pic>
        <p:nvPicPr>
          <p:cNvPr id="6" name="Image 5"/>
          <p:cNvPicPr>
            <a:picLocks noChangeAspect="1"/>
          </p:cNvPicPr>
          <p:nvPr/>
        </p:nvPicPr>
        <p:blipFill rotWithShape="1">
          <a:blip r:embed="rId2">
            <a:extLst>
              <a:ext uri="{28A0092B-C50C-407E-A947-70E740481C1C}">
                <a14:useLocalDpi xmlns:a14="http://schemas.microsoft.com/office/drawing/2010/main" val="0"/>
              </a:ext>
            </a:extLst>
          </a:blip>
          <a:srcRect r="2524"/>
          <a:stretch/>
        </p:blipFill>
        <p:spPr>
          <a:xfrm>
            <a:off x="2440252" y="1384990"/>
            <a:ext cx="7311496" cy="194241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252" y="3504589"/>
            <a:ext cx="2506134" cy="2053638"/>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7200" y="3896922"/>
            <a:ext cx="1507067" cy="1432705"/>
          </a:xfrm>
          <a:prstGeom prst="rect">
            <a:avLst/>
          </a:prstGeom>
        </p:spPr>
      </p:pic>
      <p:sp>
        <p:nvSpPr>
          <p:cNvPr id="9" name="Rectangle 8"/>
          <p:cNvSpPr/>
          <p:nvPr/>
        </p:nvSpPr>
        <p:spPr>
          <a:xfrm>
            <a:off x="2565399" y="5735416"/>
            <a:ext cx="7560734" cy="369332"/>
          </a:xfrm>
          <a:prstGeom prst="rect">
            <a:avLst/>
          </a:prstGeom>
        </p:spPr>
        <p:txBody>
          <a:bodyPr wrap="square">
            <a:spAutoFit/>
          </a:bodyPr>
          <a:lstStyle/>
          <a:p>
            <a:r>
              <a:rPr lang="fr-FR" dirty="0" smtClean="0"/>
              <a:t>La ROI suit l’endroit que voit l’utilisateur (viewport) : elle change sans arrêt</a:t>
            </a:r>
            <a:endParaRPr lang="fr-FR" dirty="0"/>
          </a:p>
        </p:txBody>
      </p:sp>
    </p:spTree>
    <p:extLst>
      <p:ext uri="{BB962C8B-B14F-4D97-AF65-F5344CB8AC3E}">
        <p14:creationId xmlns:p14="http://schemas.microsoft.com/office/powerpoint/2010/main" val="4130578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1747837"/>
            <a:ext cx="10172700" cy="3362325"/>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8</a:t>
            </a:fld>
            <a:endParaRPr lang="fr-FR"/>
          </a:p>
        </p:txBody>
      </p:sp>
      <p:sp>
        <p:nvSpPr>
          <p:cNvPr id="7" name="ZoneTexte 6"/>
          <p:cNvSpPr txBox="1"/>
          <p:nvPr/>
        </p:nvSpPr>
        <p:spPr>
          <a:xfrm>
            <a:off x="2480733" y="426306"/>
            <a:ext cx="7230533" cy="523220"/>
          </a:xfrm>
          <a:prstGeom prst="rect">
            <a:avLst/>
          </a:prstGeom>
          <a:noFill/>
        </p:spPr>
        <p:txBody>
          <a:bodyPr wrap="square" rtlCol="0">
            <a:spAutoFit/>
          </a:bodyPr>
          <a:lstStyle/>
          <a:p>
            <a:pPr algn="ctr"/>
            <a:r>
              <a:rPr lang="fr-FR" sz="2800" dirty="0" smtClean="0"/>
              <a:t>Le streaming DASH</a:t>
            </a:r>
            <a:endParaRPr lang="fr-FR" sz="2800" dirty="0"/>
          </a:p>
        </p:txBody>
      </p:sp>
      <p:sp>
        <p:nvSpPr>
          <p:cNvPr id="8" name="Rectangle 7"/>
          <p:cNvSpPr/>
          <p:nvPr/>
        </p:nvSpPr>
        <p:spPr>
          <a:xfrm>
            <a:off x="5164666" y="3666860"/>
            <a:ext cx="1286933" cy="9982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9541933" y="2337593"/>
            <a:ext cx="1286933" cy="9982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667933" y="2099733"/>
            <a:ext cx="1405467" cy="237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9465734" y="3355313"/>
            <a:ext cx="1363132" cy="6230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8957734" y="4091913"/>
            <a:ext cx="1253066" cy="4901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9499600" y="3368455"/>
            <a:ext cx="2015067" cy="646331"/>
          </a:xfrm>
          <a:prstGeom prst="rect">
            <a:avLst/>
          </a:prstGeom>
          <a:noFill/>
        </p:spPr>
        <p:txBody>
          <a:bodyPr wrap="square" rtlCol="0">
            <a:spAutoFit/>
          </a:bodyPr>
          <a:lstStyle/>
          <a:p>
            <a:r>
              <a:rPr lang="fr-FR" dirty="0" smtClean="0"/>
              <a:t>Sélection du bitrate par le lecteur</a:t>
            </a:r>
            <a:endParaRPr lang="fr-FR" dirty="0"/>
          </a:p>
        </p:txBody>
      </p:sp>
    </p:spTree>
    <p:extLst>
      <p:ext uri="{BB962C8B-B14F-4D97-AF65-F5344CB8AC3E}">
        <p14:creationId xmlns:p14="http://schemas.microsoft.com/office/powerpoint/2010/main" val="3190478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89" y="1008793"/>
            <a:ext cx="9011420" cy="5169768"/>
          </a:xfrm>
          <a:prstGeom prst="rect">
            <a:avLst/>
          </a:prstGeom>
        </p:spPr>
      </p:pic>
      <p:cxnSp>
        <p:nvCxnSpPr>
          <p:cNvPr id="7" name="Connecteur droit avec flèche 6"/>
          <p:cNvCxnSpPr>
            <a:endCxn id="4"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 name="Espace réservé du numéro de diapositive 1"/>
          <p:cNvSpPr>
            <a:spLocks noGrp="1"/>
          </p:cNvSpPr>
          <p:nvPr>
            <p:ph type="sldNum" sz="quarter" idx="12"/>
          </p:nvPr>
        </p:nvSpPr>
        <p:spPr/>
        <p:txBody>
          <a:bodyPr/>
          <a:lstStyle/>
          <a:p>
            <a:fld id="{E4F67F9A-838C-4734-8EB0-754A37D9A5A7}" type="slidenum">
              <a:rPr lang="fr-FR" smtClean="0"/>
              <a:t>9</a:t>
            </a:fld>
            <a:endParaRPr lang="fr-F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141894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726</Words>
  <Application>Microsoft Office PowerPoint</Application>
  <PresentationFormat>Grand écran</PresentationFormat>
  <Paragraphs>126</Paragraphs>
  <Slides>24</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24</vt:i4>
      </vt:variant>
    </vt:vector>
  </HeadingPairs>
  <TitlesOfParts>
    <vt:vector size="28" baseType="lpstr">
      <vt:lpstr>Arial</vt:lpstr>
      <vt:lpstr>Calibri</vt:lpstr>
      <vt:lpstr>Calibri Light</vt:lpstr>
      <vt:lpstr>Thème Office</vt:lpstr>
      <vt:lpstr>Impact des régions d’intérêt dans le streaming vidéo</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des régions d’intérêt dans le streaming vidéo</dc:title>
  <dc:creator>Fabien MANSON</dc:creator>
  <cp:lastModifiedBy>Fabien MANSON</cp:lastModifiedBy>
  <cp:revision>126</cp:revision>
  <dcterms:created xsi:type="dcterms:W3CDTF">2020-06-12T16:24:26Z</dcterms:created>
  <dcterms:modified xsi:type="dcterms:W3CDTF">2020-06-15T14:29:56Z</dcterms:modified>
</cp:coreProperties>
</file>