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5" r:id="rId10"/>
    <p:sldId id="272" r:id="rId11"/>
    <p:sldId id="273" r:id="rId12"/>
    <p:sldId id="274" r:id="rId13"/>
    <p:sldId id="275" r:id="rId14"/>
    <p:sldId id="276" r:id="rId15"/>
    <p:sldId id="264" r:id="rId16"/>
    <p:sldId id="268" r:id="rId17"/>
    <p:sldId id="266" r:id="rId18"/>
    <p:sldId id="277" r:id="rId19"/>
    <p:sldId id="271" r:id="rId20"/>
    <p:sldId id="267" r:id="rId21"/>
    <p:sldId id="269" r:id="rId22"/>
    <p:sldId id="270"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F5E85C6-C25B-4A98-ACA4-0EBF4B21FED0}">
          <p14:sldIdLst/>
        </p14:section>
        <p14:section name="Intro" id="{F122474E-CDB8-47A6-B855-136EBD470666}">
          <p14:sldIdLst>
            <p14:sldId id="256"/>
          </p14:sldIdLst>
        </p14:section>
        <p14:section name="Contexte" id="{08C4CE12-E34A-426B-982B-D2D44B5114F1}">
          <p14:sldIdLst>
            <p14:sldId id="257"/>
            <p14:sldId id="258"/>
            <p14:sldId id="259"/>
          </p14:sldIdLst>
        </p14:section>
        <p14:section name="Cahier des charges" id="{359407FB-6B27-40D3-8FEF-A087B63F9706}">
          <p14:sldIdLst>
            <p14:sldId id="260"/>
          </p14:sldIdLst>
        </p14:section>
        <p14:section name="Analyse" id="{E87E9BC5-D0B5-4709-832D-787E121133F7}">
          <p14:sldIdLst>
            <p14:sldId id="261"/>
            <p14:sldId id="262"/>
            <p14:sldId id="263"/>
          </p14:sldIdLst>
        </p14:section>
        <p14:section name="Developpement" id="{CBA642EE-975E-48A5-9CE5-A2EC198CF8E4}">
          <p14:sldIdLst>
            <p14:sldId id="265"/>
            <p14:sldId id="272"/>
            <p14:sldId id="273"/>
            <p14:sldId id="274"/>
            <p14:sldId id="275"/>
            <p14:sldId id="276"/>
            <p14:sldId id="264"/>
            <p14:sldId id="268"/>
            <p14:sldId id="266"/>
            <p14:sldId id="277"/>
          </p14:sldIdLst>
        </p14:section>
        <p14:section name="Demonstration" id="{56155059-68A4-4C75-96D6-BFEF409A2169}">
          <p14:sldIdLst>
            <p14:sldId id="271"/>
          </p14:sldIdLst>
        </p14:section>
        <p14:section name="Autres" id="{FC34B4B2-8D49-4EFF-B430-26570ADA881D}">
          <p14:sldIdLst>
            <p14:sldId id="267"/>
          </p14:sldIdLst>
        </p14:section>
        <p14:section name="Conclusion" id="{5E18C0D0-7BE9-49D4-A4FC-D9D67C19F982}">
          <p14:sldIdLst>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B9B9"/>
    <a:srgbClr val="FC8888"/>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3" d="100"/>
          <a:sy n="113" d="100"/>
        </p:scale>
        <p:origin x="37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56E12-A7B0-40BB-B53B-545BE3161811}" type="datetimeFigureOut">
              <a:rPr lang="fr-FR" smtClean="0"/>
              <a:t>14/06/2020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64FFC-9B66-4F48-830D-CDE6869DA765}" type="slidenum">
              <a:rPr lang="fr-FR" smtClean="0"/>
              <a:t>‹N°›</a:t>
            </a:fld>
            <a:endParaRPr lang="fr-FR"/>
          </a:p>
        </p:txBody>
      </p:sp>
    </p:spTree>
    <p:extLst>
      <p:ext uri="{BB962C8B-B14F-4D97-AF65-F5344CB8AC3E}">
        <p14:creationId xmlns:p14="http://schemas.microsoft.com/office/powerpoint/2010/main" val="217239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9964FFC-9B66-4F48-830D-CDE6869DA765}" type="slidenum">
              <a:rPr lang="fr-FR" smtClean="0"/>
              <a:t>2</a:t>
            </a:fld>
            <a:endParaRPr lang="fr-FR"/>
          </a:p>
        </p:txBody>
      </p:sp>
    </p:spTree>
    <p:extLst>
      <p:ext uri="{BB962C8B-B14F-4D97-AF65-F5344CB8AC3E}">
        <p14:creationId xmlns:p14="http://schemas.microsoft.com/office/powerpoint/2010/main" val="393421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6F29AD2-F1A2-4E74-92F5-24F9B59D7573}"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23628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ED79E74-F135-472D-9DB2-DF9CBB980889}"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53165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AC5058-C0DB-48EC-8AB0-832BB3642373}"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142052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F652B7-3FED-4BAB-9F63-01DE7F9FB2B9}"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98802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D7EEBBCA-4E0E-41A5-8927-176BBBB26381}" type="datetime1">
              <a:rPr lang="fr-FR" smtClean="0"/>
              <a:t>14/06/2020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767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B25F7E9-1BAD-4703-8D58-CE48142E5A5A}" type="datetime1">
              <a:rPr lang="fr-FR" smtClean="0"/>
              <a:t>14/06/2020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40316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16E7241-5728-45F1-8AF7-C3841E4FE797}" type="datetime1">
              <a:rPr lang="fr-FR" smtClean="0"/>
              <a:t>14/06/2020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9085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894D680-D819-474A-8D7B-CFB7F721C2AD}" type="datetime1">
              <a:rPr lang="fr-FR" smtClean="0"/>
              <a:t>14/06/2020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272868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07E58CE-068E-4EE3-B99A-44087A7E6EFC}" type="datetime1">
              <a:rPr lang="fr-FR" smtClean="0"/>
              <a:t>14/06/2020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72327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D47317FF-4C54-4A8A-A564-9AE950381E3B}" type="datetime1">
              <a:rPr lang="fr-FR" smtClean="0"/>
              <a:t>14/06/2020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418484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9886678-C011-4E2C-A958-44E1DAFC1EA2}" type="datetime1">
              <a:rPr lang="fr-FR" smtClean="0"/>
              <a:t>14/06/2020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4F67F9A-838C-4734-8EB0-754A37D9A5A7}" type="slidenum">
              <a:rPr lang="fr-FR" smtClean="0"/>
              <a:t>‹N°›</a:t>
            </a:fld>
            <a:endParaRPr lang="fr-FR"/>
          </a:p>
        </p:txBody>
      </p:sp>
    </p:spTree>
    <p:extLst>
      <p:ext uri="{BB962C8B-B14F-4D97-AF65-F5344CB8AC3E}">
        <p14:creationId xmlns:p14="http://schemas.microsoft.com/office/powerpoint/2010/main" val="365529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44C28D-ABFF-4D11-8CAD-94D8A13303CD}" type="datetime1">
              <a:rPr lang="fr-FR" smtClean="0"/>
              <a:t>14/06/2020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67F9A-838C-4734-8EB0-754A37D9A5A7}" type="slidenum">
              <a:rPr lang="fr-FR" smtClean="0"/>
              <a:t>‹N°›</a:t>
            </a:fld>
            <a:endParaRPr lang="fr-FR"/>
          </a:p>
        </p:txBody>
      </p:sp>
    </p:spTree>
    <p:extLst>
      <p:ext uri="{BB962C8B-B14F-4D97-AF65-F5344CB8AC3E}">
        <p14:creationId xmlns:p14="http://schemas.microsoft.com/office/powerpoint/2010/main" val="308795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60400" y="1015999"/>
            <a:ext cx="10871200" cy="969963"/>
          </a:xfrm>
        </p:spPr>
        <p:txBody>
          <a:bodyPr>
            <a:normAutofit/>
          </a:bodyPr>
          <a:lstStyle/>
          <a:p>
            <a:r>
              <a:rPr lang="fr-FR" sz="4000" dirty="0" smtClean="0"/>
              <a:t>Impact des régions d’intérêt dans le streaming vidéo</a:t>
            </a:r>
            <a:endParaRPr lang="fr-FR" sz="4000" dirty="0"/>
          </a:p>
        </p:txBody>
      </p:sp>
      <p:sp>
        <p:nvSpPr>
          <p:cNvPr id="3" name="Sous-titre 2"/>
          <p:cNvSpPr>
            <a:spLocks noGrp="1"/>
          </p:cNvSpPr>
          <p:nvPr>
            <p:ph type="subTitle" idx="1"/>
          </p:nvPr>
        </p:nvSpPr>
        <p:spPr>
          <a:xfrm>
            <a:off x="1524000" y="2744522"/>
            <a:ext cx="9144000" cy="2853267"/>
          </a:xfrm>
        </p:spPr>
        <p:txBody>
          <a:bodyPr>
            <a:normAutofit fontScale="92500" lnSpcReduction="10000"/>
          </a:bodyPr>
          <a:lstStyle/>
          <a:p>
            <a:r>
              <a:rPr lang="fr-FR" dirty="0" smtClean="0"/>
              <a:t>Encadré par </a:t>
            </a:r>
          </a:p>
          <a:p>
            <a:r>
              <a:rPr lang="fr-FR" dirty="0" smtClean="0"/>
              <a:t>Olivier FOURMAUX</a:t>
            </a:r>
          </a:p>
          <a:p>
            <a:endParaRPr lang="fr-FR" dirty="0" smtClean="0"/>
          </a:p>
          <a:p>
            <a:r>
              <a:rPr lang="fr-FR" dirty="0" smtClean="0"/>
              <a:t>Et présenté par </a:t>
            </a:r>
          </a:p>
          <a:p>
            <a:r>
              <a:rPr lang="fr-FR" dirty="0" smtClean="0"/>
              <a:t>Sonia LOUNIS</a:t>
            </a:r>
          </a:p>
          <a:p>
            <a:r>
              <a:rPr lang="fr-FR" dirty="0" smtClean="0"/>
              <a:t>Fabien MANSON</a:t>
            </a:r>
          </a:p>
          <a:p>
            <a:r>
              <a:rPr lang="fr-FR" dirty="0" smtClean="0"/>
              <a:t>Alexandre MAZARS</a:t>
            </a:r>
          </a:p>
          <a:p>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E4F67F9A-838C-4734-8EB0-754A37D9A5A7}" type="slidenum">
              <a:rPr lang="fr-FR" smtClean="0"/>
              <a:t>1</a:t>
            </a:fld>
            <a:endParaRPr lang="fr-FR"/>
          </a:p>
        </p:txBody>
      </p:sp>
      <p:sp>
        <p:nvSpPr>
          <p:cNvPr id="5" name="ZoneTexte 4"/>
          <p:cNvSpPr txBox="1"/>
          <p:nvPr/>
        </p:nvSpPr>
        <p:spPr>
          <a:xfrm>
            <a:off x="660400" y="2444350"/>
            <a:ext cx="3519948" cy="2677656"/>
          </a:xfrm>
          <a:prstGeom prst="rect">
            <a:avLst/>
          </a:prstGeom>
          <a:solidFill>
            <a:schemeClr val="bg1">
              <a:lumMod val="95000"/>
            </a:schemeClr>
          </a:solidFill>
          <a:ln>
            <a:solidFill>
              <a:srgbClr val="FF0000"/>
            </a:solidFill>
          </a:ln>
        </p:spPr>
        <p:txBody>
          <a:bodyPr wrap="square" rtlCol="0">
            <a:spAutoFit/>
          </a:bodyPr>
          <a:lstStyle/>
          <a:p>
            <a:r>
              <a:rPr lang="fr-FR" sz="2400" dirty="0" smtClean="0">
                <a:solidFill>
                  <a:srgbClr val="FF0000"/>
                </a:solidFill>
              </a:rPr>
              <a:t>Tout ce qui est écrit en rouge ne sera pas affiché pendant la présentation mais sera dit en complément à l’oral pour que la présentation soit intéressante</a:t>
            </a:r>
            <a:endParaRPr lang="fr-FR" sz="2400" dirty="0">
              <a:solidFill>
                <a:srgbClr val="FF0000"/>
              </a:solidFill>
            </a:endParaRPr>
          </a:p>
        </p:txBody>
      </p:sp>
    </p:spTree>
    <p:extLst>
      <p:ext uri="{BB962C8B-B14F-4D97-AF65-F5344CB8AC3E}">
        <p14:creationId xmlns:p14="http://schemas.microsoft.com/office/powerpoint/2010/main" val="42884892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996" y="1008793"/>
            <a:ext cx="9008956" cy="5168354"/>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10</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cxnSp>
        <p:nvCxnSpPr>
          <p:cNvPr id="6" name="Connecteur droit avec flèche 5"/>
          <p:cNvCxnSpPr>
            <a:endCxn id="8"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239822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521" y="1008793"/>
            <a:ext cx="9996540" cy="5168354"/>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11</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4" name="ZoneTexte 3"/>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cxnSp>
        <p:nvCxnSpPr>
          <p:cNvPr id="6" name="Connecteur droit avec flèche 5"/>
          <p:cNvCxnSpPr>
            <a:endCxn id="7"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26034974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12</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1973676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13</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332650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13" y="1229863"/>
            <a:ext cx="10588773" cy="4398273"/>
          </a:xfrm>
          <a:prstGeom prst="rect">
            <a:avLst/>
          </a:prstGeom>
        </p:spPr>
      </p:pic>
      <p:sp>
        <p:nvSpPr>
          <p:cNvPr id="2" name="Espace réservé du numéro de diapositive 1"/>
          <p:cNvSpPr>
            <a:spLocks noGrp="1"/>
          </p:cNvSpPr>
          <p:nvPr>
            <p:ph type="sldNum" sz="quarter" idx="12"/>
          </p:nvPr>
        </p:nvSpPr>
        <p:spPr/>
        <p:txBody>
          <a:bodyPr/>
          <a:lstStyle/>
          <a:p>
            <a:fld id="{E4F67F9A-838C-4734-8EB0-754A37D9A5A7}" type="slidenum">
              <a:rPr lang="fr-FR" smtClean="0"/>
              <a:t>14</a:t>
            </a:fld>
            <a:endParaRPr lang="fr-FR"/>
          </a:p>
        </p:txBody>
      </p:sp>
      <p:sp>
        <p:nvSpPr>
          <p:cNvPr id="4" name="ZoneTexte 3"/>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2</a:t>
            </a:r>
            <a:endParaRPr lang="fr-FR" sz="1400" dirty="0">
              <a:solidFill>
                <a:srgbClr val="FF0000"/>
              </a:solidFill>
            </a:endParaRPr>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Schéma de la chaine de segmentation de la vidéo</a:t>
            </a:r>
            <a:endParaRPr lang="fr-FR" sz="2800" dirty="0"/>
          </a:p>
        </p:txBody>
      </p:sp>
    </p:spTree>
    <p:extLst>
      <p:ext uri="{BB962C8B-B14F-4D97-AF65-F5344CB8AC3E}">
        <p14:creationId xmlns:p14="http://schemas.microsoft.com/office/powerpoint/2010/main" val="3311244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15</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3</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notre architecture de test</a:t>
            </a:r>
            <a:endParaRPr lang="fr-FR" sz="28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117" y="989741"/>
            <a:ext cx="7805765" cy="5549171"/>
          </a:xfrm>
          <a:prstGeom prst="rect">
            <a:avLst/>
          </a:prstGeom>
        </p:spPr>
      </p:pic>
      <p:sp>
        <p:nvSpPr>
          <p:cNvPr id="7" name="ZoneTexte 6"/>
          <p:cNvSpPr txBox="1"/>
          <p:nvPr/>
        </p:nvSpPr>
        <p:spPr>
          <a:xfrm>
            <a:off x="431436" y="5061584"/>
            <a:ext cx="5338916" cy="1477328"/>
          </a:xfrm>
          <a:prstGeom prst="rect">
            <a:avLst/>
          </a:prstGeom>
          <a:noFill/>
        </p:spPr>
        <p:txBody>
          <a:bodyPr wrap="square" rtlCol="0">
            <a:spAutoFit/>
          </a:bodyPr>
          <a:lstStyle/>
          <a:p>
            <a:r>
              <a:rPr lang="fr-FR" dirty="0" smtClean="0">
                <a:solidFill>
                  <a:srgbClr val="FF0000"/>
                </a:solidFill>
              </a:rPr>
              <a:t>Ajouter à l’oral : Il est important de détailler les vitesse de bande passante pour faire comprendre au prof que notre architecture de test est limitée en terme de réseau ce qui permettra d’enchainer sur les problèmes rencontrés.</a:t>
            </a:r>
            <a:endParaRPr lang="fr-FR" dirty="0">
              <a:solidFill>
                <a:srgbClr val="FF0000"/>
              </a:solidFill>
            </a:endParaRPr>
          </a:p>
        </p:txBody>
      </p:sp>
    </p:spTree>
    <p:extLst>
      <p:ext uri="{BB962C8B-B14F-4D97-AF65-F5344CB8AC3E}">
        <p14:creationId xmlns:p14="http://schemas.microsoft.com/office/powerpoint/2010/main" val="4288963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16</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ZoneTexte 6"/>
          <p:cNvSpPr txBox="1"/>
          <p:nvPr/>
        </p:nvSpPr>
        <p:spPr>
          <a:xfrm>
            <a:off x="3689009" y="5732274"/>
            <a:ext cx="5338916" cy="646331"/>
          </a:xfrm>
          <a:prstGeom prst="rect">
            <a:avLst/>
          </a:prstGeom>
          <a:noFill/>
        </p:spPr>
        <p:txBody>
          <a:bodyPr wrap="square" rtlCol="0">
            <a:spAutoFit/>
          </a:bodyPr>
          <a:lstStyle/>
          <a:p>
            <a:r>
              <a:rPr lang="fr-FR" dirty="0" smtClean="0">
                <a:solidFill>
                  <a:srgbClr val="FF0000"/>
                </a:solidFill>
              </a:rPr>
              <a:t>Ajouter à l’oral : pour chaque problème, le résumer en une phrase pas trop longue</a:t>
            </a:r>
            <a:endParaRPr lang="fr-FR" dirty="0">
              <a:solidFill>
                <a:srgbClr val="FF0000"/>
              </a:solidFill>
            </a:endParaRPr>
          </a:p>
        </p:txBody>
      </p:sp>
    </p:spTree>
    <p:extLst>
      <p:ext uri="{BB962C8B-B14F-4D97-AF65-F5344CB8AC3E}">
        <p14:creationId xmlns:p14="http://schemas.microsoft.com/office/powerpoint/2010/main" val="8712014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17</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Accolade fermante 6"/>
          <p:cNvSpPr/>
          <p:nvPr/>
        </p:nvSpPr>
        <p:spPr>
          <a:xfrm>
            <a:off x="6180667" y="1667933"/>
            <a:ext cx="347133" cy="118533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Accolade fermante 7"/>
          <p:cNvSpPr/>
          <p:nvPr/>
        </p:nvSpPr>
        <p:spPr>
          <a:xfrm>
            <a:off x="6180666" y="3056038"/>
            <a:ext cx="347133" cy="226578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ZoneTexte 8"/>
          <p:cNvSpPr txBox="1"/>
          <p:nvPr/>
        </p:nvSpPr>
        <p:spPr>
          <a:xfrm>
            <a:off x="6722534" y="2018211"/>
            <a:ext cx="2489200" cy="461665"/>
          </a:xfrm>
          <a:prstGeom prst="rect">
            <a:avLst/>
          </a:prstGeom>
          <a:noFill/>
        </p:spPr>
        <p:txBody>
          <a:bodyPr wrap="square" rtlCol="0">
            <a:spAutoFit/>
          </a:bodyPr>
          <a:lstStyle/>
          <a:p>
            <a:r>
              <a:rPr lang="fr-FR" sz="2400" dirty="0" smtClean="0"/>
              <a:t>Limite matérielle</a:t>
            </a:r>
            <a:endParaRPr lang="fr-FR" sz="2400" dirty="0"/>
          </a:p>
        </p:txBody>
      </p:sp>
      <p:sp>
        <p:nvSpPr>
          <p:cNvPr id="10" name="ZoneTexte 9"/>
          <p:cNvSpPr txBox="1"/>
          <p:nvPr/>
        </p:nvSpPr>
        <p:spPr>
          <a:xfrm>
            <a:off x="6722534" y="3956448"/>
            <a:ext cx="2164522" cy="461665"/>
          </a:xfrm>
          <a:prstGeom prst="rect">
            <a:avLst/>
          </a:prstGeom>
          <a:noFill/>
        </p:spPr>
        <p:txBody>
          <a:bodyPr wrap="square" rtlCol="0">
            <a:spAutoFit/>
          </a:bodyPr>
          <a:lstStyle/>
          <a:p>
            <a:r>
              <a:rPr lang="fr-FR" sz="2400" dirty="0" smtClean="0"/>
              <a:t>Limite logiciel</a:t>
            </a:r>
            <a:endParaRPr lang="fr-FR" sz="2400" dirty="0"/>
          </a:p>
        </p:txBody>
      </p:sp>
    </p:spTree>
    <p:extLst>
      <p:ext uri="{BB962C8B-B14F-4D97-AF65-F5344CB8AC3E}">
        <p14:creationId xmlns:p14="http://schemas.microsoft.com/office/powerpoint/2010/main" val="24424215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18</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4</a:t>
            </a:r>
            <a:endParaRPr lang="fr-FR" sz="1400" dirty="0">
              <a:solidFill>
                <a:srgbClr val="FF0000"/>
              </a:solidFill>
            </a:endParaRPr>
          </a:p>
        </p:txBody>
      </p:sp>
      <p:sp>
        <p:nvSpPr>
          <p:cNvPr id="5" name="ZoneTexte 4"/>
          <p:cNvSpPr txBox="1"/>
          <p:nvPr/>
        </p:nvSpPr>
        <p:spPr>
          <a:xfrm>
            <a:off x="905931" y="1536174"/>
            <a:ext cx="5452536" cy="378565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fr-FR" sz="2000" dirty="0" smtClean="0"/>
              <a:t>Temps d’encodage très long, taille des fichiers</a:t>
            </a:r>
          </a:p>
          <a:p>
            <a:pPr marL="285750" indent="-285750" algn="just">
              <a:lnSpc>
                <a:spcPct val="200000"/>
              </a:lnSpc>
              <a:buFont typeface="Arial" panose="020B0604020202020204" pitchFamily="34" charset="0"/>
              <a:buChar char="•"/>
            </a:pPr>
            <a:r>
              <a:rPr lang="fr-FR" sz="2000" dirty="0"/>
              <a:t>Bande passante de l’architecture de test limitée</a:t>
            </a:r>
          </a:p>
          <a:p>
            <a:pPr marL="285750" indent="-285750" algn="just">
              <a:lnSpc>
                <a:spcPct val="200000"/>
              </a:lnSpc>
              <a:buFont typeface="Arial" panose="020B0604020202020204" pitchFamily="34" charset="0"/>
              <a:buChar char="•"/>
            </a:pPr>
            <a:r>
              <a:rPr lang="fr-FR" sz="2000" dirty="0" smtClean="0"/>
              <a:t>Limite </a:t>
            </a:r>
            <a:r>
              <a:rPr lang="fr-FR" sz="2000" dirty="0"/>
              <a:t>du nombre de tuiles maximum </a:t>
            </a:r>
          </a:p>
          <a:p>
            <a:pPr marL="285750" indent="-285750" algn="just">
              <a:lnSpc>
                <a:spcPct val="200000"/>
              </a:lnSpc>
              <a:buFont typeface="Arial" panose="020B0604020202020204" pitchFamily="34" charset="0"/>
              <a:buChar char="•"/>
            </a:pPr>
            <a:r>
              <a:rPr lang="fr-FR" sz="2000" dirty="0"/>
              <a:t>Limite du nombre de bitrates </a:t>
            </a:r>
            <a:r>
              <a:rPr lang="fr-FR" sz="2000" dirty="0" smtClean="0"/>
              <a:t>différents</a:t>
            </a:r>
          </a:p>
          <a:p>
            <a:pPr marL="285750" indent="-285750" algn="just">
              <a:lnSpc>
                <a:spcPct val="200000"/>
              </a:lnSpc>
              <a:buFont typeface="Arial" panose="020B0604020202020204" pitchFamily="34" charset="0"/>
              <a:buChar char="•"/>
            </a:pPr>
            <a:r>
              <a:rPr lang="fr-FR" sz="2000" dirty="0" smtClean="0"/>
              <a:t>Choix de la ROI limité</a:t>
            </a:r>
            <a:endParaRPr lang="fr-FR" sz="2000" dirty="0"/>
          </a:p>
          <a:p>
            <a:pPr marL="285750" indent="-285750" algn="just">
              <a:lnSpc>
                <a:spcPct val="200000"/>
              </a:lnSpc>
              <a:buFont typeface="Arial" panose="020B0604020202020204" pitchFamily="34" charset="0"/>
              <a:buChar char="•"/>
            </a:pPr>
            <a:r>
              <a:rPr lang="fr-FR" sz="2000" dirty="0" smtClean="0"/>
              <a:t>Stabilité du lecteur GPAC</a:t>
            </a:r>
            <a:endParaRPr lang="fr-FR" sz="2000" dirty="0"/>
          </a:p>
        </p:txBody>
      </p:sp>
      <p:sp>
        <p:nvSpPr>
          <p:cNvPr id="6" name="ZoneTexte 5"/>
          <p:cNvSpPr txBox="1"/>
          <p:nvPr/>
        </p:nvSpPr>
        <p:spPr>
          <a:xfrm>
            <a:off x="2353732" y="417840"/>
            <a:ext cx="7484534" cy="523220"/>
          </a:xfrm>
          <a:prstGeom prst="rect">
            <a:avLst/>
          </a:prstGeom>
          <a:noFill/>
        </p:spPr>
        <p:txBody>
          <a:bodyPr wrap="square" rtlCol="0">
            <a:spAutoFit/>
          </a:bodyPr>
          <a:lstStyle/>
          <a:p>
            <a:pPr algn="ctr"/>
            <a:r>
              <a:rPr lang="fr-FR" sz="2800" dirty="0" smtClean="0"/>
              <a:t>Problèmes rencontrés</a:t>
            </a:r>
            <a:endParaRPr lang="fr-FR" sz="2800" dirty="0"/>
          </a:p>
        </p:txBody>
      </p:sp>
      <p:sp>
        <p:nvSpPr>
          <p:cNvPr id="7" name="Accolade fermante 6"/>
          <p:cNvSpPr/>
          <p:nvPr/>
        </p:nvSpPr>
        <p:spPr>
          <a:xfrm>
            <a:off x="6180667" y="1667933"/>
            <a:ext cx="347133" cy="1185334"/>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8" name="Accolade fermante 7"/>
          <p:cNvSpPr/>
          <p:nvPr/>
        </p:nvSpPr>
        <p:spPr>
          <a:xfrm>
            <a:off x="6180666" y="3056038"/>
            <a:ext cx="347133" cy="226578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ZoneTexte 8"/>
          <p:cNvSpPr txBox="1"/>
          <p:nvPr/>
        </p:nvSpPr>
        <p:spPr>
          <a:xfrm>
            <a:off x="6722534" y="2018211"/>
            <a:ext cx="2489200" cy="461665"/>
          </a:xfrm>
          <a:prstGeom prst="rect">
            <a:avLst/>
          </a:prstGeom>
          <a:noFill/>
        </p:spPr>
        <p:txBody>
          <a:bodyPr wrap="square" rtlCol="0">
            <a:spAutoFit/>
          </a:bodyPr>
          <a:lstStyle/>
          <a:p>
            <a:r>
              <a:rPr lang="fr-FR" sz="2400" dirty="0" smtClean="0"/>
              <a:t>Limite matérielle</a:t>
            </a:r>
            <a:endParaRPr lang="fr-FR" sz="2400" dirty="0"/>
          </a:p>
        </p:txBody>
      </p:sp>
      <p:sp>
        <p:nvSpPr>
          <p:cNvPr id="10" name="ZoneTexte 9"/>
          <p:cNvSpPr txBox="1"/>
          <p:nvPr/>
        </p:nvSpPr>
        <p:spPr>
          <a:xfrm>
            <a:off x="6722534" y="3956448"/>
            <a:ext cx="2164522" cy="461665"/>
          </a:xfrm>
          <a:prstGeom prst="rect">
            <a:avLst/>
          </a:prstGeom>
          <a:noFill/>
        </p:spPr>
        <p:txBody>
          <a:bodyPr wrap="square" rtlCol="0">
            <a:spAutoFit/>
          </a:bodyPr>
          <a:lstStyle/>
          <a:p>
            <a:r>
              <a:rPr lang="fr-FR" sz="2400" dirty="0" smtClean="0"/>
              <a:t>Limite logiciel</a:t>
            </a:r>
            <a:endParaRPr lang="fr-FR" sz="2400" dirty="0"/>
          </a:p>
        </p:txBody>
      </p:sp>
      <p:sp>
        <p:nvSpPr>
          <p:cNvPr id="13" name="Flèche à angle droit 12"/>
          <p:cNvSpPr/>
          <p:nvPr/>
        </p:nvSpPr>
        <p:spPr>
          <a:xfrm rot="5400000">
            <a:off x="6856287" y="2504425"/>
            <a:ext cx="502741" cy="381213"/>
          </a:xfrm>
          <a:prstGeom prst="bentUpArrow">
            <a:avLst>
              <a:gd name="adj1" fmla="val 25100"/>
              <a:gd name="adj2" fmla="val 26553"/>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5" name="ZoneTexte 14"/>
          <p:cNvSpPr txBox="1"/>
          <p:nvPr/>
        </p:nvSpPr>
        <p:spPr>
          <a:xfrm>
            <a:off x="7365999" y="2598003"/>
            <a:ext cx="4267203" cy="830997"/>
          </a:xfrm>
          <a:prstGeom prst="rect">
            <a:avLst/>
          </a:prstGeom>
          <a:noFill/>
        </p:spPr>
        <p:txBody>
          <a:bodyPr wrap="square" rtlCol="0">
            <a:spAutoFit/>
          </a:bodyPr>
          <a:lstStyle/>
          <a:p>
            <a:r>
              <a:rPr lang="fr-FR" sz="2400" dirty="0" smtClean="0">
                <a:solidFill>
                  <a:srgbClr val="800000"/>
                </a:solidFill>
              </a:rPr>
              <a:t>Solution : architecture de test de laboratoire</a:t>
            </a:r>
            <a:endParaRPr lang="fr-FR" sz="2400" dirty="0">
              <a:solidFill>
                <a:srgbClr val="800000"/>
              </a:solidFill>
            </a:endParaRPr>
          </a:p>
        </p:txBody>
      </p:sp>
      <p:sp>
        <p:nvSpPr>
          <p:cNvPr id="16" name="ZoneTexte 15"/>
          <p:cNvSpPr txBox="1"/>
          <p:nvPr/>
        </p:nvSpPr>
        <p:spPr>
          <a:xfrm>
            <a:off x="7365999" y="4520397"/>
            <a:ext cx="4377269" cy="461665"/>
          </a:xfrm>
          <a:prstGeom prst="rect">
            <a:avLst/>
          </a:prstGeom>
          <a:noFill/>
        </p:spPr>
        <p:txBody>
          <a:bodyPr wrap="square" rtlCol="0">
            <a:spAutoFit/>
          </a:bodyPr>
          <a:lstStyle/>
          <a:p>
            <a:r>
              <a:rPr lang="fr-FR" sz="2400" dirty="0" smtClean="0">
                <a:solidFill>
                  <a:srgbClr val="800000"/>
                </a:solidFill>
              </a:rPr>
              <a:t>Solution : utiliser un autre lecteur</a:t>
            </a:r>
            <a:endParaRPr lang="fr-FR" sz="2400" dirty="0">
              <a:solidFill>
                <a:srgbClr val="800000"/>
              </a:solidFill>
            </a:endParaRPr>
          </a:p>
        </p:txBody>
      </p:sp>
      <p:sp>
        <p:nvSpPr>
          <p:cNvPr id="17" name="Flèche à angle droit 16"/>
          <p:cNvSpPr/>
          <p:nvPr/>
        </p:nvSpPr>
        <p:spPr>
          <a:xfrm rot="5400000">
            <a:off x="6856287" y="4438742"/>
            <a:ext cx="502741" cy="381213"/>
          </a:xfrm>
          <a:prstGeom prst="bentUpArrow">
            <a:avLst>
              <a:gd name="adj1" fmla="val 25100"/>
              <a:gd name="adj2" fmla="val 26553"/>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32989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19</a:t>
            </a:fld>
            <a:endParaRPr lang="fr-FR"/>
          </a:p>
        </p:txBody>
      </p:sp>
      <p:sp>
        <p:nvSpPr>
          <p:cNvPr id="3" name="ZoneTexte 2"/>
          <p:cNvSpPr txBox="1"/>
          <p:nvPr/>
        </p:nvSpPr>
        <p:spPr>
          <a:xfrm>
            <a:off x="-1" y="0"/>
            <a:ext cx="1854201" cy="307777"/>
          </a:xfrm>
          <a:prstGeom prst="rect">
            <a:avLst/>
          </a:prstGeom>
          <a:noFill/>
        </p:spPr>
        <p:txBody>
          <a:bodyPr wrap="square" rtlCol="0">
            <a:spAutoFit/>
          </a:bodyPr>
          <a:lstStyle/>
          <a:p>
            <a:r>
              <a:rPr lang="fr-FR" sz="1400" dirty="0" smtClean="0">
                <a:solidFill>
                  <a:srgbClr val="FF0000"/>
                </a:solidFill>
              </a:rPr>
              <a:t>Vidéo démonstration</a:t>
            </a:r>
            <a:endParaRPr lang="fr-FR" sz="1400" dirty="0">
              <a:solidFill>
                <a:srgbClr val="FF0000"/>
              </a:solidFill>
            </a:endParaRPr>
          </a:p>
        </p:txBody>
      </p:sp>
      <p:sp>
        <p:nvSpPr>
          <p:cNvPr id="4" name="Rectangle 3"/>
          <p:cNvSpPr/>
          <p:nvPr/>
        </p:nvSpPr>
        <p:spPr>
          <a:xfrm>
            <a:off x="5543220" y="3167390"/>
            <a:ext cx="1105559" cy="523220"/>
          </a:xfrm>
          <a:prstGeom prst="rect">
            <a:avLst/>
          </a:prstGeom>
        </p:spPr>
        <p:txBody>
          <a:bodyPr wrap="none">
            <a:spAutoFit/>
          </a:bodyPr>
          <a:lstStyle/>
          <a:p>
            <a:r>
              <a:rPr lang="fr-FR" sz="2800" dirty="0" smtClean="0"/>
              <a:t>VIDEO</a:t>
            </a:r>
            <a:endParaRPr lang="fr-FR" sz="2800" dirty="0"/>
          </a:p>
        </p:txBody>
      </p:sp>
    </p:spTree>
    <p:extLst>
      <p:ext uri="{BB962C8B-B14F-4D97-AF65-F5344CB8AC3E}">
        <p14:creationId xmlns:p14="http://schemas.microsoft.com/office/powerpoint/2010/main" val="36551517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1</a:t>
            </a:r>
            <a:endParaRPr lang="fr-FR" sz="1400" dirty="0">
              <a:solidFill>
                <a:srgbClr val="FF0000"/>
              </a:solidFill>
            </a:endParaRPr>
          </a:p>
        </p:txBody>
      </p:sp>
      <p:sp>
        <p:nvSpPr>
          <p:cNvPr id="3" name="Espace réservé du numéro de diapositive 2"/>
          <p:cNvSpPr>
            <a:spLocks noGrp="1"/>
          </p:cNvSpPr>
          <p:nvPr>
            <p:ph type="sldNum" sz="quarter" idx="12"/>
          </p:nvPr>
        </p:nvSpPr>
        <p:spPr/>
        <p:txBody>
          <a:bodyPr/>
          <a:lstStyle/>
          <a:p>
            <a:fld id="{E4F67F9A-838C-4734-8EB0-754A37D9A5A7}" type="slidenum">
              <a:rPr lang="fr-FR" smtClean="0"/>
              <a:t>2</a:t>
            </a:fld>
            <a:endParaRPr lang="fr-FR" dirty="0"/>
          </a:p>
        </p:txBody>
      </p:sp>
      <p:sp>
        <p:nvSpPr>
          <p:cNvPr id="6" name="ZoneTexte 5"/>
          <p:cNvSpPr txBox="1"/>
          <p:nvPr/>
        </p:nvSpPr>
        <p:spPr>
          <a:xfrm>
            <a:off x="2480733" y="426306"/>
            <a:ext cx="7230533" cy="523220"/>
          </a:xfrm>
          <a:prstGeom prst="rect">
            <a:avLst/>
          </a:prstGeom>
          <a:noFill/>
        </p:spPr>
        <p:txBody>
          <a:bodyPr wrap="square" rtlCol="0">
            <a:spAutoFit/>
          </a:bodyPr>
          <a:lstStyle/>
          <a:p>
            <a:pPr algn="ctr"/>
            <a:r>
              <a:rPr lang="fr-FR" sz="2800" dirty="0" smtClean="0"/>
              <a:t>Définition du concept de ROI</a:t>
            </a:r>
            <a:endParaRPr lang="fr-FR" sz="2800" dirty="0"/>
          </a:p>
        </p:txBody>
      </p:sp>
      <p:sp>
        <p:nvSpPr>
          <p:cNvPr id="4" name="ZoneTexte 3"/>
          <p:cNvSpPr txBox="1"/>
          <p:nvPr/>
        </p:nvSpPr>
        <p:spPr>
          <a:xfrm>
            <a:off x="1406012" y="1592825"/>
            <a:ext cx="9379974" cy="1446550"/>
          </a:xfrm>
          <a:prstGeom prst="rect">
            <a:avLst/>
          </a:prstGeom>
          <a:noFill/>
        </p:spPr>
        <p:txBody>
          <a:bodyPr wrap="square" rtlCol="0">
            <a:spAutoFit/>
          </a:bodyPr>
          <a:lstStyle/>
          <a:p>
            <a:r>
              <a:rPr lang="fr-FR" sz="2400" b="1" dirty="0" err="1" smtClean="0"/>
              <a:t>Region</a:t>
            </a:r>
            <a:r>
              <a:rPr lang="fr-FR" sz="2400" b="1" dirty="0" smtClean="0"/>
              <a:t> Of </a:t>
            </a:r>
            <a:r>
              <a:rPr lang="fr-FR" sz="2400" b="1" dirty="0" err="1" smtClean="0"/>
              <a:t>Interest</a:t>
            </a:r>
            <a:r>
              <a:rPr lang="fr-FR" sz="2400" b="1" dirty="0" smtClean="0"/>
              <a:t> (ROI) en français région d’intérêt</a:t>
            </a:r>
          </a:p>
          <a:p>
            <a:endParaRPr lang="fr-FR" sz="2400" dirty="0"/>
          </a:p>
          <a:p>
            <a:r>
              <a:rPr lang="fr-FR" sz="2000" dirty="0" smtClean="0"/>
              <a:t>C’est une zone d’une image ayant un intérêt particulier par exemple un zone regroupant de nombreux détails.</a:t>
            </a:r>
          </a:p>
        </p:txBody>
      </p:sp>
      <p:sp>
        <p:nvSpPr>
          <p:cNvPr id="7" name="ZoneTexte 6"/>
          <p:cNvSpPr txBox="1"/>
          <p:nvPr/>
        </p:nvSpPr>
        <p:spPr>
          <a:xfrm>
            <a:off x="1406012" y="4005365"/>
            <a:ext cx="9379974" cy="1384995"/>
          </a:xfrm>
          <a:prstGeom prst="rect">
            <a:avLst/>
          </a:prstGeom>
          <a:noFill/>
        </p:spPr>
        <p:txBody>
          <a:bodyPr wrap="square" rtlCol="0">
            <a:spAutoFit/>
          </a:bodyPr>
          <a:lstStyle/>
          <a:p>
            <a:r>
              <a:rPr lang="fr-FR" sz="2400" b="1" dirty="0" smtClean="0"/>
              <a:t>A quoi cela sert ?</a:t>
            </a:r>
          </a:p>
          <a:p>
            <a:endParaRPr lang="fr-FR" sz="2000" dirty="0" smtClean="0"/>
          </a:p>
          <a:p>
            <a:r>
              <a:rPr lang="fr-FR" sz="2000" dirty="0" smtClean="0"/>
              <a:t>Ce principe permet de gérer la priorité des régions d’une image et d’attribuer plus de débit vidéo à une certaine zone de l’image pour avoir une meilleur qualité.</a:t>
            </a:r>
            <a:endParaRPr lang="fr-FR" sz="2000" dirty="0"/>
          </a:p>
        </p:txBody>
      </p:sp>
      <p:sp>
        <p:nvSpPr>
          <p:cNvPr id="8" name="ZoneTexte 7"/>
          <p:cNvSpPr txBox="1"/>
          <p:nvPr/>
        </p:nvSpPr>
        <p:spPr>
          <a:xfrm>
            <a:off x="747114" y="3105834"/>
            <a:ext cx="10697771" cy="646331"/>
          </a:xfrm>
          <a:prstGeom prst="rect">
            <a:avLst/>
          </a:prstGeom>
          <a:noFill/>
        </p:spPr>
        <p:txBody>
          <a:bodyPr wrap="square" rtlCol="0">
            <a:spAutoFit/>
          </a:bodyPr>
          <a:lstStyle/>
          <a:p>
            <a:r>
              <a:rPr lang="fr-FR" dirty="0" smtClean="0">
                <a:solidFill>
                  <a:srgbClr val="FF0000"/>
                </a:solidFill>
              </a:rPr>
              <a:t>Ajouter à l’oral : la zone d’intérêt peut être une zone fixe comme le centre de l’image. Elle peut être dynamique et suivre par exemple le regard d’un utilisateur pour que la meilleur qualité soit chargée à l’endroit ou il regarde</a:t>
            </a:r>
            <a:endParaRPr lang="fr-FR" dirty="0">
              <a:solidFill>
                <a:srgbClr val="FF0000"/>
              </a:solidFill>
            </a:endParaRPr>
          </a:p>
        </p:txBody>
      </p:sp>
    </p:spTree>
    <p:extLst>
      <p:ext uri="{BB962C8B-B14F-4D97-AF65-F5344CB8AC3E}">
        <p14:creationId xmlns:p14="http://schemas.microsoft.com/office/powerpoint/2010/main" val="19301189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20</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5</a:t>
            </a:r>
            <a:endParaRPr lang="fr-FR" sz="1400" dirty="0">
              <a:solidFill>
                <a:srgbClr val="FF0000"/>
              </a:solidFill>
            </a:endParaRPr>
          </a:p>
        </p:txBody>
      </p:sp>
      <p:sp>
        <p:nvSpPr>
          <p:cNvPr id="4" name="Rectangle 3"/>
          <p:cNvSpPr/>
          <p:nvPr/>
        </p:nvSpPr>
        <p:spPr>
          <a:xfrm>
            <a:off x="2461383" y="3244334"/>
            <a:ext cx="7269234" cy="369332"/>
          </a:xfrm>
          <a:prstGeom prst="rect">
            <a:avLst/>
          </a:prstGeom>
        </p:spPr>
        <p:txBody>
          <a:bodyPr wrap="none">
            <a:spAutoFit/>
          </a:bodyPr>
          <a:lstStyle/>
          <a:p>
            <a:pPr algn="ctr"/>
            <a:r>
              <a:rPr lang="fr-FR" dirty="0" smtClean="0"/>
              <a:t>Peut être un slide de trop ou alors a rajouter pour les problèmes rencontrés</a:t>
            </a:r>
            <a:endParaRPr lang="fr-FR" dirty="0"/>
          </a:p>
        </p:txBody>
      </p:sp>
    </p:spTree>
    <p:extLst>
      <p:ext uri="{BB962C8B-B14F-4D97-AF65-F5344CB8AC3E}">
        <p14:creationId xmlns:p14="http://schemas.microsoft.com/office/powerpoint/2010/main" val="122085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21</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Conclusion</a:t>
            </a:r>
            <a:endParaRPr lang="fr-FR" sz="1400" dirty="0">
              <a:solidFill>
                <a:srgbClr val="FF0000"/>
              </a:solidFill>
            </a:endParaRPr>
          </a:p>
        </p:txBody>
      </p:sp>
      <p:sp>
        <p:nvSpPr>
          <p:cNvPr id="5" name="ZoneTexte 4"/>
          <p:cNvSpPr txBox="1"/>
          <p:nvPr/>
        </p:nvSpPr>
        <p:spPr>
          <a:xfrm>
            <a:off x="2353732" y="417840"/>
            <a:ext cx="7484534" cy="523220"/>
          </a:xfrm>
          <a:prstGeom prst="rect">
            <a:avLst/>
          </a:prstGeom>
          <a:noFill/>
        </p:spPr>
        <p:txBody>
          <a:bodyPr wrap="square" rtlCol="0">
            <a:spAutoFit/>
          </a:bodyPr>
          <a:lstStyle/>
          <a:p>
            <a:pPr algn="ctr"/>
            <a:r>
              <a:rPr lang="fr-FR" sz="2800" dirty="0" smtClean="0"/>
              <a:t>Bilan du projet</a:t>
            </a:r>
            <a:endParaRPr lang="fr-FR" sz="2800" dirty="0"/>
          </a:p>
        </p:txBody>
      </p:sp>
      <p:sp>
        <p:nvSpPr>
          <p:cNvPr id="7" name="ZoneTexte 6"/>
          <p:cNvSpPr txBox="1"/>
          <p:nvPr/>
        </p:nvSpPr>
        <p:spPr>
          <a:xfrm>
            <a:off x="1900766" y="1218360"/>
            <a:ext cx="8830735" cy="1708160"/>
          </a:xfrm>
          <a:prstGeom prst="rect">
            <a:avLst/>
          </a:prstGeom>
          <a:noFill/>
        </p:spPr>
        <p:txBody>
          <a:bodyPr wrap="square" rtlCol="0">
            <a:spAutoFit/>
          </a:bodyPr>
          <a:lstStyle/>
          <a:p>
            <a:pPr algn="just"/>
            <a:r>
              <a:rPr lang="fr-FR" sz="2000" b="1" dirty="0" smtClean="0"/>
              <a:t>Ce que nous avons réussi </a:t>
            </a:r>
            <a:r>
              <a:rPr lang="fr-FR" sz="2000" b="1" dirty="0"/>
              <a:t>à</a:t>
            </a:r>
            <a:r>
              <a:rPr lang="fr-FR" sz="2000" b="1" dirty="0" smtClean="0"/>
              <a:t> réaliser:</a:t>
            </a:r>
          </a:p>
          <a:p>
            <a:pPr marL="285750" indent="-285750" algn="just">
              <a:lnSpc>
                <a:spcPct val="150000"/>
              </a:lnSpc>
              <a:buFont typeface="Arial" panose="020B0604020202020204" pitchFamily="34" charset="0"/>
              <a:buChar char="•"/>
            </a:pPr>
            <a:r>
              <a:rPr lang="fr-FR" dirty="0" smtClean="0"/>
              <a:t>Mise en place d’une chaine d’encodage vidéo</a:t>
            </a:r>
          </a:p>
          <a:p>
            <a:pPr marL="285750" indent="-285750" algn="just">
              <a:lnSpc>
                <a:spcPct val="150000"/>
              </a:lnSpc>
              <a:buFont typeface="Arial" panose="020B0604020202020204" pitchFamily="34" charset="0"/>
              <a:buChar char="•"/>
            </a:pPr>
            <a:r>
              <a:rPr lang="fr-FR" dirty="0" smtClean="0"/>
              <a:t>Mise en place d’une chaine de streaming dynamique</a:t>
            </a:r>
          </a:p>
          <a:p>
            <a:pPr marL="285750" indent="-285750" algn="just">
              <a:lnSpc>
                <a:spcPct val="150000"/>
              </a:lnSpc>
              <a:buFont typeface="Arial" panose="020B0604020202020204" pitchFamily="34" charset="0"/>
              <a:buChar char="•"/>
            </a:pPr>
            <a:r>
              <a:rPr lang="fr-FR" dirty="0" smtClean="0"/>
              <a:t>Démonstration de l’encodage différencié (sans casque VR  mais avec émulation sur écran)</a:t>
            </a:r>
            <a:endParaRPr lang="fr-FR" dirty="0"/>
          </a:p>
        </p:txBody>
      </p:sp>
      <p:sp>
        <p:nvSpPr>
          <p:cNvPr id="8" name="ZoneTexte 7"/>
          <p:cNvSpPr txBox="1"/>
          <p:nvPr/>
        </p:nvSpPr>
        <p:spPr>
          <a:xfrm>
            <a:off x="1900766" y="3058488"/>
            <a:ext cx="7378702" cy="1384995"/>
          </a:xfrm>
          <a:prstGeom prst="rect">
            <a:avLst/>
          </a:prstGeom>
          <a:solidFill>
            <a:schemeClr val="accent6">
              <a:lumMod val="20000"/>
              <a:lumOff val="80000"/>
            </a:schemeClr>
          </a:solidFill>
          <a:ln>
            <a:solidFill>
              <a:srgbClr val="00B050"/>
            </a:solidFill>
          </a:ln>
        </p:spPr>
        <p:txBody>
          <a:bodyPr wrap="square" rtlCol="0">
            <a:spAutoFit/>
          </a:bodyPr>
          <a:lstStyle/>
          <a:p>
            <a:pPr algn="just">
              <a:lnSpc>
                <a:spcPct val="150000"/>
              </a:lnSpc>
            </a:pPr>
            <a:r>
              <a:rPr lang="fr-FR" sz="2000" b="1" dirty="0" smtClean="0"/>
              <a:t>Les avantages du streaming dynamique:</a:t>
            </a:r>
          </a:p>
          <a:p>
            <a:pPr marL="342900" indent="-342900" algn="just">
              <a:lnSpc>
                <a:spcPct val="150000"/>
              </a:lnSpc>
              <a:buFont typeface="Arial" panose="020B0604020202020204" pitchFamily="34" charset="0"/>
              <a:buChar char="•"/>
            </a:pPr>
            <a:r>
              <a:rPr lang="fr-FR" dirty="0" smtClean="0"/>
              <a:t>Permet de s’adapter aux fluctuations du réseau (réseau chargé)</a:t>
            </a:r>
          </a:p>
          <a:p>
            <a:pPr marL="342900" indent="-342900" algn="just">
              <a:lnSpc>
                <a:spcPct val="150000"/>
              </a:lnSpc>
              <a:buFont typeface="Arial" panose="020B0604020202020204" pitchFamily="34" charset="0"/>
              <a:buChar char="•"/>
            </a:pPr>
            <a:r>
              <a:rPr lang="fr-FR" dirty="0" smtClean="0"/>
              <a:t>Permet de s’adapter à la bande passante de chaque utilisateur</a:t>
            </a:r>
          </a:p>
        </p:txBody>
      </p:sp>
      <p:sp>
        <p:nvSpPr>
          <p:cNvPr id="9" name="ZoneTexte 8"/>
          <p:cNvSpPr txBox="1"/>
          <p:nvPr/>
        </p:nvSpPr>
        <p:spPr>
          <a:xfrm>
            <a:off x="1900766" y="4707419"/>
            <a:ext cx="8390468" cy="1384995"/>
          </a:xfrm>
          <a:prstGeom prst="rect">
            <a:avLst/>
          </a:prstGeom>
          <a:solidFill>
            <a:srgbClr val="FDB9B9"/>
          </a:solidFill>
          <a:ln>
            <a:solidFill>
              <a:srgbClr val="FF0000"/>
            </a:solidFill>
          </a:ln>
        </p:spPr>
        <p:txBody>
          <a:bodyPr wrap="square" rtlCol="0">
            <a:spAutoFit/>
          </a:bodyPr>
          <a:lstStyle/>
          <a:p>
            <a:pPr algn="just">
              <a:lnSpc>
                <a:spcPct val="150000"/>
              </a:lnSpc>
            </a:pPr>
            <a:r>
              <a:rPr lang="fr-FR" sz="2000" b="1" dirty="0" smtClean="0"/>
              <a:t>Les inconvénients du streaming dynamique:</a:t>
            </a:r>
          </a:p>
          <a:p>
            <a:pPr marL="342900" indent="-342900" algn="just">
              <a:lnSpc>
                <a:spcPct val="150000"/>
              </a:lnSpc>
              <a:buFont typeface="Arial" panose="020B0604020202020204" pitchFamily="34" charset="0"/>
              <a:buChar char="•"/>
            </a:pPr>
            <a:r>
              <a:rPr lang="fr-FR" dirty="0" smtClean="0"/>
              <a:t>Requiert un lecteur plus complexe</a:t>
            </a:r>
          </a:p>
          <a:p>
            <a:pPr marL="342900" indent="-342900" algn="just">
              <a:lnSpc>
                <a:spcPct val="150000"/>
              </a:lnSpc>
              <a:buFont typeface="Arial" panose="020B0604020202020204" pitchFamily="34" charset="0"/>
              <a:buChar char="•"/>
            </a:pPr>
            <a:r>
              <a:rPr lang="fr-FR" dirty="0" smtClean="0"/>
              <a:t>Demande un traitement lourd du média source en amont (encodage, découpage, …) </a:t>
            </a:r>
            <a:endParaRPr lang="fr-FR" dirty="0"/>
          </a:p>
        </p:txBody>
      </p:sp>
    </p:spTree>
    <p:extLst>
      <p:ext uri="{BB962C8B-B14F-4D97-AF65-F5344CB8AC3E}">
        <p14:creationId xmlns:p14="http://schemas.microsoft.com/office/powerpoint/2010/main" val="32317132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22</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Merci</a:t>
            </a:r>
            <a:endParaRPr lang="fr-FR" sz="1400" dirty="0">
              <a:solidFill>
                <a:srgbClr val="FF0000"/>
              </a:solidFill>
            </a:endParaRPr>
          </a:p>
        </p:txBody>
      </p:sp>
      <p:sp>
        <p:nvSpPr>
          <p:cNvPr id="4" name="Rectangle 3"/>
          <p:cNvSpPr/>
          <p:nvPr/>
        </p:nvSpPr>
        <p:spPr>
          <a:xfrm>
            <a:off x="4979508" y="2921168"/>
            <a:ext cx="2232984" cy="1015663"/>
          </a:xfrm>
          <a:prstGeom prst="rect">
            <a:avLst/>
          </a:prstGeom>
        </p:spPr>
        <p:txBody>
          <a:bodyPr wrap="none">
            <a:spAutoFit/>
          </a:bodyPr>
          <a:lstStyle/>
          <a:p>
            <a:pPr algn="ctr"/>
            <a:r>
              <a:rPr lang="fr-FR" sz="6000" dirty="0" smtClean="0"/>
              <a:t>MERCI</a:t>
            </a:r>
            <a:endParaRPr lang="fr-FR" sz="6000" dirty="0"/>
          </a:p>
        </p:txBody>
      </p:sp>
    </p:spTree>
    <p:extLst>
      <p:ext uri="{BB962C8B-B14F-4D97-AF65-F5344CB8AC3E}">
        <p14:creationId xmlns:p14="http://schemas.microsoft.com/office/powerpoint/2010/main" val="3670161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1525502" y="426518"/>
            <a:ext cx="9140996" cy="523220"/>
          </a:xfrm>
          <a:prstGeom prst="rect">
            <a:avLst/>
          </a:prstGeom>
          <a:noFill/>
        </p:spPr>
        <p:txBody>
          <a:bodyPr wrap="square" rtlCol="0">
            <a:spAutoFit/>
          </a:bodyPr>
          <a:lstStyle/>
          <a:p>
            <a:pPr algn="ctr"/>
            <a:r>
              <a:rPr lang="fr-FR" sz="2800" dirty="0" smtClean="0"/>
              <a:t>Définition du concept de tuile</a:t>
            </a:r>
            <a:endParaRPr lang="fr-FR" sz="2800" dirty="0"/>
          </a:p>
        </p:txBody>
      </p:sp>
      <p:sp>
        <p:nvSpPr>
          <p:cNvPr id="2" name="Espace réservé du numéro de diapositive 1"/>
          <p:cNvSpPr>
            <a:spLocks noGrp="1"/>
          </p:cNvSpPr>
          <p:nvPr>
            <p:ph type="sldNum" sz="quarter" idx="12"/>
          </p:nvPr>
        </p:nvSpPr>
        <p:spPr/>
        <p:txBody>
          <a:bodyPr/>
          <a:lstStyle/>
          <a:p>
            <a:fld id="{E4F67F9A-838C-4734-8EB0-754A37D9A5A7}" type="slidenum">
              <a:rPr lang="fr-FR" smtClean="0"/>
              <a:t>3</a:t>
            </a:fld>
            <a:endParaRPr lang="fr-FR"/>
          </a:p>
        </p:txBody>
      </p:sp>
      <p:sp>
        <p:nvSpPr>
          <p:cNvPr id="3" name="ZoneTexte 2"/>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2</a:t>
            </a:r>
            <a:endParaRPr lang="fr-FR" sz="1400" dirty="0">
              <a:solidFill>
                <a:srgbClr val="FF0000"/>
              </a:solidFill>
            </a:endParaRPr>
          </a:p>
        </p:txBody>
      </p:sp>
      <p:sp>
        <p:nvSpPr>
          <p:cNvPr id="6" name="ZoneTexte 5"/>
          <p:cNvSpPr txBox="1"/>
          <p:nvPr/>
        </p:nvSpPr>
        <p:spPr>
          <a:xfrm>
            <a:off x="1307417" y="1631577"/>
            <a:ext cx="9577166" cy="1384995"/>
          </a:xfrm>
          <a:prstGeom prst="rect">
            <a:avLst/>
          </a:prstGeom>
          <a:noFill/>
        </p:spPr>
        <p:txBody>
          <a:bodyPr wrap="square" rtlCol="0">
            <a:spAutoFit/>
          </a:bodyPr>
          <a:lstStyle/>
          <a:p>
            <a:r>
              <a:rPr lang="fr-FR" sz="2400" b="1" dirty="0" smtClean="0"/>
              <a:t>Qu’est-ce qu’une tuile ?</a:t>
            </a:r>
          </a:p>
          <a:p>
            <a:endParaRPr lang="fr-FR" sz="2000" b="1" dirty="0"/>
          </a:p>
          <a:p>
            <a:r>
              <a:rPr lang="fr-FR" sz="2000" dirty="0" smtClean="0"/>
              <a:t>Une tuile est une zone rectangulaire de taille variée qui est « découpée » dans une image d’une vidéo.</a:t>
            </a:r>
            <a:endParaRPr lang="fr-FR" sz="2000" dirty="0"/>
          </a:p>
        </p:txBody>
      </p:sp>
      <p:sp>
        <p:nvSpPr>
          <p:cNvPr id="7" name="ZoneTexte 6"/>
          <p:cNvSpPr txBox="1"/>
          <p:nvPr/>
        </p:nvSpPr>
        <p:spPr>
          <a:xfrm>
            <a:off x="1307417" y="3993963"/>
            <a:ext cx="9577167" cy="1384995"/>
          </a:xfrm>
          <a:prstGeom prst="rect">
            <a:avLst/>
          </a:prstGeom>
          <a:noFill/>
        </p:spPr>
        <p:txBody>
          <a:bodyPr wrap="square" rtlCol="0">
            <a:spAutoFit/>
          </a:bodyPr>
          <a:lstStyle/>
          <a:p>
            <a:r>
              <a:rPr lang="fr-FR" sz="2400" b="1" dirty="0" smtClean="0"/>
              <a:t>A quoi cela sert ?</a:t>
            </a:r>
          </a:p>
          <a:p>
            <a:endParaRPr lang="fr-FR" sz="2000" b="1" dirty="0" smtClean="0"/>
          </a:p>
          <a:p>
            <a:r>
              <a:rPr lang="fr-FR" sz="2000" dirty="0" smtClean="0"/>
              <a:t>Cela permet une plus grande réactivité lors du changement de bitrate, chaque tuile étant indépendante.</a:t>
            </a:r>
            <a:endParaRPr lang="fr-FR" sz="2000" dirty="0"/>
          </a:p>
        </p:txBody>
      </p:sp>
      <p:sp>
        <p:nvSpPr>
          <p:cNvPr id="9" name="ZoneTexte 8"/>
          <p:cNvSpPr txBox="1"/>
          <p:nvPr/>
        </p:nvSpPr>
        <p:spPr>
          <a:xfrm>
            <a:off x="1307416" y="5498322"/>
            <a:ext cx="9359081" cy="646331"/>
          </a:xfrm>
          <a:prstGeom prst="rect">
            <a:avLst/>
          </a:prstGeom>
          <a:noFill/>
        </p:spPr>
        <p:txBody>
          <a:bodyPr wrap="square" rtlCol="0">
            <a:spAutoFit/>
          </a:bodyPr>
          <a:lstStyle/>
          <a:p>
            <a:r>
              <a:rPr lang="fr-FR" dirty="0" smtClean="0">
                <a:solidFill>
                  <a:srgbClr val="FF0000"/>
                </a:solidFill>
              </a:rPr>
              <a:t>Ajouter à l’oral : en effet chaque tuile peut être changée indépendamment des autres pour s’adapter en temps réel a la capacité du réseau.</a:t>
            </a:r>
            <a:endParaRPr lang="fr-FR" dirty="0">
              <a:solidFill>
                <a:srgbClr val="FF0000"/>
              </a:solidFill>
            </a:endParaRPr>
          </a:p>
        </p:txBody>
      </p:sp>
      <p:sp>
        <p:nvSpPr>
          <p:cNvPr id="10" name="ZoneTexte 9"/>
          <p:cNvSpPr txBox="1"/>
          <p:nvPr/>
        </p:nvSpPr>
        <p:spPr>
          <a:xfrm>
            <a:off x="1410928" y="3135936"/>
            <a:ext cx="9473655" cy="646331"/>
          </a:xfrm>
          <a:prstGeom prst="rect">
            <a:avLst/>
          </a:prstGeom>
          <a:noFill/>
        </p:spPr>
        <p:txBody>
          <a:bodyPr wrap="square" rtlCol="0">
            <a:spAutoFit/>
          </a:bodyPr>
          <a:lstStyle/>
          <a:p>
            <a:r>
              <a:rPr lang="fr-FR" dirty="0" smtClean="0">
                <a:solidFill>
                  <a:srgbClr val="FF0000"/>
                </a:solidFill>
              </a:rPr>
              <a:t>Ajouter à l’oral : il y a plusieurs manières de découper des tuiles dans une image, la plus courante étant la matrice carrée</a:t>
            </a:r>
            <a:endParaRPr lang="fr-FR" dirty="0">
              <a:solidFill>
                <a:srgbClr val="FF0000"/>
              </a:solidFill>
            </a:endParaRPr>
          </a:p>
        </p:txBody>
      </p:sp>
    </p:spTree>
    <p:extLst>
      <p:ext uri="{BB962C8B-B14F-4D97-AF65-F5344CB8AC3E}">
        <p14:creationId xmlns:p14="http://schemas.microsoft.com/office/powerpoint/2010/main" val="369569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4</a:t>
            </a:fld>
            <a:endParaRPr lang="fr-FR"/>
          </a:p>
        </p:txBody>
      </p:sp>
      <p:sp>
        <p:nvSpPr>
          <p:cNvPr id="3" name="ZoneTexte 2"/>
          <p:cNvSpPr txBox="1"/>
          <p:nvPr/>
        </p:nvSpPr>
        <p:spPr>
          <a:xfrm>
            <a:off x="0" y="0"/>
            <a:ext cx="2413000" cy="313267"/>
          </a:xfrm>
          <a:prstGeom prst="rect">
            <a:avLst/>
          </a:prstGeom>
          <a:noFill/>
        </p:spPr>
        <p:txBody>
          <a:bodyPr wrap="square" rtlCol="0">
            <a:spAutoFit/>
          </a:bodyPr>
          <a:lstStyle/>
          <a:p>
            <a:r>
              <a:rPr lang="fr-FR" sz="1400" dirty="0" smtClean="0">
                <a:solidFill>
                  <a:srgbClr val="FF0000"/>
                </a:solidFill>
              </a:rPr>
              <a:t>Contexte technologique 3</a:t>
            </a:r>
            <a:endParaRPr lang="fr-FR" sz="1400" dirty="0">
              <a:solidFill>
                <a:srgbClr val="FF0000"/>
              </a:solidFill>
            </a:endParaRPr>
          </a:p>
        </p:txBody>
      </p:sp>
      <p:sp>
        <p:nvSpPr>
          <p:cNvPr id="5" name="ZoneTexte 4"/>
          <p:cNvSpPr txBox="1"/>
          <p:nvPr/>
        </p:nvSpPr>
        <p:spPr>
          <a:xfrm>
            <a:off x="1525502" y="426518"/>
            <a:ext cx="9140996" cy="954107"/>
          </a:xfrm>
          <a:prstGeom prst="rect">
            <a:avLst/>
          </a:prstGeom>
          <a:noFill/>
        </p:spPr>
        <p:txBody>
          <a:bodyPr wrap="square" rtlCol="0">
            <a:spAutoFit/>
          </a:bodyPr>
          <a:lstStyle/>
          <a:p>
            <a:pPr algn="ctr"/>
            <a:r>
              <a:rPr lang="fr-FR" sz="2800" dirty="0" smtClean="0"/>
              <a:t>Définition du concept de streaming dynamique adaptatif (DASH)</a:t>
            </a:r>
            <a:endParaRPr lang="fr-FR" sz="2800" dirty="0"/>
          </a:p>
        </p:txBody>
      </p:sp>
      <p:sp>
        <p:nvSpPr>
          <p:cNvPr id="6" name="ZoneTexte 5"/>
          <p:cNvSpPr txBox="1"/>
          <p:nvPr/>
        </p:nvSpPr>
        <p:spPr>
          <a:xfrm>
            <a:off x="1307417" y="1867552"/>
            <a:ext cx="9577166" cy="1384995"/>
          </a:xfrm>
          <a:prstGeom prst="rect">
            <a:avLst/>
          </a:prstGeom>
          <a:noFill/>
        </p:spPr>
        <p:txBody>
          <a:bodyPr wrap="square" rtlCol="0">
            <a:spAutoFit/>
          </a:bodyPr>
          <a:lstStyle/>
          <a:p>
            <a:r>
              <a:rPr lang="fr-FR" sz="2400" b="1" dirty="0" smtClean="0"/>
              <a:t>Qu’est-ce que le streaming dynamique adaptatif ?</a:t>
            </a:r>
          </a:p>
          <a:p>
            <a:endParaRPr lang="fr-FR" sz="2000" b="1" dirty="0"/>
          </a:p>
          <a:p>
            <a:r>
              <a:rPr lang="fr-FR" sz="2000" dirty="0" smtClean="0"/>
              <a:t>C’est un type de diffusion en direct utilisant HTTP et alliant les concepts de région d’intérêt et de tuiles et permettant une plus grande flexibilité en terme de débit réseau requis. </a:t>
            </a:r>
            <a:endParaRPr lang="fr-FR" sz="2000" dirty="0"/>
          </a:p>
        </p:txBody>
      </p:sp>
      <p:sp>
        <p:nvSpPr>
          <p:cNvPr id="7" name="ZoneTexte 6"/>
          <p:cNvSpPr txBox="1"/>
          <p:nvPr/>
        </p:nvSpPr>
        <p:spPr>
          <a:xfrm>
            <a:off x="1307417" y="4094354"/>
            <a:ext cx="9577166" cy="1384995"/>
          </a:xfrm>
          <a:prstGeom prst="rect">
            <a:avLst/>
          </a:prstGeom>
          <a:noFill/>
        </p:spPr>
        <p:txBody>
          <a:bodyPr wrap="square" rtlCol="0">
            <a:spAutoFit/>
          </a:bodyPr>
          <a:lstStyle/>
          <a:p>
            <a:r>
              <a:rPr lang="fr-FR" sz="2400" b="1" dirty="0" smtClean="0"/>
              <a:t>A quoi cela sert ?</a:t>
            </a:r>
          </a:p>
          <a:p>
            <a:endParaRPr lang="fr-FR" sz="2000" b="1" dirty="0" smtClean="0"/>
          </a:p>
          <a:p>
            <a:r>
              <a:rPr lang="fr-FR" sz="2000" dirty="0" smtClean="0"/>
              <a:t>Ce type de diffusion permet de rendre accessible un média haute qualité à une variété de bande passante différentes en réduisant la charge réseau totale.  </a:t>
            </a:r>
            <a:endParaRPr lang="fr-FR" sz="2000" dirty="0"/>
          </a:p>
        </p:txBody>
      </p:sp>
      <p:sp>
        <p:nvSpPr>
          <p:cNvPr id="8" name="ZoneTexte 7"/>
          <p:cNvSpPr txBox="1"/>
          <p:nvPr/>
        </p:nvSpPr>
        <p:spPr>
          <a:xfrm>
            <a:off x="1307417" y="5548517"/>
            <a:ext cx="5338916" cy="646331"/>
          </a:xfrm>
          <a:prstGeom prst="rect">
            <a:avLst/>
          </a:prstGeom>
          <a:noFill/>
        </p:spPr>
        <p:txBody>
          <a:bodyPr wrap="square" rtlCol="0">
            <a:spAutoFit/>
          </a:bodyPr>
          <a:lstStyle/>
          <a:p>
            <a:r>
              <a:rPr lang="fr-FR" dirty="0" smtClean="0">
                <a:solidFill>
                  <a:srgbClr val="FF0000"/>
                </a:solidFill>
              </a:rPr>
              <a:t>Ajouter à l’oral: cela permet aussi de s’adapter aux fluctuations de bande passante </a:t>
            </a:r>
            <a:endParaRPr lang="fr-FR" dirty="0">
              <a:solidFill>
                <a:srgbClr val="FF0000"/>
              </a:solidFill>
            </a:endParaRPr>
          </a:p>
        </p:txBody>
      </p:sp>
    </p:spTree>
    <p:extLst>
      <p:ext uri="{BB962C8B-B14F-4D97-AF65-F5344CB8AC3E}">
        <p14:creationId xmlns:p14="http://schemas.microsoft.com/office/powerpoint/2010/main" val="1367834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471333" y="3244334"/>
            <a:ext cx="5249333" cy="646331"/>
          </a:xfrm>
          <a:prstGeom prst="rect">
            <a:avLst/>
          </a:prstGeom>
          <a:noFill/>
        </p:spPr>
        <p:txBody>
          <a:bodyPr wrap="square" rtlCol="0">
            <a:spAutoFit/>
          </a:bodyPr>
          <a:lstStyle/>
          <a:p>
            <a:pPr algn="ctr"/>
            <a:r>
              <a:rPr lang="fr-FR" dirty="0" smtClean="0"/>
              <a:t>Lister les points importants du cahier des charges, pourquoi on fait ce projet quel est le but a atteindre</a:t>
            </a:r>
            <a:endParaRPr lang="fr-FR" dirty="0"/>
          </a:p>
        </p:txBody>
      </p:sp>
      <p:sp>
        <p:nvSpPr>
          <p:cNvPr id="2" name="Espace réservé du numéro de diapositive 1"/>
          <p:cNvSpPr>
            <a:spLocks noGrp="1"/>
          </p:cNvSpPr>
          <p:nvPr>
            <p:ph type="sldNum" sz="quarter" idx="12"/>
          </p:nvPr>
        </p:nvSpPr>
        <p:spPr/>
        <p:txBody>
          <a:bodyPr/>
          <a:lstStyle/>
          <a:p>
            <a:fld id="{E4F67F9A-838C-4734-8EB0-754A37D9A5A7}" type="slidenum">
              <a:rPr lang="fr-FR" smtClean="0"/>
              <a:t>5</a:t>
            </a:fld>
            <a:endParaRPr lang="fr-FR"/>
          </a:p>
        </p:txBody>
      </p:sp>
      <p:sp>
        <p:nvSpPr>
          <p:cNvPr id="3" name="ZoneTexte 2"/>
          <p:cNvSpPr txBox="1"/>
          <p:nvPr/>
        </p:nvSpPr>
        <p:spPr>
          <a:xfrm>
            <a:off x="0" y="0"/>
            <a:ext cx="1710267" cy="313267"/>
          </a:xfrm>
          <a:prstGeom prst="rect">
            <a:avLst/>
          </a:prstGeom>
          <a:noFill/>
        </p:spPr>
        <p:txBody>
          <a:bodyPr wrap="square" rtlCol="0">
            <a:spAutoFit/>
          </a:bodyPr>
          <a:lstStyle/>
          <a:p>
            <a:r>
              <a:rPr lang="fr-FR" sz="1400" dirty="0" smtClean="0">
                <a:solidFill>
                  <a:srgbClr val="FF0000"/>
                </a:solidFill>
              </a:rPr>
              <a:t>Cahier des charges 1</a:t>
            </a:r>
            <a:endParaRPr lang="fr-FR" sz="1400" dirty="0">
              <a:solidFill>
                <a:srgbClr val="FF0000"/>
              </a:solidFill>
            </a:endParaRPr>
          </a:p>
        </p:txBody>
      </p:sp>
    </p:spTree>
    <p:extLst>
      <p:ext uri="{BB962C8B-B14F-4D97-AF65-F5344CB8AC3E}">
        <p14:creationId xmlns:p14="http://schemas.microsoft.com/office/powerpoint/2010/main" val="1069717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6</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1</a:t>
            </a:r>
            <a:endParaRPr lang="fr-FR" sz="1400" dirty="0">
              <a:solidFill>
                <a:srgbClr val="FF0000"/>
              </a:solidFill>
            </a:endParaRPr>
          </a:p>
        </p:txBody>
      </p:sp>
      <p:sp>
        <p:nvSpPr>
          <p:cNvPr id="5" name="Rectangle 4"/>
          <p:cNvSpPr/>
          <p:nvPr/>
        </p:nvSpPr>
        <p:spPr>
          <a:xfrm>
            <a:off x="1594415" y="3105834"/>
            <a:ext cx="9003170" cy="646331"/>
          </a:xfrm>
          <a:prstGeom prst="rect">
            <a:avLst/>
          </a:prstGeom>
        </p:spPr>
        <p:txBody>
          <a:bodyPr wrap="none">
            <a:spAutoFit/>
          </a:bodyPr>
          <a:lstStyle/>
          <a:p>
            <a:pPr algn="ctr"/>
            <a:r>
              <a:rPr lang="fr-FR" dirty="0"/>
              <a:t>Présentation de la théorie du découpage en </a:t>
            </a:r>
            <a:r>
              <a:rPr lang="fr-FR" dirty="0" smtClean="0"/>
              <a:t>tuiles</a:t>
            </a:r>
          </a:p>
          <a:p>
            <a:pPr algn="ctr"/>
            <a:r>
              <a:rPr lang="fr-FR" dirty="0" smtClean="0"/>
              <a:t>(avec la bibliographie), les différentes découpages qui existent (avec des image pour montrer). </a:t>
            </a:r>
            <a:endParaRPr lang="fr-FR" dirty="0"/>
          </a:p>
        </p:txBody>
      </p:sp>
    </p:spTree>
    <p:extLst>
      <p:ext uri="{BB962C8B-B14F-4D97-AF65-F5344CB8AC3E}">
        <p14:creationId xmlns:p14="http://schemas.microsoft.com/office/powerpoint/2010/main" val="5537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7</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2</a:t>
            </a:r>
            <a:endParaRPr lang="fr-FR" sz="1400" dirty="0">
              <a:solidFill>
                <a:srgbClr val="FF0000"/>
              </a:solidFill>
            </a:endParaRPr>
          </a:p>
        </p:txBody>
      </p:sp>
      <p:sp>
        <p:nvSpPr>
          <p:cNvPr id="4" name="Rectangle 3"/>
          <p:cNvSpPr/>
          <p:nvPr/>
        </p:nvSpPr>
        <p:spPr>
          <a:xfrm>
            <a:off x="2818340" y="2967335"/>
            <a:ext cx="6555320" cy="923330"/>
          </a:xfrm>
          <a:prstGeom prst="rect">
            <a:avLst/>
          </a:prstGeom>
        </p:spPr>
        <p:txBody>
          <a:bodyPr wrap="none">
            <a:spAutoFit/>
          </a:bodyPr>
          <a:lstStyle/>
          <a:p>
            <a:pPr algn="ctr"/>
            <a:r>
              <a:rPr lang="fr-FR" dirty="0"/>
              <a:t>Présentation de la théorie </a:t>
            </a:r>
            <a:r>
              <a:rPr lang="fr-FR" dirty="0" smtClean="0"/>
              <a:t>du streaming DASH</a:t>
            </a:r>
          </a:p>
          <a:p>
            <a:pPr algn="ctr"/>
            <a:r>
              <a:rPr lang="fr-FR" dirty="0" smtClean="0"/>
              <a:t>(avec la bibliographie) comment ça marche dans les grandes lignes, </a:t>
            </a:r>
          </a:p>
          <a:p>
            <a:pPr algn="ctr"/>
            <a:r>
              <a:rPr lang="fr-FR" dirty="0" smtClean="0"/>
              <a:t>quel est le principe générale qui permet de faire du streaming DASH.</a:t>
            </a:r>
            <a:endParaRPr lang="fr-FR" dirty="0"/>
          </a:p>
        </p:txBody>
      </p:sp>
    </p:spTree>
    <p:extLst>
      <p:ext uri="{BB962C8B-B14F-4D97-AF65-F5344CB8AC3E}">
        <p14:creationId xmlns:p14="http://schemas.microsoft.com/office/powerpoint/2010/main" val="4130578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E4F67F9A-838C-4734-8EB0-754A37D9A5A7}" type="slidenum">
              <a:rPr lang="fr-FR" smtClean="0"/>
              <a:t>8</a:t>
            </a:fld>
            <a:endParaRPr lang="fr-FR"/>
          </a:p>
        </p:txBody>
      </p:sp>
      <p:sp>
        <p:nvSpPr>
          <p:cNvPr id="3" name="ZoneTexte 2"/>
          <p:cNvSpPr txBox="1"/>
          <p:nvPr/>
        </p:nvSpPr>
        <p:spPr>
          <a:xfrm>
            <a:off x="0" y="0"/>
            <a:ext cx="939800" cy="307777"/>
          </a:xfrm>
          <a:prstGeom prst="rect">
            <a:avLst/>
          </a:prstGeom>
          <a:noFill/>
        </p:spPr>
        <p:txBody>
          <a:bodyPr wrap="square" rtlCol="0">
            <a:spAutoFit/>
          </a:bodyPr>
          <a:lstStyle/>
          <a:p>
            <a:r>
              <a:rPr lang="fr-FR" sz="1400" dirty="0" smtClean="0">
                <a:solidFill>
                  <a:srgbClr val="FF0000"/>
                </a:solidFill>
              </a:rPr>
              <a:t>Analyse 3</a:t>
            </a:r>
            <a:endParaRPr lang="fr-FR" sz="1400" dirty="0">
              <a:solidFill>
                <a:srgbClr val="FF0000"/>
              </a:solidFill>
            </a:endParaRPr>
          </a:p>
        </p:txBody>
      </p:sp>
      <p:sp>
        <p:nvSpPr>
          <p:cNvPr id="4" name="Rectangle 3"/>
          <p:cNvSpPr/>
          <p:nvPr/>
        </p:nvSpPr>
        <p:spPr>
          <a:xfrm>
            <a:off x="1762955" y="2828835"/>
            <a:ext cx="8666090" cy="1200329"/>
          </a:xfrm>
          <a:prstGeom prst="rect">
            <a:avLst/>
          </a:prstGeom>
        </p:spPr>
        <p:txBody>
          <a:bodyPr wrap="none">
            <a:spAutoFit/>
          </a:bodyPr>
          <a:lstStyle/>
          <a:p>
            <a:pPr algn="ctr"/>
            <a:r>
              <a:rPr lang="fr-FR" dirty="0" smtClean="0"/>
              <a:t>Schéma de la chaine théorique de streaming</a:t>
            </a:r>
          </a:p>
          <a:p>
            <a:pPr algn="ctr"/>
            <a:r>
              <a:rPr lang="fr-FR" dirty="0" smtClean="0"/>
              <a:t>(image de la bibliographie) ici on affiche un schéma comme dans la partie développement </a:t>
            </a:r>
          </a:p>
          <a:p>
            <a:pPr algn="ctr"/>
            <a:r>
              <a:rPr lang="fr-FR" dirty="0" smtClean="0"/>
              <a:t>sans afficher les outils utilisés, il faut rester ‘vague’ volontairement pour ne </a:t>
            </a:r>
          </a:p>
          <a:p>
            <a:pPr algn="ctr"/>
            <a:r>
              <a:rPr lang="fr-FR" dirty="0" smtClean="0"/>
              <a:t>pas que ça fasse une répétition avec le schéma dans la partie développement.</a:t>
            </a:r>
          </a:p>
        </p:txBody>
      </p:sp>
      <p:sp>
        <p:nvSpPr>
          <p:cNvPr id="5" name="ZoneTexte 4"/>
          <p:cNvSpPr txBox="1"/>
          <p:nvPr/>
        </p:nvSpPr>
        <p:spPr>
          <a:xfrm>
            <a:off x="757084" y="5766684"/>
            <a:ext cx="5338916" cy="923330"/>
          </a:xfrm>
          <a:prstGeom prst="rect">
            <a:avLst/>
          </a:prstGeom>
          <a:noFill/>
        </p:spPr>
        <p:txBody>
          <a:bodyPr wrap="square" rtlCol="0">
            <a:spAutoFit/>
          </a:bodyPr>
          <a:lstStyle/>
          <a:p>
            <a:r>
              <a:rPr lang="fr-FR" dirty="0" smtClean="0">
                <a:solidFill>
                  <a:srgbClr val="FF0000"/>
                </a:solidFill>
              </a:rPr>
              <a:t>Ajouter à l’oral la transition vers la partie développement : « Nous allons maintenant détailler…. »</a:t>
            </a:r>
            <a:endParaRPr lang="fr-FR" dirty="0">
              <a:solidFill>
                <a:srgbClr val="FF0000"/>
              </a:solidFill>
            </a:endParaRPr>
          </a:p>
        </p:txBody>
      </p:sp>
    </p:spTree>
    <p:extLst>
      <p:ext uri="{BB962C8B-B14F-4D97-AF65-F5344CB8AC3E}">
        <p14:creationId xmlns:p14="http://schemas.microsoft.com/office/powerpoint/2010/main" val="3190478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89" y="1008793"/>
            <a:ext cx="9011420" cy="5169768"/>
          </a:xfrm>
          <a:prstGeom prst="rect">
            <a:avLst/>
          </a:prstGeom>
        </p:spPr>
      </p:pic>
      <p:cxnSp>
        <p:nvCxnSpPr>
          <p:cNvPr id="7" name="Connecteur droit avec flèche 6"/>
          <p:cNvCxnSpPr>
            <a:endCxn id="4" idx="0"/>
          </p:cNvCxnSpPr>
          <p:nvPr/>
        </p:nvCxnSpPr>
        <p:spPr>
          <a:xfrm>
            <a:off x="2480733" y="4171950"/>
            <a:ext cx="0" cy="64377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 name="Espace réservé du numéro de diapositive 1"/>
          <p:cNvSpPr>
            <a:spLocks noGrp="1"/>
          </p:cNvSpPr>
          <p:nvPr>
            <p:ph type="sldNum" sz="quarter" idx="12"/>
          </p:nvPr>
        </p:nvSpPr>
        <p:spPr/>
        <p:txBody>
          <a:bodyPr/>
          <a:lstStyle/>
          <a:p>
            <a:fld id="{E4F67F9A-838C-4734-8EB0-754A37D9A5A7}" type="slidenum">
              <a:rPr lang="fr-FR" smtClean="0"/>
              <a:t>9</a:t>
            </a:fld>
            <a:endParaRPr lang="fr-FR"/>
          </a:p>
        </p:txBody>
      </p:sp>
      <p:sp>
        <p:nvSpPr>
          <p:cNvPr id="3" name="ZoneTexte 2"/>
          <p:cNvSpPr txBox="1"/>
          <p:nvPr/>
        </p:nvSpPr>
        <p:spPr>
          <a:xfrm>
            <a:off x="-1" y="0"/>
            <a:ext cx="1532467" cy="307777"/>
          </a:xfrm>
          <a:prstGeom prst="rect">
            <a:avLst/>
          </a:prstGeom>
          <a:noFill/>
        </p:spPr>
        <p:txBody>
          <a:bodyPr wrap="square" rtlCol="0">
            <a:spAutoFit/>
          </a:bodyPr>
          <a:lstStyle/>
          <a:p>
            <a:r>
              <a:rPr lang="fr-FR" sz="1400" dirty="0" smtClean="0">
                <a:solidFill>
                  <a:srgbClr val="FF0000"/>
                </a:solidFill>
              </a:rPr>
              <a:t>Développement 1</a:t>
            </a:r>
            <a:endParaRPr lang="fr-FR" sz="1400" dirty="0">
              <a:solidFill>
                <a:srgbClr val="FF0000"/>
              </a:solidFill>
            </a:endParaRPr>
          </a:p>
        </p:txBody>
      </p:sp>
      <p:sp>
        <p:nvSpPr>
          <p:cNvPr id="5" name="ZoneTexte 4"/>
          <p:cNvSpPr txBox="1"/>
          <p:nvPr/>
        </p:nvSpPr>
        <p:spPr>
          <a:xfrm>
            <a:off x="2480733" y="426306"/>
            <a:ext cx="7230533" cy="523220"/>
          </a:xfrm>
          <a:prstGeom prst="rect">
            <a:avLst/>
          </a:prstGeom>
          <a:noFill/>
        </p:spPr>
        <p:txBody>
          <a:bodyPr wrap="square" rtlCol="0">
            <a:spAutoFit/>
          </a:bodyPr>
          <a:lstStyle/>
          <a:p>
            <a:pPr algn="ctr"/>
            <a:r>
              <a:rPr lang="fr-FR" sz="2800" dirty="0" smtClean="0"/>
              <a:t>Schéma de la chaine d’encodage vidéo</a:t>
            </a:r>
            <a:endParaRPr lang="fr-FR" sz="2800"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876" y="4815723"/>
            <a:ext cx="2213714" cy="1245863"/>
          </a:xfrm>
          <a:prstGeom prst="rect">
            <a:avLst/>
          </a:prstGeom>
        </p:spPr>
      </p:pic>
    </p:spTree>
    <p:extLst>
      <p:ext uri="{BB962C8B-B14F-4D97-AF65-F5344CB8AC3E}">
        <p14:creationId xmlns:p14="http://schemas.microsoft.com/office/powerpoint/2010/main" val="141894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902</Words>
  <Application>Microsoft Office PowerPoint</Application>
  <PresentationFormat>Grand écran</PresentationFormat>
  <Paragraphs>139</Paragraphs>
  <Slides>22</Slides>
  <Notes>1</Notes>
  <HiddenSlides>1</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22</vt:i4>
      </vt:variant>
    </vt:vector>
  </HeadingPairs>
  <TitlesOfParts>
    <vt:vector size="26" baseType="lpstr">
      <vt:lpstr>Arial</vt:lpstr>
      <vt:lpstr>Calibri</vt:lpstr>
      <vt:lpstr>Calibri Light</vt:lpstr>
      <vt:lpstr>Thème Office</vt:lpstr>
      <vt:lpstr>Impact des régions d’intérêt dans le streaming vidéo</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des régions d’intérêt dans le streaming vidéo</dc:title>
  <dc:creator>Fabien MANSON</dc:creator>
  <cp:lastModifiedBy>Fabien MANSON</cp:lastModifiedBy>
  <cp:revision>93</cp:revision>
  <dcterms:created xsi:type="dcterms:W3CDTF">2020-06-12T16:24:26Z</dcterms:created>
  <dcterms:modified xsi:type="dcterms:W3CDTF">2020-06-14T15:34:39Z</dcterms:modified>
</cp:coreProperties>
</file>