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72" r:id="rId11"/>
    <p:sldId id="273" r:id="rId12"/>
    <p:sldId id="274" r:id="rId13"/>
    <p:sldId id="275" r:id="rId14"/>
    <p:sldId id="276" r:id="rId15"/>
    <p:sldId id="264" r:id="rId16"/>
    <p:sldId id="271" r:id="rId17"/>
    <p:sldId id="278" r:id="rId18"/>
    <p:sldId id="279" r:id="rId19"/>
    <p:sldId id="281" r:id="rId20"/>
    <p:sldId id="268" r:id="rId21"/>
    <p:sldId id="266" r:id="rId22"/>
    <p:sldId id="277" r:id="rId23"/>
    <p:sldId id="269" r:id="rId24"/>
    <p:sldId id="270"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5E85C6-C25B-4A98-ACA4-0EBF4B21FED0}">
          <p14:sldIdLst/>
        </p14:section>
        <p14:section name="Intro" id="{F122474E-CDB8-47A6-B855-136EBD470666}">
          <p14:sldIdLst>
            <p14:sldId id="256"/>
          </p14:sldIdLst>
        </p14:section>
        <p14:section name="Contexte" id="{08C4CE12-E34A-426B-982B-D2D44B5114F1}">
          <p14:sldIdLst>
            <p14:sldId id="257"/>
            <p14:sldId id="258"/>
            <p14:sldId id="259"/>
          </p14:sldIdLst>
        </p14:section>
        <p14:section name="Cahier des charges" id="{359407FB-6B27-40D3-8FEF-A087B63F9706}">
          <p14:sldIdLst>
            <p14:sldId id="260"/>
          </p14:sldIdLst>
        </p14:section>
        <p14:section name="Analyse" id="{E87E9BC5-D0B5-4709-832D-787E121133F7}">
          <p14:sldIdLst>
            <p14:sldId id="261"/>
            <p14:sldId id="262"/>
            <p14:sldId id="263"/>
          </p14:sldIdLst>
        </p14:section>
        <p14:section name="Developpement" id="{CBA642EE-975E-48A5-9CE5-A2EC198CF8E4}">
          <p14:sldIdLst>
            <p14:sldId id="265"/>
            <p14:sldId id="272"/>
            <p14:sldId id="273"/>
            <p14:sldId id="274"/>
            <p14:sldId id="275"/>
            <p14:sldId id="276"/>
            <p14:sldId id="264"/>
            <p14:sldId id="271"/>
            <p14:sldId id="278"/>
            <p14:sldId id="279"/>
            <p14:sldId id="281"/>
            <p14:sldId id="268"/>
            <p14:sldId id="266"/>
            <p14:sldId id="277"/>
          </p14:sldIdLst>
        </p14:section>
        <p14:section name="Conclusion" id="{5E18C0D0-7BE9-49D4-A4FC-D9D67C19F982}">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9B9"/>
    <a:srgbClr val="FC888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3" d="100"/>
          <a:sy n="113"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56E12-A7B0-40BB-B53B-545BE3161811}" type="datetimeFigureOut">
              <a:rPr lang="fr-FR" smtClean="0"/>
              <a:t>14/06/2020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FFC-9B66-4F48-830D-CDE6869DA765}" type="slidenum">
              <a:rPr lang="fr-FR" smtClean="0"/>
              <a:t>‹N°›</a:t>
            </a:fld>
            <a:endParaRPr lang="fr-FR"/>
          </a:p>
        </p:txBody>
      </p:sp>
    </p:spTree>
    <p:extLst>
      <p:ext uri="{BB962C8B-B14F-4D97-AF65-F5344CB8AC3E}">
        <p14:creationId xmlns:p14="http://schemas.microsoft.com/office/powerpoint/2010/main" val="2172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9964FFC-9B66-4F48-830D-CDE6869DA765}" type="slidenum">
              <a:rPr lang="fr-FR" smtClean="0"/>
              <a:t>2</a:t>
            </a:fld>
            <a:endParaRPr lang="fr-FR"/>
          </a:p>
        </p:txBody>
      </p:sp>
    </p:spTree>
    <p:extLst>
      <p:ext uri="{BB962C8B-B14F-4D97-AF65-F5344CB8AC3E}">
        <p14:creationId xmlns:p14="http://schemas.microsoft.com/office/powerpoint/2010/main" val="39342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F29AD2-F1A2-4E74-92F5-24F9B59D75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23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D79E74-F135-472D-9DB2-DF9CBB98088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531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AC5058-C0DB-48EC-8AB0-832BB36423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14205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F652B7-3FED-4BAB-9F63-01DE7F9FB2B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8802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7EEBBCA-4E0E-41A5-8927-176BBBB26381}"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67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25F7E9-1BAD-4703-8D58-CE48142E5A5A}"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40316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6E7241-5728-45F1-8AF7-C3841E4FE797}" type="datetime1">
              <a:rPr lang="fr-FR" smtClean="0"/>
              <a:t>14/06/2020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08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94D680-D819-474A-8D7B-CFB7F721C2AD}" type="datetime1">
              <a:rPr lang="fr-FR" smtClean="0"/>
              <a:t>14/06/2020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286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7E58CE-068E-4EE3-B99A-44087A7E6EFC}" type="datetime1">
              <a:rPr lang="fr-FR" smtClean="0"/>
              <a:t>14/06/2020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723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47317FF-4C54-4A8A-A564-9AE950381E3B}"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418484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886678-C011-4E2C-A958-44E1DAFC1EA2}"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6552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28D-ABFF-4D11-8CAD-94D8A13303CD}" type="datetime1">
              <a:rPr lang="fr-FR" smtClean="0"/>
              <a:t>14/06/2020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7F9A-838C-4734-8EB0-754A37D9A5A7}" type="slidenum">
              <a:rPr lang="fr-FR" smtClean="0"/>
              <a:t>‹N°›</a:t>
            </a:fld>
            <a:endParaRPr lang="fr-FR"/>
          </a:p>
        </p:txBody>
      </p:sp>
    </p:spTree>
    <p:extLst>
      <p:ext uri="{BB962C8B-B14F-4D97-AF65-F5344CB8AC3E}">
        <p14:creationId xmlns:p14="http://schemas.microsoft.com/office/powerpoint/2010/main" val="30879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60400" y="1015999"/>
            <a:ext cx="10871200" cy="969963"/>
          </a:xfrm>
        </p:spPr>
        <p:txBody>
          <a:bodyPr>
            <a:normAutofit/>
          </a:bodyPr>
          <a:lstStyle/>
          <a:p>
            <a:r>
              <a:rPr lang="fr-FR" sz="4000" dirty="0" smtClean="0"/>
              <a:t>Impact des régions d’intérêt dans le streaming vidéo</a:t>
            </a:r>
            <a:endParaRPr lang="fr-FR" sz="4000" dirty="0"/>
          </a:p>
        </p:txBody>
      </p:sp>
      <p:sp>
        <p:nvSpPr>
          <p:cNvPr id="3" name="Sous-titre 2"/>
          <p:cNvSpPr>
            <a:spLocks noGrp="1"/>
          </p:cNvSpPr>
          <p:nvPr>
            <p:ph type="subTitle" idx="1"/>
          </p:nvPr>
        </p:nvSpPr>
        <p:spPr>
          <a:xfrm>
            <a:off x="1524000" y="2744522"/>
            <a:ext cx="9144000" cy="2853267"/>
          </a:xfrm>
        </p:spPr>
        <p:txBody>
          <a:bodyPr>
            <a:normAutofit fontScale="92500" lnSpcReduction="10000"/>
          </a:bodyPr>
          <a:lstStyle/>
          <a:p>
            <a:r>
              <a:rPr lang="fr-FR" dirty="0" smtClean="0"/>
              <a:t>Encadré par </a:t>
            </a:r>
          </a:p>
          <a:p>
            <a:r>
              <a:rPr lang="fr-FR" dirty="0" smtClean="0"/>
              <a:t>Olivier FOURMAUX</a:t>
            </a:r>
          </a:p>
          <a:p>
            <a:endParaRPr lang="fr-FR" dirty="0" smtClean="0"/>
          </a:p>
          <a:p>
            <a:r>
              <a:rPr lang="fr-FR" dirty="0" smtClean="0"/>
              <a:t>Et présenté par </a:t>
            </a:r>
          </a:p>
          <a:p>
            <a:r>
              <a:rPr lang="fr-FR" dirty="0" smtClean="0"/>
              <a:t>Sonia LOUNIS</a:t>
            </a:r>
          </a:p>
          <a:p>
            <a:r>
              <a:rPr lang="fr-FR" dirty="0" smtClean="0"/>
              <a:t>Fabien MANSON</a:t>
            </a:r>
          </a:p>
          <a:p>
            <a:r>
              <a:rPr lang="fr-FR" dirty="0" smtClean="0"/>
              <a:t>Alexandre MAZARS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1</a:t>
            </a:fld>
            <a:endParaRPr lang="fr-FR"/>
          </a:p>
        </p:txBody>
      </p:sp>
      <p:sp>
        <p:nvSpPr>
          <p:cNvPr id="5" name="ZoneTexte 4"/>
          <p:cNvSpPr txBox="1"/>
          <p:nvPr/>
        </p:nvSpPr>
        <p:spPr>
          <a:xfrm>
            <a:off x="660400" y="2444350"/>
            <a:ext cx="3519948" cy="2677656"/>
          </a:xfrm>
          <a:prstGeom prst="rect">
            <a:avLst/>
          </a:prstGeom>
          <a:solidFill>
            <a:schemeClr val="bg1">
              <a:lumMod val="95000"/>
            </a:schemeClr>
          </a:solidFill>
          <a:ln>
            <a:solidFill>
              <a:srgbClr val="FF0000"/>
            </a:solidFill>
          </a:ln>
        </p:spPr>
        <p:txBody>
          <a:bodyPr wrap="square" rtlCol="0">
            <a:spAutoFit/>
          </a:bodyPr>
          <a:lstStyle/>
          <a:p>
            <a:r>
              <a:rPr lang="fr-FR" sz="2400" dirty="0" smtClean="0">
                <a:solidFill>
                  <a:srgbClr val="FF0000"/>
                </a:solidFill>
              </a:rPr>
              <a:t>Tout ce qui est écrit en rouge ne sera pas affiché pendant la présentation mais sera dit en complément à l’oral pour que la présentation soit intéressante</a:t>
            </a:r>
            <a:endParaRPr lang="fr-FR" sz="2400" dirty="0">
              <a:solidFill>
                <a:srgbClr val="FF0000"/>
              </a:solidFill>
            </a:endParaRPr>
          </a:p>
        </p:txBody>
      </p:sp>
    </p:spTree>
    <p:extLst>
      <p:ext uri="{BB962C8B-B14F-4D97-AF65-F5344CB8AC3E}">
        <p14:creationId xmlns:p14="http://schemas.microsoft.com/office/powerpoint/2010/main" val="428848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96" y="1008793"/>
            <a:ext cx="9008956"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8"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3982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21" y="1008793"/>
            <a:ext cx="9996540"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4" name="ZoneTexte 3"/>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7"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60349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12</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197367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13</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265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14</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11244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15</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3</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notre architecture de test</a:t>
            </a:r>
            <a:endParaRPr lang="fr-FR" sz="2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17" y="989741"/>
            <a:ext cx="7805765" cy="5549171"/>
          </a:xfrm>
          <a:prstGeom prst="rect">
            <a:avLst/>
          </a:prstGeom>
        </p:spPr>
      </p:pic>
      <p:sp>
        <p:nvSpPr>
          <p:cNvPr id="7" name="ZoneTexte 6"/>
          <p:cNvSpPr txBox="1"/>
          <p:nvPr/>
        </p:nvSpPr>
        <p:spPr>
          <a:xfrm>
            <a:off x="431436" y="5061584"/>
            <a:ext cx="5338916" cy="1477328"/>
          </a:xfrm>
          <a:prstGeom prst="rect">
            <a:avLst/>
          </a:prstGeom>
          <a:noFill/>
        </p:spPr>
        <p:txBody>
          <a:bodyPr wrap="square" rtlCol="0">
            <a:spAutoFit/>
          </a:bodyPr>
          <a:lstStyle/>
          <a:p>
            <a:r>
              <a:rPr lang="fr-FR" dirty="0" smtClean="0">
                <a:solidFill>
                  <a:srgbClr val="FF0000"/>
                </a:solidFill>
              </a:rPr>
              <a:t>Ajouter à l’oral : Il est important de détailler les vitesse de bande passante pour faire comprendre au prof que notre architecture de test est limitée en terme de réseau ce qui permettra d’enchainer sur les problèmes rencontrés.</a:t>
            </a:r>
            <a:endParaRPr lang="fr-FR" dirty="0">
              <a:solidFill>
                <a:srgbClr val="FF0000"/>
              </a:solidFill>
            </a:endParaRPr>
          </a:p>
        </p:txBody>
      </p:sp>
    </p:spTree>
    <p:extLst>
      <p:ext uri="{BB962C8B-B14F-4D97-AF65-F5344CB8AC3E}">
        <p14:creationId xmlns:p14="http://schemas.microsoft.com/office/powerpoint/2010/main" val="428896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16</a:t>
            </a:fld>
            <a:endParaRPr lang="fr-FR"/>
          </a:p>
        </p:txBody>
      </p:sp>
      <p:sp>
        <p:nvSpPr>
          <p:cNvPr id="3" name="ZoneTexte 2"/>
          <p:cNvSpPr txBox="1"/>
          <p:nvPr/>
        </p:nvSpPr>
        <p:spPr>
          <a:xfrm>
            <a:off x="-1" y="0"/>
            <a:ext cx="1854201" cy="307777"/>
          </a:xfrm>
          <a:prstGeom prst="rect">
            <a:avLst/>
          </a:prstGeom>
          <a:noFill/>
        </p:spPr>
        <p:txBody>
          <a:bodyPr wrap="square" rtlCol="0">
            <a:spAutoFit/>
          </a:bodyPr>
          <a:lstStyle/>
          <a:p>
            <a:r>
              <a:rPr lang="fr-FR" sz="1400" dirty="0" smtClean="0">
                <a:solidFill>
                  <a:srgbClr val="FF0000"/>
                </a:solidFill>
              </a:rPr>
              <a:t>Vidéo démonstration</a:t>
            </a:r>
            <a:endParaRPr lang="fr-FR" sz="1400" dirty="0">
              <a:solidFill>
                <a:srgbClr val="FF0000"/>
              </a:solidFill>
            </a:endParaRPr>
          </a:p>
        </p:txBody>
      </p:sp>
      <p:sp>
        <p:nvSpPr>
          <p:cNvPr id="4" name="Rectangle 3"/>
          <p:cNvSpPr/>
          <p:nvPr/>
        </p:nvSpPr>
        <p:spPr>
          <a:xfrm>
            <a:off x="5543220" y="3167390"/>
            <a:ext cx="1105559" cy="523220"/>
          </a:xfrm>
          <a:prstGeom prst="rect">
            <a:avLst/>
          </a:prstGeom>
        </p:spPr>
        <p:txBody>
          <a:bodyPr wrap="none">
            <a:spAutoFit/>
          </a:bodyPr>
          <a:lstStyle/>
          <a:p>
            <a:r>
              <a:rPr lang="fr-FR" sz="2800" dirty="0" smtClean="0"/>
              <a:t>VIDEO</a:t>
            </a:r>
            <a:endParaRPr lang="fr-FR" sz="2800" dirty="0"/>
          </a:p>
        </p:txBody>
      </p:sp>
      <p:sp>
        <p:nvSpPr>
          <p:cNvPr id="5" name="ZoneTexte 4"/>
          <p:cNvSpPr txBox="1"/>
          <p:nvPr/>
        </p:nvSpPr>
        <p:spPr>
          <a:xfrm>
            <a:off x="397569" y="4604384"/>
            <a:ext cx="5338916" cy="2031325"/>
          </a:xfrm>
          <a:prstGeom prst="rect">
            <a:avLst/>
          </a:prstGeom>
          <a:noFill/>
        </p:spPr>
        <p:txBody>
          <a:bodyPr wrap="square" rtlCol="0">
            <a:spAutoFit/>
          </a:bodyPr>
          <a:lstStyle/>
          <a:p>
            <a:r>
              <a:rPr lang="fr-FR" dirty="0" smtClean="0">
                <a:solidFill>
                  <a:srgbClr val="FF0000"/>
                </a:solidFill>
              </a:rPr>
              <a:t>Ajouter à l’oral : Il </a:t>
            </a:r>
            <a:r>
              <a:rPr lang="fr-FR" dirty="0" smtClean="0">
                <a:solidFill>
                  <a:srgbClr val="FF0000"/>
                </a:solidFill>
              </a:rPr>
              <a:t>faut commenter chaque vidéo sans dire la mêm</a:t>
            </a:r>
            <a:r>
              <a:rPr lang="fr-FR" dirty="0" smtClean="0">
                <a:solidFill>
                  <a:srgbClr val="FF0000"/>
                </a:solidFill>
              </a:rPr>
              <a:t>e chose que ce qui est déjà écrit.</a:t>
            </a:r>
          </a:p>
          <a:p>
            <a:r>
              <a:rPr lang="fr-FR" dirty="0" smtClean="0">
                <a:solidFill>
                  <a:srgbClr val="FF0000"/>
                </a:solidFill>
              </a:rPr>
              <a:t>Pour le moment ou on affiche la grille des tuiles, on peut le montrer avec la souris.</a:t>
            </a:r>
          </a:p>
          <a:p>
            <a:r>
              <a:rPr lang="fr-FR" dirty="0" smtClean="0">
                <a:solidFill>
                  <a:srgbClr val="FF0000"/>
                </a:solidFill>
              </a:rPr>
              <a:t>Dans les deux représentations de la fin, il y a des </a:t>
            </a:r>
            <a:r>
              <a:rPr lang="fr-FR" dirty="0" err="1" smtClean="0">
                <a:solidFill>
                  <a:srgbClr val="FF0000"/>
                </a:solidFill>
              </a:rPr>
              <a:t>freez</a:t>
            </a:r>
            <a:r>
              <a:rPr lang="fr-FR" dirty="0" smtClean="0">
                <a:solidFill>
                  <a:srgbClr val="FF0000"/>
                </a:solidFill>
              </a:rPr>
              <a:t>, il faut préciser que c’est un problème du lecteur ou de capture vidéo.</a:t>
            </a:r>
            <a:endParaRPr lang="fr-FR" dirty="0">
              <a:solidFill>
                <a:srgbClr val="FF0000"/>
              </a:solidFill>
            </a:endParaRPr>
          </a:p>
        </p:txBody>
      </p:sp>
    </p:spTree>
    <p:extLst>
      <p:ext uri="{BB962C8B-B14F-4D97-AF65-F5344CB8AC3E}">
        <p14:creationId xmlns:p14="http://schemas.microsoft.com/office/powerpoint/2010/main" val="36551517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17</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un seul bitrate</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177" y="1774072"/>
            <a:ext cx="9821646" cy="2543530"/>
          </a:xfrm>
          <a:prstGeom prst="rect">
            <a:avLst/>
          </a:prstGeom>
        </p:spPr>
      </p:pic>
      <p:sp>
        <p:nvSpPr>
          <p:cNvPr id="5" name="ZoneTexte 4"/>
          <p:cNvSpPr txBox="1"/>
          <p:nvPr/>
        </p:nvSpPr>
        <p:spPr>
          <a:xfrm>
            <a:off x="1526038" y="4402666"/>
            <a:ext cx="9139923" cy="369332"/>
          </a:xfrm>
          <a:prstGeom prst="rect">
            <a:avLst/>
          </a:prstGeom>
          <a:noFill/>
        </p:spPr>
        <p:txBody>
          <a:bodyPr wrap="square" rtlCol="0">
            <a:spAutoFit/>
          </a:bodyPr>
          <a:lstStyle/>
          <a:p>
            <a:pPr algn="ctr"/>
            <a:r>
              <a:rPr lang="fr-FR" dirty="0" smtClean="0"/>
              <a:t>Statistiques de la vidéo de référence découpée en 4x4 tuiles, un seul bitrate = 1,250Mbps</a:t>
            </a:r>
            <a:endParaRPr lang="fr-FR" dirty="0"/>
          </a:p>
        </p:txBody>
      </p:sp>
    </p:spTree>
    <p:extLst>
      <p:ext uri="{BB962C8B-B14F-4D97-AF65-F5344CB8AC3E}">
        <p14:creationId xmlns:p14="http://schemas.microsoft.com/office/powerpoint/2010/main" val="179610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18</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trois bitrates + limite BP</a:t>
            </a:r>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060" y="1774072"/>
            <a:ext cx="9263877" cy="2412389"/>
          </a:xfrm>
          <a:prstGeom prst="rect">
            <a:avLst/>
          </a:prstGeom>
        </p:spPr>
      </p:pic>
      <p:sp>
        <p:nvSpPr>
          <p:cNvPr id="5" name="ZoneTexte 4"/>
          <p:cNvSpPr txBox="1"/>
          <p:nvPr/>
        </p:nvSpPr>
        <p:spPr>
          <a:xfrm>
            <a:off x="1526036" y="4284133"/>
            <a:ext cx="9139923" cy="369332"/>
          </a:xfrm>
          <a:prstGeom prst="rect">
            <a:avLst/>
          </a:prstGeom>
          <a:noFill/>
        </p:spPr>
        <p:txBody>
          <a:bodyPr wrap="square" rtlCol="0">
            <a:spAutoFit/>
          </a:bodyPr>
          <a:lstStyle/>
          <a:p>
            <a:pPr algn="ctr"/>
            <a:r>
              <a:rPr lang="fr-FR" dirty="0" smtClean="0"/>
              <a:t>Statistique de lecture avec : 3x3 tuiles, 3 bitrates et une limite de bande passante à </a:t>
            </a:r>
            <a:r>
              <a:rPr lang="fr-FR" dirty="0" err="1" smtClean="0"/>
              <a:t>1Mbps</a:t>
            </a:r>
            <a:endParaRPr lang="fr-FR" dirty="0"/>
          </a:p>
        </p:txBody>
      </p:sp>
      <p:sp>
        <p:nvSpPr>
          <p:cNvPr id="6" name="ZoneTexte 5"/>
          <p:cNvSpPr txBox="1"/>
          <p:nvPr/>
        </p:nvSpPr>
        <p:spPr>
          <a:xfrm>
            <a:off x="3437467" y="5249332"/>
            <a:ext cx="5317066" cy="923330"/>
          </a:xfrm>
          <a:prstGeom prst="rect">
            <a:avLst/>
          </a:prstGeom>
          <a:noFill/>
        </p:spPr>
        <p:txBody>
          <a:bodyPr wrap="square" rtlCol="0">
            <a:spAutoFit/>
          </a:bodyPr>
          <a:lstStyle/>
          <a:p>
            <a:r>
              <a:rPr lang="fr-FR" dirty="0" smtClean="0">
                <a:solidFill>
                  <a:srgbClr val="FF0000"/>
                </a:solidFill>
              </a:rPr>
              <a:t>Il faut plutôt se baser sur le graphe, montrer que la lecture est fluide et correct par rapport a notre bande passante limitée</a:t>
            </a:r>
            <a:endParaRPr lang="fr-FR" dirty="0">
              <a:solidFill>
                <a:srgbClr val="FF0000"/>
              </a:solidFill>
            </a:endParaRPr>
          </a:p>
        </p:txBody>
      </p:sp>
    </p:spTree>
    <p:extLst>
      <p:ext uri="{BB962C8B-B14F-4D97-AF65-F5344CB8AC3E}">
        <p14:creationId xmlns:p14="http://schemas.microsoft.com/office/powerpoint/2010/main" val="177963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330" y="1774072"/>
            <a:ext cx="9181333" cy="2416928"/>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19</a:t>
            </a:fld>
            <a:endParaRPr lang="fr-FR"/>
          </a:p>
        </p:txBody>
      </p:sp>
      <p:sp>
        <p:nvSpPr>
          <p:cNvPr id="3" name="ZoneTexte 2"/>
          <p:cNvSpPr txBox="1"/>
          <p:nvPr/>
        </p:nvSpPr>
        <p:spPr>
          <a:xfrm>
            <a:off x="2480733" y="426306"/>
            <a:ext cx="7230533" cy="523220"/>
          </a:xfrm>
          <a:prstGeom prst="rect">
            <a:avLst/>
          </a:prstGeom>
          <a:noFill/>
        </p:spPr>
        <p:txBody>
          <a:bodyPr wrap="square" rtlCol="0">
            <a:spAutoFit/>
          </a:bodyPr>
          <a:lstStyle/>
          <a:p>
            <a:pPr algn="ctr"/>
            <a:r>
              <a:rPr lang="fr-FR" sz="2800" dirty="0" smtClean="0"/>
              <a:t>Les résultats avec trois bitrates</a:t>
            </a:r>
            <a:endParaRPr lang="fr-FR" sz="2800" dirty="0"/>
          </a:p>
        </p:txBody>
      </p:sp>
      <p:sp>
        <p:nvSpPr>
          <p:cNvPr id="5" name="ZoneTexte 4"/>
          <p:cNvSpPr txBox="1"/>
          <p:nvPr/>
        </p:nvSpPr>
        <p:spPr>
          <a:xfrm>
            <a:off x="1526036" y="4284133"/>
            <a:ext cx="9139923" cy="369332"/>
          </a:xfrm>
          <a:prstGeom prst="rect">
            <a:avLst/>
          </a:prstGeom>
          <a:noFill/>
        </p:spPr>
        <p:txBody>
          <a:bodyPr wrap="square" rtlCol="0">
            <a:spAutoFit/>
          </a:bodyPr>
          <a:lstStyle/>
          <a:p>
            <a:pPr algn="ctr"/>
            <a:r>
              <a:rPr lang="fr-FR" dirty="0" smtClean="0"/>
              <a:t>Statistique de lecture avec : 3x3 tuiles, 3 bitrates et sans limite de bande passante</a:t>
            </a:r>
            <a:endParaRPr lang="fr-FR" dirty="0"/>
          </a:p>
        </p:txBody>
      </p:sp>
    </p:spTree>
    <p:extLst>
      <p:ext uri="{BB962C8B-B14F-4D97-AF65-F5344CB8AC3E}">
        <p14:creationId xmlns:p14="http://schemas.microsoft.com/office/powerpoint/2010/main" val="240146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1</a:t>
            </a:r>
            <a:endParaRPr lang="fr-FR" sz="1400" dirty="0">
              <a:solidFill>
                <a:srgbClr val="FF0000"/>
              </a:solidFill>
            </a:endParaRPr>
          </a:p>
        </p:txBody>
      </p:sp>
      <p:sp>
        <p:nvSpPr>
          <p:cNvPr id="3" name="Espace réservé du numéro de diapositive 2"/>
          <p:cNvSpPr>
            <a:spLocks noGrp="1"/>
          </p:cNvSpPr>
          <p:nvPr>
            <p:ph type="sldNum" sz="quarter" idx="12"/>
          </p:nvPr>
        </p:nvSpPr>
        <p:spPr/>
        <p:txBody>
          <a:bodyPr/>
          <a:lstStyle/>
          <a:p>
            <a:fld id="{E4F67F9A-838C-4734-8EB0-754A37D9A5A7}" type="slidenum">
              <a:rPr lang="fr-FR" smtClean="0"/>
              <a:t>2</a:t>
            </a:fld>
            <a:endParaRPr lang="fr-FR" dirty="0"/>
          </a:p>
        </p:txBody>
      </p:sp>
      <p:sp>
        <p:nvSpPr>
          <p:cNvPr id="6" name="ZoneTexte 5"/>
          <p:cNvSpPr txBox="1"/>
          <p:nvPr/>
        </p:nvSpPr>
        <p:spPr>
          <a:xfrm>
            <a:off x="2480733" y="426306"/>
            <a:ext cx="7230533" cy="523220"/>
          </a:xfrm>
          <a:prstGeom prst="rect">
            <a:avLst/>
          </a:prstGeom>
          <a:noFill/>
        </p:spPr>
        <p:txBody>
          <a:bodyPr wrap="square" rtlCol="0">
            <a:spAutoFit/>
          </a:bodyPr>
          <a:lstStyle/>
          <a:p>
            <a:pPr algn="ctr"/>
            <a:r>
              <a:rPr lang="fr-FR" sz="2800" dirty="0" smtClean="0"/>
              <a:t>Définition du concept de ROI</a:t>
            </a:r>
            <a:endParaRPr lang="fr-FR" sz="2800" dirty="0"/>
          </a:p>
        </p:txBody>
      </p:sp>
      <p:sp>
        <p:nvSpPr>
          <p:cNvPr id="4" name="ZoneTexte 3"/>
          <p:cNvSpPr txBox="1"/>
          <p:nvPr/>
        </p:nvSpPr>
        <p:spPr>
          <a:xfrm>
            <a:off x="1406012" y="1592825"/>
            <a:ext cx="9379974" cy="1446550"/>
          </a:xfrm>
          <a:prstGeom prst="rect">
            <a:avLst/>
          </a:prstGeom>
          <a:noFill/>
        </p:spPr>
        <p:txBody>
          <a:bodyPr wrap="square" rtlCol="0">
            <a:spAutoFit/>
          </a:bodyPr>
          <a:lstStyle/>
          <a:p>
            <a:r>
              <a:rPr lang="fr-FR" sz="2400" b="1" dirty="0" err="1" smtClean="0"/>
              <a:t>Region</a:t>
            </a:r>
            <a:r>
              <a:rPr lang="fr-FR" sz="2400" b="1" dirty="0" smtClean="0"/>
              <a:t> Of </a:t>
            </a:r>
            <a:r>
              <a:rPr lang="fr-FR" sz="2400" b="1" dirty="0" err="1" smtClean="0"/>
              <a:t>Interest</a:t>
            </a:r>
            <a:r>
              <a:rPr lang="fr-FR" sz="2400" b="1" dirty="0" smtClean="0"/>
              <a:t> (ROI) en français région d’intérêt</a:t>
            </a:r>
          </a:p>
          <a:p>
            <a:endParaRPr lang="fr-FR" sz="2400" dirty="0"/>
          </a:p>
          <a:p>
            <a:r>
              <a:rPr lang="fr-FR" sz="2000" dirty="0" smtClean="0"/>
              <a:t>C’est une zone d’une image ayant un intérêt particulier par exemple un zone regroupant de nombreux détails.</a:t>
            </a:r>
          </a:p>
        </p:txBody>
      </p:sp>
      <p:sp>
        <p:nvSpPr>
          <p:cNvPr id="7" name="ZoneTexte 6"/>
          <p:cNvSpPr txBox="1"/>
          <p:nvPr/>
        </p:nvSpPr>
        <p:spPr>
          <a:xfrm>
            <a:off x="1406012" y="4005365"/>
            <a:ext cx="9379974" cy="1384995"/>
          </a:xfrm>
          <a:prstGeom prst="rect">
            <a:avLst/>
          </a:prstGeom>
          <a:noFill/>
        </p:spPr>
        <p:txBody>
          <a:bodyPr wrap="square" rtlCol="0">
            <a:spAutoFit/>
          </a:bodyPr>
          <a:lstStyle/>
          <a:p>
            <a:r>
              <a:rPr lang="fr-FR" sz="2400" b="1" dirty="0" smtClean="0"/>
              <a:t>A quoi cela sert ?</a:t>
            </a:r>
          </a:p>
          <a:p>
            <a:endParaRPr lang="fr-FR" sz="2000" dirty="0" smtClean="0"/>
          </a:p>
          <a:p>
            <a:r>
              <a:rPr lang="fr-FR" sz="2000" dirty="0" smtClean="0"/>
              <a:t>Ce principe permet de gérer la priorité des régions d’une image et d’attribuer plus de débit vidéo à une certaine zone de l’image pour avoir une meilleur qualité.</a:t>
            </a:r>
            <a:endParaRPr lang="fr-FR" sz="2000" dirty="0"/>
          </a:p>
        </p:txBody>
      </p:sp>
      <p:sp>
        <p:nvSpPr>
          <p:cNvPr id="8" name="ZoneTexte 7"/>
          <p:cNvSpPr txBox="1"/>
          <p:nvPr/>
        </p:nvSpPr>
        <p:spPr>
          <a:xfrm>
            <a:off x="747114" y="3105834"/>
            <a:ext cx="10697771" cy="646331"/>
          </a:xfrm>
          <a:prstGeom prst="rect">
            <a:avLst/>
          </a:prstGeom>
          <a:noFill/>
        </p:spPr>
        <p:txBody>
          <a:bodyPr wrap="square" rtlCol="0">
            <a:spAutoFit/>
          </a:bodyPr>
          <a:lstStyle/>
          <a:p>
            <a:r>
              <a:rPr lang="fr-FR" dirty="0" smtClean="0">
                <a:solidFill>
                  <a:srgbClr val="FF0000"/>
                </a:solidFill>
              </a:rPr>
              <a:t>Ajouter à l’oral : la zone d’intérêt peut être une zone fixe comme le centre de l’image. Elle peut être dynamique et suivre par exemple le regard d’un utilisateur pour que la meilleur qualité soit chargée à l’endroit ou il regarde</a:t>
            </a:r>
            <a:endParaRPr lang="fr-FR" dirty="0">
              <a:solidFill>
                <a:srgbClr val="FF0000"/>
              </a:solidFill>
            </a:endParaRPr>
          </a:p>
        </p:txBody>
      </p:sp>
    </p:spTree>
    <p:extLst>
      <p:ext uri="{BB962C8B-B14F-4D97-AF65-F5344CB8AC3E}">
        <p14:creationId xmlns:p14="http://schemas.microsoft.com/office/powerpoint/2010/main" val="193011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ZoneTexte 6"/>
          <p:cNvSpPr txBox="1"/>
          <p:nvPr/>
        </p:nvSpPr>
        <p:spPr>
          <a:xfrm>
            <a:off x="3689009" y="5732274"/>
            <a:ext cx="5338916" cy="646331"/>
          </a:xfrm>
          <a:prstGeom prst="rect">
            <a:avLst/>
          </a:prstGeom>
          <a:noFill/>
        </p:spPr>
        <p:txBody>
          <a:bodyPr wrap="square" rtlCol="0">
            <a:spAutoFit/>
          </a:bodyPr>
          <a:lstStyle/>
          <a:p>
            <a:r>
              <a:rPr lang="fr-FR" dirty="0" smtClean="0">
                <a:solidFill>
                  <a:srgbClr val="FF0000"/>
                </a:solidFill>
              </a:rPr>
              <a:t>Ajouter à l’oral : pour chaque problème, le résumer en une phrase pas trop longue</a:t>
            </a:r>
            <a:endParaRPr lang="fr-FR" dirty="0">
              <a:solidFill>
                <a:srgbClr val="FF0000"/>
              </a:solidFill>
            </a:endParaRPr>
          </a:p>
        </p:txBody>
      </p:sp>
    </p:spTree>
    <p:extLst>
      <p:ext uri="{BB962C8B-B14F-4D97-AF65-F5344CB8AC3E}">
        <p14:creationId xmlns:p14="http://schemas.microsoft.com/office/powerpoint/2010/main" val="871201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Tree>
    <p:extLst>
      <p:ext uri="{BB962C8B-B14F-4D97-AF65-F5344CB8AC3E}">
        <p14:creationId xmlns:p14="http://schemas.microsoft.com/office/powerpoint/2010/main" val="2442421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22</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
        <p:nvSpPr>
          <p:cNvPr id="13" name="Flèche à angle droit 12"/>
          <p:cNvSpPr/>
          <p:nvPr/>
        </p:nvSpPr>
        <p:spPr>
          <a:xfrm rot="5400000">
            <a:off x="6856287" y="2504425"/>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ZoneTexte 14"/>
          <p:cNvSpPr txBox="1"/>
          <p:nvPr/>
        </p:nvSpPr>
        <p:spPr>
          <a:xfrm>
            <a:off x="7365999" y="2598003"/>
            <a:ext cx="4267203" cy="830997"/>
          </a:xfrm>
          <a:prstGeom prst="rect">
            <a:avLst/>
          </a:prstGeom>
          <a:noFill/>
        </p:spPr>
        <p:txBody>
          <a:bodyPr wrap="square" rtlCol="0">
            <a:spAutoFit/>
          </a:bodyPr>
          <a:lstStyle/>
          <a:p>
            <a:r>
              <a:rPr lang="fr-FR" sz="2400" dirty="0" smtClean="0">
                <a:solidFill>
                  <a:srgbClr val="800000"/>
                </a:solidFill>
              </a:rPr>
              <a:t>Solution : architecture de test de laboratoire</a:t>
            </a:r>
            <a:endParaRPr lang="fr-FR" sz="2400" dirty="0">
              <a:solidFill>
                <a:srgbClr val="800000"/>
              </a:solidFill>
            </a:endParaRPr>
          </a:p>
        </p:txBody>
      </p:sp>
      <p:sp>
        <p:nvSpPr>
          <p:cNvPr id="16" name="ZoneTexte 15"/>
          <p:cNvSpPr txBox="1"/>
          <p:nvPr/>
        </p:nvSpPr>
        <p:spPr>
          <a:xfrm>
            <a:off x="7365999" y="4520397"/>
            <a:ext cx="4377269" cy="461665"/>
          </a:xfrm>
          <a:prstGeom prst="rect">
            <a:avLst/>
          </a:prstGeom>
          <a:noFill/>
        </p:spPr>
        <p:txBody>
          <a:bodyPr wrap="square" rtlCol="0">
            <a:spAutoFit/>
          </a:bodyPr>
          <a:lstStyle/>
          <a:p>
            <a:r>
              <a:rPr lang="fr-FR" sz="2400" dirty="0" smtClean="0">
                <a:solidFill>
                  <a:srgbClr val="800000"/>
                </a:solidFill>
              </a:rPr>
              <a:t>Solution : utiliser un autre lecteur</a:t>
            </a:r>
            <a:endParaRPr lang="fr-FR" sz="2400" dirty="0">
              <a:solidFill>
                <a:srgbClr val="800000"/>
              </a:solidFill>
            </a:endParaRPr>
          </a:p>
        </p:txBody>
      </p:sp>
      <p:sp>
        <p:nvSpPr>
          <p:cNvPr id="17" name="Flèche à angle droit 16"/>
          <p:cNvSpPr/>
          <p:nvPr/>
        </p:nvSpPr>
        <p:spPr>
          <a:xfrm rot="5400000">
            <a:off x="6856287" y="4438742"/>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2989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23</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Conclusion</a:t>
            </a:r>
            <a:endParaRPr lang="fr-FR" sz="1400" dirty="0">
              <a:solidFill>
                <a:srgbClr val="FF0000"/>
              </a:solidFill>
            </a:endParaRPr>
          </a:p>
        </p:txBody>
      </p:sp>
      <p:sp>
        <p:nvSpPr>
          <p:cNvPr id="5" name="ZoneTexte 4"/>
          <p:cNvSpPr txBox="1"/>
          <p:nvPr/>
        </p:nvSpPr>
        <p:spPr>
          <a:xfrm>
            <a:off x="2353732" y="417840"/>
            <a:ext cx="7484534" cy="523220"/>
          </a:xfrm>
          <a:prstGeom prst="rect">
            <a:avLst/>
          </a:prstGeom>
          <a:noFill/>
        </p:spPr>
        <p:txBody>
          <a:bodyPr wrap="square" rtlCol="0">
            <a:spAutoFit/>
          </a:bodyPr>
          <a:lstStyle/>
          <a:p>
            <a:pPr algn="ctr"/>
            <a:r>
              <a:rPr lang="fr-FR" sz="2800" dirty="0" smtClean="0"/>
              <a:t>Bilan du projet</a:t>
            </a:r>
            <a:endParaRPr lang="fr-FR" sz="2800" dirty="0"/>
          </a:p>
        </p:txBody>
      </p:sp>
      <p:sp>
        <p:nvSpPr>
          <p:cNvPr id="7" name="ZoneTexte 6"/>
          <p:cNvSpPr txBox="1"/>
          <p:nvPr/>
        </p:nvSpPr>
        <p:spPr>
          <a:xfrm>
            <a:off x="1900766" y="1218360"/>
            <a:ext cx="8830735" cy="1708160"/>
          </a:xfrm>
          <a:prstGeom prst="rect">
            <a:avLst/>
          </a:prstGeom>
          <a:noFill/>
        </p:spPr>
        <p:txBody>
          <a:bodyPr wrap="square" rtlCol="0">
            <a:spAutoFit/>
          </a:bodyPr>
          <a:lstStyle/>
          <a:p>
            <a:pPr algn="just"/>
            <a:r>
              <a:rPr lang="fr-FR" sz="2000" b="1" dirty="0" smtClean="0"/>
              <a:t>Ce que nous avons réussi </a:t>
            </a:r>
            <a:r>
              <a:rPr lang="fr-FR" sz="2000" b="1" dirty="0"/>
              <a:t>à</a:t>
            </a:r>
            <a:r>
              <a:rPr lang="fr-FR" sz="2000" b="1" dirty="0" smtClean="0"/>
              <a:t> réaliser:</a:t>
            </a:r>
          </a:p>
          <a:p>
            <a:pPr marL="285750" indent="-285750" algn="just">
              <a:lnSpc>
                <a:spcPct val="150000"/>
              </a:lnSpc>
              <a:buFont typeface="Arial" panose="020B0604020202020204" pitchFamily="34" charset="0"/>
              <a:buChar char="•"/>
            </a:pPr>
            <a:r>
              <a:rPr lang="fr-FR" dirty="0" smtClean="0"/>
              <a:t>Mise en place d’une chaine d’encodage vidéo</a:t>
            </a:r>
          </a:p>
          <a:p>
            <a:pPr marL="285750" indent="-285750" algn="just">
              <a:lnSpc>
                <a:spcPct val="150000"/>
              </a:lnSpc>
              <a:buFont typeface="Arial" panose="020B0604020202020204" pitchFamily="34" charset="0"/>
              <a:buChar char="•"/>
            </a:pPr>
            <a:r>
              <a:rPr lang="fr-FR" dirty="0" smtClean="0"/>
              <a:t>Mise en place d’une chaine de streaming dynamique</a:t>
            </a:r>
          </a:p>
          <a:p>
            <a:pPr marL="285750" indent="-285750" algn="just">
              <a:lnSpc>
                <a:spcPct val="150000"/>
              </a:lnSpc>
              <a:buFont typeface="Arial" panose="020B0604020202020204" pitchFamily="34" charset="0"/>
              <a:buChar char="•"/>
            </a:pPr>
            <a:r>
              <a:rPr lang="fr-FR" dirty="0" smtClean="0"/>
              <a:t>Démonstration de l’encodage différencié (sans casque VR  mais avec émulation sur écran)</a:t>
            </a:r>
            <a:endParaRPr lang="fr-FR" dirty="0"/>
          </a:p>
        </p:txBody>
      </p:sp>
      <p:sp>
        <p:nvSpPr>
          <p:cNvPr id="8" name="ZoneTexte 7"/>
          <p:cNvSpPr txBox="1"/>
          <p:nvPr/>
        </p:nvSpPr>
        <p:spPr>
          <a:xfrm>
            <a:off x="1900766" y="3058488"/>
            <a:ext cx="7378702" cy="1384995"/>
          </a:xfrm>
          <a:prstGeom prst="rect">
            <a:avLst/>
          </a:prstGeom>
          <a:solidFill>
            <a:schemeClr val="accent6">
              <a:lumMod val="20000"/>
              <a:lumOff val="80000"/>
            </a:schemeClr>
          </a:solidFill>
          <a:ln>
            <a:solidFill>
              <a:srgbClr val="00B050"/>
            </a:solidFill>
          </a:ln>
        </p:spPr>
        <p:txBody>
          <a:bodyPr wrap="square" rtlCol="0">
            <a:spAutoFit/>
          </a:bodyPr>
          <a:lstStyle/>
          <a:p>
            <a:pPr algn="just">
              <a:lnSpc>
                <a:spcPct val="150000"/>
              </a:lnSpc>
            </a:pPr>
            <a:r>
              <a:rPr lang="fr-FR" sz="2000" b="1" dirty="0" smtClean="0"/>
              <a:t>Les avantages du streaming dynamique:</a:t>
            </a:r>
          </a:p>
          <a:p>
            <a:pPr marL="342900" indent="-342900" algn="just">
              <a:lnSpc>
                <a:spcPct val="150000"/>
              </a:lnSpc>
              <a:buFont typeface="Arial" panose="020B0604020202020204" pitchFamily="34" charset="0"/>
              <a:buChar char="•"/>
            </a:pPr>
            <a:r>
              <a:rPr lang="fr-FR" dirty="0" smtClean="0"/>
              <a:t>Permet de s’adapter aux fluctuations du </a:t>
            </a:r>
            <a:r>
              <a:rPr lang="fr-FR" dirty="0" smtClean="0"/>
              <a:t>réseau</a:t>
            </a:r>
          </a:p>
          <a:p>
            <a:pPr marL="342900" indent="-342900" algn="just">
              <a:lnSpc>
                <a:spcPct val="150000"/>
              </a:lnSpc>
              <a:buFont typeface="Arial" panose="020B0604020202020204" pitchFamily="34" charset="0"/>
              <a:buChar char="•"/>
            </a:pPr>
            <a:r>
              <a:rPr lang="fr-FR" dirty="0" smtClean="0"/>
              <a:t>Permet </a:t>
            </a:r>
            <a:r>
              <a:rPr lang="fr-FR" dirty="0" smtClean="0"/>
              <a:t>de s’adapter à la bande passante de chaque utilisateur</a:t>
            </a:r>
          </a:p>
        </p:txBody>
      </p:sp>
      <p:sp>
        <p:nvSpPr>
          <p:cNvPr id="9" name="ZoneTexte 8"/>
          <p:cNvSpPr txBox="1"/>
          <p:nvPr/>
        </p:nvSpPr>
        <p:spPr>
          <a:xfrm>
            <a:off x="1900766" y="4707419"/>
            <a:ext cx="8390468" cy="1384995"/>
          </a:xfrm>
          <a:prstGeom prst="rect">
            <a:avLst/>
          </a:prstGeom>
          <a:solidFill>
            <a:srgbClr val="FDB9B9"/>
          </a:solidFill>
          <a:ln>
            <a:solidFill>
              <a:srgbClr val="FF0000"/>
            </a:solidFill>
          </a:ln>
        </p:spPr>
        <p:txBody>
          <a:bodyPr wrap="square" rtlCol="0">
            <a:spAutoFit/>
          </a:bodyPr>
          <a:lstStyle/>
          <a:p>
            <a:pPr algn="just">
              <a:lnSpc>
                <a:spcPct val="150000"/>
              </a:lnSpc>
            </a:pPr>
            <a:r>
              <a:rPr lang="fr-FR" sz="2000" b="1" dirty="0" smtClean="0"/>
              <a:t>Les inconvénients du streaming dynamique:</a:t>
            </a:r>
          </a:p>
          <a:p>
            <a:pPr marL="342900" indent="-342900" algn="just">
              <a:lnSpc>
                <a:spcPct val="150000"/>
              </a:lnSpc>
              <a:buFont typeface="Arial" panose="020B0604020202020204" pitchFamily="34" charset="0"/>
              <a:buChar char="•"/>
            </a:pPr>
            <a:r>
              <a:rPr lang="fr-FR" dirty="0" smtClean="0"/>
              <a:t>Requiert un lecteur plus complexe</a:t>
            </a:r>
          </a:p>
          <a:p>
            <a:pPr marL="342900" indent="-342900" algn="just">
              <a:lnSpc>
                <a:spcPct val="150000"/>
              </a:lnSpc>
              <a:buFont typeface="Arial" panose="020B0604020202020204" pitchFamily="34" charset="0"/>
              <a:buChar char="•"/>
            </a:pPr>
            <a:r>
              <a:rPr lang="fr-FR" dirty="0" smtClean="0"/>
              <a:t>Demande un traitement lourd du média source en amont (encodage, découpage, …) </a:t>
            </a:r>
            <a:endParaRPr lang="fr-FR" dirty="0"/>
          </a:p>
        </p:txBody>
      </p:sp>
      <p:sp>
        <p:nvSpPr>
          <p:cNvPr id="4" name="ZoneTexte 3"/>
          <p:cNvSpPr txBox="1"/>
          <p:nvPr/>
        </p:nvSpPr>
        <p:spPr>
          <a:xfrm>
            <a:off x="8343900" y="872111"/>
            <a:ext cx="3276600" cy="1200329"/>
          </a:xfrm>
          <a:prstGeom prst="rect">
            <a:avLst/>
          </a:prstGeom>
          <a:noFill/>
        </p:spPr>
        <p:txBody>
          <a:bodyPr wrap="square" rtlCol="0">
            <a:spAutoFit/>
          </a:bodyPr>
          <a:lstStyle/>
          <a:p>
            <a:r>
              <a:rPr lang="fr-FR" dirty="0" smtClean="0">
                <a:solidFill>
                  <a:srgbClr val="FF0000"/>
                </a:solidFill>
              </a:rPr>
              <a:t>Ajouter à l’oral que nous avons fait une documentation pas a pas pour mettre en place notre système de streaming adaptatif</a:t>
            </a:r>
            <a:endParaRPr lang="fr-FR" dirty="0">
              <a:solidFill>
                <a:srgbClr val="FF0000"/>
              </a:solidFill>
            </a:endParaRPr>
          </a:p>
        </p:txBody>
      </p:sp>
    </p:spTree>
    <p:extLst>
      <p:ext uri="{BB962C8B-B14F-4D97-AF65-F5344CB8AC3E}">
        <p14:creationId xmlns:p14="http://schemas.microsoft.com/office/powerpoint/2010/main" val="3231713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24</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Merci</a:t>
            </a:r>
            <a:endParaRPr lang="fr-FR" sz="1400" dirty="0">
              <a:solidFill>
                <a:srgbClr val="FF0000"/>
              </a:solidFill>
            </a:endParaRPr>
          </a:p>
        </p:txBody>
      </p:sp>
      <p:sp>
        <p:nvSpPr>
          <p:cNvPr id="4" name="Rectangle 3"/>
          <p:cNvSpPr/>
          <p:nvPr/>
        </p:nvSpPr>
        <p:spPr>
          <a:xfrm>
            <a:off x="4979508" y="2921168"/>
            <a:ext cx="2232984" cy="1015663"/>
          </a:xfrm>
          <a:prstGeom prst="rect">
            <a:avLst/>
          </a:prstGeom>
        </p:spPr>
        <p:txBody>
          <a:bodyPr wrap="none">
            <a:spAutoFit/>
          </a:bodyPr>
          <a:lstStyle/>
          <a:p>
            <a:pPr algn="ctr"/>
            <a:r>
              <a:rPr lang="fr-FR" sz="6000" dirty="0" smtClean="0"/>
              <a:t>MERCI</a:t>
            </a:r>
            <a:endParaRPr lang="fr-FR" sz="6000" dirty="0"/>
          </a:p>
        </p:txBody>
      </p:sp>
    </p:spTree>
    <p:extLst>
      <p:ext uri="{BB962C8B-B14F-4D97-AF65-F5344CB8AC3E}">
        <p14:creationId xmlns:p14="http://schemas.microsoft.com/office/powerpoint/2010/main" val="367016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25502" y="426518"/>
            <a:ext cx="9140996" cy="523220"/>
          </a:xfrm>
          <a:prstGeom prst="rect">
            <a:avLst/>
          </a:prstGeom>
          <a:noFill/>
        </p:spPr>
        <p:txBody>
          <a:bodyPr wrap="square" rtlCol="0">
            <a:spAutoFit/>
          </a:bodyPr>
          <a:lstStyle/>
          <a:p>
            <a:pPr algn="ctr"/>
            <a:r>
              <a:rPr lang="fr-FR" sz="2800" dirty="0" smtClean="0"/>
              <a:t>Définition du concept de tuile</a:t>
            </a:r>
            <a:endParaRPr lang="fr-FR" sz="2800"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3</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2</a:t>
            </a:r>
            <a:endParaRPr lang="fr-FR" sz="1400" dirty="0">
              <a:solidFill>
                <a:srgbClr val="FF0000"/>
              </a:solidFill>
            </a:endParaRPr>
          </a:p>
        </p:txBody>
      </p:sp>
      <p:sp>
        <p:nvSpPr>
          <p:cNvPr id="6" name="ZoneTexte 5"/>
          <p:cNvSpPr txBox="1"/>
          <p:nvPr/>
        </p:nvSpPr>
        <p:spPr>
          <a:xfrm>
            <a:off x="1307417" y="1631577"/>
            <a:ext cx="9577166" cy="1384995"/>
          </a:xfrm>
          <a:prstGeom prst="rect">
            <a:avLst/>
          </a:prstGeom>
          <a:noFill/>
        </p:spPr>
        <p:txBody>
          <a:bodyPr wrap="square" rtlCol="0">
            <a:spAutoFit/>
          </a:bodyPr>
          <a:lstStyle/>
          <a:p>
            <a:r>
              <a:rPr lang="fr-FR" sz="2400" b="1" dirty="0" smtClean="0"/>
              <a:t>Qu’est-ce qu’une tuile ?</a:t>
            </a:r>
          </a:p>
          <a:p>
            <a:endParaRPr lang="fr-FR" sz="2000" b="1" dirty="0"/>
          </a:p>
          <a:p>
            <a:r>
              <a:rPr lang="fr-FR" sz="2000" dirty="0" smtClean="0"/>
              <a:t>Une tuile est une zone rectangulaire de taille variée qui est « découpée » dans une image d’une vidéo.</a:t>
            </a:r>
            <a:endParaRPr lang="fr-FR" sz="2000" dirty="0"/>
          </a:p>
        </p:txBody>
      </p:sp>
      <p:sp>
        <p:nvSpPr>
          <p:cNvPr id="7" name="ZoneTexte 6"/>
          <p:cNvSpPr txBox="1"/>
          <p:nvPr/>
        </p:nvSpPr>
        <p:spPr>
          <a:xfrm>
            <a:off x="1307417" y="3993963"/>
            <a:ext cx="9577167"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Cela permet une plus grande réactivité lors du changement de bitrate, chaque tuile étant indépendante.</a:t>
            </a:r>
            <a:endParaRPr lang="fr-FR" sz="2000" dirty="0"/>
          </a:p>
        </p:txBody>
      </p:sp>
      <p:sp>
        <p:nvSpPr>
          <p:cNvPr id="9" name="ZoneTexte 8"/>
          <p:cNvSpPr txBox="1"/>
          <p:nvPr/>
        </p:nvSpPr>
        <p:spPr>
          <a:xfrm>
            <a:off x="1307416" y="5498322"/>
            <a:ext cx="9359081" cy="646331"/>
          </a:xfrm>
          <a:prstGeom prst="rect">
            <a:avLst/>
          </a:prstGeom>
          <a:noFill/>
        </p:spPr>
        <p:txBody>
          <a:bodyPr wrap="square" rtlCol="0">
            <a:spAutoFit/>
          </a:bodyPr>
          <a:lstStyle/>
          <a:p>
            <a:r>
              <a:rPr lang="fr-FR" dirty="0" smtClean="0">
                <a:solidFill>
                  <a:srgbClr val="FF0000"/>
                </a:solidFill>
              </a:rPr>
              <a:t>Ajouter à l’oral : en effet chaque tuile peut être changée indépendamment des autres pour s’adapter en temps réel a la capacité du réseau.</a:t>
            </a:r>
            <a:endParaRPr lang="fr-FR" dirty="0">
              <a:solidFill>
                <a:srgbClr val="FF0000"/>
              </a:solidFill>
            </a:endParaRPr>
          </a:p>
        </p:txBody>
      </p:sp>
      <p:sp>
        <p:nvSpPr>
          <p:cNvPr id="10" name="ZoneTexte 9"/>
          <p:cNvSpPr txBox="1"/>
          <p:nvPr/>
        </p:nvSpPr>
        <p:spPr>
          <a:xfrm>
            <a:off x="1410928" y="3135936"/>
            <a:ext cx="9473655" cy="646331"/>
          </a:xfrm>
          <a:prstGeom prst="rect">
            <a:avLst/>
          </a:prstGeom>
          <a:noFill/>
        </p:spPr>
        <p:txBody>
          <a:bodyPr wrap="square" rtlCol="0">
            <a:spAutoFit/>
          </a:bodyPr>
          <a:lstStyle/>
          <a:p>
            <a:r>
              <a:rPr lang="fr-FR" dirty="0" smtClean="0">
                <a:solidFill>
                  <a:srgbClr val="FF0000"/>
                </a:solidFill>
              </a:rPr>
              <a:t>Ajouter à l’oral : il y a plusieurs manières de découper des tuiles dans une image, la plus courante étant la matrice carrée</a:t>
            </a:r>
            <a:endParaRPr lang="fr-FR" dirty="0">
              <a:solidFill>
                <a:srgbClr val="FF0000"/>
              </a:solidFill>
            </a:endParaRPr>
          </a:p>
        </p:txBody>
      </p:sp>
    </p:spTree>
    <p:extLst>
      <p:ext uri="{BB962C8B-B14F-4D97-AF65-F5344CB8AC3E}">
        <p14:creationId xmlns:p14="http://schemas.microsoft.com/office/powerpoint/2010/main" val="369569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4</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3</a:t>
            </a:r>
            <a:endParaRPr lang="fr-FR" sz="1400" dirty="0">
              <a:solidFill>
                <a:srgbClr val="FF0000"/>
              </a:solidFill>
            </a:endParaRPr>
          </a:p>
        </p:txBody>
      </p:sp>
      <p:sp>
        <p:nvSpPr>
          <p:cNvPr id="5" name="ZoneTexte 4"/>
          <p:cNvSpPr txBox="1"/>
          <p:nvPr/>
        </p:nvSpPr>
        <p:spPr>
          <a:xfrm>
            <a:off x="1525502" y="426518"/>
            <a:ext cx="9140996" cy="954107"/>
          </a:xfrm>
          <a:prstGeom prst="rect">
            <a:avLst/>
          </a:prstGeom>
          <a:noFill/>
        </p:spPr>
        <p:txBody>
          <a:bodyPr wrap="square" rtlCol="0">
            <a:spAutoFit/>
          </a:bodyPr>
          <a:lstStyle/>
          <a:p>
            <a:pPr algn="ctr"/>
            <a:r>
              <a:rPr lang="fr-FR" sz="2800" dirty="0" smtClean="0"/>
              <a:t>Définition du concept de streaming dynamique adaptatif (DASH)</a:t>
            </a:r>
            <a:endParaRPr lang="fr-FR" sz="2800" dirty="0"/>
          </a:p>
        </p:txBody>
      </p:sp>
      <p:sp>
        <p:nvSpPr>
          <p:cNvPr id="6" name="ZoneTexte 5"/>
          <p:cNvSpPr txBox="1"/>
          <p:nvPr/>
        </p:nvSpPr>
        <p:spPr>
          <a:xfrm>
            <a:off x="1307417" y="1867552"/>
            <a:ext cx="9577166" cy="1384995"/>
          </a:xfrm>
          <a:prstGeom prst="rect">
            <a:avLst/>
          </a:prstGeom>
          <a:noFill/>
        </p:spPr>
        <p:txBody>
          <a:bodyPr wrap="square" rtlCol="0">
            <a:spAutoFit/>
          </a:bodyPr>
          <a:lstStyle/>
          <a:p>
            <a:r>
              <a:rPr lang="fr-FR" sz="2400" b="1" dirty="0" smtClean="0"/>
              <a:t>Qu’est-ce que le streaming dynamique adaptatif ?</a:t>
            </a:r>
          </a:p>
          <a:p>
            <a:endParaRPr lang="fr-FR" sz="2000" b="1" dirty="0"/>
          </a:p>
          <a:p>
            <a:r>
              <a:rPr lang="fr-FR" sz="2000" dirty="0" smtClean="0"/>
              <a:t>C’est un type de diffusion en direct utilisant HTTP et alliant les concepts de région d’intérêt et de tuiles et permettant une plus grande flexibilité en terme de débit réseau requis. </a:t>
            </a:r>
            <a:endParaRPr lang="fr-FR" sz="2000" dirty="0"/>
          </a:p>
        </p:txBody>
      </p:sp>
      <p:sp>
        <p:nvSpPr>
          <p:cNvPr id="7" name="ZoneTexte 6"/>
          <p:cNvSpPr txBox="1"/>
          <p:nvPr/>
        </p:nvSpPr>
        <p:spPr>
          <a:xfrm>
            <a:off x="1307417" y="4094354"/>
            <a:ext cx="9577166"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 type de diffusion permet de rendre accessible un média haute qualité à une variété de bande passante différentes en réduisant la charge réseau totale.  </a:t>
            </a:r>
            <a:endParaRPr lang="fr-FR" sz="2000" dirty="0"/>
          </a:p>
        </p:txBody>
      </p:sp>
      <p:sp>
        <p:nvSpPr>
          <p:cNvPr id="8" name="ZoneTexte 7"/>
          <p:cNvSpPr txBox="1"/>
          <p:nvPr/>
        </p:nvSpPr>
        <p:spPr>
          <a:xfrm>
            <a:off x="1307417" y="5548517"/>
            <a:ext cx="5338916" cy="646331"/>
          </a:xfrm>
          <a:prstGeom prst="rect">
            <a:avLst/>
          </a:prstGeom>
          <a:noFill/>
        </p:spPr>
        <p:txBody>
          <a:bodyPr wrap="square" rtlCol="0">
            <a:spAutoFit/>
          </a:bodyPr>
          <a:lstStyle/>
          <a:p>
            <a:r>
              <a:rPr lang="fr-FR" dirty="0" smtClean="0">
                <a:solidFill>
                  <a:srgbClr val="FF0000"/>
                </a:solidFill>
              </a:rPr>
              <a:t>Ajouter à l’oral: cela permet aussi de s’adapter aux fluctuations de bande passante </a:t>
            </a:r>
            <a:endParaRPr lang="fr-FR" dirty="0">
              <a:solidFill>
                <a:srgbClr val="FF0000"/>
              </a:solidFill>
            </a:endParaRPr>
          </a:p>
        </p:txBody>
      </p:sp>
    </p:spTree>
    <p:extLst>
      <p:ext uri="{BB962C8B-B14F-4D97-AF65-F5344CB8AC3E}">
        <p14:creationId xmlns:p14="http://schemas.microsoft.com/office/powerpoint/2010/main" val="136783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41966" y="1997839"/>
            <a:ext cx="9808634"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dirty="0" smtClean="0"/>
              <a:t>Etudier l’encodage différencié des régions d’intérêt</a:t>
            </a:r>
          </a:p>
          <a:p>
            <a:pPr marL="285750" indent="-285750">
              <a:lnSpc>
                <a:spcPct val="150000"/>
              </a:lnSpc>
              <a:buFont typeface="Arial" panose="020B0604020202020204" pitchFamily="34" charset="0"/>
              <a:buChar char="•"/>
            </a:pPr>
            <a:r>
              <a:rPr lang="fr-FR" sz="2000" dirty="0" smtClean="0"/>
              <a:t>Etudier la transmission vidéo via HTTP</a:t>
            </a:r>
          </a:p>
          <a:p>
            <a:pPr marL="285750" indent="-285750">
              <a:lnSpc>
                <a:spcPct val="150000"/>
              </a:lnSpc>
              <a:buFont typeface="Arial" panose="020B0604020202020204" pitchFamily="34" charset="0"/>
              <a:buChar char="•"/>
            </a:pPr>
            <a:r>
              <a:rPr lang="fr-FR" sz="2000" dirty="0" smtClean="0"/>
              <a:t>Mettre en place un système de codage/décodage adaptatif spatial </a:t>
            </a:r>
          </a:p>
          <a:p>
            <a:pPr marL="285750" indent="-285750">
              <a:lnSpc>
                <a:spcPct val="150000"/>
              </a:lnSpc>
              <a:buFont typeface="Arial" panose="020B0604020202020204" pitchFamily="34" charset="0"/>
              <a:buChar char="•"/>
            </a:pPr>
            <a:r>
              <a:rPr lang="fr-FR" sz="2000" dirty="0" smtClean="0"/>
              <a:t>Présenter une démonstration au travers d’un casque VR ou via émulation sur écran</a:t>
            </a:r>
          </a:p>
          <a:p>
            <a:pPr>
              <a:lnSpc>
                <a:spcPct val="150000"/>
              </a:lnSpc>
            </a:pPr>
            <a:endParaRPr lang="fr-FR" sz="2000" dirty="0" smtClean="0"/>
          </a:p>
          <a:p>
            <a:pPr marL="285750" indent="-285750">
              <a:lnSpc>
                <a:spcPct val="150000"/>
              </a:lnSpc>
              <a:buFont typeface="Arial" panose="020B0604020202020204" pitchFamily="34" charset="0"/>
              <a:buChar char="•"/>
            </a:pPr>
            <a:r>
              <a:rPr lang="fr-FR" sz="2000" dirty="0" smtClean="0"/>
              <a:t>Objectif additionnel : créer une documentation technique du projet permettant de recréer nos tests</a:t>
            </a:r>
            <a:endParaRPr lang="fr-FR" sz="2000" dirty="0" smtClean="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5</a:t>
            </a:fld>
            <a:endParaRPr lang="fr-FR"/>
          </a:p>
        </p:txBody>
      </p:sp>
      <p:sp>
        <p:nvSpPr>
          <p:cNvPr id="3" name="ZoneTexte 2"/>
          <p:cNvSpPr txBox="1"/>
          <p:nvPr/>
        </p:nvSpPr>
        <p:spPr>
          <a:xfrm>
            <a:off x="0" y="0"/>
            <a:ext cx="1710267" cy="313267"/>
          </a:xfrm>
          <a:prstGeom prst="rect">
            <a:avLst/>
          </a:prstGeom>
          <a:noFill/>
        </p:spPr>
        <p:txBody>
          <a:bodyPr wrap="square" rtlCol="0">
            <a:spAutoFit/>
          </a:bodyPr>
          <a:lstStyle/>
          <a:p>
            <a:r>
              <a:rPr lang="fr-FR" sz="1400" dirty="0" smtClean="0">
                <a:solidFill>
                  <a:srgbClr val="FF0000"/>
                </a:solidFill>
              </a:rPr>
              <a:t>Cahier des charges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Les objectifs du projet</a:t>
            </a:r>
            <a:endParaRPr lang="fr-FR" sz="2800" dirty="0"/>
          </a:p>
        </p:txBody>
      </p:sp>
    </p:spTree>
    <p:extLst>
      <p:ext uri="{BB962C8B-B14F-4D97-AF65-F5344CB8AC3E}">
        <p14:creationId xmlns:p14="http://schemas.microsoft.com/office/powerpoint/2010/main" val="1069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6</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1</a:t>
            </a:r>
            <a:endParaRPr lang="fr-FR" sz="1400" dirty="0">
              <a:solidFill>
                <a:srgbClr val="FF0000"/>
              </a:solidFill>
            </a:endParaRPr>
          </a:p>
        </p:txBody>
      </p:sp>
      <p:sp>
        <p:nvSpPr>
          <p:cNvPr id="5" name="Rectangle 4"/>
          <p:cNvSpPr/>
          <p:nvPr/>
        </p:nvSpPr>
        <p:spPr>
          <a:xfrm>
            <a:off x="2987071" y="1164893"/>
            <a:ext cx="6217857" cy="1508105"/>
          </a:xfrm>
          <a:prstGeom prst="rect">
            <a:avLst/>
          </a:prstGeom>
        </p:spPr>
        <p:txBody>
          <a:bodyPr wrap="none">
            <a:spAutoFit/>
          </a:bodyPr>
          <a:lstStyle/>
          <a:p>
            <a:pPr algn="ctr"/>
            <a:r>
              <a:rPr lang="fr-FR" sz="2000" b="1" dirty="0" smtClean="0"/>
              <a:t>Plusieurs paramètre entrent en compte dans la découpe:</a:t>
            </a:r>
          </a:p>
          <a:p>
            <a:pPr algn="ctr"/>
            <a:endParaRPr lang="fr-FR" dirty="0" smtClean="0"/>
          </a:p>
          <a:p>
            <a:pPr marL="285750" indent="-285750">
              <a:buFont typeface="Arial" panose="020B0604020202020204" pitchFamily="34" charset="0"/>
              <a:buChar char="•"/>
            </a:pPr>
            <a:r>
              <a:rPr lang="fr-FR" dirty="0" smtClean="0"/>
              <a:t>Le nombre de tuiles en largeur</a:t>
            </a:r>
          </a:p>
          <a:p>
            <a:pPr marL="285750" indent="-285750">
              <a:buFont typeface="Arial" panose="020B0604020202020204" pitchFamily="34" charset="0"/>
              <a:buChar char="•"/>
            </a:pPr>
            <a:r>
              <a:rPr lang="fr-FR" dirty="0" smtClean="0"/>
              <a:t>Le nombre de tuile en hauteur</a:t>
            </a:r>
          </a:p>
          <a:p>
            <a:pPr marL="285750" indent="-285750">
              <a:buFont typeface="Arial" panose="020B0604020202020204" pitchFamily="34" charset="0"/>
              <a:buChar char="•"/>
            </a:pPr>
            <a:r>
              <a:rPr lang="fr-FR" dirty="0" smtClean="0"/>
              <a:t>La répartition des tuiles, matrice carrée ou autre</a:t>
            </a:r>
            <a:endParaRPr lang="fr-FR" dirty="0"/>
          </a:p>
        </p:txBody>
      </p:sp>
      <p:sp>
        <p:nvSpPr>
          <p:cNvPr id="7" name="Rectangle 6"/>
          <p:cNvSpPr/>
          <p:nvPr/>
        </p:nvSpPr>
        <p:spPr>
          <a:xfrm>
            <a:off x="1329266" y="5602859"/>
            <a:ext cx="3748543" cy="923330"/>
          </a:xfrm>
          <a:prstGeom prst="rect">
            <a:avLst/>
          </a:prstGeom>
        </p:spPr>
        <p:txBody>
          <a:bodyPr wrap="square">
            <a:spAutoFit/>
          </a:bodyPr>
          <a:lstStyle/>
          <a:p>
            <a:r>
              <a:rPr lang="fr-FR" dirty="0" smtClean="0"/>
              <a:t>Chaqu</a:t>
            </a:r>
            <a:r>
              <a:rPr lang="fr-FR" dirty="0" smtClean="0"/>
              <a:t>e tuile est encodée en plusieurs bitrates différents puis assemblée en une piste qui sera segmentée</a:t>
            </a:r>
            <a:endParaRPr lang="fr-FR"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2840" t="6808" r="3242" b="4579"/>
          <a:stretch/>
        </p:blipFill>
        <p:spPr>
          <a:xfrm>
            <a:off x="1329267" y="2787151"/>
            <a:ext cx="3748543" cy="2715292"/>
          </a:xfrm>
          <a:prstGeom prst="rect">
            <a:avLst/>
          </a:prstGeom>
          <a:ln>
            <a:solidFill>
              <a:schemeClr val="tx1"/>
            </a:solidFill>
          </a:ln>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59352"/>
            <a:ext cx="5257801" cy="1956592"/>
          </a:xfrm>
          <a:prstGeom prst="rect">
            <a:avLst/>
          </a:prstGeom>
          <a:ln>
            <a:solidFill>
              <a:schemeClr val="tx1"/>
            </a:solidFill>
          </a:ln>
        </p:spPr>
      </p:pic>
      <p:sp>
        <p:nvSpPr>
          <p:cNvPr id="9" name="Rectangle 8"/>
          <p:cNvSpPr/>
          <p:nvPr/>
        </p:nvSpPr>
        <p:spPr>
          <a:xfrm>
            <a:off x="6095999" y="5412981"/>
            <a:ext cx="5579279" cy="646331"/>
          </a:xfrm>
          <a:prstGeom prst="rect">
            <a:avLst/>
          </a:prstGeom>
        </p:spPr>
        <p:txBody>
          <a:bodyPr wrap="square">
            <a:spAutoFit/>
          </a:bodyPr>
          <a:lstStyle/>
          <a:p>
            <a:r>
              <a:rPr lang="fr-FR" dirty="0" smtClean="0"/>
              <a:t>À la réception c’est au lecteur de réassembler les tuiles pour le bon type de projection</a:t>
            </a:r>
            <a:endParaRPr lang="fr-FR" dirty="0"/>
          </a:p>
        </p:txBody>
      </p:sp>
      <p:sp>
        <p:nvSpPr>
          <p:cNvPr id="10" name="ZoneTexte 9"/>
          <p:cNvSpPr txBox="1"/>
          <p:nvPr/>
        </p:nvSpPr>
        <p:spPr>
          <a:xfrm>
            <a:off x="2480733" y="426306"/>
            <a:ext cx="7230533" cy="523220"/>
          </a:xfrm>
          <a:prstGeom prst="rect">
            <a:avLst/>
          </a:prstGeom>
          <a:noFill/>
        </p:spPr>
        <p:txBody>
          <a:bodyPr wrap="square" rtlCol="0">
            <a:spAutoFit/>
          </a:bodyPr>
          <a:lstStyle/>
          <a:p>
            <a:pPr algn="ctr"/>
            <a:r>
              <a:rPr lang="fr-FR" sz="2800" dirty="0" smtClean="0"/>
              <a:t>Le découpage en tuiles</a:t>
            </a:r>
            <a:endParaRPr lang="fr-FR" sz="2800" dirty="0"/>
          </a:p>
        </p:txBody>
      </p:sp>
    </p:spTree>
    <p:extLst>
      <p:ext uri="{BB962C8B-B14F-4D97-AF65-F5344CB8AC3E}">
        <p14:creationId xmlns:p14="http://schemas.microsoft.com/office/powerpoint/2010/main" val="553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7</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2</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La ROI dynamique</a:t>
            </a:r>
            <a:endParaRPr lang="fr-FR" sz="2800" dirty="0"/>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r="2524"/>
          <a:stretch/>
        </p:blipFill>
        <p:spPr>
          <a:xfrm>
            <a:off x="2440252" y="1384990"/>
            <a:ext cx="7311496" cy="194241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252" y="3504589"/>
            <a:ext cx="2506134" cy="2053638"/>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200" y="3896922"/>
            <a:ext cx="1507067" cy="1432705"/>
          </a:xfrm>
          <a:prstGeom prst="rect">
            <a:avLst/>
          </a:prstGeom>
        </p:spPr>
      </p:pic>
      <p:sp>
        <p:nvSpPr>
          <p:cNvPr id="9" name="Rectangle 8"/>
          <p:cNvSpPr/>
          <p:nvPr/>
        </p:nvSpPr>
        <p:spPr>
          <a:xfrm>
            <a:off x="2565399" y="5735416"/>
            <a:ext cx="7560734" cy="369332"/>
          </a:xfrm>
          <a:prstGeom prst="rect">
            <a:avLst/>
          </a:prstGeom>
        </p:spPr>
        <p:txBody>
          <a:bodyPr wrap="square">
            <a:spAutoFit/>
          </a:bodyPr>
          <a:lstStyle/>
          <a:p>
            <a:r>
              <a:rPr lang="fr-FR" dirty="0" smtClean="0"/>
              <a:t>La ROI suit l’endroit que voit l’utilisateur (viewport) : elle change sans arrêt</a:t>
            </a:r>
            <a:endParaRPr lang="fr-FR" dirty="0"/>
          </a:p>
        </p:txBody>
      </p:sp>
      <p:sp>
        <p:nvSpPr>
          <p:cNvPr id="10" name="ZoneTexte 9"/>
          <p:cNvSpPr txBox="1"/>
          <p:nvPr/>
        </p:nvSpPr>
        <p:spPr>
          <a:xfrm>
            <a:off x="8686799" y="3654245"/>
            <a:ext cx="3386667" cy="1477328"/>
          </a:xfrm>
          <a:prstGeom prst="rect">
            <a:avLst/>
          </a:prstGeom>
          <a:noFill/>
        </p:spPr>
        <p:txBody>
          <a:bodyPr wrap="square" rtlCol="0">
            <a:spAutoFit/>
          </a:bodyPr>
          <a:lstStyle/>
          <a:p>
            <a:r>
              <a:rPr lang="fr-FR" dirty="0" smtClean="0">
                <a:solidFill>
                  <a:srgbClr val="FF0000"/>
                </a:solidFill>
              </a:rPr>
              <a:t>Préciser à l’oral que nous avons testé une ROI qui suit le viewport, pas celle qui est statique </a:t>
            </a:r>
            <a:r>
              <a:rPr lang="fr-FR" dirty="0">
                <a:solidFill>
                  <a:srgbClr val="FF0000"/>
                </a:solidFill>
              </a:rPr>
              <a:t>(marche pas)</a:t>
            </a:r>
            <a:r>
              <a:rPr lang="fr-FR" dirty="0" smtClean="0">
                <a:solidFill>
                  <a:srgbClr val="FF0000"/>
                </a:solidFill>
              </a:rPr>
              <a:t>, ni celle qui suit le regard (pas le matériel)</a:t>
            </a:r>
            <a:endParaRPr lang="fr-FR" dirty="0">
              <a:solidFill>
                <a:srgbClr val="FF0000"/>
              </a:solidFill>
            </a:endParaRPr>
          </a:p>
        </p:txBody>
      </p:sp>
    </p:spTree>
    <p:extLst>
      <p:ext uri="{BB962C8B-B14F-4D97-AF65-F5344CB8AC3E}">
        <p14:creationId xmlns:p14="http://schemas.microsoft.com/office/powerpoint/2010/main" val="41305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1747837"/>
            <a:ext cx="10172700" cy="3362325"/>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8</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3</a:t>
            </a:r>
            <a:endParaRPr lang="fr-FR" sz="1400" dirty="0">
              <a:solidFill>
                <a:srgbClr val="FF0000"/>
              </a:solidFill>
            </a:endParaRPr>
          </a:p>
        </p:txBody>
      </p:sp>
      <p:sp>
        <p:nvSpPr>
          <p:cNvPr id="5" name="ZoneTexte 4"/>
          <p:cNvSpPr txBox="1"/>
          <p:nvPr/>
        </p:nvSpPr>
        <p:spPr>
          <a:xfrm>
            <a:off x="757084" y="5766684"/>
            <a:ext cx="5338916" cy="923330"/>
          </a:xfrm>
          <a:prstGeom prst="rect">
            <a:avLst/>
          </a:prstGeom>
          <a:noFill/>
        </p:spPr>
        <p:txBody>
          <a:bodyPr wrap="square" rtlCol="0">
            <a:spAutoFit/>
          </a:bodyPr>
          <a:lstStyle/>
          <a:p>
            <a:r>
              <a:rPr lang="fr-FR" dirty="0" smtClean="0">
                <a:solidFill>
                  <a:srgbClr val="FF0000"/>
                </a:solidFill>
              </a:rPr>
              <a:t>Ajouter à l’oral la transition vers la partie développement : « Nous allons maintenant détailler…. »</a:t>
            </a:r>
            <a:endParaRPr lang="fr-FR" dirty="0">
              <a:solidFill>
                <a:srgbClr val="FF0000"/>
              </a:solidFill>
            </a:endParaRPr>
          </a:p>
        </p:txBody>
      </p:sp>
      <p:sp>
        <p:nvSpPr>
          <p:cNvPr id="7" name="ZoneTexte 6"/>
          <p:cNvSpPr txBox="1"/>
          <p:nvPr/>
        </p:nvSpPr>
        <p:spPr>
          <a:xfrm>
            <a:off x="2480733" y="426306"/>
            <a:ext cx="7230533" cy="523220"/>
          </a:xfrm>
          <a:prstGeom prst="rect">
            <a:avLst/>
          </a:prstGeom>
          <a:noFill/>
        </p:spPr>
        <p:txBody>
          <a:bodyPr wrap="square" rtlCol="0">
            <a:spAutoFit/>
          </a:bodyPr>
          <a:lstStyle/>
          <a:p>
            <a:pPr algn="ctr"/>
            <a:r>
              <a:rPr lang="fr-FR" sz="2800" dirty="0" smtClean="0"/>
              <a:t>Le streaming DASH</a:t>
            </a:r>
            <a:endParaRPr lang="fr-FR" sz="2800" dirty="0"/>
          </a:p>
        </p:txBody>
      </p:sp>
      <p:sp>
        <p:nvSpPr>
          <p:cNvPr id="8" name="Rectangle 7"/>
          <p:cNvSpPr/>
          <p:nvPr/>
        </p:nvSpPr>
        <p:spPr>
          <a:xfrm>
            <a:off x="5164666" y="3666860"/>
            <a:ext cx="1286933" cy="998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541933" y="2337593"/>
            <a:ext cx="1286933" cy="998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667933" y="2099733"/>
            <a:ext cx="1405467" cy="237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9465734" y="3355313"/>
            <a:ext cx="1363132" cy="623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8957734" y="4091913"/>
            <a:ext cx="1253066" cy="4901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9499600" y="3368455"/>
            <a:ext cx="2015067" cy="646331"/>
          </a:xfrm>
          <a:prstGeom prst="rect">
            <a:avLst/>
          </a:prstGeom>
          <a:noFill/>
        </p:spPr>
        <p:txBody>
          <a:bodyPr wrap="square" rtlCol="0">
            <a:spAutoFit/>
          </a:bodyPr>
          <a:lstStyle/>
          <a:p>
            <a:r>
              <a:rPr lang="fr-FR" dirty="0" smtClean="0"/>
              <a:t>Sélection du bitrate par le lecteur</a:t>
            </a:r>
            <a:endParaRPr lang="fr-FR" dirty="0"/>
          </a:p>
        </p:txBody>
      </p:sp>
    </p:spTree>
    <p:extLst>
      <p:ext uri="{BB962C8B-B14F-4D97-AF65-F5344CB8AC3E}">
        <p14:creationId xmlns:p14="http://schemas.microsoft.com/office/powerpoint/2010/main" val="319047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89" y="1008793"/>
            <a:ext cx="9011420" cy="5169768"/>
          </a:xfrm>
          <a:prstGeom prst="rect">
            <a:avLst/>
          </a:prstGeom>
        </p:spPr>
      </p:pic>
      <p:cxnSp>
        <p:nvCxnSpPr>
          <p:cNvPr id="7" name="Connecteur droit avec flèche 6"/>
          <p:cNvCxnSpPr>
            <a:endCxn id="4"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fld id="{E4F67F9A-838C-4734-8EB0-754A37D9A5A7}" type="slidenum">
              <a:rPr lang="fr-FR" smtClean="0"/>
              <a:t>9</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1418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1115</Words>
  <Application>Microsoft Office PowerPoint</Application>
  <PresentationFormat>Grand écran</PresentationFormat>
  <Paragraphs>160</Paragraphs>
  <Slides>24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Calibri Light</vt:lpstr>
      <vt:lpstr>Thème Office</vt:lpstr>
      <vt:lpstr>Impact des régions d’intérêt dans le streaming vidéo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régions d’intérêt dans le streaming vidéo</dc:title>
  <dc:creator>Fabien MANSON</dc:creator>
  <cp:lastModifiedBy>Fabien MANSON</cp:lastModifiedBy>
  <cp:revision>122</cp:revision>
  <dcterms:created xsi:type="dcterms:W3CDTF">2020-06-12T16:24:26Z</dcterms:created>
  <dcterms:modified xsi:type="dcterms:W3CDTF">2020-06-14T17:42:23Z</dcterms:modified>
</cp:coreProperties>
</file>