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75" r:id="rId5"/>
    <p:sldId id="263" r:id="rId6"/>
    <p:sldId id="278" r:id="rId7"/>
    <p:sldId id="277" r:id="rId8"/>
    <p:sldId id="265" r:id="rId9"/>
    <p:sldId id="272" r:id="rId10"/>
    <p:sldId id="273" r:id="rId11"/>
  </p:sldIdLst>
  <p:sldSz cx="12192000" cy="6858000"/>
  <p:notesSz cx="6858000" cy="9144000"/>
  <p:defaultTextStyle>
    <a:defPPr>
      <a:defRPr lang="fr-FR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CD5"/>
    <a:srgbClr val="0060AF"/>
    <a:srgbClr val="FFFFFF"/>
    <a:srgbClr val="F26522"/>
    <a:srgbClr val="21A366"/>
    <a:srgbClr val="438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218" autoAdjust="0"/>
  </p:normalViewPr>
  <p:slideViewPr>
    <p:cSldViewPr snapToGrid="0">
      <p:cViewPr varScale="1">
        <p:scale>
          <a:sx n="100" d="100"/>
          <a:sy n="100" d="100"/>
        </p:scale>
        <p:origin x="124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fr-FR">
              <a:uFillTx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C568978E-4FF1-4287-9546-9F37D3690777}" type="datetimeFigureOut">
              <a:rPr lang="fr-FR" smtClean="0">
                <a:uFillTx/>
              </a:rPr>
              <a:t>04/12/2019</a:t>
            </a:fld>
            <a:endParaRPr lang="fr-FR">
              <a:uFillTx/>
            </a:endParaRPr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fr-FR">
              <a:uFillTx/>
            </a:endParaRPr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>
                <a:uFillTx/>
              </a:rPr>
              <a:t>Modifier les styles du texte du masque</a:t>
            </a:r>
          </a:p>
          <a:p>
            <a:pPr lvl="1"/>
            <a:r>
              <a:rPr lang="fr-FR">
                <a:uFillTx/>
              </a:rPr>
              <a:t>Deuxième niveau</a:t>
            </a:r>
          </a:p>
          <a:p>
            <a:pPr lvl="2"/>
            <a:r>
              <a:rPr lang="fr-FR">
                <a:uFillTx/>
              </a:rPr>
              <a:t>Troisième niveau</a:t>
            </a:r>
          </a:p>
          <a:p>
            <a:pPr lvl="3"/>
            <a:r>
              <a:rPr lang="fr-FR">
                <a:uFillTx/>
              </a:rPr>
              <a:t>Quatrième niveau</a:t>
            </a:r>
          </a:p>
          <a:p>
            <a:pPr lvl="4"/>
            <a:r>
              <a:rPr lang="fr-FR">
                <a:uFillTx/>
              </a:rPr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fr-FR">
              <a:uFillTx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F18E5DA7-601A-42ED-A463-A7534BFAC4E5}" type="slidenum">
              <a:rPr lang="fr-FR" smtClean="0">
                <a:uFillTx/>
              </a:rPr>
              <a:t>‹N°›</a:t>
            </a:fld>
            <a:endParaRPr lang="fr-FR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34629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E5DA7-601A-42ED-A463-A7534BFAC4E5}" type="slidenum">
              <a:rPr lang="fr-FR" smtClean="0">
                <a:uFillTx/>
              </a:rPr>
              <a:t>1</a:t>
            </a:fld>
            <a:endParaRPr lang="fr-FR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35455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27min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E5DA7-601A-42ED-A463-A7534BFAC4E5}" type="slidenum">
              <a:rPr lang="fr-FR" smtClean="0">
                <a:uFillTx/>
              </a:rPr>
              <a:t>10</a:t>
            </a:fld>
            <a:endParaRPr lang="fr-FR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8587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E5DA7-601A-42ED-A463-A7534BFAC4E5}" type="slidenum">
              <a:rPr lang="fr-FR" smtClean="0">
                <a:uFillTx/>
              </a:rPr>
              <a:t>2</a:t>
            </a:fld>
            <a:endParaRPr lang="fr-FR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86190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E5DA7-601A-42ED-A463-A7534BFAC4E5}" type="slidenum">
              <a:rPr lang="fr-FR" smtClean="0">
                <a:uFillTx/>
              </a:rPr>
              <a:t>3</a:t>
            </a:fld>
            <a:endParaRPr lang="fr-FR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21855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>
              <a:uFillTx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E5DA7-601A-42ED-A463-A7534BFAC4E5}" type="slidenum">
              <a:rPr lang="fr-FR" smtClean="0">
                <a:uFillTx/>
              </a:rPr>
              <a:t>4</a:t>
            </a:fld>
            <a:endParaRPr lang="fr-FR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49891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E5DA7-601A-42ED-A463-A7534BFAC4E5}" type="slidenum">
              <a:rPr lang="fr-FR" smtClean="0">
                <a:uFillTx/>
              </a:rPr>
              <a:t>5</a:t>
            </a:fld>
            <a:endParaRPr lang="fr-FR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53593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E5DA7-601A-42ED-A463-A7534BFAC4E5}" type="slidenum">
              <a:rPr lang="fr-FR" smtClean="0">
                <a:uFillTx/>
              </a:rPr>
              <a:t>6</a:t>
            </a:fld>
            <a:endParaRPr lang="fr-FR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55143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Nu +++ =&gt; </a:t>
            </a:r>
            <a:r>
              <a:rPr lang="fr-FR" dirty="0" err="1"/>
              <a:t>underfit</a:t>
            </a:r>
            <a:endParaRPr lang="fr-FR" dirty="0"/>
          </a:p>
          <a:p>
            <a:r>
              <a:rPr lang="fr-FR" dirty="0"/>
              <a:t>Gamma +++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 err="1">
                <a:sym typeface="Wingdings" panose="05000000000000000000" pitchFamily="2" charset="2"/>
              </a:rPr>
              <a:t>overfit</a:t>
            </a:r>
            <a:r>
              <a:rPr lang="fr-FR" dirty="0">
                <a:sym typeface="Wingdings" panose="05000000000000000000" pitchFamily="2" charset="2"/>
              </a:rPr>
              <a:t>  1/(</a:t>
            </a:r>
            <a:r>
              <a:rPr lang="fr-FR" dirty="0" err="1">
                <a:sym typeface="Wingdings" panose="05000000000000000000" pitchFamily="2" charset="2"/>
              </a:rPr>
              <a:t>n_features</a:t>
            </a:r>
            <a:r>
              <a:rPr lang="fr-FR" dirty="0">
                <a:sym typeface="Wingdings" panose="05000000000000000000" pitchFamily="2" charset="2"/>
              </a:rPr>
              <a:t>*var)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E5DA7-601A-42ED-A463-A7534BFAC4E5}" type="slidenum">
              <a:rPr lang="fr-FR" smtClean="0">
                <a:uFillTx/>
              </a:rPr>
              <a:t>7</a:t>
            </a:fld>
            <a:endParaRPr lang="fr-FR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17983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endParaRPr lang="fr-FR" dirty="0">
              <a:uFillTx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E5DA7-601A-42ED-A463-A7534BFAC4E5}" type="slidenum">
              <a:rPr lang="fr-FR" smtClean="0">
                <a:uFillTx/>
              </a:rPr>
              <a:t>8</a:t>
            </a:fld>
            <a:endParaRPr lang="fr-FR">
              <a:uFillTx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E5DA7-601A-42ED-A463-A7534BFAC4E5}" type="slidenum">
              <a:rPr lang="fr-FR" smtClean="0">
                <a:uFillTx/>
              </a:rPr>
              <a:t>9</a:t>
            </a:fld>
            <a:endParaRPr lang="fr-FR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fr-FR">
                <a:uFillTx/>
              </a:rPr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fr-FR">
                <a:uFillTx/>
              </a:rPr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E801-9301-47C5-90DF-7110E1490AB2}" type="datetime1">
              <a:rPr lang="fr-FR" smtClean="0">
                <a:uFillTx/>
              </a:rPr>
              <a:t>04/12/2019</a:t>
            </a:fld>
            <a:endParaRPr lang="fr-FR">
              <a:uFillTx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uFillTx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652C-4BE0-4A6C-A259-AFF15CB6C16B}" type="slidenum">
              <a:rPr lang="fr-FR" smtClean="0">
                <a:uFillTx/>
              </a:rPr>
              <a:t>‹N°›</a:t>
            </a:fld>
            <a:endParaRPr lang="fr-FR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uFillTx/>
              </a:rPr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>
                <a:uFillTx/>
              </a:rPr>
              <a:t>Modifier les styles du texte du masque</a:t>
            </a:r>
          </a:p>
          <a:p>
            <a:pPr lvl="1"/>
            <a:r>
              <a:rPr lang="fr-FR">
                <a:uFillTx/>
              </a:rPr>
              <a:t>Deuxième niveau</a:t>
            </a:r>
          </a:p>
          <a:p>
            <a:pPr lvl="2"/>
            <a:r>
              <a:rPr lang="fr-FR">
                <a:uFillTx/>
              </a:rPr>
              <a:t>Troisième niveau</a:t>
            </a:r>
          </a:p>
          <a:p>
            <a:pPr lvl="3"/>
            <a:r>
              <a:rPr lang="fr-FR">
                <a:uFillTx/>
              </a:rPr>
              <a:t>Quatrième niveau</a:t>
            </a:r>
          </a:p>
          <a:p>
            <a:pPr lvl="4"/>
            <a:r>
              <a:rPr lang="fr-FR">
                <a:uFillTx/>
              </a:rPr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00B78-5A0E-4C11-B1AB-509627105525}" type="datetime1">
              <a:rPr lang="fr-FR" smtClean="0">
                <a:uFillTx/>
              </a:rPr>
              <a:t>04/12/2019</a:t>
            </a:fld>
            <a:endParaRPr lang="fr-FR">
              <a:uFillTx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uFillTx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652C-4BE0-4A6C-A259-AFF15CB6C16B}" type="slidenum">
              <a:rPr lang="fr-FR" smtClean="0">
                <a:uFillTx/>
              </a:rPr>
              <a:t>‹N°›</a:t>
            </a:fld>
            <a:endParaRPr lang="fr-FR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>
                <a:uFillTx/>
              </a:rPr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>
                <a:uFillTx/>
              </a:rPr>
              <a:t>Modifier les styles du texte du masque</a:t>
            </a:r>
          </a:p>
          <a:p>
            <a:pPr lvl="1"/>
            <a:r>
              <a:rPr lang="fr-FR">
                <a:uFillTx/>
              </a:rPr>
              <a:t>Deuxième niveau</a:t>
            </a:r>
          </a:p>
          <a:p>
            <a:pPr lvl="2"/>
            <a:r>
              <a:rPr lang="fr-FR">
                <a:uFillTx/>
              </a:rPr>
              <a:t>Troisième niveau</a:t>
            </a:r>
          </a:p>
          <a:p>
            <a:pPr lvl="3"/>
            <a:r>
              <a:rPr lang="fr-FR">
                <a:uFillTx/>
              </a:rPr>
              <a:t>Quatrième niveau</a:t>
            </a:r>
          </a:p>
          <a:p>
            <a:pPr lvl="4"/>
            <a:r>
              <a:rPr lang="fr-FR">
                <a:uFillTx/>
              </a:rPr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FFFB-6510-42F2-9AC7-E706F1FE36A5}" type="datetime1">
              <a:rPr lang="fr-FR" smtClean="0">
                <a:uFillTx/>
              </a:rPr>
              <a:t>04/12/2019</a:t>
            </a:fld>
            <a:endParaRPr lang="fr-FR">
              <a:uFillTx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uFillTx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652C-4BE0-4A6C-A259-AFF15CB6C16B}" type="slidenum">
              <a:rPr lang="fr-FR" smtClean="0">
                <a:uFillTx/>
              </a:rPr>
              <a:t>‹N°›</a:t>
            </a:fld>
            <a:endParaRPr lang="fr-FR">
              <a:uFillTx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e de couver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5"/>
          <p:cNvSpPr>
            <a:spLocks noGrp="1"/>
          </p:cNvSpPr>
          <p:nvPr>
            <p:ph type="pic" sz="quarter" idx="10"/>
          </p:nvPr>
        </p:nvSpPr>
        <p:spPr>
          <a:xfrm>
            <a:off x="0" y="8092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uFillTx/>
              </a:defRPr>
            </a:lvl1pPr>
          </a:lstStyle>
          <a:p>
            <a:endParaRPr lang="en-GB" dirty="0">
              <a:uFillTx/>
            </a:endParaRPr>
          </a:p>
        </p:txBody>
      </p:sp>
      <p:sp>
        <p:nvSpPr>
          <p:cNvPr id="7" name="Espace réservé du texte 3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60400"/>
            <a:ext cx="12200400" cy="262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80000"/>
              </a:lnSpc>
              <a:buFontTx/>
              <a:buNone/>
              <a:defRPr sz="5400" b="1">
                <a:solidFill>
                  <a:schemeClr val="bg1"/>
                </a:solidFill>
                <a:uFillTx/>
                <a:latin typeface="+mj-lt"/>
              </a:defRPr>
            </a:lvl1pPr>
          </a:lstStyle>
          <a:p>
            <a:r>
              <a:rPr lang="fr-FR" dirty="0">
                <a:uFillTx/>
              </a:rPr>
              <a:t>Titre du document</a:t>
            </a:r>
            <a:endParaRPr lang="en-GB" dirty="0">
              <a:uFillTx/>
            </a:endParaRPr>
          </a:p>
        </p:txBody>
      </p:sp>
      <p:sp>
        <p:nvSpPr>
          <p:cNvPr id="10" name="Espace réservé du texte 38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25542"/>
            <a:ext cx="12200400" cy="96910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  <a:uFillTx/>
                <a:latin typeface="+mj-lt"/>
              </a:defRPr>
            </a:lvl1pPr>
          </a:lstStyle>
          <a:p>
            <a:r>
              <a:rPr lang="fr-FR" dirty="0">
                <a:uFillTx/>
              </a:rPr>
              <a:t>Lieu </a:t>
            </a:r>
            <a:br>
              <a:rPr lang="fr-FR" dirty="0">
                <a:uFillTx/>
              </a:rPr>
            </a:br>
            <a:r>
              <a:rPr lang="fr-FR" noProof="1">
                <a:uFillTx/>
              </a:rPr>
              <a:t>Émetteur</a:t>
            </a:r>
            <a:br>
              <a:rPr lang="fr-FR" dirty="0">
                <a:uFillTx/>
              </a:rPr>
            </a:br>
            <a:r>
              <a:rPr lang="fr-FR" dirty="0">
                <a:uFillTx/>
              </a:rPr>
              <a:t>Date</a:t>
            </a:r>
          </a:p>
        </p:txBody>
      </p:sp>
      <p:sp>
        <p:nvSpPr>
          <p:cNvPr id="8" name="ZoneTexte 7"/>
          <p:cNvSpPr txBox="1">
            <a:spLocks/>
          </p:cNvSpPr>
          <p:nvPr userDrawn="1"/>
        </p:nvSpPr>
        <p:spPr>
          <a:xfrm>
            <a:off x="5655976" y="688953"/>
            <a:ext cx="8800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uFillTx/>
                <a:latin typeface="+mj-lt"/>
              </a:rPr>
              <a:t>INTERNE</a:t>
            </a:r>
          </a:p>
        </p:txBody>
      </p:sp>
    </p:spTree>
    <p:extLst>
      <p:ext uri="{BB962C8B-B14F-4D97-AF65-F5344CB8AC3E}">
        <p14:creationId xmlns:p14="http://schemas.microsoft.com/office/powerpoint/2010/main" val="242548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uFillTx/>
              </a:rPr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>
                <a:uFillTx/>
              </a:rPr>
              <a:t>Modifier les styles du texte du masque</a:t>
            </a:r>
          </a:p>
          <a:p>
            <a:pPr lvl="1"/>
            <a:r>
              <a:rPr lang="fr-FR">
                <a:uFillTx/>
              </a:rPr>
              <a:t>Deuxième niveau</a:t>
            </a:r>
          </a:p>
          <a:p>
            <a:pPr lvl="2"/>
            <a:r>
              <a:rPr lang="fr-FR">
                <a:uFillTx/>
              </a:rPr>
              <a:t>Troisième niveau</a:t>
            </a:r>
          </a:p>
          <a:p>
            <a:pPr lvl="3"/>
            <a:r>
              <a:rPr lang="fr-FR">
                <a:uFillTx/>
              </a:rPr>
              <a:t>Quatrième niveau</a:t>
            </a:r>
          </a:p>
          <a:p>
            <a:pPr lvl="4"/>
            <a:r>
              <a:rPr lang="fr-FR">
                <a:uFillTx/>
              </a:rPr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8CBD-EEA8-40BA-AA62-FB2AC9A14482}" type="datetime1">
              <a:rPr lang="fr-FR" smtClean="0">
                <a:uFillTx/>
              </a:rPr>
              <a:t>04/12/2019</a:t>
            </a:fld>
            <a:endParaRPr lang="fr-FR">
              <a:uFillTx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uFillTx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652C-4BE0-4A6C-A259-AFF15CB6C16B}" type="slidenum">
              <a:rPr lang="fr-FR" smtClean="0">
                <a:uFillTx/>
              </a:rPr>
              <a:t>‹N°›</a:t>
            </a:fld>
            <a:endParaRPr lang="fr-FR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fr-FR">
                <a:uFillTx/>
              </a:rPr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fr-FR">
                <a:uFillTx/>
              </a:rPr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CFEC-C118-4594-BEBD-922A853931D7}" type="datetime1">
              <a:rPr lang="fr-FR" smtClean="0">
                <a:uFillTx/>
              </a:rPr>
              <a:t>04/12/2019</a:t>
            </a:fld>
            <a:endParaRPr lang="fr-FR">
              <a:uFillTx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uFillTx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652C-4BE0-4A6C-A259-AFF15CB6C16B}" type="slidenum">
              <a:rPr lang="fr-FR" smtClean="0">
                <a:uFillTx/>
              </a:rPr>
              <a:t>‹N°›</a:t>
            </a:fld>
            <a:endParaRPr lang="fr-FR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uFillTx/>
              </a:rPr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>
                <a:uFillTx/>
              </a:rPr>
              <a:t>Modifier les styles du texte du masque</a:t>
            </a:r>
          </a:p>
          <a:p>
            <a:pPr lvl="1"/>
            <a:r>
              <a:rPr lang="fr-FR">
                <a:uFillTx/>
              </a:rPr>
              <a:t>Deuxième niveau</a:t>
            </a:r>
          </a:p>
          <a:p>
            <a:pPr lvl="2"/>
            <a:r>
              <a:rPr lang="fr-FR">
                <a:uFillTx/>
              </a:rPr>
              <a:t>Troisième niveau</a:t>
            </a:r>
          </a:p>
          <a:p>
            <a:pPr lvl="3"/>
            <a:r>
              <a:rPr lang="fr-FR">
                <a:uFillTx/>
              </a:rPr>
              <a:t>Quatrième niveau</a:t>
            </a:r>
          </a:p>
          <a:p>
            <a:pPr lvl="4"/>
            <a:r>
              <a:rPr lang="fr-FR">
                <a:uFillTx/>
              </a:rPr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>
                <a:uFillTx/>
              </a:rPr>
              <a:t>Modifier les styles du texte du masque</a:t>
            </a:r>
          </a:p>
          <a:p>
            <a:pPr lvl="1"/>
            <a:r>
              <a:rPr lang="fr-FR">
                <a:uFillTx/>
              </a:rPr>
              <a:t>Deuxième niveau</a:t>
            </a:r>
          </a:p>
          <a:p>
            <a:pPr lvl="2"/>
            <a:r>
              <a:rPr lang="fr-FR">
                <a:uFillTx/>
              </a:rPr>
              <a:t>Troisième niveau</a:t>
            </a:r>
          </a:p>
          <a:p>
            <a:pPr lvl="3"/>
            <a:r>
              <a:rPr lang="fr-FR">
                <a:uFillTx/>
              </a:rPr>
              <a:t>Quatrième niveau</a:t>
            </a:r>
          </a:p>
          <a:p>
            <a:pPr lvl="4"/>
            <a:r>
              <a:rPr lang="fr-FR">
                <a:uFillTx/>
              </a:rPr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B4FB-673A-44E3-9702-DCB94B9D5D70}" type="datetime1">
              <a:rPr lang="fr-FR" smtClean="0">
                <a:uFillTx/>
              </a:rPr>
              <a:t>04/12/2019</a:t>
            </a:fld>
            <a:endParaRPr lang="fr-FR">
              <a:uFillTx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uFillTx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652C-4BE0-4A6C-A259-AFF15CB6C16B}" type="slidenum">
              <a:rPr lang="fr-FR" smtClean="0">
                <a:uFillTx/>
              </a:rPr>
              <a:t>‹N°›</a:t>
            </a:fld>
            <a:endParaRPr lang="fr-FR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>
                <a:uFillTx/>
              </a:rPr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fr-FR">
                <a:uFillTx/>
              </a:rPr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>
                <a:uFillTx/>
              </a:rPr>
              <a:t>Modifier les styles du texte du masque</a:t>
            </a:r>
          </a:p>
          <a:p>
            <a:pPr lvl="1"/>
            <a:r>
              <a:rPr lang="fr-FR">
                <a:uFillTx/>
              </a:rPr>
              <a:t>Deuxième niveau</a:t>
            </a:r>
          </a:p>
          <a:p>
            <a:pPr lvl="2"/>
            <a:r>
              <a:rPr lang="fr-FR">
                <a:uFillTx/>
              </a:rPr>
              <a:t>Troisième niveau</a:t>
            </a:r>
          </a:p>
          <a:p>
            <a:pPr lvl="3"/>
            <a:r>
              <a:rPr lang="fr-FR">
                <a:uFillTx/>
              </a:rPr>
              <a:t>Quatrième niveau</a:t>
            </a:r>
          </a:p>
          <a:p>
            <a:pPr lvl="4"/>
            <a:r>
              <a:rPr lang="fr-FR">
                <a:uFillTx/>
              </a:rPr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fr-FR">
                <a:uFillTx/>
              </a:rPr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>
                <a:uFillTx/>
              </a:rPr>
              <a:t>Modifier les styles du texte du masque</a:t>
            </a:r>
          </a:p>
          <a:p>
            <a:pPr lvl="1"/>
            <a:r>
              <a:rPr lang="fr-FR">
                <a:uFillTx/>
              </a:rPr>
              <a:t>Deuxième niveau</a:t>
            </a:r>
          </a:p>
          <a:p>
            <a:pPr lvl="2"/>
            <a:r>
              <a:rPr lang="fr-FR">
                <a:uFillTx/>
              </a:rPr>
              <a:t>Troisième niveau</a:t>
            </a:r>
          </a:p>
          <a:p>
            <a:pPr lvl="3"/>
            <a:r>
              <a:rPr lang="fr-FR">
                <a:uFillTx/>
              </a:rPr>
              <a:t>Quatrième niveau</a:t>
            </a:r>
          </a:p>
          <a:p>
            <a:pPr lvl="4"/>
            <a:r>
              <a:rPr lang="fr-FR">
                <a:uFillTx/>
              </a:rPr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3363-BF7D-4E86-AAD4-73FA3BE193B9}" type="datetime1">
              <a:rPr lang="fr-FR" smtClean="0">
                <a:uFillTx/>
              </a:rPr>
              <a:t>04/12/2019</a:t>
            </a:fld>
            <a:endParaRPr lang="fr-FR">
              <a:uFillTx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uFillTx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652C-4BE0-4A6C-A259-AFF15CB6C16B}" type="slidenum">
              <a:rPr lang="fr-FR" smtClean="0">
                <a:uFillTx/>
              </a:rPr>
              <a:t>‹N°›</a:t>
            </a:fld>
            <a:endParaRPr lang="fr-FR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uFillTx/>
              </a:rPr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030E-E2D4-40FC-AC9D-3BBFC7137440}" type="datetime1">
              <a:rPr lang="fr-FR" smtClean="0">
                <a:uFillTx/>
              </a:rPr>
              <a:t>04/12/2019</a:t>
            </a:fld>
            <a:endParaRPr lang="fr-FR">
              <a:uFillTx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uFillTx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652C-4BE0-4A6C-A259-AFF15CB6C16B}" type="slidenum">
              <a:rPr lang="fr-FR" smtClean="0">
                <a:uFillTx/>
              </a:rPr>
              <a:t>‹N°›</a:t>
            </a:fld>
            <a:endParaRPr lang="fr-FR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5667-E11A-486B-96B9-C2A563337DF5}" type="datetime1">
              <a:rPr lang="fr-FR" smtClean="0">
                <a:uFillTx/>
              </a:rPr>
              <a:t>04/12/2019</a:t>
            </a:fld>
            <a:endParaRPr lang="fr-FR">
              <a:uFillTx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uFillTx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652C-4BE0-4A6C-A259-AFF15CB6C16B}" type="slidenum">
              <a:rPr lang="fr-FR" smtClean="0">
                <a:uFillTx/>
              </a:rPr>
              <a:t>‹N°›</a:t>
            </a:fld>
            <a:endParaRPr lang="fr-FR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fr-FR">
                <a:uFillTx/>
              </a:rPr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fr-FR">
                <a:uFillTx/>
              </a:rPr>
              <a:t>Modifier les styles du texte du masque</a:t>
            </a:r>
          </a:p>
          <a:p>
            <a:pPr lvl="1"/>
            <a:r>
              <a:rPr lang="fr-FR">
                <a:uFillTx/>
              </a:rPr>
              <a:t>Deuxième niveau</a:t>
            </a:r>
          </a:p>
          <a:p>
            <a:pPr lvl="2"/>
            <a:r>
              <a:rPr lang="fr-FR">
                <a:uFillTx/>
              </a:rPr>
              <a:t>Troisième niveau</a:t>
            </a:r>
          </a:p>
          <a:p>
            <a:pPr lvl="3"/>
            <a:r>
              <a:rPr lang="fr-FR">
                <a:uFillTx/>
              </a:rPr>
              <a:t>Quatrième niveau</a:t>
            </a:r>
          </a:p>
          <a:p>
            <a:pPr lvl="4"/>
            <a:r>
              <a:rPr lang="fr-FR">
                <a:uFillTx/>
              </a:rPr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fr-FR">
                <a:uFillTx/>
              </a:rPr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F029-D59B-4A71-A5AA-9C0CA49EF50D}" type="datetime1">
              <a:rPr lang="fr-FR" smtClean="0">
                <a:uFillTx/>
              </a:rPr>
              <a:t>04/12/2019</a:t>
            </a:fld>
            <a:endParaRPr lang="fr-FR">
              <a:uFillTx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uFillTx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652C-4BE0-4A6C-A259-AFF15CB6C16B}" type="slidenum">
              <a:rPr lang="fr-FR" smtClean="0">
                <a:uFillTx/>
              </a:rPr>
              <a:t>‹N°›</a:t>
            </a:fld>
            <a:endParaRPr lang="fr-FR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fr-FR">
                <a:uFillTx/>
              </a:rPr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fr-FR">
              <a:uFillTx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fr-FR">
                <a:uFillTx/>
              </a:rPr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7C4-1937-4417-9441-72904E8ED278}" type="datetime1">
              <a:rPr lang="fr-FR" smtClean="0">
                <a:uFillTx/>
              </a:rPr>
              <a:t>04/12/2019</a:t>
            </a:fld>
            <a:endParaRPr lang="fr-FR">
              <a:uFillTx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uFillTx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652C-4BE0-4A6C-A259-AFF15CB6C16B}" type="slidenum">
              <a:rPr lang="fr-FR" smtClean="0">
                <a:uFillTx/>
              </a:rPr>
              <a:t>‹N°›</a:t>
            </a:fld>
            <a:endParaRPr lang="fr-FR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>
                <a:uFillTx/>
              </a:rPr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>
                <a:uFillTx/>
              </a:rPr>
              <a:t>Modifier les styles du texte du masque</a:t>
            </a:r>
          </a:p>
          <a:p>
            <a:pPr lvl="1"/>
            <a:r>
              <a:rPr lang="fr-FR">
                <a:uFillTx/>
              </a:rPr>
              <a:t>Deuxième niveau</a:t>
            </a:r>
          </a:p>
          <a:p>
            <a:pPr lvl="2"/>
            <a:r>
              <a:rPr lang="fr-FR">
                <a:uFillTx/>
              </a:rPr>
              <a:t>Troisième niveau</a:t>
            </a:r>
          </a:p>
          <a:p>
            <a:pPr lvl="3"/>
            <a:r>
              <a:rPr lang="fr-FR">
                <a:uFillTx/>
              </a:rPr>
              <a:t>Quatrième niveau</a:t>
            </a:r>
          </a:p>
          <a:p>
            <a:pPr lvl="4"/>
            <a:r>
              <a:rPr lang="fr-FR">
                <a:uFillTx/>
              </a:rPr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095E0A62-85F2-464B-A91D-38026B9C53A0}" type="datetime1">
              <a:rPr lang="fr-FR" smtClean="0">
                <a:uFillTx/>
              </a:rPr>
              <a:t>04/12/2019</a:t>
            </a:fld>
            <a:endParaRPr lang="fr-FR">
              <a:uFillTx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fr-FR">
              <a:uFillTx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92F652C-4BE0-4A6C-A259-AFF15CB6C16B}" type="slidenum">
              <a:rPr lang="fr-FR" smtClean="0">
                <a:uFillTx/>
              </a:rPr>
              <a:t>‹N°›</a:t>
            </a:fld>
            <a:endParaRPr lang="fr-FR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fr-FR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327321" y="2378413"/>
            <a:ext cx="5480366" cy="824251"/>
          </a:xfrm>
        </p:spPr>
        <p:txBody>
          <a:bodyPr lIns="0" tIns="0" rIns="0" bIns="0">
            <a:normAutofit fontScale="90000"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fr-FR" sz="4400" dirty="0">
                <a:solidFill>
                  <a:srgbClr val="00ACD5"/>
                </a:solidFill>
                <a:uFillTx/>
                <a:ea typeface="+mn-ea"/>
                <a:cs typeface="+mn-cs"/>
              </a:rPr>
              <a:t>Candidature Data-</a:t>
            </a:r>
            <a:r>
              <a:rPr lang="fr-FR" sz="4400" dirty="0" err="1">
                <a:solidFill>
                  <a:srgbClr val="00ACD5"/>
                </a:solidFill>
                <a:uFillTx/>
                <a:ea typeface="+mn-ea"/>
                <a:cs typeface="+mn-cs"/>
              </a:rPr>
              <a:t>scientist</a:t>
            </a:r>
            <a:endParaRPr lang="fr-FR" sz="4400" dirty="0">
              <a:solidFill>
                <a:srgbClr val="00ACD5"/>
              </a:solidFill>
              <a:uFillTx/>
              <a:ea typeface="+mn-ea"/>
              <a:cs typeface="+mn-cs"/>
            </a:endParaRPr>
          </a:p>
        </p:txBody>
      </p:sp>
      <p:sp>
        <p:nvSpPr>
          <p:cNvPr id="10" name="Sous-titre 9"/>
          <p:cNvSpPr>
            <a:spLocks noGrp="1"/>
          </p:cNvSpPr>
          <p:nvPr>
            <p:ph type="subTitle" idx="1"/>
          </p:nvPr>
        </p:nvSpPr>
        <p:spPr>
          <a:xfrm>
            <a:off x="6327321" y="3308702"/>
            <a:ext cx="4566557" cy="1084746"/>
          </a:xfrm>
        </p:spPr>
        <p:txBody>
          <a:bodyPr vert="horz" lIns="0" tIns="0" rIns="0" bIns="0" rtlCol="0" anchor="b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fr-FR" sz="3200" dirty="0">
                <a:solidFill>
                  <a:srgbClr val="0060AF"/>
                </a:solidFill>
              </a:rPr>
              <a:t>OCTO </a:t>
            </a:r>
            <a:r>
              <a:rPr lang="fr-FR" sz="3200" dirty="0" err="1">
                <a:solidFill>
                  <a:srgbClr val="0060AF"/>
                </a:solidFill>
              </a:rPr>
              <a:t>Technology</a:t>
            </a:r>
            <a:endParaRPr lang="fr-FR" sz="3200" dirty="0">
              <a:solidFill>
                <a:srgbClr val="0060AF"/>
              </a:solidFill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652C-4BE0-4A6C-A259-AFF15CB6C16B}" type="slidenum">
              <a:rPr lang="fr-FR" smtClean="0">
                <a:uFillTx/>
              </a:rPr>
              <a:t>1</a:t>
            </a:fld>
            <a:endParaRPr lang="fr-FR">
              <a:uFillTx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>
          <a:xfrm>
            <a:off x="6327321" y="247650"/>
            <a:ext cx="4895001" cy="249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0060AF"/>
                </a:solidFill>
                <a:uFillTx/>
              </a:rPr>
              <a:t>Fabien Roussel – </a:t>
            </a:r>
            <a:r>
              <a:rPr lang="fr-FR" dirty="0">
                <a:solidFill>
                  <a:srgbClr val="0060AF"/>
                </a:solidFill>
              </a:rPr>
              <a:t>Décembre</a:t>
            </a:r>
            <a:r>
              <a:rPr lang="fr-FR" dirty="0">
                <a:solidFill>
                  <a:srgbClr val="0060AF"/>
                </a:solidFill>
                <a:uFillTx/>
              </a:rPr>
              <a:t> 2019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960FDDE7-9994-4390-A8A2-10182929A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385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55"/>
    </mc:Choice>
    <mc:Fallback xmlns="">
      <p:transition spd="slow" advTm="865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pour une image  1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 t="40" b="40"/>
          <a:stretch>
            <a:fillRect/>
          </a:stretch>
        </p:blipFill>
        <p:spPr/>
      </p:pic>
      <p:pic>
        <p:nvPicPr>
          <p:cNvPr id="1028" name="Picture 4" descr="RÃ©sultat de recherche d'images pour &quot;image digital&quot;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8400" y="-1174945"/>
            <a:ext cx="12208800" cy="8775709"/>
          </a:xfrm>
          <a:prstGeom prst="rect">
            <a:avLst/>
          </a:prstGeom>
          <a:noFill/>
        </p:spPr>
      </p:pic>
      <p:sp>
        <p:nvSpPr>
          <p:cNvPr id="11" name="Rectangle 10"/>
          <p:cNvSpPr>
            <a:spLocks/>
          </p:cNvSpPr>
          <p:nvPr/>
        </p:nvSpPr>
        <p:spPr>
          <a:xfrm>
            <a:off x="-8400" y="0"/>
            <a:ext cx="12200400" cy="6858000"/>
          </a:xfrm>
          <a:prstGeom prst="rect">
            <a:avLst/>
          </a:prstGeom>
          <a:solidFill>
            <a:srgbClr val="00ACD5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uFillTx/>
            </a:endParaRPr>
          </a:p>
        </p:txBody>
      </p:sp>
      <p:sp>
        <p:nvSpPr>
          <p:cNvPr id="12" name="Ellipse 11"/>
          <p:cNvSpPr>
            <a:spLocks/>
          </p:cNvSpPr>
          <p:nvPr/>
        </p:nvSpPr>
        <p:spPr>
          <a:xfrm>
            <a:off x="5977109" y="3514059"/>
            <a:ext cx="237783" cy="237783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uFillTx/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1"/>
          </p:nvPr>
        </p:nvSpPr>
        <p:spPr>
          <a:xfrm>
            <a:off x="0" y="2468816"/>
            <a:ext cx="12200400" cy="968276"/>
          </a:xfrm>
        </p:spPr>
        <p:txBody>
          <a:bodyPr>
            <a:normAutofit/>
          </a:bodyPr>
          <a:lstStyle/>
          <a:p>
            <a:r>
              <a:rPr lang="fr-FR" dirty="0">
                <a:uFillTx/>
              </a:rPr>
              <a:t>Merci de votre attention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328165" y="894522"/>
            <a:ext cx="288000" cy="5635487"/>
          </a:xfrm>
          <a:prstGeom prst="rect">
            <a:avLst/>
          </a:prstGeom>
          <a:solidFill>
            <a:srgbClr val="006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uFillTx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328165" y="427381"/>
            <a:ext cx="288000" cy="288000"/>
          </a:xfrm>
          <a:prstGeom prst="rect">
            <a:avLst/>
          </a:prstGeom>
          <a:solidFill>
            <a:srgbClr val="F26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uFillTx/>
            </a:endParaRPr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dirty="0">
                <a:solidFill>
                  <a:srgbClr val="00ACD5"/>
                </a:solidFill>
                <a:uFillTx/>
              </a:rPr>
              <a:t>Table of content</a:t>
            </a:r>
          </a:p>
        </p:txBody>
      </p:sp>
      <p:sp>
        <p:nvSpPr>
          <p:cNvPr id="2053" name="Espace réservé du numéro de diapositive 2052"/>
          <p:cNvSpPr>
            <a:spLocks noGrp="1"/>
          </p:cNvSpPr>
          <p:nvPr>
            <p:ph type="sldNum" sz="quarter" idx="12"/>
          </p:nvPr>
        </p:nvSpPr>
        <p:spPr>
          <a:xfrm>
            <a:off x="8576416" y="6349908"/>
            <a:ext cx="2743200" cy="365125"/>
          </a:xfrm>
        </p:spPr>
        <p:txBody>
          <a:bodyPr/>
          <a:lstStyle/>
          <a:p>
            <a:fld id="{192F652C-4BE0-4A6C-A259-AFF15CB6C16B}" type="slidenum">
              <a:rPr lang="fr-FR" smtClean="0">
                <a:uFillTx/>
              </a:rPr>
              <a:t>2</a:t>
            </a:fld>
            <a:endParaRPr lang="fr-FR" dirty="0">
              <a:uFillTx/>
            </a:endParaRPr>
          </a:p>
        </p:txBody>
      </p:sp>
      <p:sp>
        <p:nvSpPr>
          <p:cNvPr id="32" name="Espace réservé du contenu 9">
            <a:extLst>
              <a:ext uri="{FF2B5EF4-FFF2-40B4-BE49-F238E27FC236}">
                <a16:creationId xmlns:a16="http://schemas.microsoft.com/office/drawing/2014/main" id="{5A35A0A1-CAF4-48A2-A368-C5A3E031E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sz="4800" dirty="0"/>
              <a:t>I. </a:t>
            </a:r>
            <a:r>
              <a:rPr lang="fr-FR" sz="4800" dirty="0" err="1"/>
              <a:t>Get</a:t>
            </a:r>
            <a:r>
              <a:rPr lang="fr-FR" sz="4800" dirty="0"/>
              <a:t> and </a:t>
            </a:r>
            <a:r>
              <a:rPr lang="fr-FR" sz="4800" dirty="0" err="1"/>
              <a:t>choose</a:t>
            </a:r>
            <a:r>
              <a:rPr lang="fr-FR" sz="4800" dirty="0"/>
              <a:t> the data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sz="4800" dirty="0"/>
              <a:t>II. </a:t>
            </a:r>
            <a:r>
              <a:rPr lang="en-US" sz="4800" dirty="0"/>
              <a:t>Prepare and describe the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4800" dirty="0"/>
              <a:t>III. Machine Learning and Prediction</a:t>
            </a:r>
            <a:endParaRPr lang="fr-FR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01655BD-0C16-44D4-8D66-115C385F4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/>
              <a:t>INSEE vs ENEDIS</a:t>
            </a:r>
          </a:p>
          <a:p>
            <a:pPr marL="0" indent="0">
              <a:buNone/>
            </a:pPr>
            <a:r>
              <a:rPr lang="fr-FR" dirty="0"/>
              <a:t>Most </a:t>
            </a:r>
            <a:r>
              <a:rPr lang="fr-FR" dirty="0" err="1"/>
              <a:t>promising</a:t>
            </a:r>
            <a:r>
              <a:rPr lang="fr-FR" dirty="0"/>
              <a:t> data</a:t>
            </a:r>
          </a:p>
          <a:p>
            <a:pPr marL="0" indent="0">
              <a:buNone/>
            </a:pPr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empty</a:t>
            </a:r>
            <a:r>
              <a:rPr lang="fr-FR" dirty="0"/>
              <a:t> data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327086" y="2403565"/>
            <a:ext cx="288000" cy="4126443"/>
          </a:xfrm>
          <a:prstGeom prst="rect">
            <a:avLst/>
          </a:prstGeom>
          <a:solidFill>
            <a:srgbClr val="006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uFillTx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327086" y="427382"/>
            <a:ext cx="288000" cy="1267674"/>
          </a:xfrm>
          <a:prstGeom prst="rect">
            <a:avLst/>
          </a:prstGeom>
          <a:solidFill>
            <a:srgbClr val="006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uFillTx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327086" y="1905310"/>
            <a:ext cx="288000" cy="288000"/>
          </a:xfrm>
          <a:prstGeom prst="rect">
            <a:avLst/>
          </a:prstGeom>
          <a:solidFill>
            <a:srgbClr val="F26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uFillTx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8511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00ACD5"/>
                </a:solidFill>
              </a:rPr>
              <a:t>Get and choose the data</a:t>
            </a:r>
            <a:endParaRPr lang="fr-FR" sz="5400" dirty="0">
              <a:solidFill>
                <a:srgbClr val="00ACD5"/>
              </a:solidFill>
              <a:uFillTx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652C-4BE0-4A6C-A259-AFF15CB6C16B}" type="slidenum">
              <a:rPr lang="fr-FR" smtClean="0">
                <a:uFillTx/>
              </a:rPr>
              <a:t>3</a:t>
            </a:fld>
            <a:endParaRPr lang="fr-FR">
              <a:uFillTx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328165" y="3266170"/>
            <a:ext cx="288000" cy="3263840"/>
          </a:xfrm>
          <a:prstGeom prst="rect">
            <a:avLst/>
          </a:prstGeom>
          <a:solidFill>
            <a:srgbClr val="006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0AF"/>
              </a:solidFill>
              <a:uFillTx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328165" y="427381"/>
            <a:ext cx="288000" cy="2182905"/>
          </a:xfrm>
          <a:prstGeom prst="rect">
            <a:avLst/>
          </a:prstGeom>
          <a:solidFill>
            <a:srgbClr val="006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uFillTx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328165" y="2794228"/>
            <a:ext cx="288000" cy="288000"/>
          </a:xfrm>
          <a:prstGeom prst="rect">
            <a:avLst/>
          </a:prstGeom>
          <a:solidFill>
            <a:srgbClr val="F26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uFillTx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6268" y="365125"/>
            <a:ext cx="1045946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00ACD5"/>
                </a:solidFill>
              </a:rPr>
              <a:t>Prepare and describe the data</a:t>
            </a:r>
            <a:endParaRPr lang="fr-FR" sz="5400" dirty="0">
              <a:solidFill>
                <a:srgbClr val="00ACD5"/>
              </a:solidFill>
              <a:uFillTx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7922" y="6356350"/>
            <a:ext cx="2728556" cy="365125"/>
          </a:xfrm>
        </p:spPr>
        <p:txBody>
          <a:bodyPr/>
          <a:lstStyle/>
          <a:p>
            <a:fld id="{192F652C-4BE0-4A6C-A259-AFF15CB6C16B}" type="slidenum">
              <a:rPr lang="fr-FR" smtClean="0">
                <a:uFillTx/>
              </a:rPr>
              <a:t>4</a:t>
            </a:fld>
            <a:endParaRPr lang="fr-FR">
              <a:uFillTx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6261FC7-6582-4709-B643-4490C2C15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Outliers</a:t>
            </a:r>
            <a:endParaRPr lang="fr-FR" dirty="0"/>
          </a:p>
          <a:p>
            <a:r>
              <a:rPr lang="fr-FR" dirty="0" err="1"/>
              <a:t>Uncomplte</a:t>
            </a:r>
            <a:r>
              <a:rPr lang="fr-FR" dirty="0"/>
              <a:t> data</a:t>
            </a:r>
          </a:p>
          <a:p>
            <a:r>
              <a:rPr lang="fr-FR" dirty="0"/>
              <a:t>PCA</a:t>
            </a:r>
          </a:p>
          <a:p>
            <a:r>
              <a:rPr lang="fr-FR" dirty="0" err="1"/>
              <a:t>Study</a:t>
            </a:r>
            <a:r>
              <a:rPr lang="fr-FR" dirty="0"/>
              <a:t> </a:t>
            </a:r>
            <a:r>
              <a:rPr lang="fr-FR" dirty="0" err="1"/>
              <a:t>correlation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411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/>
          </p:cNvSpPr>
          <p:nvPr/>
        </p:nvSpPr>
        <p:spPr>
          <a:xfrm>
            <a:off x="328165" y="3623097"/>
            <a:ext cx="288000" cy="2906912"/>
          </a:xfrm>
          <a:prstGeom prst="rect">
            <a:avLst/>
          </a:prstGeom>
          <a:solidFill>
            <a:srgbClr val="006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uFillTx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>
          <a:xfrm>
            <a:off x="328165" y="427381"/>
            <a:ext cx="288000" cy="2568068"/>
          </a:xfrm>
          <a:prstGeom prst="rect">
            <a:avLst/>
          </a:prstGeom>
          <a:solidFill>
            <a:srgbClr val="006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uFillTx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>
          <a:xfrm>
            <a:off x="328165" y="3165273"/>
            <a:ext cx="288000" cy="288000"/>
          </a:xfrm>
          <a:prstGeom prst="rect">
            <a:avLst/>
          </a:prstGeom>
          <a:solidFill>
            <a:srgbClr val="F26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uFillTx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652C-4BE0-4A6C-A259-AFF15CB6C16B}" type="slidenum">
              <a:rPr lang="fr-FR" smtClean="0">
                <a:uFillTx/>
              </a:rPr>
              <a:t>5</a:t>
            </a:fld>
            <a:endParaRPr lang="fr-FR">
              <a:uFillTx/>
            </a:endParaRPr>
          </a:p>
        </p:txBody>
      </p:sp>
      <p:sp>
        <p:nvSpPr>
          <p:cNvPr id="31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00ACD5"/>
                </a:solidFill>
              </a:rPr>
              <a:t>Prepare and describe the data</a:t>
            </a:r>
            <a:endParaRPr lang="fr-FR" sz="5400" dirty="0">
              <a:solidFill>
                <a:srgbClr val="00ACD5"/>
              </a:solidFill>
              <a:uFillTx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54C3BB-0F18-4E1A-B6AD-EF990E05F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PCA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/>
          </p:cNvSpPr>
          <p:nvPr/>
        </p:nvSpPr>
        <p:spPr>
          <a:xfrm>
            <a:off x="328165" y="3954779"/>
            <a:ext cx="288000" cy="2575229"/>
          </a:xfrm>
          <a:prstGeom prst="rect">
            <a:avLst/>
          </a:prstGeom>
          <a:solidFill>
            <a:srgbClr val="006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uFillTx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>
          <a:xfrm>
            <a:off x="328165" y="427381"/>
            <a:ext cx="288000" cy="2891706"/>
          </a:xfrm>
          <a:prstGeom prst="rect">
            <a:avLst/>
          </a:prstGeom>
          <a:solidFill>
            <a:srgbClr val="006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uFillTx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>
          <a:xfrm>
            <a:off x="328165" y="3492933"/>
            <a:ext cx="288000" cy="288000"/>
          </a:xfrm>
          <a:prstGeom prst="rect">
            <a:avLst/>
          </a:prstGeom>
          <a:solidFill>
            <a:srgbClr val="F26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uFillTx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652C-4BE0-4A6C-A259-AFF15CB6C16B}" type="slidenum">
              <a:rPr lang="fr-FR" smtClean="0">
                <a:uFillTx/>
              </a:rPr>
              <a:t>6</a:t>
            </a:fld>
            <a:endParaRPr lang="fr-FR">
              <a:uFillTx/>
            </a:endParaRPr>
          </a:p>
        </p:txBody>
      </p:sp>
      <p:sp>
        <p:nvSpPr>
          <p:cNvPr id="31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00ACD5"/>
                </a:solidFill>
              </a:rPr>
              <a:t>Prepare and describe the data</a:t>
            </a:r>
            <a:endParaRPr lang="fr-FR" sz="5400" dirty="0">
              <a:solidFill>
                <a:srgbClr val="00ACD5"/>
              </a:solidFill>
              <a:uFillTx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54C3BB-0F18-4E1A-B6AD-EF990E05F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Is electricity consumption explainable from external data?</a:t>
            </a:r>
          </a:p>
          <a:p>
            <a:r>
              <a:rPr lang="en-US" dirty="0"/>
              <a:t>2. What are the features, or group of features correlated with electricity consumption?</a:t>
            </a:r>
          </a:p>
          <a:p>
            <a:r>
              <a:rPr lang="en-US" dirty="0"/>
              <a:t>3. There might be a lot of dimensions in your data, how can you reduce dimensionality while keeping a maximum of information?</a:t>
            </a:r>
          </a:p>
          <a:p>
            <a:r>
              <a:rPr lang="en-US" dirty="0"/>
              <a:t>4. Are there major differences in consumption by department or region? If so, what are these differences? Propose some reason behind these differences</a:t>
            </a:r>
          </a:p>
          <a:p>
            <a:r>
              <a:rPr lang="en-US" dirty="0"/>
              <a:t>5. Which departments have a large variation in electricity consumption? A small variation?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220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/>
          </p:cNvSpPr>
          <p:nvPr/>
        </p:nvSpPr>
        <p:spPr>
          <a:xfrm>
            <a:off x="328165" y="4476045"/>
            <a:ext cx="288000" cy="2053963"/>
          </a:xfrm>
          <a:prstGeom prst="rect">
            <a:avLst/>
          </a:prstGeom>
          <a:solidFill>
            <a:srgbClr val="006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uFillTx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>
          <a:xfrm>
            <a:off x="328165" y="427381"/>
            <a:ext cx="288000" cy="3449432"/>
          </a:xfrm>
          <a:prstGeom prst="rect">
            <a:avLst/>
          </a:prstGeom>
          <a:solidFill>
            <a:srgbClr val="006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uFillTx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>
          <a:xfrm>
            <a:off x="322832" y="4032429"/>
            <a:ext cx="288000" cy="288000"/>
          </a:xfrm>
          <a:prstGeom prst="rect">
            <a:avLst/>
          </a:prstGeom>
          <a:solidFill>
            <a:srgbClr val="F26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uFillTx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652C-4BE0-4A6C-A259-AFF15CB6C16B}" type="slidenum">
              <a:rPr lang="fr-FR" smtClean="0">
                <a:uFillTx/>
              </a:rPr>
              <a:t>7</a:t>
            </a:fld>
            <a:endParaRPr lang="fr-FR">
              <a:uFillTx/>
            </a:endParaRPr>
          </a:p>
        </p:txBody>
      </p:sp>
      <p:sp>
        <p:nvSpPr>
          <p:cNvPr id="31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5400" dirty="0">
                <a:solidFill>
                  <a:srgbClr val="00ACD5"/>
                </a:solidFill>
              </a:rPr>
              <a:t>Machine Learning and </a:t>
            </a:r>
            <a:r>
              <a:rPr lang="fr-FR" sz="5400" dirty="0" err="1">
                <a:solidFill>
                  <a:srgbClr val="00ACD5"/>
                </a:solidFill>
              </a:rPr>
              <a:t>Prediction</a:t>
            </a:r>
            <a:endParaRPr lang="fr-FR" sz="5400" dirty="0">
              <a:solidFill>
                <a:srgbClr val="00ACD5"/>
              </a:solidFill>
              <a:uFillTx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F1777C-5CC8-4A4B-907E-6FCB39AFA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2598"/>
            <a:ext cx="502158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RandomForestRegressor</a:t>
            </a:r>
            <a:endParaRPr lang="fr-FR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solidFill>
                  <a:srgbClr val="000000"/>
                </a:solidFill>
              </a:rPr>
              <a:t>Parameters</a:t>
            </a:r>
            <a:r>
              <a:rPr lang="fr-FR" sz="2000" dirty="0">
                <a:solidFill>
                  <a:srgbClr val="000000"/>
                </a:solidFill>
              </a:rPr>
              <a:t> 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solidFill>
                  <a:srgbClr val="000000"/>
                </a:solidFill>
              </a:rPr>
              <a:t>	</a:t>
            </a:r>
            <a:r>
              <a:rPr lang="fr-FR" sz="2000" dirty="0" err="1">
                <a:solidFill>
                  <a:srgbClr val="000000"/>
                </a:solidFill>
              </a:rPr>
              <a:t>n_estimators</a:t>
            </a:r>
            <a:r>
              <a:rPr lang="fr-FR" sz="2000" dirty="0">
                <a:solidFill>
                  <a:srgbClr val="000000"/>
                </a:solidFill>
              </a:rPr>
              <a:t> 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solidFill>
                  <a:srgbClr val="000000"/>
                </a:solidFill>
              </a:rPr>
              <a:t>	</a:t>
            </a:r>
            <a:r>
              <a:rPr lang="fr-FR" sz="2000" dirty="0" err="1">
                <a:solidFill>
                  <a:srgbClr val="000000"/>
                </a:solidFill>
              </a:rPr>
              <a:t>max_features</a:t>
            </a:r>
            <a:r>
              <a:rPr lang="fr-FR" sz="2000" dirty="0">
                <a:solidFill>
                  <a:srgbClr val="000000"/>
                </a:solidFill>
              </a:rPr>
              <a:t> :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solidFill>
                  <a:srgbClr val="000000"/>
                </a:solidFill>
              </a:rPr>
              <a:t>	</a:t>
            </a:r>
            <a:r>
              <a:rPr lang="fr-FR" sz="2000" dirty="0" err="1">
                <a:solidFill>
                  <a:srgbClr val="000000"/>
                </a:solidFill>
              </a:rPr>
              <a:t>min_samples_leaf</a:t>
            </a:r>
            <a:r>
              <a:rPr lang="fr-FR" sz="2000" dirty="0">
                <a:solidFill>
                  <a:srgbClr val="000000"/>
                </a:solidFill>
              </a:rPr>
              <a:t> 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solidFill>
                  <a:srgbClr val="000000"/>
                </a:solidFill>
              </a:rPr>
              <a:t>	</a:t>
            </a:r>
            <a:r>
              <a:rPr lang="fr-FR" sz="2000" dirty="0" err="1">
                <a:solidFill>
                  <a:srgbClr val="000000"/>
                </a:solidFill>
              </a:rPr>
              <a:t>min_samples_split</a:t>
            </a:r>
            <a:r>
              <a:rPr lang="fr-FR" sz="2000" dirty="0">
                <a:solidFill>
                  <a:srgbClr val="000000"/>
                </a:solidFill>
              </a:rPr>
              <a:t>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Pourquoi choisi, pourquoi adapté,</a:t>
            </a:r>
          </a:p>
          <a:p>
            <a:pPr marL="0" indent="0">
              <a:buNone/>
            </a:pPr>
            <a:r>
              <a:rPr lang="fr-FR" dirty="0"/>
              <a:t>Pt </a:t>
            </a:r>
            <a:r>
              <a:rPr lang="fr-FR" dirty="0" err="1"/>
              <a:t>negatif</a:t>
            </a:r>
            <a:r>
              <a:rPr lang="fr-FR" dirty="0"/>
              <a:t> positif, pk </a:t>
            </a:r>
            <a:r>
              <a:rPr lang="fr-FR" dirty="0" err="1"/>
              <a:t>overfit</a:t>
            </a:r>
            <a:r>
              <a:rPr lang="fr-FR" dirty="0"/>
              <a:t> (</a:t>
            </a:r>
            <a:r>
              <a:rPr lang="fr-FR" dirty="0" err="1"/>
              <a:t>next</a:t>
            </a:r>
            <a:r>
              <a:rPr lang="fr-FR" dirty="0"/>
              <a:t> slide) améliorations ?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ED99051-94F5-4205-82DE-87B1E2CC3CA0}"/>
              </a:ext>
            </a:extLst>
          </p:cNvPr>
          <p:cNvCxnSpPr>
            <a:cxnSpLocks/>
          </p:cNvCxnSpPr>
          <p:nvPr/>
        </p:nvCxnSpPr>
        <p:spPr>
          <a:xfrm>
            <a:off x="6294120" y="1856760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Espace réservé du contenu 3">
            <a:extLst>
              <a:ext uri="{FF2B5EF4-FFF2-40B4-BE49-F238E27FC236}">
                <a16:creationId xmlns:a16="http://schemas.microsoft.com/office/drawing/2014/main" id="{10A856F9-84B7-4819-94EB-5297ECB65A98}"/>
              </a:ext>
            </a:extLst>
          </p:cNvPr>
          <p:cNvSpPr txBox="1">
            <a:spLocks/>
          </p:cNvSpPr>
          <p:nvPr/>
        </p:nvSpPr>
        <p:spPr>
          <a:xfrm>
            <a:off x="6951727" y="1732598"/>
            <a:ext cx="50215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/>
              <a:t>NuSVR</a:t>
            </a:r>
            <a:endParaRPr lang="fr-FR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solidFill>
                  <a:srgbClr val="000000"/>
                </a:solidFill>
              </a:rPr>
              <a:t>Parameters</a:t>
            </a:r>
            <a:r>
              <a:rPr lang="fr-FR" sz="2000" dirty="0">
                <a:solidFill>
                  <a:srgbClr val="000000"/>
                </a:solidFill>
              </a:rPr>
              <a:t> 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solidFill>
                  <a:srgbClr val="000000"/>
                </a:solidFill>
              </a:rPr>
              <a:t>	C : penalty </a:t>
            </a:r>
            <a:r>
              <a:rPr lang="fr-FR" sz="2000" dirty="0" err="1">
                <a:solidFill>
                  <a:srgbClr val="000000"/>
                </a:solidFill>
              </a:rPr>
              <a:t>parameter</a:t>
            </a:r>
            <a:endParaRPr lang="fr-FR" sz="2000" dirty="0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solidFill>
                  <a:srgbClr val="000000"/>
                </a:solidFill>
              </a:rPr>
              <a:t>	nu : ratio of </a:t>
            </a:r>
            <a:r>
              <a:rPr lang="fr-FR" sz="2000" dirty="0" err="1">
                <a:solidFill>
                  <a:srgbClr val="000000"/>
                </a:solidFill>
              </a:rPr>
              <a:t>wrong</a:t>
            </a:r>
            <a:r>
              <a:rPr lang="fr-FR" sz="2000" dirty="0">
                <a:solidFill>
                  <a:srgbClr val="000000"/>
                </a:solidFill>
              </a:rPr>
              <a:t> </a:t>
            </a:r>
            <a:r>
              <a:rPr lang="fr-FR" sz="2000" dirty="0" err="1">
                <a:solidFill>
                  <a:srgbClr val="000000"/>
                </a:solidFill>
              </a:rPr>
              <a:t>samples</a:t>
            </a:r>
            <a:r>
              <a:rPr lang="fr-FR" sz="2000" dirty="0">
                <a:solidFill>
                  <a:srgbClr val="000000"/>
                </a:solidFill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solidFill>
                  <a:srgbClr val="000000"/>
                </a:solidFill>
              </a:rPr>
              <a:t>	gamma : inverse coefficient of var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09201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328165" y="5405284"/>
            <a:ext cx="288000" cy="1124724"/>
          </a:xfrm>
          <a:prstGeom prst="rect">
            <a:avLst/>
          </a:prstGeom>
          <a:solidFill>
            <a:srgbClr val="006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uFillTx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328165" y="427380"/>
            <a:ext cx="288000" cy="4217550"/>
          </a:xfrm>
          <a:prstGeom prst="rect">
            <a:avLst/>
          </a:prstGeom>
          <a:solidFill>
            <a:srgbClr val="006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uFillTx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328165" y="4881107"/>
            <a:ext cx="288000" cy="288000"/>
          </a:xfrm>
          <a:prstGeom prst="rect">
            <a:avLst/>
          </a:prstGeom>
          <a:solidFill>
            <a:srgbClr val="F26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uFillTx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652C-4BE0-4A6C-A259-AFF15CB6C16B}" type="slidenum">
              <a:rPr lang="fr-FR" smtClean="0">
                <a:uFillTx/>
              </a:rPr>
              <a:t>8</a:t>
            </a:fld>
            <a:endParaRPr lang="fr-FR">
              <a:uFillTx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866268" y="365125"/>
            <a:ext cx="104594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>
                <a:solidFill>
                  <a:srgbClr val="00ACD5"/>
                </a:solidFill>
              </a:rPr>
              <a:t>Machine Learning and </a:t>
            </a:r>
            <a:r>
              <a:rPr lang="fr-FR" sz="5400" dirty="0" err="1">
                <a:solidFill>
                  <a:srgbClr val="00ACD5"/>
                </a:solidFill>
              </a:rPr>
              <a:t>Prediction</a:t>
            </a:r>
            <a:endParaRPr lang="fr-FR" sz="5400" dirty="0">
              <a:solidFill>
                <a:srgbClr val="00ACD5"/>
              </a:solidFill>
              <a:uFillTx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12301E1-1683-40A2-976C-D7E399B0B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02952"/>
            <a:ext cx="4775257" cy="318992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A960D62-523D-4F06-8A2D-65DFB48E3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715" y="3286145"/>
            <a:ext cx="4549669" cy="31899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328165" y="5454651"/>
            <a:ext cx="288000" cy="643170"/>
          </a:xfrm>
          <a:prstGeom prst="rect">
            <a:avLst/>
          </a:prstGeom>
          <a:solidFill>
            <a:srgbClr val="006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uFillTx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328165" y="427380"/>
            <a:ext cx="288000" cy="5198499"/>
          </a:xfrm>
          <a:prstGeom prst="rect">
            <a:avLst/>
          </a:prstGeom>
          <a:solidFill>
            <a:srgbClr val="006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uFillTx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328165" y="6242009"/>
            <a:ext cx="288000" cy="288000"/>
          </a:xfrm>
          <a:prstGeom prst="rect">
            <a:avLst/>
          </a:prstGeom>
          <a:solidFill>
            <a:srgbClr val="F26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uFillTx/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5400">
                <a:solidFill>
                  <a:srgbClr val="00ACD5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uFillTx/>
              </a:rPr>
              <a:t>Discussion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652C-4BE0-4A6C-A259-AFF15CB6C16B}" type="slidenum">
              <a:rPr lang="fr-FR" smtClean="0">
                <a:uFillTx/>
              </a:rPr>
              <a:t>9</a:t>
            </a:fld>
            <a:endParaRPr lang="fr-FR">
              <a:uFillTx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092CA3D-E73E-447A-97D0-AE7EDB28B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RandomForestRegressor</a:t>
            </a:r>
            <a:r>
              <a:rPr lang="en-US" sz="3200" dirty="0"/>
              <a:t> is slightly better than SVR</a:t>
            </a:r>
          </a:p>
          <a:p>
            <a:pPr lvl="1"/>
            <a:r>
              <a:rPr lang="en-US" sz="2800" dirty="0"/>
              <a:t>95% accuracy and 10% MAPE </a:t>
            </a:r>
          </a:p>
          <a:p>
            <a:r>
              <a:rPr lang="en-US" sz="3200" dirty="0"/>
              <a:t>Reduce overfitting:</a:t>
            </a:r>
          </a:p>
          <a:p>
            <a:pPr lvl="1"/>
            <a:r>
              <a:rPr lang="en-US" sz="2800" dirty="0"/>
              <a:t>Optimize parameters with </a:t>
            </a:r>
            <a:r>
              <a:rPr lang="en-US" sz="2800" dirty="0" err="1"/>
              <a:t>GridSearchCV</a:t>
            </a:r>
            <a:r>
              <a:rPr lang="en-US" sz="2800" dirty="0"/>
              <a:t> or </a:t>
            </a:r>
            <a:r>
              <a:rPr lang="en-US" sz="2800" dirty="0" err="1"/>
              <a:t>RandomizedSearch</a:t>
            </a:r>
            <a:endParaRPr lang="en-US" sz="2800" dirty="0"/>
          </a:p>
          <a:p>
            <a:pPr lvl="1"/>
            <a:r>
              <a:rPr lang="en-US" sz="2800" dirty="0"/>
              <a:t>Get more external data</a:t>
            </a:r>
          </a:p>
          <a:p>
            <a:r>
              <a:rPr lang="fr-FR" sz="3200" dirty="0"/>
              <a:t>Try </a:t>
            </a:r>
            <a:r>
              <a:rPr lang="fr-FR" sz="3200" dirty="0" err="1"/>
              <a:t>other</a:t>
            </a:r>
            <a:r>
              <a:rPr lang="fr-FR" sz="3200" dirty="0"/>
              <a:t> </a:t>
            </a:r>
            <a:r>
              <a:rPr lang="fr-FR" sz="3200" dirty="0" err="1"/>
              <a:t>algorithm</a:t>
            </a:r>
            <a:r>
              <a:rPr lang="fr-FR" sz="3200" dirty="0"/>
              <a:t> :</a:t>
            </a:r>
          </a:p>
          <a:p>
            <a:pPr lvl="1"/>
            <a:r>
              <a:rPr lang="fr-FR" sz="2800" dirty="0"/>
              <a:t>Neural Network</a:t>
            </a:r>
          </a:p>
          <a:p>
            <a:pPr lvl="1"/>
            <a:r>
              <a:rPr lang="fr-FR" sz="2800" dirty="0"/>
              <a:t>Ensemble </a:t>
            </a:r>
            <a:r>
              <a:rPr lang="fr-FR" sz="2800" dirty="0" err="1"/>
              <a:t>learning</a:t>
            </a:r>
            <a:endParaRPr lang="fr-FR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12796</TotalTime>
  <Words>313</Words>
  <Application>Microsoft Office PowerPoint</Application>
  <PresentationFormat>Grand écran</PresentationFormat>
  <Paragraphs>74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Candidature Data-scientist</vt:lpstr>
      <vt:lpstr>Table of content</vt:lpstr>
      <vt:lpstr>Get and choose the data</vt:lpstr>
      <vt:lpstr>Prepare and describe the data</vt:lpstr>
      <vt:lpstr>Prepare and describe the data</vt:lpstr>
      <vt:lpstr>Prepare and describe the data</vt:lpstr>
      <vt:lpstr>Machine Learning and Prediction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Claire Pasternak</dc:creator>
  <cp:lastModifiedBy>Fabien Roussel</cp:lastModifiedBy>
  <cp:revision>268</cp:revision>
  <dcterms:created xsi:type="dcterms:W3CDTF">2019-07-16T19:38:23Z</dcterms:created>
  <dcterms:modified xsi:type="dcterms:W3CDTF">2019-12-04T01:35:58Z</dcterms:modified>
</cp:coreProperties>
</file>