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3527"/>
    <a:srgbClr val="00A2D8"/>
    <a:srgbClr val="78B755"/>
    <a:srgbClr val="064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/>
    <p:restoredTop sz="93033" autoAdjust="0"/>
  </p:normalViewPr>
  <p:slideViewPr>
    <p:cSldViewPr snapToGrid="0" snapToObjects="1">
      <p:cViewPr>
        <p:scale>
          <a:sx n="134" d="100"/>
          <a:sy n="134" d="100"/>
        </p:scale>
        <p:origin x="2056" y="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454628-6EB8-B649-B8F1-151258B4515F}" type="doc">
      <dgm:prSet loTypeId="urn:microsoft.com/office/officeart/2005/8/layout/venn1" loCatId="" qsTypeId="urn:microsoft.com/office/officeart/2005/8/quickstyle/simple4" qsCatId="simple" csTypeId="urn:microsoft.com/office/officeart/2005/8/colors/colorful2" csCatId="colorful" phldr="1"/>
      <dgm:spPr/>
    </dgm:pt>
    <dgm:pt modelId="{CD00A919-06AB-0F40-A1A5-BF62B8C2D8CA}">
      <dgm:prSet phldrT="[Texte]"/>
      <dgm:spPr>
        <a:solidFill>
          <a:srgbClr val="E63527">
            <a:alpha val="74902"/>
          </a:srgbClr>
        </a:solidFill>
      </dgm:spPr>
      <dgm:t>
        <a:bodyPr/>
        <a:lstStyle/>
        <a:p>
          <a:r>
            <a:rPr lang="fr-FR" b="1" dirty="0" smtClean="0"/>
            <a:t>Riche</a:t>
          </a:r>
          <a:endParaRPr lang="fr-FR" b="1" dirty="0"/>
        </a:p>
      </dgm:t>
    </dgm:pt>
    <dgm:pt modelId="{FCC1254A-0FCA-8749-AE01-9F47E4D76228}" type="parTrans" cxnId="{3198ADD8-22E7-9146-BFF3-0F951A0D60F1}">
      <dgm:prSet/>
      <dgm:spPr/>
      <dgm:t>
        <a:bodyPr/>
        <a:lstStyle/>
        <a:p>
          <a:endParaRPr lang="fr-FR"/>
        </a:p>
      </dgm:t>
    </dgm:pt>
    <dgm:pt modelId="{78B7B6A5-18F3-9E47-B2BE-9742D65F4614}" type="sibTrans" cxnId="{3198ADD8-22E7-9146-BFF3-0F951A0D60F1}">
      <dgm:prSet/>
      <dgm:spPr/>
      <dgm:t>
        <a:bodyPr/>
        <a:lstStyle/>
        <a:p>
          <a:endParaRPr lang="fr-FR"/>
        </a:p>
      </dgm:t>
    </dgm:pt>
    <dgm:pt modelId="{AAE58991-8DA8-5342-A22B-DEC3346F7865}">
      <dgm:prSet phldrT="[Texte]"/>
      <dgm:spPr>
        <a:solidFill>
          <a:srgbClr val="00A2D8">
            <a:alpha val="74902"/>
          </a:srgbClr>
        </a:solidFill>
      </dgm:spPr>
      <dgm:t>
        <a:bodyPr/>
        <a:lstStyle/>
        <a:p>
          <a:r>
            <a:rPr lang="fr-FR" b="1" dirty="0" smtClean="0"/>
            <a:t>Cohérente</a:t>
          </a:r>
          <a:endParaRPr lang="fr-FR" b="1" dirty="0"/>
        </a:p>
      </dgm:t>
    </dgm:pt>
    <dgm:pt modelId="{65AC720F-831B-684A-A628-E1E706751D45}" type="sibTrans" cxnId="{ED07310F-7A08-9D4A-AD44-A68AC93E1A59}">
      <dgm:prSet/>
      <dgm:spPr/>
      <dgm:t>
        <a:bodyPr/>
        <a:lstStyle/>
        <a:p>
          <a:endParaRPr lang="fr-FR"/>
        </a:p>
      </dgm:t>
    </dgm:pt>
    <dgm:pt modelId="{3AE02B2C-1E9B-7B41-8021-47DB2D499173}" type="parTrans" cxnId="{ED07310F-7A08-9D4A-AD44-A68AC93E1A59}">
      <dgm:prSet/>
      <dgm:spPr/>
      <dgm:t>
        <a:bodyPr/>
        <a:lstStyle/>
        <a:p>
          <a:endParaRPr lang="fr-FR"/>
        </a:p>
      </dgm:t>
    </dgm:pt>
    <dgm:pt modelId="{58BCAAB8-25B5-5043-A39C-58CAF2200CC4}">
      <dgm:prSet phldrT="[Texte]"/>
      <dgm:spPr>
        <a:solidFill>
          <a:srgbClr val="78B755">
            <a:alpha val="74902"/>
          </a:srgbClr>
        </a:solidFill>
      </dgm:spPr>
      <dgm:t>
        <a:bodyPr/>
        <a:lstStyle/>
        <a:p>
          <a:r>
            <a:rPr lang="fr-FR" b="1" dirty="0" smtClean="0"/>
            <a:t>Minimale</a:t>
          </a:r>
          <a:endParaRPr lang="fr-FR" b="1" dirty="0"/>
        </a:p>
      </dgm:t>
    </dgm:pt>
    <dgm:pt modelId="{E8245067-8E89-B241-B0BD-509112A59054}" type="sibTrans" cxnId="{6922BAE6-6E39-184C-A808-5AC170334A70}">
      <dgm:prSet/>
      <dgm:spPr/>
      <dgm:t>
        <a:bodyPr/>
        <a:lstStyle/>
        <a:p>
          <a:endParaRPr lang="fr-FR"/>
        </a:p>
      </dgm:t>
    </dgm:pt>
    <dgm:pt modelId="{A37E90DE-B713-194C-849D-71908880540B}" type="parTrans" cxnId="{6922BAE6-6E39-184C-A808-5AC170334A70}">
      <dgm:prSet/>
      <dgm:spPr/>
      <dgm:t>
        <a:bodyPr/>
        <a:lstStyle/>
        <a:p>
          <a:endParaRPr lang="fr-FR"/>
        </a:p>
      </dgm:t>
    </dgm:pt>
    <dgm:pt modelId="{16706AA6-BF9C-704A-85C9-662D6D60C4E9}" type="pres">
      <dgm:prSet presAssocID="{07454628-6EB8-B649-B8F1-151258B4515F}" presName="compositeShape" presStyleCnt="0">
        <dgm:presLayoutVars>
          <dgm:chMax val="7"/>
          <dgm:dir/>
          <dgm:resizeHandles val="exact"/>
        </dgm:presLayoutVars>
      </dgm:prSet>
      <dgm:spPr/>
    </dgm:pt>
    <dgm:pt modelId="{6C1BB058-6908-0743-97CD-FC99BAC49090}" type="pres">
      <dgm:prSet presAssocID="{CD00A919-06AB-0F40-A1A5-BF62B8C2D8CA}" presName="circ1" presStyleLbl="vennNode1" presStyleIdx="0" presStyleCnt="3"/>
      <dgm:spPr/>
      <dgm:t>
        <a:bodyPr/>
        <a:lstStyle/>
        <a:p>
          <a:endParaRPr lang="fr-FR"/>
        </a:p>
      </dgm:t>
    </dgm:pt>
    <dgm:pt modelId="{E037AC10-2233-0F49-8ED1-DD86A639C8ED}" type="pres">
      <dgm:prSet presAssocID="{CD00A919-06AB-0F40-A1A5-BF62B8C2D8C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8E75E97-3297-D242-B6E8-3A02FD6C5AF2}" type="pres">
      <dgm:prSet presAssocID="{58BCAAB8-25B5-5043-A39C-58CAF2200CC4}" presName="circ2" presStyleLbl="vennNode1" presStyleIdx="1" presStyleCnt="3"/>
      <dgm:spPr/>
      <dgm:t>
        <a:bodyPr/>
        <a:lstStyle/>
        <a:p>
          <a:endParaRPr lang="fr-FR"/>
        </a:p>
      </dgm:t>
    </dgm:pt>
    <dgm:pt modelId="{70A3E2A6-7BEA-4041-A841-2C09A45BD649}" type="pres">
      <dgm:prSet presAssocID="{58BCAAB8-25B5-5043-A39C-58CAF2200CC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1A626E-758E-764F-8E19-2FA76D6CBEF0}" type="pres">
      <dgm:prSet presAssocID="{AAE58991-8DA8-5342-A22B-DEC3346F7865}" presName="circ3" presStyleLbl="vennNode1" presStyleIdx="2" presStyleCnt="3"/>
      <dgm:spPr/>
      <dgm:t>
        <a:bodyPr/>
        <a:lstStyle/>
        <a:p>
          <a:endParaRPr lang="fr-FR"/>
        </a:p>
      </dgm:t>
    </dgm:pt>
    <dgm:pt modelId="{3247627B-D52B-7B47-9BF6-4BB5AFE19750}" type="pres">
      <dgm:prSet presAssocID="{AAE58991-8DA8-5342-A22B-DEC3346F786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71F8887-365F-4544-94CE-FCD4D2036633}" type="presOf" srcId="{07454628-6EB8-B649-B8F1-151258B4515F}" destId="{16706AA6-BF9C-704A-85C9-662D6D60C4E9}" srcOrd="0" destOrd="0" presId="urn:microsoft.com/office/officeart/2005/8/layout/venn1"/>
    <dgm:cxn modelId="{D7F66EAB-EDE5-F041-A946-1AE6834CC32D}" type="presOf" srcId="{AAE58991-8DA8-5342-A22B-DEC3346F7865}" destId="{3247627B-D52B-7B47-9BF6-4BB5AFE19750}" srcOrd="1" destOrd="0" presId="urn:microsoft.com/office/officeart/2005/8/layout/venn1"/>
    <dgm:cxn modelId="{CCFB44CB-4A15-E34F-80A4-6A331990A6AE}" type="presOf" srcId="{CD00A919-06AB-0F40-A1A5-BF62B8C2D8CA}" destId="{6C1BB058-6908-0743-97CD-FC99BAC49090}" srcOrd="0" destOrd="0" presId="urn:microsoft.com/office/officeart/2005/8/layout/venn1"/>
    <dgm:cxn modelId="{3198ADD8-22E7-9146-BFF3-0F951A0D60F1}" srcId="{07454628-6EB8-B649-B8F1-151258B4515F}" destId="{CD00A919-06AB-0F40-A1A5-BF62B8C2D8CA}" srcOrd="0" destOrd="0" parTransId="{FCC1254A-0FCA-8749-AE01-9F47E4D76228}" sibTransId="{78B7B6A5-18F3-9E47-B2BE-9742D65F4614}"/>
    <dgm:cxn modelId="{ED07310F-7A08-9D4A-AD44-A68AC93E1A59}" srcId="{07454628-6EB8-B649-B8F1-151258B4515F}" destId="{AAE58991-8DA8-5342-A22B-DEC3346F7865}" srcOrd="2" destOrd="0" parTransId="{3AE02B2C-1E9B-7B41-8021-47DB2D499173}" sibTransId="{65AC720F-831B-684A-A628-E1E706751D45}"/>
    <dgm:cxn modelId="{6922BAE6-6E39-184C-A808-5AC170334A70}" srcId="{07454628-6EB8-B649-B8F1-151258B4515F}" destId="{58BCAAB8-25B5-5043-A39C-58CAF2200CC4}" srcOrd="1" destOrd="0" parTransId="{A37E90DE-B713-194C-849D-71908880540B}" sibTransId="{E8245067-8E89-B241-B0BD-509112A59054}"/>
    <dgm:cxn modelId="{31160363-83D4-1847-A32A-37FA17400B91}" type="presOf" srcId="{58BCAAB8-25B5-5043-A39C-58CAF2200CC4}" destId="{70A3E2A6-7BEA-4041-A841-2C09A45BD649}" srcOrd="1" destOrd="0" presId="urn:microsoft.com/office/officeart/2005/8/layout/venn1"/>
    <dgm:cxn modelId="{1D8F9473-E2F0-5449-AE13-9FF649962A53}" type="presOf" srcId="{CD00A919-06AB-0F40-A1A5-BF62B8C2D8CA}" destId="{E037AC10-2233-0F49-8ED1-DD86A639C8ED}" srcOrd="1" destOrd="0" presId="urn:microsoft.com/office/officeart/2005/8/layout/venn1"/>
    <dgm:cxn modelId="{6B53A141-0806-3443-9567-253199ADC636}" type="presOf" srcId="{58BCAAB8-25B5-5043-A39C-58CAF2200CC4}" destId="{18E75E97-3297-D242-B6E8-3A02FD6C5AF2}" srcOrd="0" destOrd="0" presId="urn:microsoft.com/office/officeart/2005/8/layout/venn1"/>
    <dgm:cxn modelId="{4B4C05BB-5C87-8848-BFDA-A3D8C50FC660}" type="presOf" srcId="{AAE58991-8DA8-5342-A22B-DEC3346F7865}" destId="{731A626E-758E-764F-8E19-2FA76D6CBEF0}" srcOrd="0" destOrd="0" presId="urn:microsoft.com/office/officeart/2005/8/layout/venn1"/>
    <dgm:cxn modelId="{10449A1D-EA59-6D4E-97BD-A1D3B85E3E43}" type="presParOf" srcId="{16706AA6-BF9C-704A-85C9-662D6D60C4E9}" destId="{6C1BB058-6908-0743-97CD-FC99BAC49090}" srcOrd="0" destOrd="0" presId="urn:microsoft.com/office/officeart/2005/8/layout/venn1"/>
    <dgm:cxn modelId="{2DA42117-6604-0947-A5E7-9EF46117E178}" type="presParOf" srcId="{16706AA6-BF9C-704A-85C9-662D6D60C4E9}" destId="{E037AC10-2233-0F49-8ED1-DD86A639C8ED}" srcOrd="1" destOrd="0" presId="urn:microsoft.com/office/officeart/2005/8/layout/venn1"/>
    <dgm:cxn modelId="{EE86ADDD-5891-F54C-A042-C635585B5181}" type="presParOf" srcId="{16706AA6-BF9C-704A-85C9-662D6D60C4E9}" destId="{18E75E97-3297-D242-B6E8-3A02FD6C5AF2}" srcOrd="2" destOrd="0" presId="urn:microsoft.com/office/officeart/2005/8/layout/venn1"/>
    <dgm:cxn modelId="{0C32AD48-C49E-CA4D-97B2-1D208CE813C2}" type="presParOf" srcId="{16706AA6-BF9C-704A-85C9-662D6D60C4E9}" destId="{70A3E2A6-7BEA-4041-A841-2C09A45BD649}" srcOrd="3" destOrd="0" presId="urn:microsoft.com/office/officeart/2005/8/layout/venn1"/>
    <dgm:cxn modelId="{4C51EC42-77C2-3641-9B58-15D9A95AFC06}" type="presParOf" srcId="{16706AA6-BF9C-704A-85C9-662D6D60C4E9}" destId="{731A626E-758E-764F-8E19-2FA76D6CBEF0}" srcOrd="4" destOrd="0" presId="urn:microsoft.com/office/officeart/2005/8/layout/venn1"/>
    <dgm:cxn modelId="{366BFAD9-86A2-DA47-81ED-47A1CB48DB7A}" type="presParOf" srcId="{16706AA6-BF9C-704A-85C9-662D6D60C4E9}" destId="{3247627B-D52B-7B47-9BF6-4BB5AFE1975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BB058-6908-0743-97CD-FC99BAC49090}">
      <dsp:nvSpPr>
        <dsp:cNvPr id="0" name=""/>
        <dsp:cNvSpPr/>
      </dsp:nvSpPr>
      <dsp:spPr>
        <a:xfrm>
          <a:off x="2898457" y="69730"/>
          <a:ext cx="3347085" cy="3347085"/>
        </a:xfrm>
        <a:prstGeom prst="ellipse">
          <a:avLst/>
        </a:prstGeom>
        <a:solidFill>
          <a:srgbClr val="E63527">
            <a:alpha val="74902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b="1" kern="1200" dirty="0" smtClean="0"/>
            <a:t>Riche</a:t>
          </a:r>
          <a:endParaRPr lang="fr-FR" sz="3100" b="1" kern="1200" dirty="0"/>
        </a:p>
      </dsp:txBody>
      <dsp:txXfrm>
        <a:off x="3344735" y="655470"/>
        <a:ext cx="2454529" cy="1506188"/>
      </dsp:txXfrm>
    </dsp:sp>
    <dsp:sp modelId="{18E75E97-3297-D242-B6E8-3A02FD6C5AF2}">
      <dsp:nvSpPr>
        <dsp:cNvPr id="0" name=""/>
        <dsp:cNvSpPr/>
      </dsp:nvSpPr>
      <dsp:spPr>
        <a:xfrm>
          <a:off x="4106197" y="2161659"/>
          <a:ext cx="3347085" cy="3347085"/>
        </a:xfrm>
        <a:prstGeom prst="ellipse">
          <a:avLst/>
        </a:prstGeom>
        <a:solidFill>
          <a:srgbClr val="78B755">
            <a:alpha val="74902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b="1" kern="1200" dirty="0" smtClean="0"/>
            <a:t>Minimale</a:t>
          </a:r>
          <a:endParaRPr lang="fr-FR" sz="3100" b="1" kern="1200" dirty="0"/>
        </a:p>
      </dsp:txBody>
      <dsp:txXfrm>
        <a:off x="5129847" y="3026322"/>
        <a:ext cx="2008251" cy="1840896"/>
      </dsp:txXfrm>
    </dsp:sp>
    <dsp:sp modelId="{731A626E-758E-764F-8E19-2FA76D6CBEF0}">
      <dsp:nvSpPr>
        <dsp:cNvPr id="0" name=""/>
        <dsp:cNvSpPr/>
      </dsp:nvSpPr>
      <dsp:spPr>
        <a:xfrm>
          <a:off x="1690717" y="2161659"/>
          <a:ext cx="3347085" cy="3347085"/>
        </a:xfrm>
        <a:prstGeom prst="ellipse">
          <a:avLst/>
        </a:prstGeom>
        <a:solidFill>
          <a:srgbClr val="00A2D8">
            <a:alpha val="74902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100" b="1" kern="1200" dirty="0" smtClean="0"/>
            <a:t>Cohérente</a:t>
          </a:r>
          <a:endParaRPr lang="fr-FR" sz="3100" b="1" kern="1200" dirty="0"/>
        </a:p>
      </dsp:txBody>
      <dsp:txXfrm>
        <a:off x="2005901" y="3026322"/>
        <a:ext cx="2008251" cy="1840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7B26F-73A1-F24A-B06B-222FD4748F54}" type="datetimeFigureOut">
              <a:rPr lang="fr-FR" smtClean="0"/>
              <a:t>09/10/2017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1ABCC-3F53-6B4F-8C99-8A02F8897D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83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257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Image 13" descr="barre-ba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82" y="6309581"/>
            <a:ext cx="9152882" cy="557299"/>
          </a:xfrm>
          <a:prstGeom prst="rect">
            <a:avLst/>
          </a:prstGeom>
        </p:spPr>
      </p:pic>
      <p:sp>
        <p:nvSpPr>
          <p:cNvPr id="16" name="Rectangle 16"/>
          <p:cNvSpPr>
            <a:spLocks noChangeArrowheads="1"/>
          </p:cNvSpPr>
          <p:nvPr userDrawn="1"/>
        </p:nvSpPr>
        <p:spPr bwMode="auto">
          <a:xfrm>
            <a:off x="0" y="2254250"/>
            <a:ext cx="720000" cy="252000"/>
          </a:xfrm>
          <a:prstGeom prst="rect">
            <a:avLst/>
          </a:prstGeom>
          <a:solidFill>
            <a:srgbClr val="00A2D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 userDrawn="1"/>
        </p:nvSpPr>
        <p:spPr bwMode="auto">
          <a:xfrm>
            <a:off x="5220072" y="6297455"/>
            <a:ext cx="2667000" cy="5561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Tél : +33 (0)1 58 56 10 00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Fax : +33 (0)1 58 56 10 01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www.octo.com</a:t>
            </a:r>
          </a:p>
        </p:txBody>
      </p:sp>
      <p:sp>
        <p:nvSpPr>
          <p:cNvPr id="20" name="Text Box 20"/>
          <p:cNvSpPr txBox="1">
            <a:spLocks noChangeArrowheads="1"/>
          </p:cNvSpPr>
          <p:nvPr userDrawn="1"/>
        </p:nvSpPr>
        <p:spPr bwMode="auto">
          <a:xfrm>
            <a:off x="228600" y="6564974"/>
            <a:ext cx="2330450" cy="2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© OCTO 2013  </a:t>
            </a:r>
          </a:p>
        </p:txBody>
      </p:sp>
      <p:sp>
        <p:nvSpPr>
          <p:cNvPr id="23" name="Text Box 17"/>
          <p:cNvSpPr txBox="1">
            <a:spLocks noChangeArrowheads="1"/>
          </p:cNvSpPr>
          <p:nvPr userDrawn="1"/>
        </p:nvSpPr>
        <p:spPr bwMode="auto">
          <a:xfrm>
            <a:off x="1328936" y="6297455"/>
            <a:ext cx="266700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50, avenue des Champs-Elysées</a:t>
            </a:r>
          </a:p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75008 Paris - FRANCE</a:t>
            </a:r>
          </a:p>
        </p:txBody>
      </p:sp>
      <p:pic>
        <p:nvPicPr>
          <p:cNvPr id="24" name="Image 23" descr="signe-reserve2.png"/>
          <p:cNvPicPr>
            <a:picLocks noChangeAspect="1"/>
          </p:cNvPicPr>
          <p:nvPr userDrawn="1"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8247" y="6381327"/>
            <a:ext cx="937809" cy="476673"/>
          </a:xfrm>
          <a:prstGeom prst="rect">
            <a:avLst/>
          </a:prstGeom>
        </p:spPr>
      </p:pic>
      <p:pic>
        <p:nvPicPr>
          <p:cNvPr id="25" name="Image 24" descr="trame_code.png"/>
          <p:cNvPicPr>
            <a:picLocks noChangeAspect="1"/>
          </p:cNvPicPr>
          <p:nvPr userDrawn="1"/>
        </p:nvPicPr>
        <p:blipFill rotWithShape="1">
          <a:blip r:embed="rId5" cstate="print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2433" y="6313953"/>
            <a:ext cx="2448272" cy="524451"/>
          </a:xfrm>
          <a:prstGeom prst="rect">
            <a:avLst/>
          </a:prstGeom>
        </p:spPr>
      </p:pic>
      <p:sp>
        <p:nvSpPr>
          <p:cNvPr id="1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90600" y="54102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#Référence </a:t>
            </a:r>
            <a:r>
              <a:rPr lang="fr-FR" dirty="0" err="1" smtClean="0"/>
              <a:t>Propale</a:t>
            </a:r>
            <a:endParaRPr lang="fr-FR" dirty="0" smtClean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0" hasCustomPrompt="1"/>
          </p:nvPr>
        </p:nvSpPr>
        <p:spPr>
          <a:xfrm>
            <a:off x="990600" y="56388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Date d’envoi format </a:t>
            </a:r>
            <a:r>
              <a:rPr lang="fr-FR" dirty="0" err="1" smtClean="0"/>
              <a:t>jj/mm/aaaa</a:t>
            </a:r>
            <a:endParaRPr lang="fr-FR" dirty="0" smtClean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2103512"/>
            <a:ext cx="79396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28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46559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4800" y="1112934"/>
            <a:ext cx="8571600" cy="1307954"/>
          </a:xfrm>
          <a:noFill/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 marL="457200" indent="0">
              <a:buFont typeface="Arial"/>
              <a:buNone/>
              <a:defRPr sz="12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08720"/>
            <a:ext cx="4125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0"/>
          </p:nvPr>
        </p:nvSpPr>
        <p:spPr>
          <a:xfrm>
            <a:off x="304800" y="2768716"/>
            <a:ext cx="5415526" cy="2100444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564904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8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799" y="5215467"/>
            <a:ext cx="8573365" cy="94858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04800" y="5005513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5867400" y="2564904"/>
            <a:ext cx="3015179" cy="194400"/>
          </a:xfr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26" name="Espace réservé du contenu 3"/>
          <p:cNvSpPr>
            <a:spLocks noGrp="1"/>
          </p:cNvSpPr>
          <p:nvPr>
            <p:ph sz="half" idx="16"/>
          </p:nvPr>
        </p:nvSpPr>
        <p:spPr>
          <a:xfrm>
            <a:off x="5871020" y="4114799"/>
            <a:ext cx="3016800" cy="7257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9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5867399" y="3907143"/>
            <a:ext cx="3016800" cy="194400"/>
          </a:xfrm>
          <a:solidFill>
            <a:srgbClr val="78B755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8"/>
          </p:nvPr>
        </p:nvSpPr>
        <p:spPr>
          <a:xfrm>
            <a:off x="5868144" y="2769434"/>
            <a:ext cx="3016800" cy="96192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4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5081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3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949280"/>
            <a:ext cx="8515671" cy="266250"/>
          </a:xfr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C9E2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2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02106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5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81936"/>
            <a:ext cx="4184397" cy="1221884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6" name="Espace réservé du contenu 2"/>
          <p:cNvSpPr>
            <a:spLocks noGrp="1"/>
          </p:cNvSpPr>
          <p:nvPr>
            <p:ph sz="half" idx="30"/>
          </p:nvPr>
        </p:nvSpPr>
        <p:spPr>
          <a:xfrm>
            <a:off x="4638354" y="2348880"/>
            <a:ext cx="4184397" cy="1133717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7" name="Espace réservé du contenu 2"/>
          <p:cNvSpPr>
            <a:spLocks noGrp="1"/>
          </p:cNvSpPr>
          <p:nvPr>
            <p:ph sz="half" idx="31"/>
          </p:nvPr>
        </p:nvSpPr>
        <p:spPr>
          <a:xfrm>
            <a:off x="4644008" y="3573016"/>
            <a:ext cx="4184397" cy="1152081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34"/>
          </p:nvPr>
        </p:nvSpPr>
        <p:spPr>
          <a:xfrm>
            <a:off x="4636075" y="4809202"/>
            <a:ext cx="4184397" cy="1008065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5" hasCustomPrompt="1"/>
          </p:nvPr>
        </p:nvSpPr>
        <p:spPr>
          <a:xfrm>
            <a:off x="304800" y="234888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36"/>
          </p:nvPr>
        </p:nvSpPr>
        <p:spPr>
          <a:xfrm>
            <a:off x="304800" y="2551954"/>
            <a:ext cx="4125600" cy="9371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37" hasCustomPrompt="1"/>
          </p:nvPr>
        </p:nvSpPr>
        <p:spPr>
          <a:xfrm>
            <a:off x="304800" y="3573016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38"/>
          </p:nvPr>
        </p:nvSpPr>
        <p:spPr>
          <a:xfrm>
            <a:off x="304800" y="3776090"/>
            <a:ext cx="4125600" cy="94905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texte 2"/>
          <p:cNvSpPr>
            <a:spLocks noGrp="1"/>
          </p:cNvSpPr>
          <p:nvPr>
            <p:ph type="body" idx="39" hasCustomPrompt="1"/>
          </p:nvPr>
        </p:nvSpPr>
        <p:spPr>
          <a:xfrm>
            <a:off x="304800" y="4797152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8" name="Espace réservé du contenu 2"/>
          <p:cNvSpPr>
            <a:spLocks noGrp="1"/>
          </p:cNvSpPr>
          <p:nvPr>
            <p:ph sz="half" idx="40"/>
          </p:nvPr>
        </p:nvSpPr>
        <p:spPr>
          <a:xfrm>
            <a:off x="304800" y="5000227"/>
            <a:ext cx="4125600" cy="816208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3780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237085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04800" y="2649237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sz="half" idx="37"/>
          </p:nvPr>
        </p:nvSpPr>
        <p:spPr>
          <a:xfrm>
            <a:off x="304800" y="2852312"/>
            <a:ext cx="4125600" cy="122476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304800" y="434340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sz="half" idx="39"/>
          </p:nvPr>
        </p:nvSpPr>
        <p:spPr>
          <a:xfrm>
            <a:off x="304800" y="4546474"/>
            <a:ext cx="4125600" cy="118678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93721"/>
            <a:ext cx="4184397" cy="1452923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40"/>
          </p:nvPr>
        </p:nvSpPr>
        <p:spPr>
          <a:xfrm>
            <a:off x="4636075" y="2636912"/>
            <a:ext cx="4184397" cy="1438448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1"/>
          </p:nvPr>
        </p:nvSpPr>
        <p:spPr>
          <a:xfrm>
            <a:off x="4636075" y="4343400"/>
            <a:ext cx="4184397" cy="1393842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8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858918"/>
            <a:ext cx="8514361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08207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1324730" y="1268760"/>
            <a:ext cx="3247270" cy="4735771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1331640" y="1052736"/>
            <a:ext cx="3240360" cy="230538"/>
          </a:xfr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Enjeux à adresser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32" hasCustomPrompt="1"/>
          </p:nvPr>
        </p:nvSpPr>
        <p:spPr>
          <a:xfrm>
            <a:off x="1403648" y="1354460"/>
            <a:ext cx="3077696" cy="274340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Evolution des usages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33" hasCustomPrompt="1"/>
          </p:nvPr>
        </p:nvSpPr>
        <p:spPr>
          <a:xfrm>
            <a:off x="1403648" y="1752646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Intégration de nouvelles sources de données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40" hasCustomPrompt="1"/>
          </p:nvPr>
        </p:nvSpPr>
        <p:spPr>
          <a:xfrm>
            <a:off x="1403648" y="1936360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Live data, </a:t>
            </a:r>
            <a:r>
              <a:rPr lang="fr-FR" dirty="0" err="1" smtClean="0"/>
              <a:t>static</a:t>
            </a:r>
            <a:r>
              <a:rPr lang="fr-FR" dirty="0" smtClean="0"/>
              <a:t> data, et social media data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sz="half" idx="41" hasCustomPrompt="1"/>
          </p:nvPr>
        </p:nvSpPr>
        <p:spPr>
          <a:xfrm>
            <a:off x="1403648" y="230205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de gros volumes de données historiques 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42" hasCustomPrompt="1"/>
          </p:nvPr>
        </p:nvSpPr>
        <p:spPr>
          <a:xfrm>
            <a:off x="1403648" y="2485773"/>
            <a:ext cx="3077696" cy="319611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Accès à distance à une grande quantité de données historiques brutes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3" hasCustomPrompt="1"/>
          </p:nvPr>
        </p:nvSpPr>
        <p:spPr>
          <a:xfrm>
            <a:off x="1403648" y="2924944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temps-réel</a:t>
            </a:r>
          </a:p>
        </p:txBody>
      </p:sp>
      <p:sp>
        <p:nvSpPr>
          <p:cNvPr id="29" name="Espace réservé du contenu 2"/>
          <p:cNvSpPr>
            <a:spLocks noGrp="1"/>
          </p:cNvSpPr>
          <p:nvPr>
            <p:ph sz="half" idx="45" hasCustomPrompt="1"/>
          </p:nvPr>
        </p:nvSpPr>
        <p:spPr>
          <a:xfrm>
            <a:off x="1403648" y="3565806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Flexibilité de la gestion des </a:t>
            </a:r>
            <a:r>
              <a:rPr lang="fr-FR" dirty="0" err="1" smtClean="0"/>
              <a:t>Workflows</a:t>
            </a:r>
            <a:r>
              <a:rPr lang="fr-FR" dirty="0" smtClean="0"/>
              <a:t> et des exceptions</a:t>
            </a:r>
          </a:p>
        </p:txBody>
      </p:sp>
      <p:sp>
        <p:nvSpPr>
          <p:cNvPr id="31" name="Espace réservé du contenu 2"/>
          <p:cNvSpPr>
            <a:spLocks noGrp="1"/>
          </p:cNvSpPr>
          <p:nvPr>
            <p:ph sz="half" idx="47" hasCustomPrompt="1"/>
          </p:nvPr>
        </p:nvSpPr>
        <p:spPr>
          <a:xfrm>
            <a:off x="1403648" y="4221088"/>
            <a:ext cx="3077696" cy="36759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mieux segmenter, analyser les données, réagir à des événements</a:t>
            </a:r>
          </a:p>
        </p:txBody>
      </p:sp>
      <p:sp>
        <p:nvSpPr>
          <p:cNvPr id="34" name="Espace réservé du contenu 2"/>
          <p:cNvSpPr>
            <a:spLocks noGrp="1"/>
          </p:cNvSpPr>
          <p:nvPr>
            <p:ph sz="half" idx="50" hasCustomPrompt="1"/>
          </p:nvPr>
        </p:nvSpPr>
        <p:spPr>
          <a:xfrm>
            <a:off x="1403648" y="522846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« Commoditisation » des infrastructures</a:t>
            </a:r>
          </a:p>
        </p:txBody>
      </p:sp>
      <p:sp>
        <p:nvSpPr>
          <p:cNvPr id="35" name="Rectangle 34"/>
          <p:cNvSpPr/>
          <p:nvPr userDrawn="1"/>
        </p:nvSpPr>
        <p:spPr bwMode="auto">
          <a:xfrm>
            <a:off x="4932040" y="1268759"/>
            <a:ext cx="4032448" cy="956619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36" name="Espace réservé du texte 2"/>
          <p:cNvSpPr>
            <a:spLocks noGrp="1"/>
          </p:cNvSpPr>
          <p:nvPr>
            <p:ph type="body" idx="51" hasCustomPrompt="1"/>
          </p:nvPr>
        </p:nvSpPr>
        <p:spPr>
          <a:xfrm>
            <a:off x="4940621" y="1052736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métier / Evolution des usages</a:t>
            </a:r>
          </a:p>
        </p:txBody>
      </p:sp>
      <p:sp>
        <p:nvSpPr>
          <p:cNvPr id="57" name="Rectangle 56"/>
          <p:cNvSpPr/>
          <p:nvPr userDrawn="1"/>
        </p:nvSpPr>
        <p:spPr bwMode="auto">
          <a:xfrm>
            <a:off x="4932040" y="2470043"/>
            <a:ext cx="4032448" cy="3547448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8" name="Espace réservé du texte 2"/>
          <p:cNvSpPr>
            <a:spLocks noGrp="1"/>
          </p:cNvSpPr>
          <p:nvPr>
            <p:ph type="body" idx="62" hasCustomPrompt="1"/>
          </p:nvPr>
        </p:nvSpPr>
        <p:spPr>
          <a:xfrm>
            <a:off x="4940621" y="2276872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Architecture et Technologies</a:t>
            </a:r>
          </a:p>
        </p:txBody>
      </p:sp>
      <p:sp>
        <p:nvSpPr>
          <p:cNvPr id="61" name="Espace réservé du contenu 2"/>
          <p:cNvSpPr>
            <a:spLocks noGrp="1"/>
          </p:cNvSpPr>
          <p:nvPr>
            <p:ph sz="half" idx="77" hasCustomPrompt="1"/>
          </p:nvPr>
        </p:nvSpPr>
        <p:spPr>
          <a:xfrm>
            <a:off x="1403648" y="312079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Les systèmes doivent analyser des données, répondre à des événements corrélés avec une vélocité supérieure</a:t>
            </a:r>
          </a:p>
        </p:txBody>
      </p:sp>
      <p:sp>
        <p:nvSpPr>
          <p:cNvPr id="74" name="Espace réservé du contenu 2"/>
          <p:cNvSpPr>
            <a:spLocks noGrp="1"/>
          </p:cNvSpPr>
          <p:nvPr>
            <p:ph sz="half" idx="79" hasCustomPrompt="1"/>
          </p:nvPr>
        </p:nvSpPr>
        <p:spPr>
          <a:xfrm>
            <a:off x="1403648" y="4901557"/>
            <a:ext cx="3077696" cy="18138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(pour réduire les faux positifs...)</a:t>
            </a:r>
          </a:p>
        </p:txBody>
      </p:sp>
      <p:sp>
        <p:nvSpPr>
          <p:cNvPr id="73" name="Espace réservé du contenu 2"/>
          <p:cNvSpPr>
            <a:spLocks noGrp="1"/>
          </p:cNvSpPr>
          <p:nvPr>
            <p:ph sz="half" idx="78" hasCustomPrompt="1"/>
          </p:nvPr>
        </p:nvSpPr>
        <p:spPr>
          <a:xfrm>
            <a:off x="1403648" y="377788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</a:t>
            </a:r>
            <a:r>
              <a:rPr lang="fr-FR" dirty="0" err="1" smtClean="0"/>
              <a:t>bypasser</a:t>
            </a:r>
            <a:r>
              <a:rPr lang="fr-FR" dirty="0" smtClean="0"/>
              <a:t> les </a:t>
            </a:r>
            <a:r>
              <a:rPr lang="fr-FR" dirty="0" err="1" smtClean="0"/>
              <a:t>process</a:t>
            </a:r>
            <a:r>
              <a:rPr lang="fr-FR" dirty="0" smtClean="0"/>
              <a:t> pour l’analyse, la résolution et le suivi des alertes</a:t>
            </a:r>
          </a:p>
        </p:txBody>
      </p:sp>
      <p:sp>
        <p:nvSpPr>
          <p:cNvPr id="32" name="Espace réservé du contenu 2"/>
          <p:cNvSpPr>
            <a:spLocks noGrp="1"/>
          </p:cNvSpPr>
          <p:nvPr>
            <p:ph sz="half" idx="48" hasCustomPrompt="1"/>
          </p:nvPr>
        </p:nvSpPr>
        <p:spPr>
          <a:xfrm>
            <a:off x="1403648" y="4750243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d'adaptation des algorithmes à la volée </a:t>
            </a:r>
          </a:p>
        </p:txBody>
      </p:sp>
      <p:sp>
        <p:nvSpPr>
          <p:cNvPr id="75" name="Espace réservé du contenu 2"/>
          <p:cNvSpPr>
            <a:spLocks noGrp="1"/>
          </p:cNvSpPr>
          <p:nvPr>
            <p:ph sz="half" idx="80" hasCustomPrompt="1"/>
          </p:nvPr>
        </p:nvSpPr>
        <p:spPr>
          <a:xfrm>
            <a:off x="1403648" y="5426373"/>
            <a:ext cx="3077696" cy="30615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Tolérance à des niveaux de pannes de plus en plus importants à coût contraint, déploiement sur site ou sur le Cloud</a:t>
            </a:r>
          </a:p>
        </p:txBody>
      </p:sp>
      <p:sp>
        <p:nvSpPr>
          <p:cNvPr id="76" name="Espace réservé du contenu 2"/>
          <p:cNvSpPr>
            <a:spLocks noGrp="1"/>
          </p:cNvSpPr>
          <p:nvPr>
            <p:ph sz="half" idx="81" hasCustomPrompt="1"/>
          </p:nvPr>
        </p:nvSpPr>
        <p:spPr>
          <a:xfrm>
            <a:off x="5004048" y="1340768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IHM Naturelles </a:t>
            </a:r>
          </a:p>
        </p:txBody>
      </p:sp>
      <p:sp>
        <p:nvSpPr>
          <p:cNvPr id="77" name="Espace réservé du contenu 2"/>
          <p:cNvSpPr>
            <a:spLocks noGrp="1"/>
          </p:cNvSpPr>
          <p:nvPr>
            <p:ph sz="half" idx="82" hasCustomPrompt="1"/>
          </p:nvPr>
        </p:nvSpPr>
        <p:spPr>
          <a:xfrm>
            <a:off x="5004048" y="1526582"/>
            <a:ext cx="194421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(Tactiles, Cérébrales, Réalité augmentée…)</a:t>
            </a:r>
          </a:p>
        </p:txBody>
      </p:sp>
      <p:sp>
        <p:nvSpPr>
          <p:cNvPr id="78" name="Espace réservé du contenu 2"/>
          <p:cNvSpPr>
            <a:spLocks noGrp="1"/>
          </p:cNvSpPr>
          <p:nvPr>
            <p:ph sz="half" idx="83" hasCustomPrompt="1"/>
          </p:nvPr>
        </p:nvSpPr>
        <p:spPr>
          <a:xfrm>
            <a:off x="4997568" y="1870743"/>
            <a:ext cx="1950695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Internet des objets</a:t>
            </a:r>
          </a:p>
        </p:txBody>
      </p:sp>
      <p:sp>
        <p:nvSpPr>
          <p:cNvPr id="79" name="Espace réservé du contenu 2"/>
          <p:cNvSpPr>
            <a:spLocks noGrp="1"/>
          </p:cNvSpPr>
          <p:nvPr>
            <p:ph sz="half" idx="84" hasCustomPrompt="1"/>
          </p:nvPr>
        </p:nvSpPr>
        <p:spPr>
          <a:xfrm>
            <a:off x="4997568" y="2025964"/>
            <a:ext cx="1950695" cy="14903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(Domotique, RFID…)</a:t>
            </a:r>
          </a:p>
        </p:txBody>
      </p:sp>
      <p:sp>
        <p:nvSpPr>
          <p:cNvPr id="80" name="Espace réservé du contenu 2"/>
          <p:cNvSpPr>
            <a:spLocks noGrp="1"/>
          </p:cNvSpPr>
          <p:nvPr>
            <p:ph sz="half" idx="85" hasCustomPrompt="1"/>
          </p:nvPr>
        </p:nvSpPr>
        <p:spPr>
          <a:xfrm>
            <a:off x="7022504" y="1340768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Social</a:t>
            </a:r>
          </a:p>
        </p:txBody>
      </p:sp>
      <p:sp>
        <p:nvSpPr>
          <p:cNvPr id="81" name="Espace réservé du contenu 2"/>
          <p:cNvSpPr>
            <a:spLocks noGrp="1"/>
          </p:cNvSpPr>
          <p:nvPr>
            <p:ph sz="half" idx="86" hasCustomPrompt="1"/>
          </p:nvPr>
        </p:nvSpPr>
        <p:spPr>
          <a:xfrm>
            <a:off x="7022504" y="1495989"/>
            <a:ext cx="1867442" cy="1490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(Influence du graphe social…)</a:t>
            </a:r>
          </a:p>
        </p:txBody>
      </p:sp>
      <p:sp>
        <p:nvSpPr>
          <p:cNvPr id="82" name="Espace réservé du contenu 2"/>
          <p:cNvSpPr>
            <a:spLocks noGrp="1"/>
          </p:cNvSpPr>
          <p:nvPr>
            <p:ph sz="half" idx="87" hasCustomPrompt="1"/>
          </p:nvPr>
        </p:nvSpPr>
        <p:spPr>
          <a:xfrm>
            <a:off x="7020272" y="1687849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R&amp;D sectorielles</a:t>
            </a:r>
          </a:p>
        </p:txBody>
      </p:sp>
      <p:sp>
        <p:nvSpPr>
          <p:cNvPr id="83" name="Espace réservé du contenu 2"/>
          <p:cNvSpPr>
            <a:spLocks noGrp="1"/>
          </p:cNvSpPr>
          <p:nvPr>
            <p:ph sz="half" idx="88" hasCustomPrompt="1"/>
          </p:nvPr>
        </p:nvSpPr>
        <p:spPr>
          <a:xfrm>
            <a:off x="7020272" y="1873663"/>
            <a:ext cx="1867442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Gamification</a:t>
            </a:r>
            <a:r>
              <a:rPr lang="fr-FR" dirty="0" smtClean="0"/>
              <a:t>, </a:t>
            </a:r>
            <a:r>
              <a:rPr lang="fr-FR" dirty="0" err="1" smtClean="0"/>
              <a:t>Pay</a:t>
            </a:r>
            <a:r>
              <a:rPr lang="fr-FR" dirty="0" smtClean="0"/>
              <a:t> How You Drive, </a:t>
            </a:r>
            <a:r>
              <a:rPr lang="fr-FR" dirty="0" err="1" smtClean="0"/>
              <a:t>Solvency</a:t>
            </a:r>
            <a:r>
              <a:rPr lang="fr-FR" dirty="0" smtClean="0"/>
              <a:t> II…)</a:t>
            </a:r>
          </a:p>
        </p:txBody>
      </p:sp>
      <p:sp>
        <p:nvSpPr>
          <p:cNvPr id="85" name="Espace réservé du contenu 2"/>
          <p:cNvSpPr>
            <a:spLocks noGrp="1"/>
          </p:cNvSpPr>
          <p:nvPr>
            <p:ph sz="half" idx="90" hasCustomPrompt="1"/>
          </p:nvPr>
        </p:nvSpPr>
        <p:spPr>
          <a:xfrm>
            <a:off x="5004048" y="2711840"/>
            <a:ext cx="1944216" cy="56179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7" name="Espace réservé du contenu 2"/>
          <p:cNvSpPr>
            <a:spLocks noGrp="1"/>
          </p:cNvSpPr>
          <p:nvPr>
            <p:ph sz="half" idx="92" hasCustomPrompt="1"/>
          </p:nvPr>
        </p:nvSpPr>
        <p:spPr>
          <a:xfrm>
            <a:off x="5004048" y="3685365"/>
            <a:ext cx="1944216" cy="5607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6" name="Espace réservé du contenu 2"/>
          <p:cNvSpPr>
            <a:spLocks noGrp="1"/>
          </p:cNvSpPr>
          <p:nvPr>
            <p:ph sz="half" idx="91" hasCustomPrompt="1"/>
          </p:nvPr>
        </p:nvSpPr>
        <p:spPr>
          <a:xfrm>
            <a:off x="5004048" y="3330195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Distributed</a:t>
            </a:r>
            <a:r>
              <a:rPr lang="fr-FR" dirty="0" smtClean="0"/>
              <a:t>) Event </a:t>
            </a:r>
            <a:r>
              <a:rPr lang="fr-FR" dirty="0" err="1" smtClean="0"/>
              <a:t>Driven</a:t>
            </a:r>
            <a:r>
              <a:rPr lang="fr-FR" dirty="0" smtClean="0"/>
              <a:t> Architecture &amp; </a:t>
            </a:r>
            <a:r>
              <a:rPr lang="fr-FR" dirty="0" err="1" smtClean="0"/>
              <a:t>Complex</a:t>
            </a:r>
            <a:r>
              <a:rPr lang="fr-FR" dirty="0" smtClean="0"/>
              <a:t> Event </a:t>
            </a:r>
            <a:r>
              <a:rPr lang="fr-FR" dirty="0" err="1" smtClean="0"/>
              <a:t>Processing</a:t>
            </a:r>
            <a:endParaRPr lang="fr-FR" dirty="0" smtClean="0"/>
          </a:p>
        </p:txBody>
      </p:sp>
      <p:sp>
        <p:nvSpPr>
          <p:cNvPr id="89" name="Espace réservé du contenu 2"/>
          <p:cNvSpPr>
            <a:spLocks noGrp="1"/>
          </p:cNvSpPr>
          <p:nvPr>
            <p:ph sz="half" idx="94" hasCustomPrompt="1"/>
          </p:nvPr>
        </p:nvSpPr>
        <p:spPr>
          <a:xfrm>
            <a:off x="5010528" y="4420592"/>
            <a:ext cx="193773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Socket / HTML5, long polling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PushTechnology</a:t>
            </a:r>
            <a:r>
              <a:rPr lang="fr-FR" dirty="0" smtClean="0"/>
              <a:t> Diffusion…</a:t>
            </a:r>
          </a:p>
        </p:txBody>
      </p:sp>
      <p:sp>
        <p:nvSpPr>
          <p:cNvPr id="84" name="Espace réservé du contenu 2"/>
          <p:cNvSpPr>
            <a:spLocks noGrp="1"/>
          </p:cNvSpPr>
          <p:nvPr>
            <p:ph sz="half" idx="89" hasCustomPrompt="1"/>
          </p:nvPr>
        </p:nvSpPr>
        <p:spPr>
          <a:xfrm>
            <a:off x="5004048" y="2564904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Big Data </a:t>
            </a:r>
            <a:r>
              <a:rPr lang="fr-FR" dirty="0" err="1" smtClean="0"/>
              <a:t>Analytics</a:t>
            </a:r>
            <a:endParaRPr lang="fr-FR" dirty="0" smtClean="0"/>
          </a:p>
        </p:txBody>
      </p:sp>
      <p:sp>
        <p:nvSpPr>
          <p:cNvPr id="88" name="Espace réservé du contenu 2"/>
          <p:cNvSpPr>
            <a:spLocks noGrp="1"/>
          </p:cNvSpPr>
          <p:nvPr>
            <p:ph sz="half" idx="93" hasCustomPrompt="1"/>
          </p:nvPr>
        </p:nvSpPr>
        <p:spPr>
          <a:xfrm>
            <a:off x="5004048" y="4293097"/>
            <a:ext cx="1944216" cy="14401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</a:t>
            </a:r>
            <a:r>
              <a:rPr lang="fr-FR" dirty="0" err="1" smtClean="0"/>
              <a:t>Pushing</a:t>
            </a:r>
            <a:endParaRPr lang="fr-FR" dirty="0" smtClean="0"/>
          </a:p>
        </p:txBody>
      </p:sp>
      <p:sp>
        <p:nvSpPr>
          <p:cNvPr id="90" name="Espace réservé du contenu 2"/>
          <p:cNvSpPr>
            <a:spLocks noGrp="1"/>
          </p:cNvSpPr>
          <p:nvPr>
            <p:ph sz="half" idx="95" hasCustomPrompt="1"/>
          </p:nvPr>
        </p:nvSpPr>
        <p:spPr>
          <a:xfrm>
            <a:off x="5004048" y="4769051"/>
            <a:ext cx="1944216" cy="24412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80000"/>
              </a:lnSpc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ESB Light &amp; BPM</a:t>
            </a:r>
          </a:p>
          <a:p>
            <a:pPr lvl="0"/>
            <a:r>
              <a:rPr lang="fr-FR" dirty="0" smtClean="0"/>
              <a:t>Solution :  </a:t>
            </a:r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Integ</a:t>
            </a:r>
            <a:r>
              <a:rPr lang="fr-FR" dirty="0" smtClean="0"/>
              <a:t>., Camel…</a:t>
            </a:r>
          </a:p>
        </p:txBody>
      </p:sp>
      <p:sp>
        <p:nvSpPr>
          <p:cNvPr id="91" name="Espace réservé du contenu 2"/>
          <p:cNvSpPr>
            <a:spLocks noGrp="1"/>
          </p:cNvSpPr>
          <p:nvPr>
            <p:ph sz="half" idx="96" hasCustomPrompt="1"/>
          </p:nvPr>
        </p:nvSpPr>
        <p:spPr>
          <a:xfrm>
            <a:off x="5004048" y="5058386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Grid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 &amp; distribution des calculs</a:t>
            </a:r>
          </a:p>
          <a:p>
            <a:pPr lvl="0"/>
            <a:r>
              <a:rPr lang="fr-FR" dirty="0" err="1" smtClean="0"/>
              <a:t>Parallélisation</a:t>
            </a:r>
            <a:r>
              <a:rPr lang="fr-FR" dirty="0" smtClean="0"/>
              <a:t> des calculs, GPU</a:t>
            </a:r>
          </a:p>
        </p:txBody>
      </p:sp>
      <p:sp>
        <p:nvSpPr>
          <p:cNvPr id="94" name="Espace réservé du contenu 2"/>
          <p:cNvSpPr>
            <a:spLocks noGrp="1"/>
          </p:cNvSpPr>
          <p:nvPr>
            <p:ph sz="half" idx="97" hasCustomPrompt="1"/>
          </p:nvPr>
        </p:nvSpPr>
        <p:spPr>
          <a:xfrm>
            <a:off x="5004048" y="5445225"/>
            <a:ext cx="1948308" cy="13812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 : Platform </a:t>
            </a:r>
            <a:r>
              <a:rPr lang="fr-FR" dirty="0" err="1" smtClean="0"/>
              <a:t>Computing</a:t>
            </a:r>
            <a:r>
              <a:rPr lang="fr-FR" dirty="0" smtClean="0"/>
              <a:t>…</a:t>
            </a:r>
          </a:p>
        </p:txBody>
      </p:sp>
      <p:sp>
        <p:nvSpPr>
          <p:cNvPr id="95" name="Espace réservé du contenu 2"/>
          <p:cNvSpPr>
            <a:spLocks noGrp="1"/>
          </p:cNvSpPr>
          <p:nvPr>
            <p:ph sz="half" idx="98" hasCustomPrompt="1"/>
          </p:nvPr>
        </p:nvSpPr>
        <p:spPr>
          <a:xfrm>
            <a:off x="5004048" y="5645024"/>
            <a:ext cx="194182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Mobilité</a:t>
            </a:r>
          </a:p>
        </p:txBody>
      </p:sp>
      <p:sp>
        <p:nvSpPr>
          <p:cNvPr id="96" name="Espace réservé du contenu 2"/>
          <p:cNvSpPr>
            <a:spLocks noGrp="1"/>
          </p:cNvSpPr>
          <p:nvPr>
            <p:ph sz="half" idx="99" hasCustomPrompt="1"/>
          </p:nvPr>
        </p:nvSpPr>
        <p:spPr>
          <a:xfrm>
            <a:off x="5004048" y="5800245"/>
            <a:ext cx="1941828" cy="15244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Solutions : iPhone, </a:t>
            </a:r>
            <a:r>
              <a:rPr lang="fr-FR" dirty="0" err="1" smtClean="0"/>
              <a:t>Android</a:t>
            </a:r>
            <a:r>
              <a:rPr lang="fr-FR" dirty="0" smtClean="0"/>
              <a:t>…</a:t>
            </a:r>
          </a:p>
        </p:txBody>
      </p:sp>
      <p:sp>
        <p:nvSpPr>
          <p:cNvPr id="97" name="Espace réservé du contenu 2"/>
          <p:cNvSpPr>
            <a:spLocks noGrp="1"/>
          </p:cNvSpPr>
          <p:nvPr>
            <p:ph sz="half" idx="100" hasCustomPrompt="1"/>
          </p:nvPr>
        </p:nvSpPr>
        <p:spPr>
          <a:xfrm>
            <a:off x="7020272" y="2711840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Data </a:t>
            </a:r>
            <a:r>
              <a:rPr lang="fr-FR" dirty="0" err="1" smtClean="0"/>
              <a:t>Grid</a:t>
            </a:r>
            <a:r>
              <a:rPr lang="fr-FR" dirty="0" smtClean="0"/>
              <a:t>, </a:t>
            </a:r>
            <a:r>
              <a:rPr lang="fr-FR" dirty="0" err="1" smtClean="0"/>
              <a:t>NoSQL</a:t>
            </a:r>
            <a:endParaRPr lang="fr-FR" dirty="0" smtClean="0"/>
          </a:p>
          <a:p>
            <a:pPr lvl="0"/>
            <a:r>
              <a:rPr lang="fr-FR" dirty="0" smtClean="0"/>
              <a:t>Solution : Cassandra, </a:t>
            </a:r>
            <a:r>
              <a:rPr lang="fr-FR" dirty="0" err="1" smtClean="0"/>
              <a:t>Gigaspace</a:t>
            </a:r>
            <a:r>
              <a:rPr lang="fr-FR" dirty="0" smtClean="0"/>
              <a:t>, </a:t>
            </a:r>
            <a:r>
              <a:rPr lang="fr-FR" dirty="0" err="1" smtClean="0"/>
              <a:t>Gemfire</a:t>
            </a:r>
            <a:r>
              <a:rPr lang="fr-FR" dirty="0" smtClean="0"/>
              <a:t>…</a:t>
            </a:r>
          </a:p>
        </p:txBody>
      </p:sp>
      <p:sp>
        <p:nvSpPr>
          <p:cNvPr id="98" name="Espace réservé du contenu 2"/>
          <p:cNvSpPr>
            <a:spLocks noGrp="1"/>
          </p:cNvSpPr>
          <p:nvPr>
            <p:ph sz="half" idx="101" hasCustomPrompt="1"/>
          </p:nvPr>
        </p:nvSpPr>
        <p:spPr>
          <a:xfrm>
            <a:off x="7020272" y="2564904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Distributed</a:t>
            </a:r>
            <a:r>
              <a:rPr lang="fr-FR" dirty="0" smtClean="0"/>
              <a:t> Storage</a:t>
            </a:r>
          </a:p>
        </p:txBody>
      </p:sp>
      <p:sp>
        <p:nvSpPr>
          <p:cNvPr id="99" name="Espace réservé du contenu 2"/>
          <p:cNvSpPr>
            <a:spLocks noGrp="1"/>
          </p:cNvSpPr>
          <p:nvPr>
            <p:ph sz="half" idx="102" hasCustomPrompt="1"/>
          </p:nvPr>
        </p:nvSpPr>
        <p:spPr>
          <a:xfrm>
            <a:off x="7039710" y="3379352"/>
            <a:ext cx="1852770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(en support à l’analytique, CEP…)</a:t>
            </a:r>
          </a:p>
          <a:p>
            <a:pPr lvl="0"/>
            <a:r>
              <a:rPr lang="fr-FR" dirty="0" smtClean="0"/>
              <a:t>Machine Learning</a:t>
            </a:r>
          </a:p>
          <a:p>
            <a:pPr lvl="0"/>
            <a:r>
              <a:rPr lang="fr-FR" dirty="0" smtClean="0"/>
              <a:t>Solution : Apache </a:t>
            </a:r>
            <a:r>
              <a:rPr lang="fr-FR" dirty="0" err="1" smtClean="0"/>
              <a:t>Mahout</a:t>
            </a:r>
            <a:r>
              <a:rPr lang="fr-FR" dirty="0" smtClean="0"/>
              <a:t>…</a:t>
            </a:r>
          </a:p>
        </p:txBody>
      </p:sp>
      <p:sp>
        <p:nvSpPr>
          <p:cNvPr id="100" name="Espace réservé du contenu 2"/>
          <p:cNvSpPr>
            <a:spLocks noGrp="1"/>
          </p:cNvSpPr>
          <p:nvPr>
            <p:ph sz="half" idx="103" hasCustomPrompt="1"/>
          </p:nvPr>
        </p:nvSpPr>
        <p:spPr>
          <a:xfrm>
            <a:off x="7039710" y="3232416"/>
            <a:ext cx="1852770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Intelligence Artificielle </a:t>
            </a:r>
          </a:p>
        </p:txBody>
      </p:sp>
      <p:sp>
        <p:nvSpPr>
          <p:cNvPr id="101" name="Espace réservé du contenu 2"/>
          <p:cNvSpPr>
            <a:spLocks noGrp="1"/>
          </p:cNvSpPr>
          <p:nvPr>
            <p:ph sz="half" idx="104" hasCustomPrompt="1"/>
          </p:nvPr>
        </p:nvSpPr>
        <p:spPr>
          <a:xfrm>
            <a:off x="7039711" y="4073997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outillage, </a:t>
            </a:r>
            <a:r>
              <a:rPr lang="fr-FR" dirty="0" err="1" smtClean="0"/>
              <a:t>process</a:t>
            </a:r>
            <a:r>
              <a:rPr lang="fr-FR" dirty="0" smtClean="0"/>
              <a:t>, patterns d’architecture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Puppet</a:t>
            </a:r>
            <a:r>
              <a:rPr lang="fr-FR" dirty="0" smtClean="0"/>
              <a:t>, </a:t>
            </a:r>
            <a:r>
              <a:rPr lang="fr-FR" dirty="0" err="1" smtClean="0"/>
              <a:t>MCollective</a:t>
            </a:r>
            <a:endParaRPr lang="fr-FR" dirty="0" smtClean="0"/>
          </a:p>
        </p:txBody>
      </p:sp>
      <p:sp>
        <p:nvSpPr>
          <p:cNvPr id="102" name="Espace réservé du contenu 2"/>
          <p:cNvSpPr>
            <a:spLocks noGrp="1"/>
          </p:cNvSpPr>
          <p:nvPr>
            <p:ph sz="half" idx="105" hasCustomPrompt="1"/>
          </p:nvPr>
        </p:nvSpPr>
        <p:spPr>
          <a:xfrm>
            <a:off x="7039711" y="3927061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DevOps</a:t>
            </a:r>
            <a:r>
              <a:rPr lang="fr-FR" dirty="0" smtClean="0"/>
              <a:t> et </a:t>
            </a:r>
            <a:r>
              <a:rPr lang="fr-FR" dirty="0" err="1" smtClean="0"/>
              <a:t>Continuous</a:t>
            </a:r>
            <a:r>
              <a:rPr lang="fr-FR" dirty="0" smtClean="0"/>
              <a:t> </a:t>
            </a:r>
            <a:r>
              <a:rPr lang="fr-FR" dirty="0" err="1" smtClean="0"/>
              <a:t>Delivery</a:t>
            </a:r>
            <a:endParaRPr lang="fr-FR" dirty="0" smtClean="0"/>
          </a:p>
        </p:txBody>
      </p:sp>
      <p:sp>
        <p:nvSpPr>
          <p:cNvPr id="103" name="Espace réservé du contenu 2"/>
          <p:cNvSpPr>
            <a:spLocks noGrp="1"/>
          </p:cNvSpPr>
          <p:nvPr>
            <p:ph sz="half" idx="106" hasCustomPrompt="1"/>
          </p:nvPr>
        </p:nvSpPr>
        <p:spPr>
          <a:xfrm>
            <a:off x="7033231" y="4755199"/>
            <a:ext cx="1872208" cy="585619"/>
          </a:xfrm>
          <a:solidFill>
            <a:schemeClr val="bg2"/>
          </a:solidFill>
          <a:ln w="38100" cmpd="sng">
            <a:noFill/>
          </a:ln>
        </p:spPr>
        <p:txBody>
          <a:bodyPr anchor="t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Cloud </a:t>
            </a:r>
            <a:r>
              <a:rPr lang="fr-FR" dirty="0" err="1" smtClean="0"/>
              <a:t>Computing</a:t>
            </a:r>
            <a:endParaRPr lang="fr-FR" dirty="0" smtClean="0"/>
          </a:p>
          <a:p>
            <a:pPr lvl="0"/>
            <a:r>
              <a:rPr lang="fr-FR" dirty="0" smtClean="0"/>
              <a:t>Virtualisation</a:t>
            </a:r>
          </a:p>
          <a:p>
            <a:pPr lvl="0"/>
            <a:r>
              <a:rPr lang="fr-FR" dirty="0" smtClean="0"/>
              <a:t>Solution : Amazon Web Services, </a:t>
            </a:r>
            <a:r>
              <a:rPr lang="fr-FR" dirty="0" err="1" smtClean="0"/>
              <a:t>VMWare</a:t>
            </a:r>
            <a:r>
              <a:rPr lang="fr-FR" dirty="0" smtClean="0"/>
              <a:t>, </a:t>
            </a:r>
            <a:r>
              <a:rPr lang="fr-FR" dirty="0" err="1" smtClean="0"/>
              <a:t>Xen</a:t>
            </a:r>
            <a:r>
              <a:rPr lang="fr-FR" dirty="0" smtClean="0"/>
              <a:t>…</a:t>
            </a:r>
          </a:p>
          <a:p>
            <a:pPr lvl="0"/>
            <a:endParaRPr lang="fr-FR" dirty="0" smtClean="0"/>
          </a:p>
        </p:txBody>
      </p:sp>
      <p:sp>
        <p:nvSpPr>
          <p:cNvPr id="104" name="Espace réservé du contenu 2"/>
          <p:cNvSpPr>
            <a:spLocks noGrp="1"/>
          </p:cNvSpPr>
          <p:nvPr>
            <p:ph sz="half" idx="107" hasCustomPrompt="1"/>
          </p:nvPr>
        </p:nvSpPr>
        <p:spPr>
          <a:xfrm>
            <a:off x="7033231" y="4608263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Infrastructure</a:t>
            </a:r>
          </a:p>
        </p:txBody>
      </p:sp>
      <p:sp>
        <p:nvSpPr>
          <p:cNvPr id="105" name="Espace réservé du contenu 2"/>
          <p:cNvSpPr>
            <a:spLocks noGrp="1"/>
          </p:cNvSpPr>
          <p:nvPr>
            <p:ph sz="half" idx="108" hasCustomPrompt="1"/>
          </p:nvPr>
        </p:nvSpPr>
        <p:spPr>
          <a:xfrm>
            <a:off x="7020272" y="5712942"/>
            <a:ext cx="1872208" cy="24135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Java, .Net, Ruby, PHP…</a:t>
            </a:r>
          </a:p>
        </p:txBody>
      </p:sp>
      <p:sp>
        <p:nvSpPr>
          <p:cNvPr id="106" name="Espace réservé du contenu 2"/>
          <p:cNvSpPr>
            <a:spLocks noGrp="1"/>
          </p:cNvSpPr>
          <p:nvPr>
            <p:ph sz="half" idx="109" hasCustomPrompt="1"/>
          </p:nvPr>
        </p:nvSpPr>
        <p:spPr>
          <a:xfrm>
            <a:off x="7020272" y="5437767"/>
            <a:ext cx="1872208" cy="28165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Industrialisation des développements &amp; langages : </a:t>
            </a:r>
          </a:p>
        </p:txBody>
      </p:sp>
      <p:sp>
        <p:nvSpPr>
          <p:cNvPr id="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41323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687882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 hasCustomPrompt="1"/>
          </p:nvPr>
        </p:nvSpPr>
        <p:spPr>
          <a:xfrm>
            <a:off x="0" y="730379"/>
            <a:ext cx="9144000" cy="55789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46700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0"/>
            <a:ext cx="8077200" cy="914400"/>
          </a:xfrm>
        </p:spPr>
        <p:txBody>
          <a:bodyPr r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257800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Tx/>
              <a:buChar char="•"/>
              <a:tabLst/>
              <a:defRPr>
                <a:latin typeface="Calibri"/>
                <a:cs typeface="Calibri"/>
              </a:defRPr>
            </a:lvl3pPr>
            <a:lvl4pPr marL="15621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>
                <a:latin typeface="Calibri"/>
                <a:cs typeface="Calibri"/>
              </a:defRPr>
            </a:lvl4pPr>
            <a:lvl5pPr marL="1981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latin typeface="Calibri"/>
                <a:cs typeface="Calibri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Cliquez pour modifier les styles du texte du masque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itchFamily="-106" charset="-128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239000" y="65976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4448A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E1BF3D33-4165-1740-BFF0-1327FC95F871}" type="slidenum">
              <a:rPr lang="fr-FR" sz="2400" smtClean="0">
                <a:latin typeface="Times" pitchFamily="-104" charset="0"/>
                <a:ea typeface="ＭＳ Ｐゴシック" pitchFamily="-104" charset="-128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2400"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14448A"/>
                </a:solidFill>
                <a:latin typeface="Calibri"/>
                <a:ea typeface="ＭＳ Ｐゴシック" pitchFamily="-112" charset="-128"/>
                <a:cs typeface="Calibri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/>
              <a:t>© OCTO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399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64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1858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836712"/>
            <a:ext cx="7772400" cy="1872208"/>
          </a:xfrm>
        </p:spPr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0"/>
          </p:nvPr>
        </p:nvSpPr>
        <p:spPr>
          <a:xfrm>
            <a:off x="346999" y="3106914"/>
            <a:ext cx="2640825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58485" y="2929800"/>
            <a:ext cx="2629852" cy="194400"/>
          </a:xfrm>
          <a:solidFill>
            <a:schemeClr val="accent1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12"/>
          </p:nvPr>
        </p:nvSpPr>
        <p:spPr>
          <a:xfrm>
            <a:off x="3243847" y="3110090"/>
            <a:ext cx="2654323" cy="3199230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242035" y="2926625"/>
            <a:ext cx="2660763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4"/>
          </p:nvPr>
        </p:nvSpPr>
        <p:spPr>
          <a:xfrm>
            <a:off x="6164224" y="3106914"/>
            <a:ext cx="2587667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 rIns="180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6159604" y="2926624"/>
            <a:ext cx="2593734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3628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980728"/>
            <a:ext cx="8382000" cy="1584176"/>
          </a:xfrm>
        </p:spPr>
        <p:txBody>
          <a:bodyPr/>
          <a:lstStyle>
            <a:lvl1pPr marL="0" indent="0">
              <a:buFont typeface="Arial"/>
              <a:buNone/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0" hasCustomPrompt="1"/>
          </p:nvPr>
        </p:nvSpPr>
        <p:spPr>
          <a:xfrm>
            <a:off x="3810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26"/>
          </p:nvPr>
        </p:nvSpPr>
        <p:spPr>
          <a:xfrm>
            <a:off x="3810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810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35"/>
          </p:nvPr>
        </p:nvSpPr>
        <p:spPr>
          <a:xfrm>
            <a:off x="3810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46482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7"/>
          </p:nvPr>
        </p:nvSpPr>
        <p:spPr>
          <a:xfrm>
            <a:off x="46482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46482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sz="half" idx="39"/>
          </p:nvPr>
        </p:nvSpPr>
        <p:spPr>
          <a:xfrm>
            <a:off x="46482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28674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925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0"/>
          </p:nvPr>
        </p:nvSpPr>
        <p:spPr>
          <a:xfrm>
            <a:off x="304800" y="980728"/>
            <a:ext cx="8578972" cy="1584176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780928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2971800"/>
            <a:ext cx="4014652" cy="1363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76128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765849"/>
            <a:ext cx="4022572" cy="1368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5467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764704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16057" y="965787"/>
            <a:ext cx="4014652" cy="1095061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09119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698840"/>
            <a:ext cx="4022572" cy="1106424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23528" y="2276872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37"/>
          </p:nvPr>
        </p:nvSpPr>
        <p:spPr>
          <a:xfrm>
            <a:off x="323528" y="2467744"/>
            <a:ext cx="4014652" cy="1872208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03848" y="44623"/>
            <a:ext cx="5686470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3093" y="13092"/>
            <a:ext cx="3118747" cy="60696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403648" y="188640"/>
            <a:ext cx="1512168" cy="288032"/>
          </a:xfrm>
        </p:spPr>
        <p:txBody>
          <a:bodyPr/>
          <a:lstStyle>
            <a:lvl1pPr marL="0" indent="0">
              <a:buFontTx/>
              <a:buNone/>
              <a:defRPr/>
            </a:lvl1pPr>
            <a:lvl5pPr>
              <a:defRPr sz="1000"/>
            </a:lvl5pPr>
          </a:lstStyle>
          <a:p>
            <a:pPr lvl="0"/>
            <a:r>
              <a:rPr lang="fr-FR" dirty="0" smtClean="0"/>
              <a:t>Nom du client</a:t>
            </a:r>
            <a:endParaRPr lang="fr-FR" dirty="0"/>
          </a:p>
        </p:txBody>
      </p:sp>
      <p:sp>
        <p:nvSpPr>
          <p:cNvPr id="20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6002934"/>
            <a:ext cx="8587680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pour une image  2"/>
          <p:cNvSpPr>
            <a:spLocks noGrp="1"/>
          </p:cNvSpPr>
          <p:nvPr>
            <p:ph type="pic" idx="38" hasCustomPrompt="1"/>
          </p:nvPr>
        </p:nvSpPr>
        <p:spPr>
          <a:xfrm>
            <a:off x="4572000" y="764703"/>
            <a:ext cx="4320480" cy="5040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</p:spTree>
    <p:extLst>
      <p:ext uri="{BB962C8B-B14F-4D97-AF65-F5344CB8AC3E}">
        <p14:creationId xmlns:p14="http://schemas.microsoft.com/office/powerpoint/2010/main" val="381099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  2"/>
          <p:cNvSpPr>
            <a:spLocks noGrp="1"/>
          </p:cNvSpPr>
          <p:nvPr>
            <p:ph type="pic" idx="10"/>
          </p:nvPr>
        </p:nvSpPr>
        <p:spPr>
          <a:xfrm>
            <a:off x="4572000" y="720086"/>
            <a:ext cx="4572000" cy="55892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1005443"/>
            <a:ext cx="3801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5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800" y="1203291"/>
            <a:ext cx="3799050" cy="2618936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0593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0"/>
          </p:nvPr>
        </p:nvSpPr>
        <p:spPr>
          <a:xfrm>
            <a:off x="323528" y="1021212"/>
            <a:ext cx="8568952" cy="5144091"/>
          </a:xfrm>
        </p:spPr>
        <p:txBody>
          <a:bodyPr/>
          <a:lstStyle/>
          <a:p>
            <a:r>
              <a:rPr lang="fr-FR" smtClean="0"/>
              <a:t>Faire glisser l'image vers l'espace réservé ou cliquer sur l'icône pour l'ajouter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7402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" y="1"/>
            <a:ext cx="914257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7162800" y="6512670"/>
            <a:ext cx="1905000" cy="34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A6E779DC-D75E-4E39-864F-7DAACC95FF26}" type="slidenum">
              <a:rPr lang="fr-FR" sz="1000">
                <a:solidFill>
                  <a:srgbClr val="FFFFFF"/>
                </a:solidFill>
                <a:latin typeface="Arial" charset="0"/>
                <a:ea typeface="ＭＳ Ｐゴシック" pitchFamily="-104" charset="-128"/>
              </a:rPr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10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010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ＭＳ Ｐゴシック" pitchFamily="-104" charset="-128"/>
          <a:cs typeface="ＭＳ Ｐゴシック" pitchFamily="-10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D60"/>
        </a:buClr>
        <a:buSzPct val="100000"/>
        <a:buBlip>
          <a:blip r:embed="rId20"/>
        </a:buBlip>
        <a:defRPr sz="1600" cap="none">
          <a:solidFill>
            <a:srgbClr val="4C4C4C"/>
          </a:solidFill>
          <a:latin typeface="+mn-lt"/>
          <a:ea typeface="ＭＳ Ｐゴシック" pitchFamily="-104" charset="-128"/>
          <a:cs typeface="ＭＳ Ｐゴシック" pitchFamily="-1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1"/>
        </a:buBlip>
        <a:defRPr sz="1400" cap="none">
          <a:solidFill>
            <a:srgbClr val="4C4C4C"/>
          </a:solidFill>
          <a:latin typeface="+mn-lt"/>
          <a:ea typeface="ＭＳ Ｐゴシック" pitchFamily="-10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2"/>
        </a:buBlip>
        <a:defRPr sz="1200" cap="none">
          <a:solidFill>
            <a:srgbClr val="4C4C4C"/>
          </a:solidFill>
          <a:latin typeface="+mn-lt"/>
          <a:ea typeface="ＭＳ Ｐゴシック" pitchFamily="-10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3"/>
        </a:buBlip>
        <a:defRPr sz="1100" cap="none">
          <a:solidFill>
            <a:srgbClr val="4C4C4C"/>
          </a:solidFill>
          <a:latin typeface="+mn-lt"/>
          <a:ea typeface="ＭＳ Ｐゴシック" pitchFamily="-10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C4C4C"/>
          </a:solidFill>
          <a:latin typeface="+mn-lt"/>
          <a:ea typeface="ＭＳ Ｐゴシック" pitchFamily="-10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5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pour une image  3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503294339"/>
              </p:ext>
            </p:extLst>
          </p:nvPr>
        </p:nvGraphicFramePr>
        <p:xfrm>
          <a:off x="0" y="730250"/>
          <a:ext cx="91440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888990"/>
      </p:ext>
    </p:extLst>
  </p:cSld>
  <p:clrMapOvr>
    <a:masterClrMapping/>
  </p:clrMapOvr>
</p:sld>
</file>

<file path=ppt/theme/theme1.xml><?xml version="1.0" encoding="utf-8"?>
<a:theme xmlns:a="http://schemas.openxmlformats.org/drawingml/2006/main" name="modele-LIVRABLE-V0.10.4">
  <a:themeElements>
    <a:clrScheme name="Personnalisée 8">
      <a:dk1>
        <a:srgbClr val="FFFFFF"/>
      </a:dk1>
      <a:lt1>
        <a:srgbClr val="FFFFFF"/>
      </a:lt1>
      <a:dk2>
        <a:srgbClr val="000000"/>
      </a:dk2>
      <a:lt2>
        <a:srgbClr val="FFFFFF"/>
      </a:lt2>
      <a:accent1>
        <a:srgbClr val="00A2D8"/>
      </a:accent1>
      <a:accent2>
        <a:srgbClr val="FAB434"/>
      </a:accent2>
      <a:accent3>
        <a:srgbClr val="78B755"/>
      </a:accent3>
      <a:accent4>
        <a:srgbClr val="E63527"/>
      </a:accent4>
      <a:accent5>
        <a:srgbClr val="78C6C3"/>
      </a:accent5>
      <a:accent6>
        <a:srgbClr val="002458"/>
      </a:accent6>
      <a:hlink>
        <a:srgbClr val="000000"/>
      </a:hlink>
      <a:folHlink>
        <a:srgbClr val="80808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BFBFBF"/>
          </a:solidFill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rgbClr val="00A2D8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3</Words>
  <Application>Microsoft Macintosh PowerPoint</Application>
  <PresentationFormat>Présentation à l'écran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Calibri</vt:lpstr>
      <vt:lpstr>ＭＳ Ｐゴシック</vt:lpstr>
      <vt:lpstr>SimSun</vt:lpstr>
      <vt:lpstr>Times</vt:lpstr>
      <vt:lpstr>Wingdings</vt:lpstr>
      <vt:lpstr>Arial</vt:lpstr>
      <vt:lpstr>modele-LIVRABLE-V0.10.4</vt:lpstr>
      <vt:lpstr>Présentation PowerPoint</vt:lpstr>
    </vt:vector>
  </TitlesOfParts>
  <Company>OCTO Technology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Cédrick Lunven</dc:creator>
  <cp:lastModifiedBy>Julien Kirch</cp:lastModifiedBy>
  <cp:revision>117</cp:revision>
  <dcterms:created xsi:type="dcterms:W3CDTF">2014-10-18T00:26:10Z</dcterms:created>
  <dcterms:modified xsi:type="dcterms:W3CDTF">2017-10-09T08:42:03Z</dcterms:modified>
</cp:coreProperties>
</file>