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257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Image 13" descr="barre-ba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82" y="6309581"/>
            <a:ext cx="9152882" cy="557299"/>
          </a:xfrm>
          <a:prstGeom prst="rect">
            <a:avLst/>
          </a:prstGeom>
        </p:spPr>
      </p:pic>
      <p:sp>
        <p:nvSpPr>
          <p:cNvPr id="16" name="Rectangle 16"/>
          <p:cNvSpPr>
            <a:spLocks noChangeArrowheads="1"/>
          </p:cNvSpPr>
          <p:nvPr userDrawn="1"/>
        </p:nvSpPr>
        <p:spPr bwMode="auto">
          <a:xfrm>
            <a:off x="0" y="2254250"/>
            <a:ext cx="720000" cy="252000"/>
          </a:xfrm>
          <a:prstGeom prst="rect">
            <a:avLst/>
          </a:prstGeom>
          <a:solidFill>
            <a:srgbClr val="00A2D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 userDrawn="1"/>
        </p:nvSpPr>
        <p:spPr bwMode="auto">
          <a:xfrm>
            <a:off x="5220072" y="6297455"/>
            <a:ext cx="2667000" cy="5561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Tél : +33 (0)1 58 56 10 00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Fax : +33 (0)1 58 56 10 01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www.octo.com</a:t>
            </a:r>
          </a:p>
        </p:txBody>
      </p:sp>
      <p:sp>
        <p:nvSpPr>
          <p:cNvPr id="20" name="Text Box 20"/>
          <p:cNvSpPr txBox="1">
            <a:spLocks noChangeArrowheads="1"/>
          </p:cNvSpPr>
          <p:nvPr userDrawn="1"/>
        </p:nvSpPr>
        <p:spPr bwMode="auto">
          <a:xfrm>
            <a:off x="228600" y="6564974"/>
            <a:ext cx="2330450" cy="2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© OCTO 2013  </a:t>
            </a:r>
          </a:p>
        </p:txBody>
      </p:sp>
      <p:sp>
        <p:nvSpPr>
          <p:cNvPr id="23" name="Text Box 17"/>
          <p:cNvSpPr txBox="1">
            <a:spLocks noChangeArrowheads="1"/>
          </p:cNvSpPr>
          <p:nvPr userDrawn="1"/>
        </p:nvSpPr>
        <p:spPr bwMode="auto">
          <a:xfrm>
            <a:off x="1328936" y="6297455"/>
            <a:ext cx="266700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50, avenue des Champs-Elysées</a:t>
            </a:r>
          </a:p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75008 Paris - FRANCE</a:t>
            </a:r>
          </a:p>
        </p:txBody>
      </p:sp>
      <p:pic>
        <p:nvPicPr>
          <p:cNvPr id="24" name="Image 23" descr="signe-reserve2.png"/>
          <p:cNvPicPr>
            <a:picLocks noChangeAspect="1"/>
          </p:cNvPicPr>
          <p:nvPr userDrawn="1"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8247" y="6381327"/>
            <a:ext cx="937809" cy="476673"/>
          </a:xfrm>
          <a:prstGeom prst="rect">
            <a:avLst/>
          </a:prstGeom>
        </p:spPr>
      </p:pic>
      <p:pic>
        <p:nvPicPr>
          <p:cNvPr id="25" name="Image 24" descr="trame_code.png"/>
          <p:cNvPicPr>
            <a:picLocks noChangeAspect="1"/>
          </p:cNvPicPr>
          <p:nvPr userDrawn="1"/>
        </p:nvPicPr>
        <p:blipFill rotWithShape="1">
          <a:blip r:embed="rId5" cstate="print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2433" y="6313953"/>
            <a:ext cx="2448272" cy="524451"/>
          </a:xfrm>
          <a:prstGeom prst="rect">
            <a:avLst/>
          </a:prstGeom>
        </p:spPr>
      </p:pic>
      <p:sp>
        <p:nvSpPr>
          <p:cNvPr id="1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90600" y="54102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#Référence </a:t>
            </a:r>
            <a:r>
              <a:rPr lang="fr-FR" dirty="0" err="1" smtClean="0"/>
              <a:t>Propale</a:t>
            </a:r>
            <a:endParaRPr lang="fr-FR" dirty="0" smtClean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0" hasCustomPrompt="1"/>
          </p:nvPr>
        </p:nvSpPr>
        <p:spPr>
          <a:xfrm>
            <a:off x="990600" y="56388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Date d’envoi format </a:t>
            </a:r>
            <a:r>
              <a:rPr lang="fr-FR" dirty="0" err="1" smtClean="0"/>
              <a:t>jj/mm/aaaa</a:t>
            </a:r>
            <a:endParaRPr lang="fr-FR" dirty="0" smtClean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2103512"/>
            <a:ext cx="79396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28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4655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4800" y="1112934"/>
            <a:ext cx="8571600" cy="1307954"/>
          </a:xfrm>
          <a:noFill/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 marL="457200" indent="0">
              <a:buFont typeface="Arial"/>
              <a:buNone/>
              <a:defRPr sz="12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08720"/>
            <a:ext cx="4125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0"/>
          </p:nvPr>
        </p:nvSpPr>
        <p:spPr>
          <a:xfrm>
            <a:off x="304800" y="2768716"/>
            <a:ext cx="5415526" cy="2100444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564904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8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799" y="5215467"/>
            <a:ext cx="8573365" cy="94858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04800" y="5005513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5867400" y="2564904"/>
            <a:ext cx="3015179" cy="194400"/>
          </a:xfr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26" name="Espace réservé du contenu 3"/>
          <p:cNvSpPr>
            <a:spLocks noGrp="1"/>
          </p:cNvSpPr>
          <p:nvPr>
            <p:ph sz="half" idx="16"/>
          </p:nvPr>
        </p:nvSpPr>
        <p:spPr>
          <a:xfrm>
            <a:off x="5871020" y="4114799"/>
            <a:ext cx="3016800" cy="7257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9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5867399" y="3907143"/>
            <a:ext cx="3016800" cy="194400"/>
          </a:xfrm>
          <a:solidFill>
            <a:srgbClr val="78B755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8"/>
          </p:nvPr>
        </p:nvSpPr>
        <p:spPr>
          <a:xfrm>
            <a:off x="5868144" y="2769434"/>
            <a:ext cx="3016800" cy="96192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4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5081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3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949280"/>
            <a:ext cx="8515671" cy="266250"/>
          </a:xfr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C9E2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2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02106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5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81936"/>
            <a:ext cx="4184397" cy="1221884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6" name="Espace réservé du contenu 2"/>
          <p:cNvSpPr>
            <a:spLocks noGrp="1"/>
          </p:cNvSpPr>
          <p:nvPr>
            <p:ph sz="half" idx="30"/>
          </p:nvPr>
        </p:nvSpPr>
        <p:spPr>
          <a:xfrm>
            <a:off x="4638354" y="2348880"/>
            <a:ext cx="4184397" cy="1133717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7" name="Espace réservé du contenu 2"/>
          <p:cNvSpPr>
            <a:spLocks noGrp="1"/>
          </p:cNvSpPr>
          <p:nvPr>
            <p:ph sz="half" idx="31"/>
          </p:nvPr>
        </p:nvSpPr>
        <p:spPr>
          <a:xfrm>
            <a:off x="4644008" y="3573016"/>
            <a:ext cx="4184397" cy="1152081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34"/>
          </p:nvPr>
        </p:nvSpPr>
        <p:spPr>
          <a:xfrm>
            <a:off x="4636075" y="4809202"/>
            <a:ext cx="4184397" cy="1008065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5" hasCustomPrompt="1"/>
          </p:nvPr>
        </p:nvSpPr>
        <p:spPr>
          <a:xfrm>
            <a:off x="304800" y="234888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36"/>
          </p:nvPr>
        </p:nvSpPr>
        <p:spPr>
          <a:xfrm>
            <a:off x="304800" y="2551954"/>
            <a:ext cx="4125600" cy="9371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37" hasCustomPrompt="1"/>
          </p:nvPr>
        </p:nvSpPr>
        <p:spPr>
          <a:xfrm>
            <a:off x="304800" y="3573016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38"/>
          </p:nvPr>
        </p:nvSpPr>
        <p:spPr>
          <a:xfrm>
            <a:off x="304800" y="3776090"/>
            <a:ext cx="4125600" cy="94905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texte 2"/>
          <p:cNvSpPr>
            <a:spLocks noGrp="1"/>
          </p:cNvSpPr>
          <p:nvPr>
            <p:ph type="body" idx="39" hasCustomPrompt="1"/>
          </p:nvPr>
        </p:nvSpPr>
        <p:spPr>
          <a:xfrm>
            <a:off x="304800" y="4797152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8" name="Espace réservé du contenu 2"/>
          <p:cNvSpPr>
            <a:spLocks noGrp="1"/>
          </p:cNvSpPr>
          <p:nvPr>
            <p:ph sz="half" idx="40"/>
          </p:nvPr>
        </p:nvSpPr>
        <p:spPr>
          <a:xfrm>
            <a:off x="304800" y="5000227"/>
            <a:ext cx="4125600" cy="816208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3780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237085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04800" y="2649237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sz="half" idx="37"/>
          </p:nvPr>
        </p:nvSpPr>
        <p:spPr>
          <a:xfrm>
            <a:off x="304800" y="2852312"/>
            <a:ext cx="4125600" cy="122476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304800" y="434340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sz="half" idx="39"/>
          </p:nvPr>
        </p:nvSpPr>
        <p:spPr>
          <a:xfrm>
            <a:off x="304800" y="4546474"/>
            <a:ext cx="4125600" cy="118678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93721"/>
            <a:ext cx="4184397" cy="1452923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40"/>
          </p:nvPr>
        </p:nvSpPr>
        <p:spPr>
          <a:xfrm>
            <a:off x="4636075" y="2636912"/>
            <a:ext cx="4184397" cy="1438448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1"/>
          </p:nvPr>
        </p:nvSpPr>
        <p:spPr>
          <a:xfrm>
            <a:off x="4636075" y="4343400"/>
            <a:ext cx="4184397" cy="1393842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8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858918"/>
            <a:ext cx="8514361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08207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1324730" y="1268760"/>
            <a:ext cx="3247270" cy="4735771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1331640" y="1052736"/>
            <a:ext cx="3240360" cy="230538"/>
          </a:xfr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Enjeux à adresser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32" hasCustomPrompt="1"/>
          </p:nvPr>
        </p:nvSpPr>
        <p:spPr>
          <a:xfrm>
            <a:off x="1403648" y="1354460"/>
            <a:ext cx="3077696" cy="274340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Evolution des usages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33" hasCustomPrompt="1"/>
          </p:nvPr>
        </p:nvSpPr>
        <p:spPr>
          <a:xfrm>
            <a:off x="1403648" y="1752646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Intégration de nouvelles sources de données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40" hasCustomPrompt="1"/>
          </p:nvPr>
        </p:nvSpPr>
        <p:spPr>
          <a:xfrm>
            <a:off x="1403648" y="1936360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Live data, </a:t>
            </a:r>
            <a:r>
              <a:rPr lang="fr-FR" dirty="0" err="1" smtClean="0"/>
              <a:t>static</a:t>
            </a:r>
            <a:r>
              <a:rPr lang="fr-FR" dirty="0" smtClean="0"/>
              <a:t> data, et social media data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sz="half" idx="41" hasCustomPrompt="1"/>
          </p:nvPr>
        </p:nvSpPr>
        <p:spPr>
          <a:xfrm>
            <a:off x="1403648" y="230205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de gros volumes de données historiques 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42" hasCustomPrompt="1"/>
          </p:nvPr>
        </p:nvSpPr>
        <p:spPr>
          <a:xfrm>
            <a:off x="1403648" y="2485773"/>
            <a:ext cx="3077696" cy="319611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Accès à distance à une grande quantité de données historiques brutes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3" hasCustomPrompt="1"/>
          </p:nvPr>
        </p:nvSpPr>
        <p:spPr>
          <a:xfrm>
            <a:off x="1403648" y="2924944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temps-réel</a:t>
            </a:r>
          </a:p>
        </p:txBody>
      </p:sp>
      <p:sp>
        <p:nvSpPr>
          <p:cNvPr id="29" name="Espace réservé du contenu 2"/>
          <p:cNvSpPr>
            <a:spLocks noGrp="1"/>
          </p:cNvSpPr>
          <p:nvPr>
            <p:ph sz="half" idx="45" hasCustomPrompt="1"/>
          </p:nvPr>
        </p:nvSpPr>
        <p:spPr>
          <a:xfrm>
            <a:off x="1403648" y="3565806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Flexibilité de la gestion des </a:t>
            </a:r>
            <a:r>
              <a:rPr lang="fr-FR" dirty="0" err="1" smtClean="0"/>
              <a:t>Workflows</a:t>
            </a:r>
            <a:r>
              <a:rPr lang="fr-FR" dirty="0" smtClean="0"/>
              <a:t> et des exceptions</a:t>
            </a:r>
          </a:p>
        </p:txBody>
      </p:sp>
      <p:sp>
        <p:nvSpPr>
          <p:cNvPr id="31" name="Espace réservé du contenu 2"/>
          <p:cNvSpPr>
            <a:spLocks noGrp="1"/>
          </p:cNvSpPr>
          <p:nvPr>
            <p:ph sz="half" idx="47" hasCustomPrompt="1"/>
          </p:nvPr>
        </p:nvSpPr>
        <p:spPr>
          <a:xfrm>
            <a:off x="1403648" y="4221088"/>
            <a:ext cx="3077696" cy="36759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mieux segmenter, analyser les données, réagir à des événements</a:t>
            </a:r>
          </a:p>
        </p:txBody>
      </p:sp>
      <p:sp>
        <p:nvSpPr>
          <p:cNvPr id="34" name="Espace réservé du contenu 2"/>
          <p:cNvSpPr>
            <a:spLocks noGrp="1"/>
          </p:cNvSpPr>
          <p:nvPr>
            <p:ph sz="half" idx="50" hasCustomPrompt="1"/>
          </p:nvPr>
        </p:nvSpPr>
        <p:spPr>
          <a:xfrm>
            <a:off x="1403648" y="522846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« Commoditisation » des infrastructures</a:t>
            </a:r>
          </a:p>
        </p:txBody>
      </p:sp>
      <p:sp>
        <p:nvSpPr>
          <p:cNvPr id="35" name="Rectangle 34"/>
          <p:cNvSpPr/>
          <p:nvPr userDrawn="1"/>
        </p:nvSpPr>
        <p:spPr bwMode="auto">
          <a:xfrm>
            <a:off x="4932040" y="1268759"/>
            <a:ext cx="4032448" cy="956619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36" name="Espace réservé du texte 2"/>
          <p:cNvSpPr>
            <a:spLocks noGrp="1"/>
          </p:cNvSpPr>
          <p:nvPr>
            <p:ph type="body" idx="51" hasCustomPrompt="1"/>
          </p:nvPr>
        </p:nvSpPr>
        <p:spPr>
          <a:xfrm>
            <a:off x="4940621" y="1052736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métier / Evolution des usages</a:t>
            </a:r>
          </a:p>
        </p:txBody>
      </p:sp>
      <p:sp>
        <p:nvSpPr>
          <p:cNvPr id="57" name="Rectangle 56"/>
          <p:cNvSpPr/>
          <p:nvPr userDrawn="1"/>
        </p:nvSpPr>
        <p:spPr bwMode="auto">
          <a:xfrm>
            <a:off x="4932040" y="2470043"/>
            <a:ext cx="4032448" cy="3547448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8" name="Espace réservé du texte 2"/>
          <p:cNvSpPr>
            <a:spLocks noGrp="1"/>
          </p:cNvSpPr>
          <p:nvPr>
            <p:ph type="body" idx="62" hasCustomPrompt="1"/>
          </p:nvPr>
        </p:nvSpPr>
        <p:spPr>
          <a:xfrm>
            <a:off x="4940621" y="2276872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Architecture et Technologies</a:t>
            </a:r>
          </a:p>
        </p:txBody>
      </p:sp>
      <p:sp>
        <p:nvSpPr>
          <p:cNvPr id="61" name="Espace réservé du contenu 2"/>
          <p:cNvSpPr>
            <a:spLocks noGrp="1"/>
          </p:cNvSpPr>
          <p:nvPr>
            <p:ph sz="half" idx="77" hasCustomPrompt="1"/>
          </p:nvPr>
        </p:nvSpPr>
        <p:spPr>
          <a:xfrm>
            <a:off x="1403648" y="312079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Les systèmes doivent analyser des données, répondre à des événements corrélés avec une vélocité supérieure</a:t>
            </a:r>
          </a:p>
        </p:txBody>
      </p:sp>
      <p:sp>
        <p:nvSpPr>
          <p:cNvPr id="74" name="Espace réservé du contenu 2"/>
          <p:cNvSpPr>
            <a:spLocks noGrp="1"/>
          </p:cNvSpPr>
          <p:nvPr>
            <p:ph sz="half" idx="79" hasCustomPrompt="1"/>
          </p:nvPr>
        </p:nvSpPr>
        <p:spPr>
          <a:xfrm>
            <a:off x="1403648" y="4901557"/>
            <a:ext cx="3077696" cy="18138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(pour réduire les faux positifs...)</a:t>
            </a:r>
          </a:p>
        </p:txBody>
      </p:sp>
      <p:sp>
        <p:nvSpPr>
          <p:cNvPr id="73" name="Espace réservé du contenu 2"/>
          <p:cNvSpPr>
            <a:spLocks noGrp="1"/>
          </p:cNvSpPr>
          <p:nvPr>
            <p:ph sz="half" idx="78" hasCustomPrompt="1"/>
          </p:nvPr>
        </p:nvSpPr>
        <p:spPr>
          <a:xfrm>
            <a:off x="1403648" y="377788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</a:t>
            </a:r>
            <a:r>
              <a:rPr lang="fr-FR" dirty="0" err="1" smtClean="0"/>
              <a:t>bypasser</a:t>
            </a:r>
            <a:r>
              <a:rPr lang="fr-FR" dirty="0" smtClean="0"/>
              <a:t> les </a:t>
            </a:r>
            <a:r>
              <a:rPr lang="fr-FR" dirty="0" err="1" smtClean="0"/>
              <a:t>process</a:t>
            </a:r>
            <a:r>
              <a:rPr lang="fr-FR" dirty="0" smtClean="0"/>
              <a:t> pour l’analyse, la résolution et le suivi des alertes</a:t>
            </a:r>
          </a:p>
        </p:txBody>
      </p:sp>
      <p:sp>
        <p:nvSpPr>
          <p:cNvPr id="32" name="Espace réservé du contenu 2"/>
          <p:cNvSpPr>
            <a:spLocks noGrp="1"/>
          </p:cNvSpPr>
          <p:nvPr>
            <p:ph sz="half" idx="48" hasCustomPrompt="1"/>
          </p:nvPr>
        </p:nvSpPr>
        <p:spPr>
          <a:xfrm>
            <a:off x="1403648" y="4750243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d'adaptation des algorithmes à la volée </a:t>
            </a:r>
          </a:p>
        </p:txBody>
      </p:sp>
      <p:sp>
        <p:nvSpPr>
          <p:cNvPr id="75" name="Espace réservé du contenu 2"/>
          <p:cNvSpPr>
            <a:spLocks noGrp="1"/>
          </p:cNvSpPr>
          <p:nvPr>
            <p:ph sz="half" idx="80" hasCustomPrompt="1"/>
          </p:nvPr>
        </p:nvSpPr>
        <p:spPr>
          <a:xfrm>
            <a:off x="1403648" y="5426373"/>
            <a:ext cx="3077696" cy="30615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Tolérance à des niveaux de pannes de plus en plus importants à coût contraint, déploiement sur site ou sur le Cloud</a:t>
            </a:r>
          </a:p>
        </p:txBody>
      </p:sp>
      <p:sp>
        <p:nvSpPr>
          <p:cNvPr id="76" name="Espace réservé du contenu 2"/>
          <p:cNvSpPr>
            <a:spLocks noGrp="1"/>
          </p:cNvSpPr>
          <p:nvPr>
            <p:ph sz="half" idx="81" hasCustomPrompt="1"/>
          </p:nvPr>
        </p:nvSpPr>
        <p:spPr>
          <a:xfrm>
            <a:off x="5004048" y="1340768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IHM Naturelles </a:t>
            </a:r>
          </a:p>
        </p:txBody>
      </p:sp>
      <p:sp>
        <p:nvSpPr>
          <p:cNvPr id="77" name="Espace réservé du contenu 2"/>
          <p:cNvSpPr>
            <a:spLocks noGrp="1"/>
          </p:cNvSpPr>
          <p:nvPr>
            <p:ph sz="half" idx="82" hasCustomPrompt="1"/>
          </p:nvPr>
        </p:nvSpPr>
        <p:spPr>
          <a:xfrm>
            <a:off x="5004048" y="1526582"/>
            <a:ext cx="194421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(Tactiles, Cérébrales, Réalité augmentée…)</a:t>
            </a:r>
          </a:p>
        </p:txBody>
      </p:sp>
      <p:sp>
        <p:nvSpPr>
          <p:cNvPr id="78" name="Espace réservé du contenu 2"/>
          <p:cNvSpPr>
            <a:spLocks noGrp="1"/>
          </p:cNvSpPr>
          <p:nvPr>
            <p:ph sz="half" idx="83" hasCustomPrompt="1"/>
          </p:nvPr>
        </p:nvSpPr>
        <p:spPr>
          <a:xfrm>
            <a:off x="4997568" y="1870743"/>
            <a:ext cx="1950695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Internet des objets</a:t>
            </a:r>
          </a:p>
        </p:txBody>
      </p:sp>
      <p:sp>
        <p:nvSpPr>
          <p:cNvPr id="79" name="Espace réservé du contenu 2"/>
          <p:cNvSpPr>
            <a:spLocks noGrp="1"/>
          </p:cNvSpPr>
          <p:nvPr>
            <p:ph sz="half" idx="84" hasCustomPrompt="1"/>
          </p:nvPr>
        </p:nvSpPr>
        <p:spPr>
          <a:xfrm>
            <a:off x="4997568" y="2025964"/>
            <a:ext cx="1950695" cy="14903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(Domotique, RFID…)</a:t>
            </a:r>
          </a:p>
        </p:txBody>
      </p:sp>
      <p:sp>
        <p:nvSpPr>
          <p:cNvPr id="80" name="Espace réservé du contenu 2"/>
          <p:cNvSpPr>
            <a:spLocks noGrp="1"/>
          </p:cNvSpPr>
          <p:nvPr>
            <p:ph sz="half" idx="85" hasCustomPrompt="1"/>
          </p:nvPr>
        </p:nvSpPr>
        <p:spPr>
          <a:xfrm>
            <a:off x="7022504" y="1340768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Social</a:t>
            </a:r>
          </a:p>
        </p:txBody>
      </p:sp>
      <p:sp>
        <p:nvSpPr>
          <p:cNvPr id="81" name="Espace réservé du contenu 2"/>
          <p:cNvSpPr>
            <a:spLocks noGrp="1"/>
          </p:cNvSpPr>
          <p:nvPr>
            <p:ph sz="half" idx="86" hasCustomPrompt="1"/>
          </p:nvPr>
        </p:nvSpPr>
        <p:spPr>
          <a:xfrm>
            <a:off x="7022504" y="1495989"/>
            <a:ext cx="1867442" cy="1490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(Influence du graphe social…)</a:t>
            </a:r>
          </a:p>
        </p:txBody>
      </p:sp>
      <p:sp>
        <p:nvSpPr>
          <p:cNvPr id="82" name="Espace réservé du contenu 2"/>
          <p:cNvSpPr>
            <a:spLocks noGrp="1"/>
          </p:cNvSpPr>
          <p:nvPr>
            <p:ph sz="half" idx="87" hasCustomPrompt="1"/>
          </p:nvPr>
        </p:nvSpPr>
        <p:spPr>
          <a:xfrm>
            <a:off x="7020272" y="1687849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R&amp;D sectorielles</a:t>
            </a:r>
          </a:p>
        </p:txBody>
      </p:sp>
      <p:sp>
        <p:nvSpPr>
          <p:cNvPr id="83" name="Espace réservé du contenu 2"/>
          <p:cNvSpPr>
            <a:spLocks noGrp="1"/>
          </p:cNvSpPr>
          <p:nvPr>
            <p:ph sz="half" idx="88" hasCustomPrompt="1"/>
          </p:nvPr>
        </p:nvSpPr>
        <p:spPr>
          <a:xfrm>
            <a:off x="7020272" y="1873663"/>
            <a:ext cx="1867442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Gamification</a:t>
            </a:r>
            <a:r>
              <a:rPr lang="fr-FR" dirty="0" smtClean="0"/>
              <a:t>, </a:t>
            </a:r>
            <a:r>
              <a:rPr lang="fr-FR" dirty="0" err="1" smtClean="0"/>
              <a:t>Pay</a:t>
            </a:r>
            <a:r>
              <a:rPr lang="fr-FR" dirty="0" smtClean="0"/>
              <a:t> How You Drive, </a:t>
            </a:r>
            <a:r>
              <a:rPr lang="fr-FR" dirty="0" err="1" smtClean="0"/>
              <a:t>Solvency</a:t>
            </a:r>
            <a:r>
              <a:rPr lang="fr-FR" dirty="0" smtClean="0"/>
              <a:t> II…)</a:t>
            </a:r>
          </a:p>
        </p:txBody>
      </p:sp>
      <p:sp>
        <p:nvSpPr>
          <p:cNvPr id="85" name="Espace réservé du contenu 2"/>
          <p:cNvSpPr>
            <a:spLocks noGrp="1"/>
          </p:cNvSpPr>
          <p:nvPr>
            <p:ph sz="half" idx="90" hasCustomPrompt="1"/>
          </p:nvPr>
        </p:nvSpPr>
        <p:spPr>
          <a:xfrm>
            <a:off x="5004048" y="2711840"/>
            <a:ext cx="1944216" cy="56179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7" name="Espace réservé du contenu 2"/>
          <p:cNvSpPr>
            <a:spLocks noGrp="1"/>
          </p:cNvSpPr>
          <p:nvPr>
            <p:ph sz="half" idx="92" hasCustomPrompt="1"/>
          </p:nvPr>
        </p:nvSpPr>
        <p:spPr>
          <a:xfrm>
            <a:off x="5004048" y="3685365"/>
            <a:ext cx="1944216" cy="5607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6" name="Espace réservé du contenu 2"/>
          <p:cNvSpPr>
            <a:spLocks noGrp="1"/>
          </p:cNvSpPr>
          <p:nvPr>
            <p:ph sz="half" idx="91" hasCustomPrompt="1"/>
          </p:nvPr>
        </p:nvSpPr>
        <p:spPr>
          <a:xfrm>
            <a:off x="5004048" y="3330195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Distributed</a:t>
            </a:r>
            <a:r>
              <a:rPr lang="fr-FR" dirty="0" smtClean="0"/>
              <a:t>) Event </a:t>
            </a:r>
            <a:r>
              <a:rPr lang="fr-FR" dirty="0" err="1" smtClean="0"/>
              <a:t>Driven</a:t>
            </a:r>
            <a:r>
              <a:rPr lang="fr-FR" dirty="0" smtClean="0"/>
              <a:t> Architecture &amp; </a:t>
            </a:r>
            <a:r>
              <a:rPr lang="fr-FR" dirty="0" err="1" smtClean="0"/>
              <a:t>Complex</a:t>
            </a:r>
            <a:r>
              <a:rPr lang="fr-FR" dirty="0" smtClean="0"/>
              <a:t> Event </a:t>
            </a:r>
            <a:r>
              <a:rPr lang="fr-FR" dirty="0" err="1" smtClean="0"/>
              <a:t>Processing</a:t>
            </a:r>
            <a:endParaRPr lang="fr-FR" dirty="0" smtClean="0"/>
          </a:p>
        </p:txBody>
      </p:sp>
      <p:sp>
        <p:nvSpPr>
          <p:cNvPr id="89" name="Espace réservé du contenu 2"/>
          <p:cNvSpPr>
            <a:spLocks noGrp="1"/>
          </p:cNvSpPr>
          <p:nvPr>
            <p:ph sz="half" idx="94" hasCustomPrompt="1"/>
          </p:nvPr>
        </p:nvSpPr>
        <p:spPr>
          <a:xfrm>
            <a:off x="5010528" y="4420592"/>
            <a:ext cx="193773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Socket / HTML5, long polling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PushTechnology</a:t>
            </a:r>
            <a:r>
              <a:rPr lang="fr-FR" dirty="0" smtClean="0"/>
              <a:t> Diffusion…</a:t>
            </a:r>
          </a:p>
        </p:txBody>
      </p:sp>
      <p:sp>
        <p:nvSpPr>
          <p:cNvPr id="84" name="Espace réservé du contenu 2"/>
          <p:cNvSpPr>
            <a:spLocks noGrp="1"/>
          </p:cNvSpPr>
          <p:nvPr>
            <p:ph sz="half" idx="89" hasCustomPrompt="1"/>
          </p:nvPr>
        </p:nvSpPr>
        <p:spPr>
          <a:xfrm>
            <a:off x="5004048" y="2564904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Big Data </a:t>
            </a:r>
            <a:r>
              <a:rPr lang="fr-FR" dirty="0" err="1" smtClean="0"/>
              <a:t>Analytics</a:t>
            </a:r>
            <a:endParaRPr lang="fr-FR" dirty="0" smtClean="0"/>
          </a:p>
        </p:txBody>
      </p:sp>
      <p:sp>
        <p:nvSpPr>
          <p:cNvPr id="88" name="Espace réservé du contenu 2"/>
          <p:cNvSpPr>
            <a:spLocks noGrp="1"/>
          </p:cNvSpPr>
          <p:nvPr>
            <p:ph sz="half" idx="93" hasCustomPrompt="1"/>
          </p:nvPr>
        </p:nvSpPr>
        <p:spPr>
          <a:xfrm>
            <a:off x="5004048" y="4293097"/>
            <a:ext cx="1944216" cy="14401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</a:t>
            </a:r>
            <a:r>
              <a:rPr lang="fr-FR" dirty="0" err="1" smtClean="0"/>
              <a:t>Pushing</a:t>
            </a:r>
            <a:endParaRPr lang="fr-FR" dirty="0" smtClean="0"/>
          </a:p>
        </p:txBody>
      </p:sp>
      <p:sp>
        <p:nvSpPr>
          <p:cNvPr id="90" name="Espace réservé du contenu 2"/>
          <p:cNvSpPr>
            <a:spLocks noGrp="1"/>
          </p:cNvSpPr>
          <p:nvPr>
            <p:ph sz="half" idx="95" hasCustomPrompt="1"/>
          </p:nvPr>
        </p:nvSpPr>
        <p:spPr>
          <a:xfrm>
            <a:off x="5004048" y="4769051"/>
            <a:ext cx="1944216" cy="24412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80000"/>
              </a:lnSpc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ESB Light &amp; BPM</a:t>
            </a:r>
          </a:p>
          <a:p>
            <a:pPr lvl="0"/>
            <a:r>
              <a:rPr lang="fr-FR" dirty="0" smtClean="0"/>
              <a:t>Solution :  </a:t>
            </a:r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Integ</a:t>
            </a:r>
            <a:r>
              <a:rPr lang="fr-FR" dirty="0" smtClean="0"/>
              <a:t>., Camel…</a:t>
            </a:r>
          </a:p>
        </p:txBody>
      </p:sp>
      <p:sp>
        <p:nvSpPr>
          <p:cNvPr id="91" name="Espace réservé du contenu 2"/>
          <p:cNvSpPr>
            <a:spLocks noGrp="1"/>
          </p:cNvSpPr>
          <p:nvPr>
            <p:ph sz="half" idx="96" hasCustomPrompt="1"/>
          </p:nvPr>
        </p:nvSpPr>
        <p:spPr>
          <a:xfrm>
            <a:off x="5004048" y="5058386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Grid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 &amp; distribution des calculs</a:t>
            </a:r>
          </a:p>
          <a:p>
            <a:pPr lvl="0"/>
            <a:r>
              <a:rPr lang="fr-FR" dirty="0" err="1" smtClean="0"/>
              <a:t>Parallélisation</a:t>
            </a:r>
            <a:r>
              <a:rPr lang="fr-FR" dirty="0" smtClean="0"/>
              <a:t> des calculs, GPU</a:t>
            </a:r>
          </a:p>
        </p:txBody>
      </p:sp>
      <p:sp>
        <p:nvSpPr>
          <p:cNvPr id="94" name="Espace réservé du contenu 2"/>
          <p:cNvSpPr>
            <a:spLocks noGrp="1"/>
          </p:cNvSpPr>
          <p:nvPr>
            <p:ph sz="half" idx="97" hasCustomPrompt="1"/>
          </p:nvPr>
        </p:nvSpPr>
        <p:spPr>
          <a:xfrm>
            <a:off x="5004048" y="5445225"/>
            <a:ext cx="1948308" cy="13812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 : Platform </a:t>
            </a:r>
            <a:r>
              <a:rPr lang="fr-FR" dirty="0" err="1" smtClean="0"/>
              <a:t>Computing</a:t>
            </a:r>
            <a:r>
              <a:rPr lang="fr-FR" dirty="0" smtClean="0"/>
              <a:t>…</a:t>
            </a:r>
          </a:p>
        </p:txBody>
      </p:sp>
      <p:sp>
        <p:nvSpPr>
          <p:cNvPr id="95" name="Espace réservé du contenu 2"/>
          <p:cNvSpPr>
            <a:spLocks noGrp="1"/>
          </p:cNvSpPr>
          <p:nvPr>
            <p:ph sz="half" idx="98" hasCustomPrompt="1"/>
          </p:nvPr>
        </p:nvSpPr>
        <p:spPr>
          <a:xfrm>
            <a:off x="5004048" y="5645024"/>
            <a:ext cx="194182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Mobilité</a:t>
            </a:r>
          </a:p>
        </p:txBody>
      </p:sp>
      <p:sp>
        <p:nvSpPr>
          <p:cNvPr id="96" name="Espace réservé du contenu 2"/>
          <p:cNvSpPr>
            <a:spLocks noGrp="1"/>
          </p:cNvSpPr>
          <p:nvPr>
            <p:ph sz="half" idx="99" hasCustomPrompt="1"/>
          </p:nvPr>
        </p:nvSpPr>
        <p:spPr>
          <a:xfrm>
            <a:off x="5004048" y="5800245"/>
            <a:ext cx="1941828" cy="15244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Solutions : iPhone, </a:t>
            </a:r>
            <a:r>
              <a:rPr lang="fr-FR" dirty="0" err="1" smtClean="0"/>
              <a:t>Android</a:t>
            </a:r>
            <a:r>
              <a:rPr lang="fr-FR" dirty="0" smtClean="0"/>
              <a:t>…</a:t>
            </a:r>
          </a:p>
        </p:txBody>
      </p:sp>
      <p:sp>
        <p:nvSpPr>
          <p:cNvPr id="97" name="Espace réservé du contenu 2"/>
          <p:cNvSpPr>
            <a:spLocks noGrp="1"/>
          </p:cNvSpPr>
          <p:nvPr>
            <p:ph sz="half" idx="100" hasCustomPrompt="1"/>
          </p:nvPr>
        </p:nvSpPr>
        <p:spPr>
          <a:xfrm>
            <a:off x="7020272" y="2711840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Data </a:t>
            </a:r>
            <a:r>
              <a:rPr lang="fr-FR" dirty="0" err="1" smtClean="0"/>
              <a:t>Grid</a:t>
            </a:r>
            <a:r>
              <a:rPr lang="fr-FR" dirty="0" smtClean="0"/>
              <a:t>, </a:t>
            </a:r>
            <a:r>
              <a:rPr lang="fr-FR" dirty="0" err="1" smtClean="0"/>
              <a:t>NoSQL</a:t>
            </a:r>
            <a:endParaRPr lang="fr-FR" dirty="0" smtClean="0"/>
          </a:p>
          <a:p>
            <a:pPr lvl="0"/>
            <a:r>
              <a:rPr lang="fr-FR" dirty="0" smtClean="0"/>
              <a:t>Solution : Cassandra, </a:t>
            </a:r>
            <a:r>
              <a:rPr lang="fr-FR" dirty="0" err="1" smtClean="0"/>
              <a:t>Gigaspace</a:t>
            </a:r>
            <a:r>
              <a:rPr lang="fr-FR" dirty="0" smtClean="0"/>
              <a:t>, </a:t>
            </a:r>
            <a:r>
              <a:rPr lang="fr-FR" dirty="0" err="1" smtClean="0"/>
              <a:t>Gemfire</a:t>
            </a:r>
            <a:r>
              <a:rPr lang="fr-FR" dirty="0" smtClean="0"/>
              <a:t>…</a:t>
            </a:r>
          </a:p>
        </p:txBody>
      </p:sp>
      <p:sp>
        <p:nvSpPr>
          <p:cNvPr id="98" name="Espace réservé du contenu 2"/>
          <p:cNvSpPr>
            <a:spLocks noGrp="1"/>
          </p:cNvSpPr>
          <p:nvPr>
            <p:ph sz="half" idx="101" hasCustomPrompt="1"/>
          </p:nvPr>
        </p:nvSpPr>
        <p:spPr>
          <a:xfrm>
            <a:off x="7020272" y="2564904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Distributed</a:t>
            </a:r>
            <a:r>
              <a:rPr lang="fr-FR" dirty="0" smtClean="0"/>
              <a:t> Storage</a:t>
            </a:r>
          </a:p>
        </p:txBody>
      </p:sp>
      <p:sp>
        <p:nvSpPr>
          <p:cNvPr id="99" name="Espace réservé du contenu 2"/>
          <p:cNvSpPr>
            <a:spLocks noGrp="1"/>
          </p:cNvSpPr>
          <p:nvPr>
            <p:ph sz="half" idx="102" hasCustomPrompt="1"/>
          </p:nvPr>
        </p:nvSpPr>
        <p:spPr>
          <a:xfrm>
            <a:off x="7039710" y="3379352"/>
            <a:ext cx="1852770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(en support à l’analytique, CEP…)</a:t>
            </a:r>
          </a:p>
          <a:p>
            <a:pPr lvl="0"/>
            <a:r>
              <a:rPr lang="fr-FR" dirty="0" smtClean="0"/>
              <a:t>Machine Learning</a:t>
            </a:r>
          </a:p>
          <a:p>
            <a:pPr lvl="0"/>
            <a:r>
              <a:rPr lang="fr-FR" dirty="0" smtClean="0"/>
              <a:t>Solution : Apache </a:t>
            </a:r>
            <a:r>
              <a:rPr lang="fr-FR" dirty="0" err="1" smtClean="0"/>
              <a:t>Mahout</a:t>
            </a:r>
            <a:r>
              <a:rPr lang="fr-FR" dirty="0" smtClean="0"/>
              <a:t>…</a:t>
            </a:r>
          </a:p>
        </p:txBody>
      </p:sp>
      <p:sp>
        <p:nvSpPr>
          <p:cNvPr id="100" name="Espace réservé du contenu 2"/>
          <p:cNvSpPr>
            <a:spLocks noGrp="1"/>
          </p:cNvSpPr>
          <p:nvPr>
            <p:ph sz="half" idx="103" hasCustomPrompt="1"/>
          </p:nvPr>
        </p:nvSpPr>
        <p:spPr>
          <a:xfrm>
            <a:off x="7039710" y="3232416"/>
            <a:ext cx="1852770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Intelligence Artificielle </a:t>
            </a:r>
          </a:p>
        </p:txBody>
      </p:sp>
      <p:sp>
        <p:nvSpPr>
          <p:cNvPr id="101" name="Espace réservé du contenu 2"/>
          <p:cNvSpPr>
            <a:spLocks noGrp="1"/>
          </p:cNvSpPr>
          <p:nvPr>
            <p:ph sz="half" idx="104" hasCustomPrompt="1"/>
          </p:nvPr>
        </p:nvSpPr>
        <p:spPr>
          <a:xfrm>
            <a:off x="7039711" y="4073997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outillage, </a:t>
            </a:r>
            <a:r>
              <a:rPr lang="fr-FR" dirty="0" err="1" smtClean="0"/>
              <a:t>process</a:t>
            </a:r>
            <a:r>
              <a:rPr lang="fr-FR" dirty="0" smtClean="0"/>
              <a:t>, patterns d’architecture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Puppet</a:t>
            </a:r>
            <a:r>
              <a:rPr lang="fr-FR" dirty="0" smtClean="0"/>
              <a:t>, </a:t>
            </a:r>
            <a:r>
              <a:rPr lang="fr-FR" dirty="0" err="1" smtClean="0"/>
              <a:t>MCollective</a:t>
            </a:r>
            <a:endParaRPr lang="fr-FR" dirty="0" smtClean="0"/>
          </a:p>
        </p:txBody>
      </p:sp>
      <p:sp>
        <p:nvSpPr>
          <p:cNvPr id="102" name="Espace réservé du contenu 2"/>
          <p:cNvSpPr>
            <a:spLocks noGrp="1"/>
          </p:cNvSpPr>
          <p:nvPr>
            <p:ph sz="half" idx="105" hasCustomPrompt="1"/>
          </p:nvPr>
        </p:nvSpPr>
        <p:spPr>
          <a:xfrm>
            <a:off x="7039711" y="3927061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DevOps</a:t>
            </a:r>
            <a:r>
              <a:rPr lang="fr-FR" dirty="0" smtClean="0"/>
              <a:t> et </a:t>
            </a:r>
            <a:r>
              <a:rPr lang="fr-FR" dirty="0" err="1" smtClean="0"/>
              <a:t>Continuous</a:t>
            </a:r>
            <a:r>
              <a:rPr lang="fr-FR" dirty="0" smtClean="0"/>
              <a:t> </a:t>
            </a:r>
            <a:r>
              <a:rPr lang="fr-FR" dirty="0" err="1" smtClean="0"/>
              <a:t>Delivery</a:t>
            </a:r>
            <a:endParaRPr lang="fr-FR" dirty="0" smtClean="0"/>
          </a:p>
        </p:txBody>
      </p:sp>
      <p:sp>
        <p:nvSpPr>
          <p:cNvPr id="103" name="Espace réservé du contenu 2"/>
          <p:cNvSpPr>
            <a:spLocks noGrp="1"/>
          </p:cNvSpPr>
          <p:nvPr>
            <p:ph sz="half" idx="106" hasCustomPrompt="1"/>
          </p:nvPr>
        </p:nvSpPr>
        <p:spPr>
          <a:xfrm>
            <a:off x="7033231" y="4755199"/>
            <a:ext cx="1872208" cy="585619"/>
          </a:xfrm>
          <a:solidFill>
            <a:schemeClr val="bg2"/>
          </a:solidFill>
          <a:ln w="38100" cmpd="sng">
            <a:noFill/>
          </a:ln>
        </p:spPr>
        <p:txBody>
          <a:bodyPr anchor="t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Cloud </a:t>
            </a:r>
            <a:r>
              <a:rPr lang="fr-FR" dirty="0" err="1" smtClean="0"/>
              <a:t>Computing</a:t>
            </a:r>
            <a:endParaRPr lang="fr-FR" dirty="0" smtClean="0"/>
          </a:p>
          <a:p>
            <a:pPr lvl="0"/>
            <a:r>
              <a:rPr lang="fr-FR" dirty="0" smtClean="0"/>
              <a:t>Virtualisation</a:t>
            </a:r>
          </a:p>
          <a:p>
            <a:pPr lvl="0"/>
            <a:r>
              <a:rPr lang="fr-FR" dirty="0" smtClean="0"/>
              <a:t>Solution : Amazon Web Services, </a:t>
            </a:r>
            <a:r>
              <a:rPr lang="fr-FR" dirty="0" err="1" smtClean="0"/>
              <a:t>VMWare</a:t>
            </a:r>
            <a:r>
              <a:rPr lang="fr-FR" dirty="0" smtClean="0"/>
              <a:t>, </a:t>
            </a:r>
            <a:r>
              <a:rPr lang="fr-FR" dirty="0" err="1" smtClean="0"/>
              <a:t>Xen</a:t>
            </a:r>
            <a:r>
              <a:rPr lang="fr-FR" dirty="0" smtClean="0"/>
              <a:t>…</a:t>
            </a:r>
          </a:p>
          <a:p>
            <a:pPr lvl="0"/>
            <a:endParaRPr lang="fr-FR" dirty="0" smtClean="0"/>
          </a:p>
        </p:txBody>
      </p:sp>
      <p:sp>
        <p:nvSpPr>
          <p:cNvPr id="104" name="Espace réservé du contenu 2"/>
          <p:cNvSpPr>
            <a:spLocks noGrp="1"/>
          </p:cNvSpPr>
          <p:nvPr>
            <p:ph sz="half" idx="107" hasCustomPrompt="1"/>
          </p:nvPr>
        </p:nvSpPr>
        <p:spPr>
          <a:xfrm>
            <a:off x="7033231" y="4608263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Infrastructure</a:t>
            </a:r>
          </a:p>
        </p:txBody>
      </p:sp>
      <p:sp>
        <p:nvSpPr>
          <p:cNvPr id="105" name="Espace réservé du contenu 2"/>
          <p:cNvSpPr>
            <a:spLocks noGrp="1"/>
          </p:cNvSpPr>
          <p:nvPr>
            <p:ph sz="half" idx="108" hasCustomPrompt="1"/>
          </p:nvPr>
        </p:nvSpPr>
        <p:spPr>
          <a:xfrm>
            <a:off x="7020272" y="5712942"/>
            <a:ext cx="1872208" cy="24135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Java, .Net, Ruby, PHP…</a:t>
            </a:r>
          </a:p>
        </p:txBody>
      </p:sp>
      <p:sp>
        <p:nvSpPr>
          <p:cNvPr id="106" name="Espace réservé du contenu 2"/>
          <p:cNvSpPr>
            <a:spLocks noGrp="1"/>
          </p:cNvSpPr>
          <p:nvPr>
            <p:ph sz="half" idx="109" hasCustomPrompt="1"/>
          </p:nvPr>
        </p:nvSpPr>
        <p:spPr>
          <a:xfrm>
            <a:off x="7020272" y="5437767"/>
            <a:ext cx="1872208" cy="28165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Industrialisation des développements &amp; langages : </a:t>
            </a:r>
          </a:p>
        </p:txBody>
      </p:sp>
      <p:sp>
        <p:nvSpPr>
          <p:cNvPr id="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41323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687882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 hasCustomPrompt="1"/>
          </p:nvPr>
        </p:nvSpPr>
        <p:spPr>
          <a:xfrm>
            <a:off x="0" y="730379"/>
            <a:ext cx="9144000" cy="55789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46700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0"/>
            <a:ext cx="8077200" cy="914400"/>
          </a:xfrm>
        </p:spPr>
        <p:txBody>
          <a:bodyPr r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257800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Tx/>
              <a:buChar char="•"/>
              <a:tabLst/>
              <a:defRPr>
                <a:latin typeface="Calibri"/>
                <a:cs typeface="Calibri"/>
              </a:defRPr>
            </a:lvl3pPr>
            <a:lvl4pPr marL="15621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>
                <a:latin typeface="Calibri"/>
                <a:cs typeface="Calibri"/>
              </a:defRPr>
            </a:lvl4pPr>
            <a:lvl5pPr marL="1981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latin typeface="Calibri"/>
                <a:cs typeface="Calibri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Cliquez pour modifier les styles du texte du masque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itchFamily="-106" charset="-128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239000" y="65976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4448A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E1BF3D33-4165-1740-BFF0-1327FC95F871}" type="slidenum">
              <a:rPr lang="fr-FR" sz="2400" smtClean="0">
                <a:latin typeface="Times" pitchFamily="-104" charset="0"/>
                <a:ea typeface="ＭＳ Ｐゴシック" pitchFamily="-104" charset="-128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2400"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14448A"/>
                </a:solidFill>
                <a:latin typeface="Calibri"/>
                <a:ea typeface="ＭＳ Ｐゴシック" pitchFamily="-112" charset="-128"/>
                <a:cs typeface="Calibri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/>
              <a:t>© OCTO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399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64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1858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836712"/>
            <a:ext cx="7772400" cy="1872208"/>
          </a:xfrm>
        </p:spPr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0"/>
          </p:nvPr>
        </p:nvSpPr>
        <p:spPr>
          <a:xfrm>
            <a:off x="346999" y="3106914"/>
            <a:ext cx="2640825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58485" y="2929800"/>
            <a:ext cx="2629852" cy="194400"/>
          </a:xfrm>
          <a:solidFill>
            <a:schemeClr val="accent1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12"/>
          </p:nvPr>
        </p:nvSpPr>
        <p:spPr>
          <a:xfrm>
            <a:off x="3243847" y="3110090"/>
            <a:ext cx="2654323" cy="3199230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242035" y="2926625"/>
            <a:ext cx="2660763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4"/>
          </p:nvPr>
        </p:nvSpPr>
        <p:spPr>
          <a:xfrm>
            <a:off x="6164224" y="3106914"/>
            <a:ext cx="2587667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 rIns="180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6159604" y="2926624"/>
            <a:ext cx="2593734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3628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980728"/>
            <a:ext cx="8382000" cy="1584176"/>
          </a:xfrm>
        </p:spPr>
        <p:txBody>
          <a:bodyPr/>
          <a:lstStyle>
            <a:lvl1pPr marL="0" indent="0">
              <a:buFont typeface="Arial"/>
              <a:buNone/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0" hasCustomPrompt="1"/>
          </p:nvPr>
        </p:nvSpPr>
        <p:spPr>
          <a:xfrm>
            <a:off x="3810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26"/>
          </p:nvPr>
        </p:nvSpPr>
        <p:spPr>
          <a:xfrm>
            <a:off x="3810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810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35"/>
          </p:nvPr>
        </p:nvSpPr>
        <p:spPr>
          <a:xfrm>
            <a:off x="3810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46482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7"/>
          </p:nvPr>
        </p:nvSpPr>
        <p:spPr>
          <a:xfrm>
            <a:off x="46482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46482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sz="half" idx="39"/>
          </p:nvPr>
        </p:nvSpPr>
        <p:spPr>
          <a:xfrm>
            <a:off x="46482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28674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925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0"/>
          </p:nvPr>
        </p:nvSpPr>
        <p:spPr>
          <a:xfrm>
            <a:off x="304800" y="980728"/>
            <a:ext cx="8578972" cy="1584176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780928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2971800"/>
            <a:ext cx="4014652" cy="1363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76128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765849"/>
            <a:ext cx="4022572" cy="1368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5467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764704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16057" y="965787"/>
            <a:ext cx="4014652" cy="1095061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09119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698840"/>
            <a:ext cx="4022572" cy="1106424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23528" y="2276872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37"/>
          </p:nvPr>
        </p:nvSpPr>
        <p:spPr>
          <a:xfrm>
            <a:off x="323528" y="2467744"/>
            <a:ext cx="4014652" cy="1872208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03848" y="44623"/>
            <a:ext cx="5686470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3093" y="13092"/>
            <a:ext cx="3118747" cy="60696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403648" y="188640"/>
            <a:ext cx="1512168" cy="288032"/>
          </a:xfrm>
        </p:spPr>
        <p:txBody>
          <a:bodyPr/>
          <a:lstStyle>
            <a:lvl1pPr marL="0" indent="0">
              <a:buFontTx/>
              <a:buNone/>
              <a:defRPr/>
            </a:lvl1pPr>
            <a:lvl5pPr>
              <a:defRPr sz="1000"/>
            </a:lvl5pPr>
          </a:lstStyle>
          <a:p>
            <a:pPr lvl="0"/>
            <a:r>
              <a:rPr lang="fr-FR" dirty="0" smtClean="0"/>
              <a:t>Nom du client</a:t>
            </a:r>
            <a:endParaRPr lang="fr-FR" dirty="0"/>
          </a:p>
        </p:txBody>
      </p:sp>
      <p:sp>
        <p:nvSpPr>
          <p:cNvPr id="20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6002934"/>
            <a:ext cx="8587680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pour une image  2"/>
          <p:cNvSpPr>
            <a:spLocks noGrp="1"/>
          </p:cNvSpPr>
          <p:nvPr>
            <p:ph type="pic" idx="38" hasCustomPrompt="1"/>
          </p:nvPr>
        </p:nvSpPr>
        <p:spPr>
          <a:xfrm>
            <a:off x="4572000" y="764703"/>
            <a:ext cx="4320480" cy="5040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</p:spTree>
    <p:extLst>
      <p:ext uri="{BB962C8B-B14F-4D97-AF65-F5344CB8AC3E}">
        <p14:creationId xmlns:p14="http://schemas.microsoft.com/office/powerpoint/2010/main" val="381099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  2"/>
          <p:cNvSpPr>
            <a:spLocks noGrp="1"/>
          </p:cNvSpPr>
          <p:nvPr>
            <p:ph type="pic" idx="10"/>
          </p:nvPr>
        </p:nvSpPr>
        <p:spPr>
          <a:xfrm>
            <a:off x="4572000" y="720086"/>
            <a:ext cx="4572000" cy="55892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1005443"/>
            <a:ext cx="3801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5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800" y="1203291"/>
            <a:ext cx="3799050" cy="2618936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0593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0"/>
          </p:nvPr>
        </p:nvSpPr>
        <p:spPr>
          <a:xfrm>
            <a:off x="323528" y="1021212"/>
            <a:ext cx="8568952" cy="5144091"/>
          </a:xfrm>
        </p:spPr>
        <p:txBody>
          <a:bodyPr/>
          <a:lstStyle/>
          <a:p>
            <a:r>
              <a:rPr lang="fr-FR" smtClean="0"/>
              <a:t>Faire glisser l'image vers l'espace réservé ou cliquer sur l'icône pour l'ajouter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7402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" y="1"/>
            <a:ext cx="914257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7162800" y="6512670"/>
            <a:ext cx="1905000" cy="34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A6E779DC-D75E-4E39-864F-7DAACC95FF26}" type="slidenum">
              <a:rPr lang="fr-FR" sz="1000">
                <a:solidFill>
                  <a:srgbClr val="FFFFFF"/>
                </a:solidFill>
                <a:latin typeface="Arial" charset="0"/>
                <a:ea typeface="ＭＳ Ｐゴシック" pitchFamily="-104" charset="-128"/>
              </a:rPr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10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010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ＭＳ Ｐゴシック" pitchFamily="-104" charset="-128"/>
          <a:cs typeface="ＭＳ Ｐゴシック" pitchFamily="-10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D60"/>
        </a:buClr>
        <a:buSzPct val="100000"/>
        <a:buBlip>
          <a:blip r:embed="rId20"/>
        </a:buBlip>
        <a:defRPr sz="1600" cap="none">
          <a:solidFill>
            <a:srgbClr val="4C4C4C"/>
          </a:solidFill>
          <a:latin typeface="+mn-lt"/>
          <a:ea typeface="ＭＳ Ｐゴシック" pitchFamily="-104" charset="-128"/>
          <a:cs typeface="ＭＳ Ｐゴシック" pitchFamily="-1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1"/>
        </a:buBlip>
        <a:defRPr sz="1400" cap="none">
          <a:solidFill>
            <a:srgbClr val="4C4C4C"/>
          </a:solidFill>
          <a:latin typeface="+mn-lt"/>
          <a:ea typeface="ＭＳ Ｐゴシック" pitchFamily="-10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2"/>
        </a:buBlip>
        <a:defRPr sz="1200" cap="none">
          <a:solidFill>
            <a:srgbClr val="4C4C4C"/>
          </a:solidFill>
          <a:latin typeface="+mn-lt"/>
          <a:ea typeface="ＭＳ Ｐゴシック" pitchFamily="-10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3"/>
        </a:buBlip>
        <a:defRPr sz="1100" cap="none">
          <a:solidFill>
            <a:srgbClr val="4C4C4C"/>
          </a:solidFill>
          <a:latin typeface="+mn-lt"/>
          <a:ea typeface="ＭＳ Ｐゴシック" pitchFamily="-10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C4C4C"/>
          </a:solidFill>
          <a:latin typeface="+mn-lt"/>
          <a:ea typeface="ＭＳ Ｐゴシック" pitchFamily="-10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14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2.png"/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 descr="MATRICES_4-normal-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19" y="2054551"/>
            <a:ext cx="288032" cy="261197"/>
          </a:xfrm>
          <a:prstGeom prst="rect">
            <a:avLst/>
          </a:prstGeom>
        </p:spPr>
      </p:pic>
      <p:pic>
        <p:nvPicPr>
          <p:cNvPr id="9" name="Image 8" descr="MATRICES_5-normal-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862" y="3833146"/>
            <a:ext cx="654686" cy="587106"/>
          </a:xfrm>
          <a:prstGeom prst="rect">
            <a:avLst/>
          </a:prstGeom>
        </p:spPr>
      </p:pic>
      <p:pic>
        <p:nvPicPr>
          <p:cNvPr id="10" name="Image 9" descr="UC-S2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859" y="2558607"/>
            <a:ext cx="475794" cy="813637"/>
          </a:xfrm>
          <a:prstGeom prst="rect">
            <a:avLst/>
          </a:prstGeom>
        </p:spPr>
      </p:pic>
      <p:pic>
        <p:nvPicPr>
          <p:cNvPr id="11" name="Image 10" descr="UC-S3-DATA_Po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584" y="2607161"/>
            <a:ext cx="521221" cy="692762"/>
          </a:xfrm>
          <a:prstGeom prst="rect">
            <a:avLst/>
          </a:prstGeom>
        </p:spPr>
      </p:pic>
      <p:pic>
        <p:nvPicPr>
          <p:cNvPr id="12" name="Image 11" descr="2006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523" y="3218910"/>
            <a:ext cx="226864" cy="226864"/>
          </a:xfrm>
          <a:prstGeom prst="rect">
            <a:avLst/>
          </a:prstGeom>
        </p:spPr>
      </p:pic>
      <p:pic>
        <p:nvPicPr>
          <p:cNvPr id="14" name="Image 13" descr="1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811" y="1622503"/>
            <a:ext cx="539552" cy="514261"/>
          </a:xfrm>
          <a:prstGeom prst="rect">
            <a:avLst/>
          </a:prstGeom>
        </p:spPr>
      </p:pic>
      <p:pic>
        <p:nvPicPr>
          <p:cNvPr id="15" name="Image 14" descr="1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07" y="1622503"/>
            <a:ext cx="539552" cy="514261"/>
          </a:xfrm>
          <a:prstGeom prst="rect">
            <a:avLst/>
          </a:prstGeom>
        </p:spPr>
      </p:pic>
      <p:pic>
        <p:nvPicPr>
          <p:cNvPr id="16" name="Image 15" descr="MATRICES_2-normal-09.png"/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899" y="3127321"/>
            <a:ext cx="295382" cy="295382"/>
          </a:xfrm>
          <a:prstGeom prst="rect">
            <a:avLst/>
          </a:prstGeom>
        </p:spPr>
      </p:pic>
      <p:pic>
        <p:nvPicPr>
          <p:cNvPr id="17" name="Image 16" descr="MATRICES_4-normal-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15" y="2054551"/>
            <a:ext cx="288032" cy="261197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3045971" y="3326499"/>
            <a:ext cx="68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chemeClr val="bg1">
                    <a:lumMod val="65000"/>
                  </a:schemeClr>
                </a:solidFill>
                <a:latin typeface="Arial"/>
                <a:ea typeface="ＭＳ Ｐゴシック" pitchFamily="-104" charset="-128"/>
              </a:rPr>
              <a:t>Queue</a:t>
            </a:r>
            <a:endParaRPr lang="fr-FR" sz="1200" i="1" dirty="0">
              <a:solidFill>
                <a:schemeClr val="bg1">
                  <a:lumMod val="65000"/>
                </a:schemeClr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21" name="Image 20" descr="MATRICES_4-normal-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43" y="3782743"/>
            <a:ext cx="288032" cy="261197"/>
          </a:xfrm>
          <a:prstGeom prst="rect">
            <a:avLst/>
          </a:prstGeom>
        </p:spPr>
      </p:pic>
      <p:pic>
        <p:nvPicPr>
          <p:cNvPr id="22" name="Image 21" descr="1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811" y="3854751"/>
            <a:ext cx="539552" cy="514261"/>
          </a:xfrm>
          <a:prstGeom prst="rect">
            <a:avLst/>
          </a:prstGeom>
        </p:spPr>
      </p:pic>
      <p:pic>
        <p:nvPicPr>
          <p:cNvPr id="23" name="Image 22" descr="1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07" y="3854751"/>
            <a:ext cx="539552" cy="514261"/>
          </a:xfrm>
          <a:prstGeom prst="rect">
            <a:avLst/>
          </a:prstGeom>
        </p:spPr>
      </p:pic>
      <p:pic>
        <p:nvPicPr>
          <p:cNvPr id="24" name="Image 23" descr="MATRICES_4-normal-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5" y="3782743"/>
            <a:ext cx="288032" cy="261197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4356975" y="2360197"/>
            <a:ext cx="620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SGBD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1013394" y="2988077"/>
            <a:ext cx="102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Middleware</a:t>
            </a:r>
            <a:r>
              <a:rPr lang="fr-FR" sz="1200" dirty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/>
            </a:r>
            <a:br>
              <a:rPr lang="fr-FR" sz="1200" dirty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</a:b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de message</a:t>
            </a:r>
            <a:endParaRPr lang="fr-FR" sz="1200" dirty="0" smtClean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cxnSp>
        <p:nvCxnSpPr>
          <p:cNvPr id="36" name="Connecteur en angle 35"/>
          <p:cNvCxnSpPr>
            <a:stCxn id="17" idx="2"/>
            <a:endCxn id="10" idx="0"/>
          </p:cNvCxnSpPr>
          <p:nvPr/>
        </p:nvCxnSpPr>
        <p:spPr bwMode="auto">
          <a:xfrm rot="5400000">
            <a:off x="2359415" y="2232090"/>
            <a:ext cx="242859" cy="410175"/>
          </a:xfrm>
          <a:prstGeom prst="bentConnector3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Connecteur en angle 37"/>
          <p:cNvCxnSpPr>
            <a:stCxn id="8" idx="2"/>
            <a:endCxn id="10" idx="1"/>
          </p:cNvCxnSpPr>
          <p:nvPr/>
        </p:nvCxnSpPr>
        <p:spPr bwMode="auto">
          <a:xfrm rot="16200000" flipH="1">
            <a:off x="1605008" y="2532575"/>
            <a:ext cx="649678" cy="216024"/>
          </a:xfrm>
          <a:prstGeom prst="bentConnector2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Connecteur en angle 44"/>
          <p:cNvCxnSpPr>
            <a:stCxn id="10" idx="2"/>
            <a:endCxn id="22" idx="0"/>
          </p:cNvCxnSpPr>
          <p:nvPr/>
        </p:nvCxnSpPr>
        <p:spPr bwMode="auto">
          <a:xfrm rot="5400000">
            <a:off x="1834419" y="3413413"/>
            <a:ext cx="482507" cy="400169"/>
          </a:xfrm>
          <a:prstGeom prst="bentConnector3">
            <a:avLst>
              <a:gd name="adj1" fmla="val 50000"/>
            </a:avLst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Connecteur en angle 51"/>
          <p:cNvCxnSpPr/>
          <p:nvPr/>
        </p:nvCxnSpPr>
        <p:spPr bwMode="auto">
          <a:xfrm rot="16200000" flipH="1">
            <a:off x="2325892" y="3422702"/>
            <a:ext cx="576063" cy="432048"/>
          </a:xfrm>
          <a:prstGeom prst="bentConnector3">
            <a:avLst>
              <a:gd name="adj1" fmla="val 50000"/>
            </a:avLst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8" name="Image 57" descr="51541.png"/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022" y="3904674"/>
            <a:ext cx="521903" cy="360040"/>
          </a:xfrm>
          <a:prstGeom prst="rect">
            <a:avLst/>
          </a:prstGeom>
        </p:spPr>
      </p:pic>
      <p:sp>
        <p:nvSpPr>
          <p:cNvPr id="59" name="ZoneTexte 58"/>
          <p:cNvSpPr txBox="1"/>
          <p:nvPr/>
        </p:nvSpPr>
        <p:spPr>
          <a:xfrm>
            <a:off x="1821835" y="4430815"/>
            <a:ext cx="1052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Applications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4300691" y="4382887"/>
            <a:ext cx="787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Console</a:t>
            </a:r>
          </a:p>
        </p:txBody>
      </p:sp>
      <p:cxnSp>
        <p:nvCxnSpPr>
          <p:cNvPr id="62" name="Connecteur droit avec flèche 61"/>
          <p:cNvCxnSpPr>
            <a:endCxn id="9" idx="0"/>
          </p:cNvCxnSpPr>
          <p:nvPr/>
        </p:nvCxnSpPr>
        <p:spPr bwMode="auto">
          <a:xfrm>
            <a:off x="4648205" y="3218910"/>
            <a:ext cx="0" cy="6142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9" name="Cylindre 28"/>
          <p:cNvSpPr/>
          <p:nvPr/>
        </p:nvSpPr>
        <p:spPr>
          <a:xfrm>
            <a:off x="3234658" y="2870245"/>
            <a:ext cx="216024" cy="514147"/>
          </a:xfrm>
          <a:prstGeom prst="can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>
              <a:solidFill>
                <a:srgbClr val="00A2D8"/>
              </a:solidFill>
              <a:latin typeface="Arial"/>
            </a:endParaRPr>
          </a:p>
        </p:txBody>
      </p:sp>
      <p:cxnSp>
        <p:nvCxnSpPr>
          <p:cNvPr id="37" name="Connecteur droit avec flèche 36"/>
          <p:cNvCxnSpPr/>
          <p:nvPr/>
        </p:nvCxnSpPr>
        <p:spPr bwMode="auto">
          <a:xfrm>
            <a:off x="2424315" y="3213094"/>
            <a:ext cx="84416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Connecteur en arc 41"/>
          <p:cNvCxnSpPr>
            <a:stCxn id="29" idx="2"/>
          </p:cNvCxnSpPr>
          <p:nvPr/>
        </p:nvCxnSpPr>
        <p:spPr bwMode="auto">
          <a:xfrm rot="10800000" flipH="1">
            <a:off x="3234658" y="2749255"/>
            <a:ext cx="1251906" cy="378065"/>
          </a:xfrm>
          <a:prstGeom prst="curvedConnector3">
            <a:avLst>
              <a:gd name="adj1" fmla="val -57496"/>
            </a:avLst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269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MATRICES_4-normal-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97" y="2275083"/>
            <a:ext cx="288032" cy="261197"/>
          </a:xfrm>
          <a:prstGeom prst="rect">
            <a:avLst/>
          </a:prstGeom>
        </p:spPr>
      </p:pic>
      <p:pic>
        <p:nvPicPr>
          <p:cNvPr id="5" name="Image 4" descr="MATRICES_5-normal-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801" y="3305655"/>
            <a:ext cx="654686" cy="587106"/>
          </a:xfrm>
          <a:prstGeom prst="rect">
            <a:avLst/>
          </a:prstGeom>
        </p:spPr>
      </p:pic>
      <p:pic>
        <p:nvPicPr>
          <p:cNvPr id="6" name="Image 5" descr="UC-S2_Pos.png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961" y="3198525"/>
            <a:ext cx="475794" cy="813637"/>
          </a:xfrm>
          <a:prstGeom prst="rect">
            <a:avLst/>
          </a:prstGeom>
        </p:spPr>
      </p:pic>
      <p:pic>
        <p:nvPicPr>
          <p:cNvPr id="9" name="Image 8" descr="1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89" y="1843035"/>
            <a:ext cx="539552" cy="514261"/>
          </a:xfrm>
          <a:prstGeom prst="rect">
            <a:avLst/>
          </a:prstGeom>
        </p:spPr>
      </p:pic>
      <p:pic>
        <p:nvPicPr>
          <p:cNvPr id="10" name="Image 9" descr="1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525" y="1834198"/>
            <a:ext cx="539552" cy="514261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4988196" y="2911342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No SQL</a:t>
            </a:r>
          </a:p>
        </p:txBody>
      </p:sp>
      <p:pic>
        <p:nvPicPr>
          <p:cNvPr id="25" name="Image 24" descr="51541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61" y="3377183"/>
            <a:ext cx="521903" cy="360040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6251690" y="3867378"/>
            <a:ext cx="787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BAM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Console</a:t>
            </a:r>
            <a:endParaRPr lang="fr-FR" sz="1200" i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cxnSp>
        <p:nvCxnSpPr>
          <p:cNvPr id="28" name="Connecteur droit avec flèche 27"/>
          <p:cNvCxnSpPr>
            <a:stCxn id="117" idx="3"/>
            <a:endCxn id="5" idx="1"/>
          </p:cNvCxnSpPr>
          <p:nvPr/>
        </p:nvCxnSpPr>
        <p:spPr bwMode="auto">
          <a:xfrm>
            <a:off x="5627535" y="3594046"/>
            <a:ext cx="680266" cy="51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9" name="Connecteur en angle 28"/>
          <p:cNvCxnSpPr>
            <a:stCxn id="110" idx="2"/>
            <a:endCxn id="47" idx="2"/>
          </p:cNvCxnSpPr>
          <p:nvPr/>
        </p:nvCxnSpPr>
        <p:spPr bwMode="auto">
          <a:xfrm rot="16200000" flipH="1">
            <a:off x="2242475" y="2804078"/>
            <a:ext cx="1056470" cy="551123"/>
          </a:xfrm>
          <a:prstGeom prst="bentConnector2">
            <a:avLst/>
          </a:prstGeom>
          <a:ln w="9525" cmpd="sng">
            <a:solidFill>
              <a:schemeClr val="accent3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en angle 34"/>
          <p:cNvCxnSpPr>
            <a:stCxn id="4" idx="2"/>
          </p:cNvCxnSpPr>
          <p:nvPr/>
        </p:nvCxnSpPr>
        <p:spPr bwMode="auto">
          <a:xfrm rot="16200000" flipH="1">
            <a:off x="1594264" y="2288328"/>
            <a:ext cx="1204058" cy="1699961"/>
          </a:xfrm>
          <a:prstGeom prst="bentConnector2">
            <a:avLst/>
          </a:prstGeom>
          <a:ln w="9525" cmpd="sng">
            <a:solidFill>
              <a:srgbClr val="800000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259860" y="3720029"/>
            <a:ext cx="573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E63527">
                    <a:lumMod val="75000"/>
                  </a:srgbClr>
                </a:solidFill>
                <a:latin typeface="Arial"/>
                <a:ea typeface="ＭＳ Ｐゴシック" pitchFamily="-104" charset="-128"/>
              </a:rPr>
              <a:t>Push</a:t>
            </a:r>
            <a:endParaRPr lang="fr-FR" sz="1200" i="1" dirty="0">
              <a:solidFill>
                <a:srgbClr val="E63527">
                  <a:lumMod val="75000"/>
                </a:srgbClr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40" name="Image 39" descr="2006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34" y="3770164"/>
            <a:ext cx="226864" cy="226864"/>
          </a:xfrm>
          <a:prstGeom prst="rect">
            <a:avLst/>
          </a:prstGeom>
        </p:spPr>
      </p:pic>
      <p:sp>
        <p:nvSpPr>
          <p:cNvPr id="41" name="ZoneTexte 40"/>
          <p:cNvSpPr txBox="1"/>
          <p:nvPr/>
        </p:nvSpPr>
        <p:spPr>
          <a:xfrm>
            <a:off x="3943137" y="2948890"/>
            <a:ext cx="530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ESB</a:t>
            </a:r>
            <a:endParaRPr lang="fr-FR" sz="1200" i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cxnSp>
        <p:nvCxnSpPr>
          <p:cNvPr id="43" name="Connecteur droit avec flèche 42"/>
          <p:cNvCxnSpPr>
            <a:stCxn id="6" idx="3"/>
            <a:endCxn id="117" idx="1"/>
          </p:cNvCxnSpPr>
          <p:nvPr/>
        </p:nvCxnSpPr>
        <p:spPr bwMode="auto">
          <a:xfrm flipV="1">
            <a:off x="4429755" y="3594046"/>
            <a:ext cx="681248" cy="1129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2490057" y="3286611"/>
            <a:ext cx="479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>
                <a:solidFill>
                  <a:srgbClr val="78B755">
                    <a:lumMod val="75000"/>
                  </a:srgbClr>
                </a:solidFill>
                <a:latin typeface="Arial"/>
                <a:ea typeface="ＭＳ Ｐゴシック" pitchFamily="-104" charset="-128"/>
              </a:rPr>
              <a:t>Pull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2857585" y="3807055"/>
            <a:ext cx="68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chemeClr val="bg1">
                    <a:lumMod val="65000"/>
                  </a:schemeClr>
                </a:solidFill>
                <a:latin typeface="Arial"/>
                <a:ea typeface="ＭＳ Ｐゴシック" pitchFamily="-104" charset="-128"/>
              </a:rPr>
              <a:t>Queue</a:t>
            </a:r>
            <a:endParaRPr lang="fr-FR" sz="1200" i="1" dirty="0">
              <a:solidFill>
                <a:schemeClr val="bg1">
                  <a:lumMod val="65000"/>
                </a:schemeClr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47" name="Cylindre 46"/>
          <p:cNvSpPr/>
          <p:nvPr/>
        </p:nvSpPr>
        <p:spPr>
          <a:xfrm>
            <a:off x="3046272" y="3350801"/>
            <a:ext cx="216024" cy="514147"/>
          </a:xfrm>
          <a:prstGeom prst="can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>
              <a:solidFill>
                <a:srgbClr val="00A2D8"/>
              </a:solidFill>
              <a:latin typeface="Arial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975674" y="1563762"/>
            <a:ext cx="1052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Applications</a:t>
            </a:r>
            <a:endParaRPr lang="fr-FR" sz="1200" i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cxnSp>
        <p:nvCxnSpPr>
          <p:cNvPr id="107" name="Connecteur droit avec flèche 106"/>
          <p:cNvCxnSpPr>
            <a:stCxn id="47" idx="4"/>
            <a:endCxn id="6" idx="1"/>
          </p:cNvCxnSpPr>
          <p:nvPr/>
        </p:nvCxnSpPr>
        <p:spPr bwMode="auto">
          <a:xfrm flipV="1">
            <a:off x="3262296" y="3605344"/>
            <a:ext cx="691665" cy="253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0" name="Image 109"/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19613" y="2348992"/>
            <a:ext cx="151072" cy="202413"/>
          </a:xfrm>
          <a:prstGeom prst="rect">
            <a:avLst/>
          </a:prstGeom>
        </p:spPr>
      </p:pic>
      <p:pic>
        <p:nvPicPr>
          <p:cNvPr id="115" name="Image 114" descr="MATRICES_5-normal-0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128" y="3740336"/>
            <a:ext cx="367253" cy="367253"/>
          </a:xfrm>
          <a:prstGeom prst="rect">
            <a:avLst/>
          </a:prstGeom>
        </p:spPr>
      </p:pic>
      <p:pic>
        <p:nvPicPr>
          <p:cNvPr id="117" name="Image 116" descr="UC-S2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03" y="3152395"/>
            <a:ext cx="516532" cy="883302"/>
          </a:xfrm>
          <a:prstGeom prst="rect">
            <a:avLst/>
          </a:prstGeom>
        </p:spPr>
      </p:pic>
      <p:pic>
        <p:nvPicPr>
          <p:cNvPr id="118" name="Image 117" descr="NEW_3-Normal-Backlog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286" y="3707809"/>
            <a:ext cx="430040" cy="351851"/>
          </a:xfrm>
          <a:prstGeom prst="rect">
            <a:avLst/>
          </a:prstGeom>
        </p:spPr>
      </p:pic>
      <p:cxnSp>
        <p:nvCxnSpPr>
          <p:cNvPr id="121" name="Connecteur droit avec flèche 120"/>
          <p:cNvCxnSpPr>
            <a:stCxn id="9" idx="3"/>
            <a:endCxn id="10" idx="1"/>
          </p:cNvCxnSpPr>
          <p:nvPr/>
        </p:nvCxnSpPr>
        <p:spPr bwMode="auto">
          <a:xfrm flipV="1">
            <a:off x="1669841" y="2091329"/>
            <a:ext cx="612684" cy="8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6" name="ZoneTexte 125"/>
          <p:cNvSpPr txBox="1"/>
          <p:nvPr/>
        </p:nvSpPr>
        <p:spPr>
          <a:xfrm>
            <a:off x="2234976" y="1560205"/>
            <a:ext cx="1052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Applications</a:t>
            </a:r>
            <a:endParaRPr lang="fr-FR" sz="1200" i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cxnSp>
        <p:nvCxnSpPr>
          <p:cNvPr id="128" name="Connecteur en angle 127"/>
          <p:cNvCxnSpPr>
            <a:stCxn id="131" idx="2"/>
            <a:endCxn id="47" idx="2"/>
          </p:cNvCxnSpPr>
          <p:nvPr/>
        </p:nvCxnSpPr>
        <p:spPr bwMode="auto">
          <a:xfrm rot="16200000" flipH="1">
            <a:off x="1763212" y="2324814"/>
            <a:ext cx="1046943" cy="1519177"/>
          </a:xfrm>
          <a:prstGeom prst="bentConnector2">
            <a:avLst/>
          </a:prstGeom>
          <a:ln w="9525" cmpd="sng">
            <a:solidFill>
              <a:schemeClr val="accent3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9" name="ZoneTexte 128"/>
          <p:cNvSpPr txBox="1"/>
          <p:nvPr/>
        </p:nvSpPr>
        <p:spPr>
          <a:xfrm>
            <a:off x="1540156" y="3322726"/>
            <a:ext cx="479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>
                <a:solidFill>
                  <a:srgbClr val="78B755">
                    <a:lumMod val="75000"/>
                  </a:srgbClr>
                </a:solidFill>
                <a:latin typeface="Arial"/>
                <a:ea typeface="ＭＳ Ｐゴシック" pitchFamily="-104" charset="-128"/>
              </a:rPr>
              <a:t>Pull</a:t>
            </a:r>
          </a:p>
        </p:txBody>
      </p:sp>
      <p:pic>
        <p:nvPicPr>
          <p:cNvPr id="131" name="Image 130"/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1559" y="2358519"/>
            <a:ext cx="151072" cy="202413"/>
          </a:xfrm>
          <a:prstGeom prst="rect">
            <a:avLst/>
          </a:prstGeom>
        </p:spPr>
      </p:pic>
      <p:cxnSp>
        <p:nvCxnSpPr>
          <p:cNvPr id="134" name="Connecteur en angle 133"/>
          <p:cNvCxnSpPr/>
          <p:nvPr/>
        </p:nvCxnSpPr>
        <p:spPr bwMode="auto">
          <a:xfrm rot="16200000" flipH="1">
            <a:off x="2026672" y="2700427"/>
            <a:ext cx="1246932" cy="792275"/>
          </a:xfrm>
          <a:prstGeom prst="bentConnector3">
            <a:avLst>
              <a:gd name="adj1" fmla="val 96123"/>
            </a:avLst>
          </a:prstGeom>
          <a:ln w="9525" cmpd="sng">
            <a:solidFill>
              <a:srgbClr val="800000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35" name="Image 134" descr="MATRICES_4-normal-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09" y="2227920"/>
            <a:ext cx="288032" cy="26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95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7" name="Image 36" descr="UC-S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667" y="4241735"/>
            <a:ext cx="435656" cy="744998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3745781" y="5165430"/>
            <a:ext cx="941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Agrégation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et alertes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51" name="Image 50" descr="NEW_3-Normal-Intera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698" y="4708392"/>
            <a:ext cx="454381" cy="457038"/>
          </a:xfrm>
          <a:prstGeom prst="rect">
            <a:avLst/>
          </a:prstGeom>
        </p:spPr>
      </p:pic>
      <p:cxnSp>
        <p:nvCxnSpPr>
          <p:cNvPr id="53" name="Connecteur droit avec flèche 52"/>
          <p:cNvCxnSpPr/>
          <p:nvPr/>
        </p:nvCxnSpPr>
        <p:spPr bwMode="auto">
          <a:xfrm>
            <a:off x="4373334" y="4613217"/>
            <a:ext cx="716652" cy="0"/>
          </a:xfrm>
          <a:prstGeom prst="straightConnector1">
            <a:avLst/>
          </a:prstGeom>
          <a:ln w="9525" cmpd="sng">
            <a:solidFill>
              <a:schemeClr val="accent4">
                <a:lumMod val="75000"/>
              </a:schemeClr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5138637" y="4475734"/>
            <a:ext cx="701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rgbClr val="15AABE"/>
                </a:solidFill>
                <a:latin typeface="Arial"/>
                <a:ea typeface="ＭＳ Ｐゴシック" pitchFamily="-104" charset="-128"/>
              </a:defRPr>
            </a:lvl1pPr>
          </a:lstStyle>
          <a:p>
            <a:r>
              <a:rPr lang="fr-FR" dirty="0" smtClean="0"/>
              <a:t>Alertes</a:t>
            </a:r>
            <a:endParaRPr lang="fr-FR" dirty="0"/>
          </a:p>
        </p:txBody>
      </p:sp>
      <p:pic>
        <p:nvPicPr>
          <p:cNvPr id="32" name="Image 31" descr="MATRICES_4-normal-0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64" y="2580886"/>
            <a:ext cx="288032" cy="261197"/>
          </a:xfrm>
          <a:prstGeom prst="rect">
            <a:avLst/>
          </a:prstGeom>
        </p:spPr>
      </p:pic>
      <p:pic>
        <p:nvPicPr>
          <p:cNvPr id="33" name="Image 32" descr="MATRICES_5-normal-0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986" y="3072268"/>
            <a:ext cx="654686" cy="587106"/>
          </a:xfrm>
          <a:prstGeom prst="rect">
            <a:avLst/>
          </a:prstGeom>
        </p:spPr>
      </p:pic>
      <p:pic>
        <p:nvPicPr>
          <p:cNvPr id="36" name="Image 35" descr="1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56" y="2148838"/>
            <a:ext cx="539552" cy="514261"/>
          </a:xfrm>
          <a:prstGeom prst="rect">
            <a:avLst/>
          </a:prstGeom>
        </p:spPr>
      </p:pic>
      <p:pic>
        <p:nvPicPr>
          <p:cNvPr id="38" name="Image 37" descr="1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092" y="2140001"/>
            <a:ext cx="539552" cy="514261"/>
          </a:xfrm>
          <a:prstGeom prst="rect">
            <a:avLst/>
          </a:prstGeom>
        </p:spPr>
      </p:pic>
      <p:sp>
        <p:nvSpPr>
          <p:cNvPr id="46" name="ZoneTexte 45"/>
          <p:cNvSpPr txBox="1"/>
          <p:nvPr/>
        </p:nvSpPr>
        <p:spPr>
          <a:xfrm>
            <a:off x="3770381" y="2457343"/>
            <a:ext cx="912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Base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de donnée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47" name="Image 46" descr="51541.png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146" y="3143796"/>
            <a:ext cx="521903" cy="360040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5069815" y="3622009"/>
            <a:ext cx="787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Console</a:t>
            </a:r>
          </a:p>
        </p:txBody>
      </p:sp>
      <p:cxnSp>
        <p:nvCxnSpPr>
          <p:cNvPr id="49" name="Connecteur droit avec flèche 48"/>
          <p:cNvCxnSpPr>
            <a:stCxn id="69" idx="3"/>
            <a:endCxn id="33" idx="1"/>
          </p:cNvCxnSpPr>
          <p:nvPr/>
        </p:nvCxnSpPr>
        <p:spPr bwMode="auto">
          <a:xfrm>
            <a:off x="4409720" y="3360659"/>
            <a:ext cx="680266" cy="51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2" name="Connecteur en angle 51"/>
          <p:cNvCxnSpPr>
            <a:stCxn id="67" idx="2"/>
            <a:endCxn id="64" idx="2"/>
          </p:cNvCxnSpPr>
          <p:nvPr/>
        </p:nvCxnSpPr>
        <p:spPr bwMode="auto">
          <a:xfrm rot="16200000" flipH="1">
            <a:off x="2446637" y="2840286"/>
            <a:ext cx="517280" cy="551123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Connecteur en angle 53"/>
          <p:cNvCxnSpPr>
            <a:stCxn id="32" idx="2"/>
          </p:cNvCxnSpPr>
          <p:nvPr/>
        </p:nvCxnSpPr>
        <p:spPr bwMode="auto">
          <a:xfrm rot="16200000" flipH="1">
            <a:off x="1798427" y="2324535"/>
            <a:ext cx="664866" cy="1699961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Cylindre 63"/>
          <p:cNvSpPr/>
          <p:nvPr/>
        </p:nvSpPr>
        <p:spPr>
          <a:xfrm>
            <a:off x="2980839" y="3117414"/>
            <a:ext cx="216024" cy="514147"/>
          </a:xfrm>
          <a:prstGeom prst="can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>
              <a:solidFill>
                <a:srgbClr val="00A2D8"/>
              </a:solidFill>
              <a:latin typeface="Arial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910241" y="1869565"/>
            <a:ext cx="1052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Applications</a:t>
            </a:r>
            <a:endParaRPr lang="fr-FR" sz="1200" i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cxnSp>
        <p:nvCxnSpPr>
          <p:cNvPr id="66" name="Connecteur droit avec flèche 65"/>
          <p:cNvCxnSpPr>
            <a:stCxn id="64" idx="4"/>
          </p:cNvCxnSpPr>
          <p:nvPr/>
        </p:nvCxnSpPr>
        <p:spPr bwMode="auto">
          <a:xfrm flipV="1">
            <a:off x="3196863" y="3371957"/>
            <a:ext cx="691665" cy="253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7" name="Image 66"/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54180" y="2654795"/>
            <a:ext cx="151072" cy="202413"/>
          </a:xfrm>
          <a:prstGeom prst="rect">
            <a:avLst/>
          </a:prstGeom>
        </p:spPr>
      </p:pic>
      <p:pic>
        <p:nvPicPr>
          <p:cNvPr id="69" name="Image 68" descr="UC-S2_Pos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188" y="2919008"/>
            <a:ext cx="516532" cy="883302"/>
          </a:xfrm>
          <a:prstGeom prst="rect">
            <a:avLst/>
          </a:prstGeom>
        </p:spPr>
      </p:pic>
      <p:cxnSp>
        <p:nvCxnSpPr>
          <p:cNvPr id="71" name="Connecteur droit avec flèche 70"/>
          <p:cNvCxnSpPr>
            <a:stCxn id="36" idx="3"/>
            <a:endCxn id="38" idx="1"/>
          </p:cNvCxnSpPr>
          <p:nvPr/>
        </p:nvCxnSpPr>
        <p:spPr bwMode="auto">
          <a:xfrm flipV="1">
            <a:off x="1604408" y="2397132"/>
            <a:ext cx="612684" cy="8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72" name="ZoneTexte 71"/>
          <p:cNvSpPr txBox="1"/>
          <p:nvPr/>
        </p:nvSpPr>
        <p:spPr>
          <a:xfrm>
            <a:off x="2169543" y="1866008"/>
            <a:ext cx="1052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Applications</a:t>
            </a:r>
            <a:endParaRPr lang="fr-FR" sz="1200" i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cxnSp>
        <p:nvCxnSpPr>
          <p:cNvPr id="81" name="Connecteur en angle 80"/>
          <p:cNvCxnSpPr>
            <a:stCxn id="64" idx="3"/>
            <a:endCxn id="37" idx="1"/>
          </p:cNvCxnSpPr>
          <p:nvPr/>
        </p:nvCxnSpPr>
        <p:spPr bwMode="auto">
          <a:xfrm rot="16200000" flipH="1">
            <a:off x="3017423" y="3702989"/>
            <a:ext cx="982673" cy="839816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2577345" y="2699065"/>
            <a:ext cx="102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>
                <a:solidFill>
                  <a:srgbClr val="15AABE"/>
                </a:solidFill>
                <a:ea typeface="ＭＳ Ｐゴシック" pitchFamily="-104" charset="-128"/>
              </a:rPr>
              <a:t>Middleware</a:t>
            </a:r>
            <a:br>
              <a:rPr lang="fr-FR" sz="1200" dirty="0">
                <a:solidFill>
                  <a:srgbClr val="15AABE"/>
                </a:solidFill>
                <a:ea typeface="ＭＳ Ｐゴシック" pitchFamily="-104" charset="-128"/>
              </a:rPr>
            </a:br>
            <a:r>
              <a:rPr lang="fr-FR" sz="1200" dirty="0">
                <a:solidFill>
                  <a:srgbClr val="15AABE"/>
                </a:solidFill>
                <a:ea typeface="ＭＳ Ｐゴシック" pitchFamily="-104" charset="-128"/>
              </a:rPr>
              <a:t>de message</a:t>
            </a:r>
          </a:p>
        </p:txBody>
      </p:sp>
      <p:pic>
        <p:nvPicPr>
          <p:cNvPr id="83" name="Image 82" descr="NEW_3-Normal-Backlog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904" y="3547157"/>
            <a:ext cx="430040" cy="351851"/>
          </a:xfrm>
          <a:prstGeom prst="rect">
            <a:avLst/>
          </a:prstGeom>
        </p:spPr>
      </p:pic>
      <p:cxnSp>
        <p:nvCxnSpPr>
          <p:cNvPr id="39" name="Connecteur droit avec flèche 38"/>
          <p:cNvCxnSpPr>
            <a:stCxn id="37" idx="0"/>
            <a:endCxn id="69" idx="2"/>
          </p:cNvCxnSpPr>
          <p:nvPr/>
        </p:nvCxnSpPr>
        <p:spPr bwMode="auto">
          <a:xfrm flipV="1">
            <a:off x="4146495" y="3802310"/>
            <a:ext cx="4959" cy="4394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491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 100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908" y="3301607"/>
            <a:ext cx="332323" cy="568293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MATRICES_4-normal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64" y="2580886"/>
            <a:ext cx="288032" cy="261197"/>
          </a:xfrm>
          <a:prstGeom prst="rect">
            <a:avLst/>
          </a:prstGeom>
        </p:spPr>
      </p:pic>
      <p:pic>
        <p:nvPicPr>
          <p:cNvPr id="5" name="Image 4" descr="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56" y="2148838"/>
            <a:ext cx="539552" cy="514261"/>
          </a:xfrm>
          <a:prstGeom prst="rect">
            <a:avLst/>
          </a:prstGeom>
        </p:spPr>
      </p:pic>
      <p:pic>
        <p:nvPicPr>
          <p:cNvPr id="6" name="Image 5" descr="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092" y="2140001"/>
            <a:ext cx="539552" cy="514261"/>
          </a:xfrm>
          <a:prstGeom prst="rect">
            <a:avLst/>
          </a:prstGeom>
        </p:spPr>
      </p:pic>
      <p:cxnSp>
        <p:nvCxnSpPr>
          <p:cNvPr id="7" name="Connecteur en angle 6"/>
          <p:cNvCxnSpPr>
            <a:stCxn id="11" idx="2"/>
          </p:cNvCxnSpPr>
          <p:nvPr/>
        </p:nvCxnSpPr>
        <p:spPr bwMode="auto">
          <a:xfrm rot="16200000" flipH="1">
            <a:off x="2468525" y="2818398"/>
            <a:ext cx="473507" cy="551125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Connecteur en angle 7"/>
          <p:cNvCxnSpPr>
            <a:stCxn id="4" idx="2"/>
          </p:cNvCxnSpPr>
          <p:nvPr/>
        </p:nvCxnSpPr>
        <p:spPr bwMode="auto">
          <a:xfrm rot="16200000" flipH="1">
            <a:off x="1798427" y="2324535"/>
            <a:ext cx="664866" cy="1699961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Cylindre 8"/>
          <p:cNvSpPr/>
          <p:nvPr/>
        </p:nvSpPr>
        <p:spPr>
          <a:xfrm>
            <a:off x="2980838" y="3117414"/>
            <a:ext cx="241233" cy="1723175"/>
          </a:xfrm>
          <a:prstGeom prst="can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>
              <a:solidFill>
                <a:srgbClr val="00A2D8"/>
              </a:solidFill>
              <a:latin typeface="Arial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62099" y="1856866"/>
            <a:ext cx="1052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Applications</a:t>
            </a:r>
            <a:endParaRPr lang="fr-FR" sz="1200" i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54180" y="2654795"/>
            <a:ext cx="151072" cy="202413"/>
          </a:xfrm>
          <a:prstGeom prst="rect">
            <a:avLst/>
          </a:prstGeom>
        </p:spPr>
      </p:pic>
      <p:cxnSp>
        <p:nvCxnSpPr>
          <p:cNvPr id="12" name="Connecteur droit avec flèche 11"/>
          <p:cNvCxnSpPr>
            <a:stCxn id="5" idx="3"/>
            <a:endCxn id="6" idx="1"/>
          </p:cNvCxnSpPr>
          <p:nvPr/>
        </p:nvCxnSpPr>
        <p:spPr bwMode="auto">
          <a:xfrm flipV="1">
            <a:off x="1604408" y="2397132"/>
            <a:ext cx="612684" cy="8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3" name="ZoneTexte 12"/>
          <p:cNvSpPr txBox="1"/>
          <p:nvPr/>
        </p:nvSpPr>
        <p:spPr>
          <a:xfrm>
            <a:off x="2169543" y="1863002"/>
            <a:ext cx="1052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Applications</a:t>
            </a:r>
            <a:endParaRPr lang="fr-FR" sz="1200" i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823513" y="2816454"/>
            <a:ext cx="616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Kafka</a:t>
            </a:r>
            <a:endParaRPr lang="fr-FR" sz="1200" i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15" name="Image 14" descr="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89" y="2816454"/>
            <a:ext cx="539552" cy="514261"/>
          </a:xfrm>
          <a:prstGeom prst="rect">
            <a:avLst/>
          </a:prstGeom>
        </p:spPr>
      </p:pic>
      <p:pic>
        <p:nvPicPr>
          <p:cNvPr id="16" name="Image 15" descr="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08" y="3786963"/>
            <a:ext cx="539552" cy="514261"/>
          </a:xfrm>
          <a:prstGeom prst="rect">
            <a:avLst/>
          </a:prstGeom>
        </p:spPr>
      </p:pic>
      <p:pic>
        <p:nvPicPr>
          <p:cNvPr id="18" name="Image 17" descr="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52" y="2815499"/>
            <a:ext cx="539552" cy="514261"/>
          </a:xfrm>
          <a:prstGeom prst="rect">
            <a:avLst/>
          </a:prstGeom>
        </p:spPr>
      </p:pic>
      <p:cxnSp>
        <p:nvCxnSpPr>
          <p:cNvPr id="21" name="Connecteur en angle 20"/>
          <p:cNvCxnSpPr/>
          <p:nvPr/>
        </p:nvCxnSpPr>
        <p:spPr bwMode="auto">
          <a:xfrm>
            <a:off x="1803055" y="3313456"/>
            <a:ext cx="1177783" cy="473507"/>
          </a:xfrm>
          <a:prstGeom prst="bentConnector3">
            <a:avLst>
              <a:gd name="adj1" fmla="val 1175"/>
            </a:avLst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Connecteur en angle 23"/>
          <p:cNvCxnSpPr/>
          <p:nvPr/>
        </p:nvCxnSpPr>
        <p:spPr bwMode="auto">
          <a:xfrm>
            <a:off x="2028704" y="4558354"/>
            <a:ext cx="952134" cy="126473"/>
          </a:xfrm>
          <a:prstGeom prst="bentConnector3">
            <a:avLst>
              <a:gd name="adj1" fmla="val -1589"/>
            </a:avLst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necteur en angle 26"/>
          <p:cNvCxnSpPr/>
          <p:nvPr/>
        </p:nvCxnSpPr>
        <p:spPr bwMode="auto">
          <a:xfrm>
            <a:off x="1010636" y="4301224"/>
            <a:ext cx="1970205" cy="126473"/>
          </a:xfrm>
          <a:prstGeom prst="bentConnector3">
            <a:avLst>
              <a:gd name="adj1" fmla="val -470"/>
            </a:avLst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9" name="Image 28" descr="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628" y="4044093"/>
            <a:ext cx="539552" cy="514261"/>
          </a:xfrm>
          <a:prstGeom prst="rect">
            <a:avLst/>
          </a:prstGeom>
        </p:spPr>
      </p:pic>
      <p:cxnSp>
        <p:nvCxnSpPr>
          <p:cNvPr id="31" name="Connecteur en angle 30"/>
          <p:cNvCxnSpPr>
            <a:stCxn id="15" idx="2"/>
          </p:cNvCxnSpPr>
          <p:nvPr/>
        </p:nvCxnSpPr>
        <p:spPr bwMode="auto">
          <a:xfrm rot="16200000" flipH="1">
            <a:off x="1636825" y="2334354"/>
            <a:ext cx="347653" cy="2340373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3786037" y="2815499"/>
            <a:ext cx="843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Topologie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Storm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36" name="Image 35" descr="UC-S2_Pos.png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562" y="3422857"/>
            <a:ext cx="240118" cy="410617"/>
          </a:xfrm>
          <a:prstGeom prst="rect">
            <a:avLst/>
          </a:prstGeom>
        </p:spPr>
      </p:pic>
      <p:pic>
        <p:nvPicPr>
          <p:cNvPr id="38" name="Image 37" descr="UC-S2_Pos.png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209" y="3786963"/>
            <a:ext cx="241620" cy="413186"/>
          </a:xfrm>
          <a:prstGeom prst="rect">
            <a:avLst/>
          </a:prstGeom>
        </p:spPr>
      </p:pic>
      <p:pic>
        <p:nvPicPr>
          <p:cNvPr id="39" name="Image 38" descr="UC-S2_Pos.png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561" y="4145627"/>
            <a:ext cx="240119" cy="410619"/>
          </a:xfrm>
          <a:prstGeom prst="rect">
            <a:avLst/>
          </a:prstGeom>
        </p:spPr>
      </p:pic>
      <p:cxnSp>
        <p:nvCxnSpPr>
          <p:cNvPr id="41" name="Connecteur droit avec flèche 40"/>
          <p:cNvCxnSpPr>
            <a:stCxn id="9" idx="4"/>
            <a:endCxn id="38" idx="1"/>
          </p:cNvCxnSpPr>
          <p:nvPr/>
        </p:nvCxnSpPr>
        <p:spPr bwMode="auto">
          <a:xfrm>
            <a:off x="3222071" y="3979002"/>
            <a:ext cx="734138" cy="1455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9" idx="4"/>
            <a:endCxn id="36" idx="1"/>
          </p:cNvCxnSpPr>
          <p:nvPr/>
        </p:nvCxnSpPr>
        <p:spPr bwMode="auto">
          <a:xfrm flipV="1">
            <a:off x="3222071" y="3628166"/>
            <a:ext cx="1104491" cy="35083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9" idx="4"/>
            <a:endCxn id="39" idx="1"/>
          </p:cNvCxnSpPr>
          <p:nvPr/>
        </p:nvCxnSpPr>
        <p:spPr bwMode="auto">
          <a:xfrm>
            <a:off x="3222071" y="3979002"/>
            <a:ext cx="1104490" cy="37193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2" name="Image 51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794" y="4678562"/>
            <a:ext cx="332323" cy="568293"/>
          </a:xfrm>
          <a:prstGeom prst="rect">
            <a:avLst/>
          </a:prstGeom>
        </p:spPr>
      </p:pic>
      <p:pic>
        <p:nvPicPr>
          <p:cNvPr id="53" name="Image 52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908" y="5026216"/>
            <a:ext cx="332323" cy="568293"/>
          </a:xfrm>
          <a:prstGeom prst="rect">
            <a:avLst/>
          </a:prstGeom>
        </p:spPr>
      </p:pic>
      <p:pic>
        <p:nvPicPr>
          <p:cNvPr id="54" name="Image 53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71" y="5364925"/>
            <a:ext cx="332323" cy="568293"/>
          </a:xfrm>
          <a:prstGeom prst="rect">
            <a:avLst/>
          </a:prstGeom>
        </p:spPr>
      </p:pic>
      <p:pic>
        <p:nvPicPr>
          <p:cNvPr id="55" name="Image 54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821" y="4962708"/>
            <a:ext cx="332323" cy="568293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7515070" y="5134092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Cluster </a:t>
            </a:r>
            <a:r>
              <a:rPr lang="fr-FR" sz="1200" dirty="0" err="1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NoSQL</a:t>
            </a:r>
            <a:r>
              <a:rPr lang="fr-FR" sz="1200" dirty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 </a:t>
            </a:r>
            <a:endParaRPr lang="fr-FR" sz="1200" dirty="0" smtClean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(indexation)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7515070" y="3233263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Cluster </a:t>
            </a:r>
            <a:r>
              <a:rPr lang="fr-FR" sz="1200" dirty="0" err="1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Big</a:t>
            </a: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 </a:t>
            </a: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DATA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(stockage)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cxnSp>
        <p:nvCxnSpPr>
          <p:cNvPr id="63" name="Connecteur droit avec flèche 62"/>
          <p:cNvCxnSpPr>
            <a:stCxn id="36" idx="3"/>
            <a:endCxn id="53" idx="1"/>
          </p:cNvCxnSpPr>
          <p:nvPr/>
        </p:nvCxnSpPr>
        <p:spPr bwMode="auto">
          <a:xfrm>
            <a:off x="4566680" y="3628166"/>
            <a:ext cx="1298228" cy="168219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>
            <a:stCxn id="36" idx="3"/>
          </p:cNvCxnSpPr>
          <p:nvPr/>
        </p:nvCxnSpPr>
        <p:spPr bwMode="auto">
          <a:xfrm flipV="1">
            <a:off x="4566680" y="3600879"/>
            <a:ext cx="1302032" cy="272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9" name="Image 68" descr="NEW_3-Normal-Backlo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83" y="5415824"/>
            <a:ext cx="274516" cy="224604"/>
          </a:xfrm>
          <a:prstGeom prst="rect">
            <a:avLst/>
          </a:prstGeom>
        </p:spPr>
      </p:pic>
      <p:pic>
        <p:nvPicPr>
          <p:cNvPr id="70" name="Image 69" descr="NEW_3-Normal-Backlo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597" y="5049732"/>
            <a:ext cx="274516" cy="224604"/>
          </a:xfrm>
          <a:prstGeom prst="rect">
            <a:avLst/>
          </a:prstGeom>
        </p:spPr>
      </p:pic>
      <p:pic>
        <p:nvPicPr>
          <p:cNvPr id="71" name="Image 70" descr="NEW_3-Normal-Backlo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886" y="5364925"/>
            <a:ext cx="274516" cy="224604"/>
          </a:xfrm>
          <a:prstGeom prst="rect">
            <a:avLst/>
          </a:prstGeom>
        </p:spPr>
      </p:pic>
      <p:pic>
        <p:nvPicPr>
          <p:cNvPr id="72" name="Image 71" descr="NEW_3-Normal-Backlo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305" y="5776238"/>
            <a:ext cx="274516" cy="224604"/>
          </a:xfrm>
          <a:prstGeom prst="rect">
            <a:avLst/>
          </a:prstGeom>
        </p:spPr>
      </p:pic>
      <p:sp>
        <p:nvSpPr>
          <p:cNvPr id="73" name="Ellipse 72"/>
          <p:cNvSpPr/>
          <p:nvPr/>
        </p:nvSpPr>
        <p:spPr>
          <a:xfrm>
            <a:off x="5535936" y="4631298"/>
            <a:ext cx="1899182" cy="1466704"/>
          </a:xfrm>
          <a:prstGeom prst="ellipse">
            <a:avLst/>
          </a:prstGeom>
          <a:noFill/>
          <a:ln>
            <a:solidFill>
              <a:srgbClr val="BFBFBF"/>
            </a:solidFill>
            <a:prstDash val="dash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A2D8"/>
              </a:solidFill>
              <a:effectLst/>
              <a:latin typeface="+mn-lt"/>
            </a:endParaRPr>
          </a:p>
        </p:txBody>
      </p:sp>
      <p:sp>
        <p:nvSpPr>
          <p:cNvPr id="75" name="Ellipse 74"/>
          <p:cNvSpPr/>
          <p:nvPr/>
        </p:nvSpPr>
        <p:spPr>
          <a:xfrm>
            <a:off x="5518158" y="2773597"/>
            <a:ext cx="1899182" cy="1466704"/>
          </a:xfrm>
          <a:prstGeom prst="ellipse">
            <a:avLst/>
          </a:prstGeom>
          <a:noFill/>
          <a:ln>
            <a:solidFill>
              <a:srgbClr val="BFBFBF"/>
            </a:solidFill>
            <a:prstDash val="dash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A2D8"/>
              </a:solidFill>
              <a:effectLst/>
              <a:latin typeface="+mn-lt"/>
            </a:endParaRPr>
          </a:p>
        </p:txBody>
      </p:sp>
      <p:sp>
        <p:nvSpPr>
          <p:cNvPr id="83" name="Ellipse 82"/>
          <p:cNvSpPr/>
          <p:nvPr/>
        </p:nvSpPr>
        <p:spPr>
          <a:xfrm>
            <a:off x="3376970" y="3244993"/>
            <a:ext cx="1899182" cy="1649962"/>
          </a:xfrm>
          <a:prstGeom prst="ellipse">
            <a:avLst/>
          </a:prstGeom>
          <a:noFill/>
          <a:ln>
            <a:solidFill>
              <a:srgbClr val="BFBFBF"/>
            </a:solidFill>
            <a:prstDash val="dash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A2D8"/>
              </a:solidFill>
              <a:effectLst/>
              <a:latin typeface="+mn-lt"/>
            </a:endParaRPr>
          </a:p>
        </p:txBody>
      </p:sp>
      <p:sp>
        <p:nvSpPr>
          <p:cNvPr id="76" name="Ellipse 75"/>
          <p:cNvSpPr/>
          <p:nvPr/>
        </p:nvSpPr>
        <p:spPr>
          <a:xfrm>
            <a:off x="5518158" y="855905"/>
            <a:ext cx="1899182" cy="1466704"/>
          </a:xfrm>
          <a:prstGeom prst="ellipse">
            <a:avLst/>
          </a:prstGeom>
          <a:noFill/>
          <a:ln>
            <a:solidFill>
              <a:srgbClr val="BFBFBF"/>
            </a:solidFill>
            <a:prstDash val="dash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A2D8"/>
              </a:solidFill>
              <a:effectLst/>
              <a:latin typeface="+mn-lt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3981" y="3642586"/>
            <a:ext cx="285306" cy="301230"/>
          </a:xfrm>
          <a:prstGeom prst="rect">
            <a:avLst/>
          </a:prstGeom>
        </p:spPr>
      </p:pic>
      <p:cxnSp>
        <p:nvCxnSpPr>
          <p:cNvPr id="87" name="Connecteur droit avec flèche 86"/>
          <p:cNvCxnSpPr>
            <a:stCxn id="36" idx="3"/>
            <a:endCxn id="113" idx="1"/>
          </p:cNvCxnSpPr>
          <p:nvPr/>
        </p:nvCxnSpPr>
        <p:spPr bwMode="auto">
          <a:xfrm flipV="1">
            <a:off x="4566680" y="1916612"/>
            <a:ext cx="1724340" cy="171155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>
            <a:stCxn id="113" idx="2"/>
            <a:endCxn id="102" idx="0"/>
          </p:cNvCxnSpPr>
          <p:nvPr/>
        </p:nvCxnSpPr>
        <p:spPr bwMode="auto">
          <a:xfrm>
            <a:off x="6457182" y="2200758"/>
            <a:ext cx="0" cy="6156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0" name="ZoneTexte 89"/>
          <p:cNvSpPr txBox="1"/>
          <p:nvPr/>
        </p:nvSpPr>
        <p:spPr>
          <a:xfrm>
            <a:off x="7448461" y="1393925"/>
            <a:ext cx="1356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Cluster </a:t>
            </a: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/>
            </a:r>
            <a:b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</a:b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machine </a:t>
            </a:r>
            <a:r>
              <a:rPr lang="fr-FR" sz="1200" dirty="0" err="1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learning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102" name="Image 101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020" y="2816454"/>
            <a:ext cx="332323" cy="568293"/>
          </a:xfrm>
          <a:prstGeom prst="rect">
            <a:avLst/>
          </a:prstGeom>
        </p:spPr>
      </p:pic>
      <p:pic>
        <p:nvPicPr>
          <p:cNvPr id="103" name="Image 10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1518" y="3157433"/>
            <a:ext cx="285306" cy="301230"/>
          </a:xfrm>
          <a:prstGeom prst="rect">
            <a:avLst/>
          </a:prstGeom>
        </p:spPr>
      </p:pic>
      <p:pic>
        <p:nvPicPr>
          <p:cNvPr id="104" name="Image 103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843" y="3174516"/>
            <a:ext cx="332323" cy="568293"/>
          </a:xfrm>
          <a:prstGeom prst="rect">
            <a:avLst/>
          </a:prstGeom>
        </p:spPr>
      </p:pic>
      <p:pic>
        <p:nvPicPr>
          <p:cNvPr id="105" name="Image 10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341" y="3515495"/>
            <a:ext cx="285306" cy="301230"/>
          </a:xfrm>
          <a:prstGeom prst="rect">
            <a:avLst/>
          </a:prstGeom>
        </p:spPr>
      </p:pic>
      <p:pic>
        <p:nvPicPr>
          <p:cNvPr id="106" name="Image 10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206" y="3502816"/>
            <a:ext cx="332323" cy="568293"/>
          </a:xfrm>
          <a:prstGeom prst="rect">
            <a:avLst/>
          </a:prstGeom>
        </p:spPr>
      </p:pic>
      <p:pic>
        <p:nvPicPr>
          <p:cNvPr id="107" name="Imag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8704" y="3843795"/>
            <a:ext cx="285306" cy="301230"/>
          </a:xfrm>
          <a:prstGeom prst="rect">
            <a:avLst/>
          </a:prstGeom>
        </p:spPr>
      </p:pic>
      <p:pic>
        <p:nvPicPr>
          <p:cNvPr id="108" name="Image 10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766" y="1278425"/>
            <a:ext cx="332323" cy="568293"/>
          </a:xfrm>
          <a:prstGeom prst="rect">
            <a:avLst/>
          </a:prstGeom>
        </p:spPr>
      </p:pic>
      <p:pic>
        <p:nvPicPr>
          <p:cNvPr id="96" name="Image 9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5127" y="1679939"/>
            <a:ext cx="237016" cy="200429"/>
          </a:xfrm>
          <a:prstGeom prst="rect">
            <a:avLst/>
          </a:prstGeom>
        </p:spPr>
      </p:pic>
      <p:pic>
        <p:nvPicPr>
          <p:cNvPr id="109" name="Image 108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416" y="900214"/>
            <a:ext cx="332323" cy="568293"/>
          </a:xfrm>
          <a:prstGeom prst="rect">
            <a:avLst/>
          </a:prstGeom>
        </p:spPr>
      </p:pic>
      <p:pic>
        <p:nvPicPr>
          <p:cNvPr id="110" name="Image 10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0777" y="1301728"/>
            <a:ext cx="237016" cy="200429"/>
          </a:xfrm>
          <a:prstGeom prst="rect">
            <a:avLst/>
          </a:prstGeom>
        </p:spPr>
      </p:pic>
      <p:pic>
        <p:nvPicPr>
          <p:cNvPr id="111" name="Image 110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079" y="1312209"/>
            <a:ext cx="332323" cy="568293"/>
          </a:xfrm>
          <a:prstGeom prst="rect">
            <a:avLst/>
          </a:prstGeom>
        </p:spPr>
      </p:pic>
      <p:pic>
        <p:nvPicPr>
          <p:cNvPr id="112" name="Image 1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7440" y="1713723"/>
            <a:ext cx="237016" cy="200429"/>
          </a:xfrm>
          <a:prstGeom prst="rect">
            <a:avLst/>
          </a:prstGeom>
        </p:spPr>
      </p:pic>
      <p:pic>
        <p:nvPicPr>
          <p:cNvPr id="113" name="Image 112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020" y="1632465"/>
            <a:ext cx="332323" cy="568293"/>
          </a:xfrm>
          <a:prstGeom prst="rect">
            <a:avLst/>
          </a:prstGeom>
        </p:spPr>
      </p:pic>
      <p:pic>
        <p:nvPicPr>
          <p:cNvPr id="114" name="Image 1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3381" y="2033979"/>
            <a:ext cx="237016" cy="20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5542"/>
      </p:ext>
    </p:extLst>
  </p:cSld>
  <p:clrMapOvr>
    <a:masterClrMapping/>
  </p:clrMapOvr>
</p:sld>
</file>

<file path=ppt/theme/theme1.xml><?xml version="1.0" encoding="utf-8"?>
<a:theme xmlns:a="http://schemas.openxmlformats.org/drawingml/2006/main" name="modele-LIVRABLE-V0.10.4">
  <a:themeElements>
    <a:clrScheme name="Personnalisée 8">
      <a:dk1>
        <a:srgbClr val="FFFFFF"/>
      </a:dk1>
      <a:lt1>
        <a:srgbClr val="FFFFFF"/>
      </a:lt1>
      <a:dk2>
        <a:srgbClr val="000000"/>
      </a:dk2>
      <a:lt2>
        <a:srgbClr val="FFFFFF"/>
      </a:lt2>
      <a:accent1>
        <a:srgbClr val="00A2D8"/>
      </a:accent1>
      <a:accent2>
        <a:srgbClr val="FAB434"/>
      </a:accent2>
      <a:accent3>
        <a:srgbClr val="78B755"/>
      </a:accent3>
      <a:accent4>
        <a:srgbClr val="E63527"/>
      </a:accent4>
      <a:accent5>
        <a:srgbClr val="78C6C3"/>
      </a:accent5>
      <a:accent6>
        <a:srgbClr val="002458"/>
      </a:accent6>
      <a:hlink>
        <a:srgbClr val="000000"/>
      </a:hlink>
      <a:folHlink>
        <a:srgbClr val="80808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BFBFBF"/>
          </a:solidFill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rgbClr val="00A2D8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44</Words>
  <Application>Microsoft Macintosh PowerPoint</Application>
  <PresentationFormat>Présentation à l'écran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modele-LIVRABLE-V0.10.4</vt:lpstr>
      <vt:lpstr>Présentation PowerPoint</vt:lpstr>
      <vt:lpstr>Présentation PowerPoint</vt:lpstr>
      <vt:lpstr>Présentation PowerPoint</vt:lpstr>
      <vt:lpstr>Présentation PowerPoint</vt:lpstr>
    </vt:vector>
  </TitlesOfParts>
  <Company>OCTO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Cédrick Lunven</dc:creator>
  <cp:lastModifiedBy>Julien Kirch</cp:lastModifiedBy>
  <cp:revision>30</cp:revision>
  <dcterms:created xsi:type="dcterms:W3CDTF">2014-10-18T00:26:10Z</dcterms:created>
  <dcterms:modified xsi:type="dcterms:W3CDTF">2015-01-08T21:38:15Z</dcterms:modified>
</cp:coreProperties>
</file>