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527"/>
    <a:srgbClr val="00A2D8"/>
    <a:srgbClr val="78B755"/>
    <a:srgbClr val="064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/>
    <p:restoredTop sz="93033" autoAdjust="0"/>
  </p:normalViewPr>
  <p:slideViewPr>
    <p:cSldViewPr snapToGrid="0" snapToObjects="1">
      <p:cViewPr>
        <p:scale>
          <a:sx n="134" d="100"/>
          <a:sy n="134" d="100"/>
        </p:scale>
        <p:origin x="2056" y="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54628-6EB8-B649-B8F1-151258B4515F}" type="doc">
      <dgm:prSet loTypeId="urn:microsoft.com/office/officeart/2005/8/layout/venn1" loCatId="" qsTypeId="urn:microsoft.com/office/officeart/2005/8/quickstyle/simple4" qsCatId="simple" csTypeId="urn:microsoft.com/office/officeart/2005/8/colors/colorful2" csCatId="colorful" phldr="1"/>
      <dgm:spPr/>
    </dgm:pt>
    <dgm:pt modelId="{CD00A919-06AB-0F40-A1A5-BF62B8C2D8CA}">
      <dgm:prSet phldrT="[Texte]"/>
      <dgm:spPr>
        <a:solidFill>
          <a:srgbClr val="E63527">
            <a:alpha val="74902"/>
          </a:srgbClr>
        </a:solidFill>
      </dgm:spPr>
      <dgm:t>
        <a:bodyPr/>
        <a:lstStyle/>
        <a:p>
          <a:r>
            <a:rPr lang="fr-FR" b="1" smtClean="0"/>
            <a:t>Riche</a:t>
          </a:r>
          <a:endParaRPr lang="fr-FR" b="1" dirty="0"/>
        </a:p>
      </dgm:t>
    </dgm:pt>
    <dgm:pt modelId="{FCC1254A-0FCA-8749-AE01-9F47E4D76228}" type="parTrans" cxnId="{3198ADD8-22E7-9146-BFF3-0F951A0D60F1}">
      <dgm:prSet/>
      <dgm:spPr/>
      <dgm:t>
        <a:bodyPr/>
        <a:lstStyle/>
        <a:p>
          <a:endParaRPr lang="fr-FR"/>
        </a:p>
      </dgm:t>
    </dgm:pt>
    <dgm:pt modelId="{78B7B6A5-18F3-9E47-B2BE-9742D65F4614}" type="sibTrans" cxnId="{3198ADD8-22E7-9146-BFF3-0F951A0D60F1}">
      <dgm:prSet/>
      <dgm:spPr/>
      <dgm:t>
        <a:bodyPr/>
        <a:lstStyle/>
        <a:p>
          <a:endParaRPr lang="fr-FR"/>
        </a:p>
      </dgm:t>
    </dgm:pt>
    <dgm:pt modelId="{AAE58991-8DA8-5342-A22B-DEC3346F7865}">
      <dgm:prSet phldrT="[Texte]"/>
      <dgm:spPr>
        <a:solidFill>
          <a:srgbClr val="00A2D8">
            <a:alpha val="74902"/>
          </a:srgbClr>
        </a:solidFill>
      </dgm:spPr>
      <dgm:t>
        <a:bodyPr/>
        <a:lstStyle/>
        <a:p>
          <a:r>
            <a:rPr lang="fr-FR" b="1" dirty="0" smtClean="0"/>
            <a:t>Cohérente</a:t>
          </a:r>
          <a:endParaRPr lang="fr-FR" b="1" dirty="0"/>
        </a:p>
      </dgm:t>
    </dgm:pt>
    <dgm:pt modelId="{65AC720F-831B-684A-A628-E1E706751D45}" type="sibTrans" cxnId="{ED07310F-7A08-9D4A-AD44-A68AC93E1A59}">
      <dgm:prSet/>
      <dgm:spPr/>
      <dgm:t>
        <a:bodyPr/>
        <a:lstStyle/>
        <a:p>
          <a:endParaRPr lang="fr-FR"/>
        </a:p>
      </dgm:t>
    </dgm:pt>
    <dgm:pt modelId="{3AE02B2C-1E9B-7B41-8021-47DB2D499173}" type="parTrans" cxnId="{ED07310F-7A08-9D4A-AD44-A68AC93E1A59}">
      <dgm:prSet/>
      <dgm:spPr/>
      <dgm:t>
        <a:bodyPr/>
        <a:lstStyle/>
        <a:p>
          <a:endParaRPr lang="fr-FR"/>
        </a:p>
      </dgm:t>
    </dgm:pt>
    <dgm:pt modelId="{58BCAAB8-25B5-5043-A39C-58CAF2200CC4}">
      <dgm:prSet phldrT="[Texte]"/>
      <dgm:spPr>
        <a:solidFill>
          <a:srgbClr val="78B755">
            <a:alpha val="74902"/>
          </a:srgbClr>
        </a:solidFill>
      </dgm:spPr>
      <dgm:t>
        <a:bodyPr/>
        <a:lstStyle/>
        <a:p>
          <a:r>
            <a:rPr lang="fr-FR" b="1" dirty="0" smtClean="0"/>
            <a:t>Minimale</a:t>
          </a:r>
          <a:endParaRPr lang="fr-FR" b="1" dirty="0"/>
        </a:p>
      </dgm:t>
    </dgm:pt>
    <dgm:pt modelId="{E8245067-8E89-B241-B0BD-509112A59054}" type="sibTrans" cxnId="{6922BAE6-6E39-184C-A808-5AC170334A70}">
      <dgm:prSet/>
      <dgm:spPr/>
      <dgm:t>
        <a:bodyPr/>
        <a:lstStyle/>
        <a:p>
          <a:endParaRPr lang="fr-FR"/>
        </a:p>
      </dgm:t>
    </dgm:pt>
    <dgm:pt modelId="{A37E90DE-B713-194C-849D-71908880540B}" type="parTrans" cxnId="{6922BAE6-6E39-184C-A808-5AC170334A70}">
      <dgm:prSet/>
      <dgm:spPr/>
      <dgm:t>
        <a:bodyPr/>
        <a:lstStyle/>
        <a:p>
          <a:endParaRPr lang="fr-FR"/>
        </a:p>
      </dgm:t>
    </dgm:pt>
    <dgm:pt modelId="{16706AA6-BF9C-704A-85C9-662D6D60C4E9}" type="pres">
      <dgm:prSet presAssocID="{07454628-6EB8-B649-B8F1-151258B4515F}" presName="compositeShape" presStyleCnt="0">
        <dgm:presLayoutVars>
          <dgm:chMax val="7"/>
          <dgm:dir/>
          <dgm:resizeHandles val="exact"/>
        </dgm:presLayoutVars>
      </dgm:prSet>
      <dgm:spPr/>
    </dgm:pt>
    <dgm:pt modelId="{6C1BB058-6908-0743-97CD-FC99BAC49090}" type="pres">
      <dgm:prSet presAssocID="{CD00A919-06AB-0F40-A1A5-BF62B8C2D8CA}" presName="circ1" presStyleLbl="vennNode1" presStyleIdx="0" presStyleCnt="3"/>
      <dgm:spPr/>
      <dgm:t>
        <a:bodyPr/>
        <a:lstStyle/>
        <a:p>
          <a:endParaRPr lang="fr-FR"/>
        </a:p>
      </dgm:t>
    </dgm:pt>
    <dgm:pt modelId="{E037AC10-2233-0F49-8ED1-DD86A639C8ED}" type="pres">
      <dgm:prSet presAssocID="{CD00A919-06AB-0F40-A1A5-BF62B8C2D8C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E75E97-3297-D242-B6E8-3A02FD6C5AF2}" type="pres">
      <dgm:prSet presAssocID="{58BCAAB8-25B5-5043-A39C-58CAF2200CC4}" presName="circ2" presStyleLbl="vennNode1" presStyleIdx="1" presStyleCnt="3"/>
      <dgm:spPr/>
      <dgm:t>
        <a:bodyPr/>
        <a:lstStyle/>
        <a:p>
          <a:endParaRPr lang="fr-FR"/>
        </a:p>
      </dgm:t>
    </dgm:pt>
    <dgm:pt modelId="{70A3E2A6-7BEA-4041-A841-2C09A45BD649}" type="pres">
      <dgm:prSet presAssocID="{58BCAAB8-25B5-5043-A39C-58CAF2200CC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1A626E-758E-764F-8E19-2FA76D6CBEF0}" type="pres">
      <dgm:prSet presAssocID="{AAE58991-8DA8-5342-A22B-DEC3346F7865}" presName="circ3" presStyleLbl="vennNode1" presStyleIdx="2" presStyleCnt="3"/>
      <dgm:spPr/>
      <dgm:t>
        <a:bodyPr/>
        <a:lstStyle/>
        <a:p>
          <a:endParaRPr lang="fr-FR"/>
        </a:p>
      </dgm:t>
    </dgm:pt>
    <dgm:pt modelId="{3247627B-D52B-7B47-9BF6-4BB5AFE19750}" type="pres">
      <dgm:prSet presAssocID="{AAE58991-8DA8-5342-A22B-DEC3346F786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71F8887-365F-4544-94CE-FCD4D2036633}" type="presOf" srcId="{07454628-6EB8-B649-B8F1-151258B4515F}" destId="{16706AA6-BF9C-704A-85C9-662D6D60C4E9}" srcOrd="0" destOrd="0" presId="urn:microsoft.com/office/officeart/2005/8/layout/venn1"/>
    <dgm:cxn modelId="{D7F66EAB-EDE5-F041-A946-1AE6834CC32D}" type="presOf" srcId="{AAE58991-8DA8-5342-A22B-DEC3346F7865}" destId="{3247627B-D52B-7B47-9BF6-4BB5AFE19750}" srcOrd="1" destOrd="0" presId="urn:microsoft.com/office/officeart/2005/8/layout/venn1"/>
    <dgm:cxn modelId="{CCFB44CB-4A15-E34F-80A4-6A331990A6AE}" type="presOf" srcId="{CD00A919-06AB-0F40-A1A5-BF62B8C2D8CA}" destId="{6C1BB058-6908-0743-97CD-FC99BAC49090}" srcOrd="0" destOrd="0" presId="urn:microsoft.com/office/officeart/2005/8/layout/venn1"/>
    <dgm:cxn modelId="{3198ADD8-22E7-9146-BFF3-0F951A0D60F1}" srcId="{07454628-6EB8-B649-B8F1-151258B4515F}" destId="{CD00A919-06AB-0F40-A1A5-BF62B8C2D8CA}" srcOrd="0" destOrd="0" parTransId="{FCC1254A-0FCA-8749-AE01-9F47E4D76228}" sibTransId="{78B7B6A5-18F3-9E47-B2BE-9742D65F4614}"/>
    <dgm:cxn modelId="{ED07310F-7A08-9D4A-AD44-A68AC93E1A59}" srcId="{07454628-6EB8-B649-B8F1-151258B4515F}" destId="{AAE58991-8DA8-5342-A22B-DEC3346F7865}" srcOrd="2" destOrd="0" parTransId="{3AE02B2C-1E9B-7B41-8021-47DB2D499173}" sibTransId="{65AC720F-831B-684A-A628-E1E706751D45}"/>
    <dgm:cxn modelId="{6922BAE6-6E39-184C-A808-5AC170334A70}" srcId="{07454628-6EB8-B649-B8F1-151258B4515F}" destId="{58BCAAB8-25B5-5043-A39C-58CAF2200CC4}" srcOrd="1" destOrd="0" parTransId="{A37E90DE-B713-194C-849D-71908880540B}" sibTransId="{E8245067-8E89-B241-B0BD-509112A59054}"/>
    <dgm:cxn modelId="{31160363-83D4-1847-A32A-37FA17400B91}" type="presOf" srcId="{58BCAAB8-25B5-5043-A39C-58CAF2200CC4}" destId="{70A3E2A6-7BEA-4041-A841-2C09A45BD649}" srcOrd="1" destOrd="0" presId="urn:microsoft.com/office/officeart/2005/8/layout/venn1"/>
    <dgm:cxn modelId="{1D8F9473-E2F0-5449-AE13-9FF649962A53}" type="presOf" srcId="{CD00A919-06AB-0F40-A1A5-BF62B8C2D8CA}" destId="{E037AC10-2233-0F49-8ED1-DD86A639C8ED}" srcOrd="1" destOrd="0" presId="urn:microsoft.com/office/officeart/2005/8/layout/venn1"/>
    <dgm:cxn modelId="{6B53A141-0806-3443-9567-253199ADC636}" type="presOf" srcId="{58BCAAB8-25B5-5043-A39C-58CAF2200CC4}" destId="{18E75E97-3297-D242-B6E8-3A02FD6C5AF2}" srcOrd="0" destOrd="0" presId="urn:microsoft.com/office/officeart/2005/8/layout/venn1"/>
    <dgm:cxn modelId="{4B4C05BB-5C87-8848-BFDA-A3D8C50FC660}" type="presOf" srcId="{AAE58991-8DA8-5342-A22B-DEC3346F7865}" destId="{731A626E-758E-764F-8E19-2FA76D6CBEF0}" srcOrd="0" destOrd="0" presId="urn:microsoft.com/office/officeart/2005/8/layout/venn1"/>
    <dgm:cxn modelId="{10449A1D-EA59-6D4E-97BD-A1D3B85E3E43}" type="presParOf" srcId="{16706AA6-BF9C-704A-85C9-662D6D60C4E9}" destId="{6C1BB058-6908-0743-97CD-FC99BAC49090}" srcOrd="0" destOrd="0" presId="urn:microsoft.com/office/officeart/2005/8/layout/venn1"/>
    <dgm:cxn modelId="{2DA42117-6604-0947-A5E7-9EF46117E178}" type="presParOf" srcId="{16706AA6-BF9C-704A-85C9-662D6D60C4E9}" destId="{E037AC10-2233-0F49-8ED1-DD86A639C8ED}" srcOrd="1" destOrd="0" presId="urn:microsoft.com/office/officeart/2005/8/layout/venn1"/>
    <dgm:cxn modelId="{EE86ADDD-5891-F54C-A042-C635585B5181}" type="presParOf" srcId="{16706AA6-BF9C-704A-85C9-662D6D60C4E9}" destId="{18E75E97-3297-D242-B6E8-3A02FD6C5AF2}" srcOrd="2" destOrd="0" presId="urn:microsoft.com/office/officeart/2005/8/layout/venn1"/>
    <dgm:cxn modelId="{0C32AD48-C49E-CA4D-97B2-1D208CE813C2}" type="presParOf" srcId="{16706AA6-BF9C-704A-85C9-662D6D60C4E9}" destId="{70A3E2A6-7BEA-4041-A841-2C09A45BD649}" srcOrd="3" destOrd="0" presId="urn:microsoft.com/office/officeart/2005/8/layout/venn1"/>
    <dgm:cxn modelId="{4C51EC42-77C2-3641-9B58-15D9A95AFC06}" type="presParOf" srcId="{16706AA6-BF9C-704A-85C9-662D6D60C4E9}" destId="{731A626E-758E-764F-8E19-2FA76D6CBEF0}" srcOrd="4" destOrd="0" presId="urn:microsoft.com/office/officeart/2005/8/layout/venn1"/>
    <dgm:cxn modelId="{366BFAD9-86A2-DA47-81ED-47A1CB48DB7A}" type="presParOf" srcId="{16706AA6-BF9C-704A-85C9-662D6D60C4E9}" destId="{3247627B-D52B-7B47-9BF6-4BB5AFE1975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BB058-6908-0743-97CD-FC99BAC49090}">
      <dsp:nvSpPr>
        <dsp:cNvPr id="0" name=""/>
        <dsp:cNvSpPr/>
      </dsp:nvSpPr>
      <dsp:spPr>
        <a:xfrm>
          <a:off x="2898457" y="69730"/>
          <a:ext cx="3347085" cy="3347085"/>
        </a:xfrm>
        <a:prstGeom prst="ellipse">
          <a:avLst/>
        </a:prstGeom>
        <a:solidFill>
          <a:srgbClr val="E63527">
            <a:alpha val="74902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smtClean="0"/>
            <a:t>Riche</a:t>
          </a:r>
          <a:endParaRPr lang="fr-FR" sz="3100" b="1" kern="1200" dirty="0"/>
        </a:p>
      </dsp:txBody>
      <dsp:txXfrm>
        <a:off x="3344735" y="655470"/>
        <a:ext cx="2454529" cy="1506188"/>
      </dsp:txXfrm>
    </dsp:sp>
    <dsp:sp modelId="{18E75E97-3297-D242-B6E8-3A02FD6C5AF2}">
      <dsp:nvSpPr>
        <dsp:cNvPr id="0" name=""/>
        <dsp:cNvSpPr/>
      </dsp:nvSpPr>
      <dsp:spPr>
        <a:xfrm>
          <a:off x="4106197" y="2161659"/>
          <a:ext cx="3347085" cy="3347085"/>
        </a:xfrm>
        <a:prstGeom prst="ellipse">
          <a:avLst/>
        </a:prstGeom>
        <a:solidFill>
          <a:srgbClr val="78B755">
            <a:alpha val="74902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smtClean="0"/>
            <a:t>Minimale</a:t>
          </a:r>
          <a:endParaRPr lang="fr-FR" sz="3100" b="1" kern="1200" dirty="0"/>
        </a:p>
      </dsp:txBody>
      <dsp:txXfrm>
        <a:off x="5129847" y="3026322"/>
        <a:ext cx="2008251" cy="1840896"/>
      </dsp:txXfrm>
    </dsp:sp>
    <dsp:sp modelId="{731A626E-758E-764F-8E19-2FA76D6CBEF0}">
      <dsp:nvSpPr>
        <dsp:cNvPr id="0" name=""/>
        <dsp:cNvSpPr/>
      </dsp:nvSpPr>
      <dsp:spPr>
        <a:xfrm>
          <a:off x="1690717" y="2161659"/>
          <a:ext cx="3347085" cy="3347085"/>
        </a:xfrm>
        <a:prstGeom prst="ellipse">
          <a:avLst/>
        </a:prstGeom>
        <a:solidFill>
          <a:srgbClr val="00A2D8">
            <a:alpha val="74902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smtClean="0"/>
            <a:t>Cohérente</a:t>
          </a:r>
          <a:endParaRPr lang="fr-FR" sz="3100" b="1" kern="1200" dirty="0"/>
        </a:p>
      </dsp:txBody>
      <dsp:txXfrm>
        <a:off x="2005901" y="3026322"/>
        <a:ext cx="2008251" cy="1840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B26F-73A1-F24A-B06B-222FD4748F54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1ABCC-3F53-6B4F-8C99-8A02F8897D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83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2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 descr="barre-b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2" y="6309581"/>
            <a:ext cx="9152882" cy="557299"/>
          </a:xfrm>
          <a:prstGeom prst="rect">
            <a:avLst/>
          </a:prstGeom>
        </p:spPr>
      </p:pic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2254250"/>
            <a:ext cx="720000" cy="252000"/>
          </a:xfrm>
          <a:prstGeom prst="rect">
            <a:avLst/>
          </a:prstGeom>
          <a:solidFill>
            <a:srgbClr val="00A2D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 userDrawn="1"/>
        </p:nvSpPr>
        <p:spPr bwMode="auto">
          <a:xfrm>
            <a:off x="5220072" y="6297455"/>
            <a:ext cx="2667000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Tél : +33 (0)1 58 56 10 00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Fax : +33 (0)1 58 56 10 01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www.octo.com</a:t>
            </a:r>
          </a:p>
        </p:txBody>
      </p:sp>
      <p:sp>
        <p:nvSpPr>
          <p:cNvPr id="20" name="Text Box 20"/>
          <p:cNvSpPr txBox="1">
            <a:spLocks noChangeArrowheads="1"/>
          </p:cNvSpPr>
          <p:nvPr userDrawn="1"/>
        </p:nvSpPr>
        <p:spPr bwMode="auto">
          <a:xfrm>
            <a:off x="228600" y="6564974"/>
            <a:ext cx="2330450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© OCTO 2013  </a:t>
            </a:r>
          </a:p>
        </p:txBody>
      </p:sp>
      <p:sp>
        <p:nvSpPr>
          <p:cNvPr id="23" name="Text Box 17"/>
          <p:cNvSpPr txBox="1">
            <a:spLocks noChangeArrowheads="1"/>
          </p:cNvSpPr>
          <p:nvPr userDrawn="1"/>
        </p:nvSpPr>
        <p:spPr bwMode="auto">
          <a:xfrm>
            <a:off x="1328936" y="6297455"/>
            <a:ext cx="26670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50, avenue des Champs-Elysées</a:t>
            </a:r>
          </a:p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75008 Paris - FRANCE</a:t>
            </a:r>
          </a:p>
        </p:txBody>
      </p:sp>
      <p:pic>
        <p:nvPicPr>
          <p:cNvPr id="24" name="Image 23" descr="signe-reserve2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8247" y="6381327"/>
            <a:ext cx="937809" cy="476673"/>
          </a:xfrm>
          <a:prstGeom prst="rect">
            <a:avLst/>
          </a:prstGeom>
        </p:spPr>
      </p:pic>
      <p:pic>
        <p:nvPicPr>
          <p:cNvPr id="25" name="Image 24" descr="trame_code.png"/>
          <p:cNvPicPr>
            <a:picLocks noChangeAspect="1"/>
          </p:cNvPicPr>
          <p:nvPr userDrawn="1"/>
        </p:nvPicPr>
        <p:blipFill rotWithShape="1">
          <a:blip r:embed="rId5" cstate="print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2433" y="6313953"/>
            <a:ext cx="2448272" cy="524451"/>
          </a:xfrm>
          <a:prstGeom prst="rect">
            <a:avLst/>
          </a:prstGeom>
        </p:spPr>
      </p:pic>
      <p:sp>
        <p:nvSpPr>
          <p:cNvPr id="1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4102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#Référence </a:t>
            </a:r>
            <a:r>
              <a:rPr lang="fr-FR" dirty="0" err="1" smtClean="0"/>
              <a:t>Propale</a:t>
            </a:r>
            <a:endParaRPr lang="fr-FR" dirty="0" smtClean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990600" y="56388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Date d’envoi format </a:t>
            </a:r>
            <a:r>
              <a:rPr lang="fr-FR" dirty="0" err="1" smtClean="0"/>
              <a:t>jj/mm/aaaa</a:t>
            </a:r>
            <a:endParaRPr lang="fr-FR" dirty="0" smtClean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9396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6559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4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508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 hasCustomPrompt="1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 hasCustomPrompt="1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 hasCustomPrompt="1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78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820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324730" y="1268760"/>
            <a:ext cx="3247270" cy="4735771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Enjeux à adresser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 hasCustomPrompt="1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Evolution des usages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 hasCustomPrompt="1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Intégration de nouvelles sources de données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 hasCustomPrompt="1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Live data, </a:t>
            </a:r>
            <a:r>
              <a:rPr lang="fr-FR" dirty="0" err="1" smtClean="0"/>
              <a:t>static</a:t>
            </a:r>
            <a:r>
              <a:rPr lang="fr-FR" dirty="0" smtClean="0"/>
              <a:t> data, et social media data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 hasCustomPrompt="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de gros volumes de données historiques 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 hasCustomPrompt="1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Accès à distance à une grande quantité de données historiques brutes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 hasCustomPrompt="1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temps-réel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 hasCustomPrompt="1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Flexibilité de la gestion des </a:t>
            </a:r>
            <a:r>
              <a:rPr lang="fr-FR" dirty="0" err="1" smtClean="0"/>
              <a:t>Workflows</a:t>
            </a:r>
            <a:r>
              <a:rPr lang="fr-FR" dirty="0" smtClean="0"/>
              <a:t> et des exceptions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 hasCustomPrompt="1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mieux segmenter, analyser les données, réagir à des événements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 hasCustomPrompt="1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« Commoditisation » des infrastructures</a:t>
            </a: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4932040" y="1268759"/>
            <a:ext cx="4032448" cy="956619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 hasCustomPrompt="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métier / Evolution des usages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4932040" y="2470043"/>
            <a:ext cx="4032448" cy="3547448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 hasCustomPrompt="1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Architecture et Technologies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 hasCustomPrompt="1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Les systèmes doivent analyser des données, répondre à des événements corrélés avec une vélocité supérieure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 hasCustomPrompt="1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(pour réduire les faux positifs...)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 hasCustomPrompt="1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</a:t>
            </a:r>
            <a:r>
              <a:rPr lang="fr-FR" dirty="0" err="1" smtClean="0"/>
              <a:t>bypasser</a:t>
            </a:r>
            <a:r>
              <a:rPr lang="fr-FR" dirty="0" smtClean="0"/>
              <a:t> les </a:t>
            </a:r>
            <a:r>
              <a:rPr lang="fr-FR" dirty="0" err="1" smtClean="0"/>
              <a:t>process</a:t>
            </a:r>
            <a:r>
              <a:rPr lang="fr-FR" dirty="0" smtClean="0"/>
              <a:t> pour l’analyse, la résolution et le suivi des alertes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 hasCustomPrompt="1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d'adaptation des algorithmes à la volée 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 hasCustomPrompt="1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Tolérance à des niveaux de pannes de plus en plus importants à coût contraint, déploiement sur site ou sur le Cloud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 hasCustomPrompt="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IHM Naturelles 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 hasCustomPrompt="1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(Tactiles, Cérébrales, Réalité augmentée…)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 hasCustomPrompt="1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Internet des objets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 hasCustomPrompt="1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(Domotique, RFID…)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 hasCustomPrompt="1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Social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 hasCustomPrompt="1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(Influence du graphe social…)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 hasCustomPrompt="1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R&amp;D sectorielles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 hasCustomPrompt="1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Gamification</a:t>
            </a:r>
            <a:r>
              <a:rPr lang="fr-FR" dirty="0" smtClean="0"/>
              <a:t>, </a:t>
            </a:r>
            <a:r>
              <a:rPr lang="fr-FR" dirty="0" err="1" smtClean="0"/>
              <a:t>Pay</a:t>
            </a:r>
            <a:r>
              <a:rPr lang="fr-FR" dirty="0" smtClean="0"/>
              <a:t> How You Drive, </a:t>
            </a:r>
            <a:r>
              <a:rPr lang="fr-FR" dirty="0" err="1" smtClean="0"/>
              <a:t>Solvency</a:t>
            </a:r>
            <a:r>
              <a:rPr lang="fr-FR" dirty="0" smtClean="0"/>
              <a:t> II…)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 hasCustomPrompt="1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 hasCustomPrompt="1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 hasCustomPrompt="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Distributed</a:t>
            </a:r>
            <a:r>
              <a:rPr lang="fr-FR" dirty="0" smtClean="0"/>
              <a:t>) Event </a:t>
            </a:r>
            <a:r>
              <a:rPr lang="fr-FR" dirty="0" err="1" smtClean="0"/>
              <a:t>Driven</a:t>
            </a:r>
            <a:r>
              <a:rPr lang="fr-FR" dirty="0" smtClean="0"/>
              <a:t> Architecture &amp; </a:t>
            </a:r>
            <a:r>
              <a:rPr lang="fr-FR" dirty="0" err="1" smtClean="0"/>
              <a:t>Complex</a:t>
            </a:r>
            <a:r>
              <a:rPr lang="fr-FR" dirty="0" smtClean="0"/>
              <a:t> Event </a:t>
            </a:r>
            <a:r>
              <a:rPr lang="fr-FR" dirty="0" err="1" smtClean="0"/>
              <a:t>Processing</a:t>
            </a:r>
            <a:endParaRPr lang="fr-FR" dirty="0" smtClean="0"/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 hasCustomPrompt="1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Socket / HTML5, long polling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PushTechnology</a:t>
            </a:r>
            <a:r>
              <a:rPr lang="fr-FR" dirty="0" smtClean="0"/>
              <a:t> Diffusion…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 hasCustomPrompt="1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Big Data </a:t>
            </a:r>
            <a:r>
              <a:rPr lang="fr-FR" dirty="0" err="1" smtClean="0"/>
              <a:t>Analytics</a:t>
            </a:r>
            <a:endParaRPr lang="fr-FR" dirty="0" smtClean="0"/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 hasCustomPrompt="1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</a:t>
            </a:r>
            <a:r>
              <a:rPr lang="fr-FR" dirty="0" err="1" smtClean="0"/>
              <a:t>Pushing</a:t>
            </a:r>
            <a:endParaRPr lang="fr-FR" dirty="0" smtClean="0"/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 hasCustomPrompt="1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ESB Light &amp; BPM</a:t>
            </a:r>
          </a:p>
          <a:p>
            <a:pPr lvl="0"/>
            <a:r>
              <a:rPr lang="fr-FR" dirty="0" smtClean="0"/>
              <a:t>Solution : 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Integ</a:t>
            </a:r>
            <a:r>
              <a:rPr lang="fr-FR" dirty="0" smtClean="0"/>
              <a:t>., Camel…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 hasCustomPrompt="1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&amp; distribution des calculs</a:t>
            </a:r>
          </a:p>
          <a:p>
            <a:pPr lvl="0"/>
            <a:r>
              <a:rPr lang="fr-FR" dirty="0" err="1" smtClean="0"/>
              <a:t>Parallélisation</a:t>
            </a:r>
            <a:r>
              <a:rPr lang="fr-FR" dirty="0" smtClean="0"/>
              <a:t> des calculs, GPU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 hasCustomPrompt="1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 : Platform </a:t>
            </a:r>
            <a:r>
              <a:rPr lang="fr-FR" dirty="0" err="1" smtClean="0"/>
              <a:t>Computing</a:t>
            </a:r>
            <a:r>
              <a:rPr lang="fr-FR" dirty="0" smtClean="0"/>
              <a:t>…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 hasCustomPrompt="1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Mobilité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 hasCustomPrompt="1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Solutions : iPhone, </a:t>
            </a:r>
            <a:r>
              <a:rPr lang="fr-FR" dirty="0" err="1" smtClean="0"/>
              <a:t>Android</a:t>
            </a:r>
            <a:r>
              <a:rPr lang="fr-FR" dirty="0" smtClean="0"/>
              <a:t>…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 hasCustomPrompt="1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Data </a:t>
            </a:r>
            <a:r>
              <a:rPr lang="fr-FR" dirty="0" err="1" smtClean="0"/>
              <a:t>Grid</a:t>
            </a:r>
            <a:r>
              <a:rPr lang="fr-FR" dirty="0" smtClean="0"/>
              <a:t>, </a:t>
            </a:r>
            <a:r>
              <a:rPr lang="fr-FR" dirty="0" err="1" smtClean="0"/>
              <a:t>NoSQL</a:t>
            </a:r>
            <a:endParaRPr lang="fr-FR" dirty="0" smtClean="0"/>
          </a:p>
          <a:p>
            <a:pPr lvl="0"/>
            <a:r>
              <a:rPr lang="fr-FR" dirty="0" smtClean="0"/>
              <a:t>Solution : Cassandra, </a:t>
            </a:r>
            <a:r>
              <a:rPr lang="fr-FR" dirty="0" err="1" smtClean="0"/>
              <a:t>Gigaspace</a:t>
            </a:r>
            <a:r>
              <a:rPr lang="fr-FR" dirty="0" smtClean="0"/>
              <a:t>, </a:t>
            </a:r>
            <a:r>
              <a:rPr lang="fr-FR" dirty="0" err="1" smtClean="0"/>
              <a:t>Gemfire</a:t>
            </a:r>
            <a:r>
              <a:rPr lang="fr-FR" dirty="0" smtClean="0"/>
              <a:t>…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 hasCustomPrompt="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Distributed</a:t>
            </a:r>
            <a:r>
              <a:rPr lang="fr-FR" dirty="0" smtClean="0"/>
              <a:t> Storage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 hasCustomPrompt="1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(en support à l’analytique, CEP…)</a:t>
            </a:r>
          </a:p>
          <a:p>
            <a:pPr lvl="0"/>
            <a:r>
              <a:rPr lang="fr-FR" dirty="0" smtClean="0"/>
              <a:t>Machine Learning</a:t>
            </a:r>
          </a:p>
          <a:p>
            <a:pPr lvl="0"/>
            <a:r>
              <a:rPr lang="fr-FR" dirty="0" smtClean="0"/>
              <a:t>Solution : Apache </a:t>
            </a:r>
            <a:r>
              <a:rPr lang="fr-FR" dirty="0" err="1" smtClean="0"/>
              <a:t>Mahout</a:t>
            </a:r>
            <a:r>
              <a:rPr lang="fr-FR" dirty="0" smtClean="0"/>
              <a:t>…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 hasCustomPrompt="1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Intelligence Artificielle 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 hasCustomPrompt="1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outillage, </a:t>
            </a:r>
            <a:r>
              <a:rPr lang="fr-FR" dirty="0" err="1" smtClean="0"/>
              <a:t>process</a:t>
            </a:r>
            <a:r>
              <a:rPr lang="fr-FR" dirty="0" smtClean="0"/>
              <a:t>, patterns d’architecture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Puppet</a:t>
            </a:r>
            <a:r>
              <a:rPr lang="fr-FR" dirty="0" smtClean="0"/>
              <a:t>, </a:t>
            </a:r>
            <a:r>
              <a:rPr lang="fr-FR" dirty="0" err="1" smtClean="0"/>
              <a:t>MCollective</a:t>
            </a:r>
            <a:endParaRPr lang="fr-FR" dirty="0" smtClean="0"/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 hasCustomPrompt="1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DevOps</a:t>
            </a:r>
            <a:r>
              <a:rPr lang="fr-FR" dirty="0" smtClean="0"/>
              <a:t> et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 hasCustomPrompt="1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 anchor="t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0"/>
            <a:r>
              <a:rPr lang="fr-FR" dirty="0" smtClean="0"/>
              <a:t>Virtualisation</a:t>
            </a:r>
          </a:p>
          <a:p>
            <a:pPr lvl="0"/>
            <a:r>
              <a:rPr lang="fr-FR" dirty="0" smtClean="0"/>
              <a:t>Solution : Amazon Web Services, </a:t>
            </a:r>
            <a:r>
              <a:rPr lang="fr-FR" dirty="0" err="1" smtClean="0"/>
              <a:t>VMWare</a:t>
            </a:r>
            <a:r>
              <a:rPr lang="fr-FR" dirty="0" smtClean="0"/>
              <a:t>, </a:t>
            </a:r>
            <a:r>
              <a:rPr lang="fr-FR" dirty="0" err="1" smtClean="0"/>
              <a:t>Xen</a:t>
            </a:r>
            <a:r>
              <a:rPr lang="fr-FR" dirty="0" smtClean="0"/>
              <a:t>…</a:t>
            </a:r>
          </a:p>
          <a:p>
            <a:pPr lvl="0"/>
            <a:endParaRPr lang="fr-FR" dirty="0" smtClean="0"/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 hasCustomPrompt="1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Infrastructure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 hasCustomPrompt="1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Java, .Net, Ruby, PHP…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 hasCustomPrompt="1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Industrialisation des développements &amp; langages : 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132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68788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467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F3D33-4165-1740-BFF0-1327FC95F871}" type="slidenum">
              <a:rPr lang="fr-FR" sz="2400" smtClean="0">
                <a:latin typeface="Times" pitchFamily="-104" charset="0"/>
                <a:ea typeface="ＭＳ Ｐゴシック" pitchFamily="-104" charset="-128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2400"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© OCTO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39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6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858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362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 hasCustomPrompt="1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867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2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46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3093" y="13092"/>
            <a:ext cx="3118747" cy="6069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03648" y="188640"/>
            <a:ext cx="1512168" cy="288032"/>
          </a:xfrm>
        </p:spPr>
        <p:txBody>
          <a:bodyPr/>
          <a:lstStyle>
            <a:lvl1pPr marL="0" indent="0">
              <a:buFontTx/>
              <a:buNone/>
              <a:defRPr/>
            </a:lvl1pPr>
            <a:lvl5pPr>
              <a:defRPr sz="1000"/>
            </a:lvl5pPr>
          </a:lstStyle>
          <a:p>
            <a:pPr lvl="0"/>
            <a:r>
              <a:rPr lang="fr-FR" dirty="0" smtClean="0"/>
              <a:t>Nom du client</a:t>
            </a:r>
            <a:endParaRPr lang="fr-FR" dirty="0"/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 hasCustomPrompt="1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</p:spTree>
    <p:extLst>
      <p:ext uri="{BB962C8B-B14F-4D97-AF65-F5344CB8AC3E}">
        <p14:creationId xmlns:p14="http://schemas.microsoft.com/office/powerpoint/2010/main" val="38109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59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40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" y="1"/>
            <a:ext cx="914257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162800" y="6512670"/>
            <a:ext cx="1905000" cy="3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6E779DC-D75E-4E39-864F-7DAACC95FF26}" type="slidenum">
              <a:rPr lang="fr-FR" sz="1000">
                <a:solidFill>
                  <a:srgbClr val="FFFFFF"/>
                </a:solidFill>
                <a:latin typeface="Arial" charset="0"/>
                <a:ea typeface="ＭＳ Ｐゴシック" pitchFamily="-104" charset="-128"/>
              </a:rPr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10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1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0"/>
        </a:buBlip>
        <a:defRPr sz="1600" cap="none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1"/>
        </a:buBlip>
        <a:defRPr sz="1400" cap="none"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2"/>
        </a:buBlip>
        <a:defRPr sz="1200" cap="none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3"/>
        </a:buBlip>
        <a:defRPr sz="1100" cap="none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5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pour une image  3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262684399"/>
              </p:ext>
            </p:extLst>
          </p:nvPr>
        </p:nvGraphicFramePr>
        <p:xfrm>
          <a:off x="0" y="730250"/>
          <a:ext cx="91440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88990"/>
      </p:ext>
    </p:extLst>
  </p:cSld>
  <p:clrMapOvr>
    <a:masterClrMapping/>
  </p:clrMapOvr>
</p:sld>
</file>

<file path=ppt/theme/theme1.xml><?xml version="1.0" encoding="utf-8"?>
<a:theme xmlns:a="http://schemas.openxmlformats.org/drawingml/2006/main" name="modele-LIVRABLE-V0.10.4">
  <a:themeElements>
    <a:clrScheme name="Personnalisée 8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BFBFBF"/>
          </a:solidFill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rgbClr val="00A2D8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3</Words>
  <Application>Microsoft Macintosh PowerPoint</Application>
  <PresentationFormat>Présentation à l'écran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Calibri</vt:lpstr>
      <vt:lpstr>ＭＳ Ｐゴシック</vt:lpstr>
      <vt:lpstr>SimSun</vt:lpstr>
      <vt:lpstr>Times</vt:lpstr>
      <vt:lpstr>Wingdings</vt:lpstr>
      <vt:lpstr>Arial</vt:lpstr>
      <vt:lpstr>modele-LIVRABLE-V0.10.4</vt:lpstr>
      <vt:lpstr>Présentation PowerPoint</vt:lpstr>
    </vt:vector>
  </TitlesOfParts>
  <Company>OCTO Technology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Cédrick Lunven</dc:creator>
  <cp:lastModifiedBy>Julien Kirch</cp:lastModifiedBy>
  <cp:revision>115</cp:revision>
  <dcterms:created xsi:type="dcterms:W3CDTF">2014-10-18T00:26:10Z</dcterms:created>
  <dcterms:modified xsi:type="dcterms:W3CDTF">2017-10-09T07:16:04Z</dcterms:modified>
</cp:coreProperties>
</file>