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3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25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 13" descr="barre-ba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2" y="6309581"/>
            <a:ext cx="9152882" cy="557299"/>
          </a:xfrm>
          <a:prstGeom prst="rect">
            <a:avLst/>
          </a:prstGeom>
        </p:spPr>
      </p:pic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2254250"/>
            <a:ext cx="720000" cy="252000"/>
          </a:xfrm>
          <a:prstGeom prst="rect">
            <a:avLst/>
          </a:prstGeom>
          <a:solidFill>
            <a:srgbClr val="00A2D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 userDrawn="1"/>
        </p:nvSpPr>
        <p:spPr bwMode="auto">
          <a:xfrm>
            <a:off x="5220072" y="6297455"/>
            <a:ext cx="2667000" cy="5561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Tél : +33 (0)1 58 56 10 00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Fax : +33 (0)1 58 56 10 01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www.octo.com</a:t>
            </a:r>
          </a:p>
        </p:txBody>
      </p:sp>
      <p:sp>
        <p:nvSpPr>
          <p:cNvPr id="20" name="Text Box 20"/>
          <p:cNvSpPr txBox="1">
            <a:spLocks noChangeArrowheads="1"/>
          </p:cNvSpPr>
          <p:nvPr userDrawn="1"/>
        </p:nvSpPr>
        <p:spPr bwMode="auto">
          <a:xfrm>
            <a:off x="228600" y="6564974"/>
            <a:ext cx="2330450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© OCTO 2013  </a:t>
            </a:r>
          </a:p>
        </p:txBody>
      </p:sp>
      <p:sp>
        <p:nvSpPr>
          <p:cNvPr id="23" name="Text Box 17"/>
          <p:cNvSpPr txBox="1">
            <a:spLocks noChangeArrowheads="1"/>
          </p:cNvSpPr>
          <p:nvPr userDrawn="1"/>
        </p:nvSpPr>
        <p:spPr bwMode="auto">
          <a:xfrm>
            <a:off x="1328936" y="6297455"/>
            <a:ext cx="26670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50, avenue des Champs-Elysées</a:t>
            </a:r>
          </a:p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75008 Paris - FRANCE</a:t>
            </a:r>
          </a:p>
        </p:txBody>
      </p:sp>
      <p:pic>
        <p:nvPicPr>
          <p:cNvPr id="24" name="Image 23" descr="signe-reserve2.png"/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8247" y="6381327"/>
            <a:ext cx="937809" cy="476673"/>
          </a:xfrm>
          <a:prstGeom prst="rect">
            <a:avLst/>
          </a:prstGeom>
        </p:spPr>
      </p:pic>
      <p:pic>
        <p:nvPicPr>
          <p:cNvPr id="25" name="Image 24" descr="trame_code.png"/>
          <p:cNvPicPr>
            <a:picLocks noChangeAspect="1"/>
          </p:cNvPicPr>
          <p:nvPr userDrawn="1"/>
        </p:nvPicPr>
        <p:blipFill rotWithShape="1">
          <a:blip r:embed="rId5" cstate="print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2433" y="6313953"/>
            <a:ext cx="2448272" cy="524451"/>
          </a:xfrm>
          <a:prstGeom prst="rect">
            <a:avLst/>
          </a:prstGeom>
        </p:spPr>
      </p:pic>
      <p:sp>
        <p:nvSpPr>
          <p:cNvPr id="1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90600" y="54102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#Référence </a:t>
            </a:r>
            <a:r>
              <a:rPr lang="fr-FR" dirty="0" err="1" smtClean="0"/>
              <a:t>Propale</a:t>
            </a:r>
            <a:endParaRPr lang="fr-FR" dirty="0" smtClean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990600" y="56388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Date d’envoi format </a:t>
            </a:r>
            <a:r>
              <a:rPr lang="fr-FR" dirty="0" err="1" smtClean="0"/>
              <a:t>jj/mm/aaaa</a:t>
            </a:r>
            <a:endParaRPr lang="fr-FR" dirty="0" smtClean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9396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4655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112934"/>
            <a:ext cx="8571600" cy="1307954"/>
          </a:xfrm>
          <a:noFill/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 marL="457200" indent="0">
              <a:buFont typeface="Arial"/>
              <a:buNone/>
              <a:defRPr sz="12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08720"/>
            <a:ext cx="4125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304800" y="2768716"/>
            <a:ext cx="5415526" cy="2100444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564904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799" y="5215467"/>
            <a:ext cx="8573365" cy="94858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04800" y="5005513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5867400" y="2564904"/>
            <a:ext cx="3015179" cy="194400"/>
          </a:xfr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26" name="Espace réservé du contenu 3"/>
          <p:cNvSpPr>
            <a:spLocks noGrp="1"/>
          </p:cNvSpPr>
          <p:nvPr>
            <p:ph sz="half" idx="16"/>
          </p:nvPr>
        </p:nvSpPr>
        <p:spPr>
          <a:xfrm>
            <a:off x="5871020" y="4114799"/>
            <a:ext cx="3016800" cy="7257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5867399" y="3907143"/>
            <a:ext cx="3016800" cy="194400"/>
          </a:xfrm>
          <a:solidFill>
            <a:srgbClr val="78B755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8"/>
          </p:nvPr>
        </p:nvSpPr>
        <p:spPr>
          <a:xfrm>
            <a:off x="5868144" y="2769434"/>
            <a:ext cx="3016800" cy="96192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4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5081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3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949280"/>
            <a:ext cx="8515671" cy="266250"/>
          </a:xfr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C9E2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2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02106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5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81936"/>
            <a:ext cx="4184397" cy="1221884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6" name="Espace réservé du contenu 2"/>
          <p:cNvSpPr>
            <a:spLocks noGrp="1"/>
          </p:cNvSpPr>
          <p:nvPr>
            <p:ph sz="half" idx="30"/>
          </p:nvPr>
        </p:nvSpPr>
        <p:spPr>
          <a:xfrm>
            <a:off x="4638354" y="2348880"/>
            <a:ext cx="4184397" cy="1133717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7" name="Espace réservé du contenu 2"/>
          <p:cNvSpPr>
            <a:spLocks noGrp="1"/>
          </p:cNvSpPr>
          <p:nvPr>
            <p:ph sz="half" idx="31"/>
          </p:nvPr>
        </p:nvSpPr>
        <p:spPr>
          <a:xfrm>
            <a:off x="4644008" y="3573016"/>
            <a:ext cx="4184397" cy="1152081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34"/>
          </p:nvPr>
        </p:nvSpPr>
        <p:spPr>
          <a:xfrm>
            <a:off x="4636075" y="4809202"/>
            <a:ext cx="4184397" cy="1008065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5" hasCustomPrompt="1"/>
          </p:nvPr>
        </p:nvSpPr>
        <p:spPr>
          <a:xfrm>
            <a:off x="304800" y="234888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36"/>
          </p:nvPr>
        </p:nvSpPr>
        <p:spPr>
          <a:xfrm>
            <a:off x="304800" y="2551954"/>
            <a:ext cx="4125600" cy="9371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37" hasCustomPrompt="1"/>
          </p:nvPr>
        </p:nvSpPr>
        <p:spPr>
          <a:xfrm>
            <a:off x="304800" y="3573016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38"/>
          </p:nvPr>
        </p:nvSpPr>
        <p:spPr>
          <a:xfrm>
            <a:off x="304800" y="3776090"/>
            <a:ext cx="4125600" cy="94905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texte 2"/>
          <p:cNvSpPr>
            <a:spLocks noGrp="1"/>
          </p:cNvSpPr>
          <p:nvPr>
            <p:ph type="body" idx="39" hasCustomPrompt="1"/>
          </p:nvPr>
        </p:nvSpPr>
        <p:spPr>
          <a:xfrm>
            <a:off x="304800" y="4797152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sz="half" idx="40"/>
          </p:nvPr>
        </p:nvSpPr>
        <p:spPr>
          <a:xfrm>
            <a:off x="304800" y="5000227"/>
            <a:ext cx="4125600" cy="816208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3780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237085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04800" y="2649237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sz="half" idx="37"/>
          </p:nvPr>
        </p:nvSpPr>
        <p:spPr>
          <a:xfrm>
            <a:off x="304800" y="2852312"/>
            <a:ext cx="4125600" cy="122476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304800" y="434340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sz="half" idx="39"/>
          </p:nvPr>
        </p:nvSpPr>
        <p:spPr>
          <a:xfrm>
            <a:off x="304800" y="4546474"/>
            <a:ext cx="4125600" cy="118678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93721"/>
            <a:ext cx="4184397" cy="1452923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40"/>
          </p:nvPr>
        </p:nvSpPr>
        <p:spPr>
          <a:xfrm>
            <a:off x="4636075" y="2636912"/>
            <a:ext cx="4184397" cy="1438448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1"/>
          </p:nvPr>
        </p:nvSpPr>
        <p:spPr>
          <a:xfrm>
            <a:off x="4636075" y="4343400"/>
            <a:ext cx="4184397" cy="1393842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8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858918"/>
            <a:ext cx="8514361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08207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324730" y="1268760"/>
            <a:ext cx="3247270" cy="4735771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1331640" y="1052736"/>
            <a:ext cx="3240360" cy="230538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Enjeux à adresser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32" hasCustomPrompt="1"/>
          </p:nvPr>
        </p:nvSpPr>
        <p:spPr>
          <a:xfrm>
            <a:off x="1403648" y="1354460"/>
            <a:ext cx="3077696" cy="274340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Evolution des usages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33" hasCustomPrompt="1"/>
          </p:nvPr>
        </p:nvSpPr>
        <p:spPr>
          <a:xfrm>
            <a:off x="1403648" y="1752646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Intégration de nouvelles sources de données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40" hasCustomPrompt="1"/>
          </p:nvPr>
        </p:nvSpPr>
        <p:spPr>
          <a:xfrm>
            <a:off x="1403648" y="1936360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Live data, </a:t>
            </a:r>
            <a:r>
              <a:rPr lang="fr-FR" dirty="0" err="1" smtClean="0"/>
              <a:t>static</a:t>
            </a:r>
            <a:r>
              <a:rPr lang="fr-FR" dirty="0" smtClean="0"/>
              <a:t> data, et social media data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41" hasCustomPrompt="1"/>
          </p:nvPr>
        </p:nvSpPr>
        <p:spPr>
          <a:xfrm>
            <a:off x="1403648" y="230205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de gros volumes de données historiques 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42" hasCustomPrompt="1"/>
          </p:nvPr>
        </p:nvSpPr>
        <p:spPr>
          <a:xfrm>
            <a:off x="1403648" y="2485773"/>
            <a:ext cx="3077696" cy="319611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Accès à distance à une grande quantité de données historiques brutes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3" hasCustomPrompt="1"/>
          </p:nvPr>
        </p:nvSpPr>
        <p:spPr>
          <a:xfrm>
            <a:off x="1403648" y="2924944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temps-réel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sz="half" idx="45" hasCustomPrompt="1"/>
          </p:nvPr>
        </p:nvSpPr>
        <p:spPr>
          <a:xfrm>
            <a:off x="1403648" y="3565806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Flexibilité de la gestion des </a:t>
            </a:r>
            <a:r>
              <a:rPr lang="fr-FR" dirty="0" err="1" smtClean="0"/>
              <a:t>Workflows</a:t>
            </a:r>
            <a:r>
              <a:rPr lang="fr-FR" dirty="0" smtClean="0"/>
              <a:t> et des exceptions</a:t>
            </a:r>
          </a:p>
        </p:txBody>
      </p:sp>
      <p:sp>
        <p:nvSpPr>
          <p:cNvPr id="31" name="Espace réservé du contenu 2"/>
          <p:cNvSpPr>
            <a:spLocks noGrp="1"/>
          </p:cNvSpPr>
          <p:nvPr>
            <p:ph sz="half" idx="47" hasCustomPrompt="1"/>
          </p:nvPr>
        </p:nvSpPr>
        <p:spPr>
          <a:xfrm>
            <a:off x="1403648" y="4221088"/>
            <a:ext cx="3077696" cy="36759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mieux segmenter, analyser les données, réagir à des événements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sz="half" idx="50" hasCustomPrompt="1"/>
          </p:nvPr>
        </p:nvSpPr>
        <p:spPr>
          <a:xfrm>
            <a:off x="1403648" y="522846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« Commoditisation » des infrastructures</a:t>
            </a:r>
          </a:p>
        </p:txBody>
      </p:sp>
      <p:sp>
        <p:nvSpPr>
          <p:cNvPr id="35" name="Rectangle 34"/>
          <p:cNvSpPr/>
          <p:nvPr userDrawn="1"/>
        </p:nvSpPr>
        <p:spPr bwMode="auto">
          <a:xfrm>
            <a:off x="4932040" y="1268759"/>
            <a:ext cx="4032448" cy="956619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36" name="Espace réservé du texte 2"/>
          <p:cNvSpPr>
            <a:spLocks noGrp="1"/>
          </p:cNvSpPr>
          <p:nvPr>
            <p:ph type="body" idx="51" hasCustomPrompt="1"/>
          </p:nvPr>
        </p:nvSpPr>
        <p:spPr>
          <a:xfrm>
            <a:off x="4940621" y="1052736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métier / Evolution des usages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4932040" y="2470043"/>
            <a:ext cx="4032448" cy="3547448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8" name="Espace réservé du texte 2"/>
          <p:cNvSpPr>
            <a:spLocks noGrp="1"/>
          </p:cNvSpPr>
          <p:nvPr>
            <p:ph type="body" idx="62" hasCustomPrompt="1"/>
          </p:nvPr>
        </p:nvSpPr>
        <p:spPr>
          <a:xfrm>
            <a:off x="4940621" y="2276872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Architecture et Technologies</a:t>
            </a:r>
          </a:p>
        </p:txBody>
      </p:sp>
      <p:sp>
        <p:nvSpPr>
          <p:cNvPr id="61" name="Espace réservé du contenu 2"/>
          <p:cNvSpPr>
            <a:spLocks noGrp="1"/>
          </p:cNvSpPr>
          <p:nvPr>
            <p:ph sz="half" idx="77" hasCustomPrompt="1"/>
          </p:nvPr>
        </p:nvSpPr>
        <p:spPr>
          <a:xfrm>
            <a:off x="1403648" y="312079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Les systèmes doivent analyser des données, répondre à des événements corrélés avec une vélocité supérieure</a:t>
            </a:r>
          </a:p>
        </p:txBody>
      </p:sp>
      <p:sp>
        <p:nvSpPr>
          <p:cNvPr id="74" name="Espace réservé du contenu 2"/>
          <p:cNvSpPr>
            <a:spLocks noGrp="1"/>
          </p:cNvSpPr>
          <p:nvPr>
            <p:ph sz="half" idx="79" hasCustomPrompt="1"/>
          </p:nvPr>
        </p:nvSpPr>
        <p:spPr>
          <a:xfrm>
            <a:off x="1403648" y="4901557"/>
            <a:ext cx="3077696" cy="18138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(pour réduire les faux positifs...)</a:t>
            </a:r>
          </a:p>
        </p:txBody>
      </p:sp>
      <p:sp>
        <p:nvSpPr>
          <p:cNvPr id="73" name="Espace réservé du contenu 2"/>
          <p:cNvSpPr>
            <a:spLocks noGrp="1"/>
          </p:cNvSpPr>
          <p:nvPr>
            <p:ph sz="half" idx="78" hasCustomPrompt="1"/>
          </p:nvPr>
        </p:nvSpPr>
        <p:spPr>
          <a:xfrm>
            <a:off x="1403648" y="377788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</a:t>
            </a:r>
            <a:r>
              <a:rPr lang="fr-FR" dirty="0" err="1" smtClean="0"/>
              <a:t>bypasser</a:t>
            </a:r>
            <a:r>
              <a:rPr lang="fr-FR" dirty="0" smtClean="0"/>
              <a:t> les </a:t>
            </a:r>
            <a:r>
              <a:rPr lang="fr-FR" dirty="0" err="1" smtClean="0"/>
              <a:t>process</a:t>
            </a:r>
            <a:r>
              <a:rPr lang="fr-FR" dirty="0" smtClean="0"/>
              <a:t> pour l’analyse, la résolution et le suivi des alertes</a:t>
            </a:r>
          </a:p>
        </p:txBody>
      </p:sp>
      <p:sp>
        <p:nvSpPr>
          <p:cNvPr id="32" name="Espace réservé du contenu 2"/>
          <p:cNvSpPr>
            <a:spLocks noGrp="1"/>
          </p:cNvSpPr>
          <p:nvPr>
            <p:ph sz="half" idx="48" hasCustomPrompt="1"/>
          </p:nvPr>
        </p:nvSpPr>
        <p:spPr>
          <a:xfrm>
            <a:off x="1403648" y="4750243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d'adaptation des algorithmes à la volée </a:t>
            </a:r>
          </a:p>
        </p:txBody>
      </p:sp>
      <p:sp>
        <p:nvSpPr>
          <p:cNvPr id="75" name="Espace réservé du contenu 2"/>
          <p:cNvSpPr>
            <a:spLocks noGrp="1"/>
          </p:cNvSpPr>
          <p:nvPr>
            <p:ph sz="half" idx="80" hasCustomPrompt="1"/>
          </p:nvPr>
        </p:nvSpPr>
        <p:spPr>
          <a:xfrm>
            <a:off x="1403648" y="5426373"/>
            <a:ext cx="3077696" cy="30615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Tolérance à des niveaux de pannes de plus en plus importants à coût contraint, déploiement sur site ou sur le Cloud</a:t>
            </a:r>
          </a:p>
        </p:txBody>
      </p:sp>
      <p:sp>
        <p:nvSpPr>
          <p:cNvPr id="76" name="Espace réservé du contenu 2"/>
          <p:cNvSpPr>
            <a:spLocks noGrp="1"/>
          </p:cNvSpPr>
          <p:nvPr>
            <p:ph sz="half" idx="81" hasCustomPrompt="1"/>
          </p:nvPr>
        </p:nvSpPr>
        <p:spPr>
          <a:xfrm>
            <a:off x="5004048" y="1340768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IHM Naturelles </a:t>
            </a:r>
          </a:p>
        </p:txBody>
      </p:sp>
      <p:sp>
        <p:nvSpPr>
          <p:cNvPr id="77" name="Espace réservé du contenu 2"/>
          <p:cNvSpPr>
            <a:spLocks noGrp="1"/>
          </p:cNvSpPr>
          <p:nvPr>
            <p:ph sz="half" idx="82" hasCustomPrompt="1"/>
          </p:nvPr>
        </p:nvSpPr>
        <p:spPr>
          <a:xfrm>
            <a:off x="5004048" y="1526582"/>
            <a:ext cx="194421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(Tactiles, Cérébrales, Réalité augmentée…)</a:t>
            </a:r>
          </a:p>
        </p:txBody>
      </p:sp>
      <p:sp>
        <p:nvSpPr>
          <p:cNvPr id="78" name="Espace réservé du contenu 2"/>
          <p:cNvSpPr>
            <a:spLocks noGrp="1"/>
          </p:cNvSpPr>
          <p:nvPr>
            <p:ph sz="half" idx="83" hasCustomPrompt="1"/>
          </p:nvPr>
        </p:nvSpPr>
        <p:spPr>
          <a:xfrm>
            <a:off x="4997568" y="1870743"/>
            <a:ext cx="1950695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Internet des objets</a:t>
            </a:r>
          </a:p>
        </p:txBody>
      </p:sp>
      <p:sp>
        <p:nvSpPr>
          <p:cNvPr id="79" name="Espace réservé du contenu 2"/>
          <p:cNvSpPr>
            <a:spLocks noGrp="1"/>
          </p:cNvSpPr>
          <p:nvPr>
            <p:ph sz="half" idx="84" hasCustomPrompt="1"/>
          </p:nvPr>
        </p:nvSpPr>
        <p:spPr>
          <a:xfrm>
            <a:off x="4997568" y="2025964"/>
            <a:ext cx="1950695" cy="14903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(Domotique, RFID…)</a:t>
            </a:r>
          </a:p>
        </p:txBody>
      </p:sp>
      <p:sp>
        <p:nvSpPr>
          <p:cNvPr id="80" name="Espace réservé du contenu 2"/>
          <p:cNvSpPr>
            <a:spLocks noGrp="1"/>
          </p:cNvSpPr>
          <p:nvPr>
            <p:ph sz="half" idx="85" hasCustomPrompt="1"/>
          </p:nvPr>
        </p:nvSpPr>
        <p:spPr>
          <a:xfrm>
            <a:off x="7022504" y="1340768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Social</a:t>
            </a:r>
          </a:p>
        </p:txBody>
      </p:sp>
      <p:sp>
        <p:nvSpPr>
          <p:cNvPr id="81" name="Espace réservé du contenu 2"/>
          <p:cNvSpPr>
            <a:spLocks noGrp="1"/>
          </p:cNvSpPr>
          <p:nvPr>
            <p:ph sz="half" idx="86" hasCustomPrompt="1"/>
          </p:nvPr>
        </p:nvSpPr>
        <p:spPr>
          <a:xfrm>
            <a:off x="7022504" y="1495989"/>
            <a:ext cx="1867442" cy="1490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(Influence du graphe social…)</a:t>
            </a:r>
          </a:p>
        </p:txBody>
      </p:sp>
      <p:sp>
        <p:nvSpPr>
          <p:cNvPr id="82" name="Espace réservé du contenu 2"/>
          <p:cNvSpPr>
            <a:spLocks noGrp="1"/>
          </p:cNvSpPr>
          <p:nvPr>
            <p:ph sz="half" idx="87" hasCustomPrompt="1"/>
          </p:nvPr>
        </p:nvSpPr>
        <p:spPr>
          <a:xfrm>
            <a:off x="7020272" y="1687849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R&amp;D sectorielles</a:t>
            </a:r>
          </a:p>
        </p:txBody>
      </p:sp>
      <p:sp>
        <p:nvSpPr>
          <p:cNvPr id="83" name="Espace réservé du contenu 2"/>
          <p:cNvSpPr>
            <a:spLocks noGrp="1"/>
          </p:cNvSpPr>
          <p:nvPr>
            <p:ph sz="half" idx="88" hasCustomPrompt="1"/>
          </p:nvPr>
        </p:nvSpPr>
        <p:spPr>
          <a:xfrm>
            <a:off x="7020272" y="1873663"/>
            <a:ext cx="1867442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Gamification</a:t>
            </a:r>
            <a:r>
              <a:rPr lang="fr-FR" dirty="0" smtClean="0"/>
              <a:t>, </a:t>
            </a:r>
            <a:r>
              <a:rPr lang="fr-FR" dirty="0" err="1" smtClean="0"/>
              <a:t>Pay</a:t>
            </a:r>
            <a:r>
              <a:rPr lang="fr-FR" dirty="0" smtClean="0"/>
              <a:t> How You Drive, </a:t>
            </a:r>
            <a:r>
              <a:rPr lang="fr-FR" dirty="0" err="1" smtClean="0"/>
              <a:t>Solvency</a:t>
            </a:r>
            <a:r>
              <a:rPr lang="fr-FR" dirty="0" smtClean="0"/>
              <a:t> II…)</a:t>
            </a:r>
          </a:p>
        </p:txBody>
      </p:sp>
      <p:sp>
        <p:nvSpPr>
          <p:cNvPr id="85" name="Espace réservé du contenu 2"/>
          <p:cNvSpPr>
            <a:spLocks noGrp="1"/>
          </p:cNvSpPr>
          <p:nvPr>
            <p:ph sz="half" idx="90" hasCustomPrompt="1"/>
          </p:nvPr>
        </p:nvSpPr>
        <p:spPr>
          <a:xfrm>
            <a:off x="5004048" y="2711840"/>
            <a:ext cx="1944216" cy="56179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7" name="Espace réservé du contenu 2"/>
          <p:cNvSpPr>
            <a:spLocks noGrp="1"/>
          </p:cNvSpPr>
          <p:nvPr>
            <p:ph sz="half" idx="92" hasCustomPrompt="1"/>
          </p:nvPr>
        </p:nvSpPr>
        <p:spPr>
          <a:xfrm>
            <a:off x="5004048" y="3685365"/>
            <a:ext cx="1944216" cy="5607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6" name="Espace réservé du contenu 2"/>
          <p:cNvSpPr>
            <a:spLocks noGrp="1"/>
          </p:cNvSpPr>
          <p:nvPr>
            <p:ph sz="half" idx="91" hasCustomPrompt="1"/>
          </p:nvPr>
        </p:nvSpPr>
        <p:spPr>
          <a:xfrm>
            <a:off x="5004048" y="3330195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Distributed</a:t>
            </a:r>
            <a:r>
              <a:rPr lang="fr-FR" dirty="0" smtClean="0"/>
              <a:t>) Event </a:t>
            </a:r>
            <a:r>
              <a:rPr lang="fr-FR" dirty="0" err="1" smtClean="0"/>
              <a:t>Driven</a:t>
            </a:r>
            <a:r>
              <a:rPr lang="fr-FR" dirty="0" smtClean="0"/>
              <a:t> Architecture &amp; </a:t>
            </a:r>
            <a:r>
              <a:rPr lang="fr-FR" dirty="0" err="1" smtClean="0"/>
              <a:t>Complex</a:t>
            </a:r>
            <a:r>
              <a:rPr lang="fr-FR" dirty="0" smtClean="0"/>
              <a:t> Event </a:t>
            </a:r>
            <a:r>
              <a:rPr lang="fr-FR" dirty="0" err="1" smtClean="0"/>
              <a:t>Processing</a:t>
            </a:r>
            <a:endParaRPr lang="fr-FR" dirty="0" smtClean="0"/>
          </a:p>
        </p:txBody>
      </p:sp>
      <p:sp>
        <p:nvSpPr>
          <p:cNvPr id="89" name="Espace réservé du contenu 2"/>
          <p:cNvSpPr>
            <a:spLocks noGrp="1"/>
          </p:cNvSpPr>
          <p:nvPr>
            <p:ph sz="half" idx="94" hasCustomPrompt="1"/>
          </p:nvPr>
        </p:nvSpPr>
        <p:spPr>
          <a:xfrm>
            <a:off x="5010528" y="4420592"/>
            <a:ext cx="193773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Socket / HTML5, long polling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PushTechnology</a:t>
            </a:r>
            <a:r>
              <a:rPr lang="fr-FR" dirty="0" smtClean="0"/>
              <a:t> Diffusion…</a:t>
            </a:r>
          </a:p>
        </p:txBody>
      </p:sp>
      <p:sp>
        <p:nvSpPr>
          <p:cNvPr id="84" name="Espace réservé du contenu 2"/>
          <p:cNvSpPr>
            <a:spLocks noGrp="1"/>
          </p:cNvSpPr>
          <p:nvPr>
            <p:ph sz="half" idx="89" hasCustomPrompt="1"/>
          </p:nvPr>
        </p:nvSpPr>
        <p:spPr>
          <a:xfrm>
            <a:off x="5004048" y="2564904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Big Data </a:t>
            </a:r>
            <a:r>
              <a:rPr lang="fr-FR" dirty="0" err="1" smtClean="0"/>
              <a:t>Analytics</a:t>
            </a:r>
            <a:endParaRPr lang="fr-FR" dirty="0" smtClean="0"/>
          </a:p>
        </p:txBody>
      </p:sp>
      <p:sp>
        <p:nvSpPr>
          <p:cNvPr id="88" name="Espace réservé du contenu 2"/>
          <p:cNvSpPr>
            <a:spLocks noGrp="1"/>
          </p:cNvSpPr>
          <p:nvPr>
            <p:ph sz="half" idx="93" hasCustomPrompt="1"/>
          </p:nvPr>
        </p:nvSpPr>
        <p:spPr>
          <a:xfrm>
            <a:off x="5004048" y="4293097"/>
            <a:ext cx="1944216" cy="14401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</a:t>
            </a:r>
            <a:r>
              <a:rPr lang="fr-FR" dirty="0" err="1" smtClean="0"/>
              <a:t>Pushing</a:t>
            </a:r>
            <a:endParaRPr lang="fr-FR" dirty="0" smtClean="0"/>
          </a:p>
        </p:txBody>
      </p:sp>
      <p:sp>
        <p:nvSpPr>
          <p:cNvPr id="90" name="Espace réservé du contenu 2"/>
          <p:cNvSpPr>
            <a:spLocks noGrp="1"/>
          </p:cNvSpPr>
          <p:nvPr>
            <p:ph sz="half" idx="95" hasCustomPrompt="1"/>
          </p:nvPr>
        </p:nvSpPr>
        <p:spPr>
          <a:xfrm>
            <a:off x="5004048" y="4769051"/>
            <a:ext cx="1944216" cy="24412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80000"/>
              </a:lnSpc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ESB Light &amp; BPM</a:t>
            </a:r>
          </a:p>
          <a:p>
            <a:pPr lvl="0"/>
            <a:r>
              <a:rPr lang="fr-FR" dirty="0" smtClean="0"/>
              <a:t>Solution :  </a:t>
            </a:r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Integ</a:t>
            </a:r>
            <a:r>
              <a:rPr lang="fr-FR" dirty="0" smtClean="0"/>
              <a:t>., Camel…</a:t>
            </a:r>
          </a:p>
        </p:txBody>
      </p:sp>
      <p:sp>
        <p:nvSpPr>
          <p:cNvPr id="91" name="Espace réservé du contenu 2"/>
          <p:cNvSpPr>
            <a:spLocks noGrp="1"/>
          </p:cNvSpPr>
          <p:nvPr>
            <p:ph sz="half" idx="96" hasCustomPrompt="1"/>
          </p:nvPr>
        </p:nvSpPr>
        <p:spPr>
          <a:xfrm>
            <a:off x="5004048" y="5058386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&amp; distribution des calculs</a:t>
            </a:r>
          </a:p>
          <a:p>
            <a:pPr lvl="0"/>
            <a:r>
              <a:rPr lang="fr-FR" dirty="0" err="1" smtClean="0"/>
              <a:t>Parallélisation</a:t>
            </a:r>
            <a:r>
              <a:rPr lang="fr-FR" dirty="0" smtClean="0"/>
              <a:t> des calculs, GPU</a:t>
            </a:r>
          </a:p>
        </p:txBody>
      </p:sp>
      <p:sp>
        <p:nvSpPr>
          <p:cNvPr id="94" name="Espace réservé du contenu 2"/>
          <p:cNvSpPr>
            <a:spLocks noGrp="1"/>
          </p:cNvSpPr>
          <p:nvPr>
            <p:ph sz="half" idx="97" hasCustomPrompt="1"/>
          </p:nvPr>
        </p:nvSpPr>
        <p:spPr>
          <a:xfrm>
            <a:off x="5004048" y="5445225"/>
            <a:ext cx="1948308" cy="13812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 : Platform </a:t>
            </a:r>
            <a:r>
              <a:rPr lang="fr-FR" dirty="0" err="1" smtClean="0"/>
              <a:t>Computing</a:t>
            </a:r>
            <a:r>
              <a:rPr lang="fr-FR" dirty="0" smtClean="0"/>
              <a:t>…</a:t>
            </a:r>
          </a:p>
        </p:txBody>
      </p:sp>
      <p:sp>
        <p:nvSpPr>
          <p:cNvPr id="95" name="Espace réservé du contenu 2"/>
          <p:cNvSpPr>
            <a:spLocks noGrp="1"/>
          </p:cNvSpPr>
          <p:nvPr>
            <p:ph sz="half" idx="98" hasCustomPrompt="1"/>
          </p:nvPr>
        </p:nvSpPr>
        <p:spPr>
          <a:xfrm>
            <a:off x="5004048" y="5645024"/>
            <a:ext cx="194182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Mobilité</a:t>
            </a:r>
          </a:p>
        </p:txBody>
      </p:sp>
      <p:sp>
        <p:nvSpPr>
          <p:cNvPr id="96" name="Espace réservé du contenu 2"/>
          <p:cNvSpPr>
            <a:spLocks noGrp="1"/>
          </p:cNvSpPr>
          <p:nvPr>
            <p:ph sz="half" idx="99" hasCustomPrompt="1"/>
          </p:nvPr>
        </p:nvSpPr>
        <p:spPr>
          <a:xfrm>
            <a:off x="5004048" y="5800245"/>
            <a:ext cx="1941828" cy="15244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Solutions : iPhone, </a:t>
            </a:r>
            <a:r>
              <a:rPr lang="fr-FR" dirty="0" err="1" smtClean="0"/>
              <a:t>Android</a:t>
            </a:r>
            <a:r>
              <a:rPr lang="fr-FR" dirty="0" smtClean="0"/>
              <a:t>…</a:t>
            </a:r>
          </a:p>
        </p:txBody>
      </p:sp>
      <p:sp>
        <p:nvSpPr>
          <p:cNvPr id="97" name="Espace réservé du contenu 2"/>
          <p:cNvSpPr>
            <a:spLocks noGrp="1"/>
          </p:cNvSpPr>
          <p:nvPr>
            <p:ph sz="half" idx="100" hasCustomPrompt="1"/>
          </p:nvPr>
        </p:nvSpPr>
        <p:spPr>
          <a:xfrm>
            <a:off x="7020272" y="2711840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Data </a:t>
            </a:r>
            <a:r>
              <a:rPr lang="fr-FR" dirty="0" err="1" smtClean="0"/>
              <a:t>Grid</a:t>
            </a:r>
            <a:r>
              <a:rPr lang="fr-FR" dirty="0" smtClean="0"/>
              <a:t>, </a:t>
            </a:r>
            <a:r>
              <a:rPr lang="fr-FR" dirty="0" err="1" smtClean="0"/>
              <a:t>NoSQL</a:t>
            </a:r>
            <a:endParaRPr lang="fr-FR" dirty="0" smtClean="0"/>
          </a:p>
          <a:p>
            <a:pPr lvl="0"/>
            <a:r>
              <a:rPr lang="fr-FR" dirty="0" smtClean="0"/>
              <a:t>Solution : Cassandra, </a:t>
            </a:r>
            <a:r>
              <a:rPr lang="fr-FR" dirty="0" err="1" smtClean="0"/>
              <a:t>Gigaspace</a:t>
            </a:r>
            <a:r>
              <a:rPr lang="fr-FR" dirty="0" smtClean="0"/>
              <a:t>, </a:t>
            </a:r>
            <a:r>
              <a:rPr lang="fr-FR" dirty="0" err="1" smtClean="0"/>
              <a:t>Gemfire</a:t>
            </a:r>
            <a:r>
              <a:rPr lang="fr-FR" dirty="0" smtClean="0"/>
              <a:t>…</a:t>
            </a:r>
          </a:p>
        </p:txBody>
      </p:sp>
      <p:sp>
        <p:nvSpPr>
          <p:cNvPr id="98" name="Espace réservé du contenu 2"/>
          <p:cNvSpPr>
            <a:spLocks noGrp="1"/>
          </p:cNvSpPr>
          <p:nvPr>
            <p:ph sz="half" idx="101" hasCustomPrompt="1"/>
          </p:nvPr>
        </p:nvSpPr>
        <p:spPr>
          <a:xfrm>
            <a:off x="7020272" y="2564904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Distributed</a:t>
            </a:r>
            <a:r>
              <a:rPr lang="fr-FR" dirty="0" smtClean="0"/>
              <a:t> Storage</a:t>
            </a:r>
          </a:p>
        </p:txBody>
      </p:sp>
      <p:sp>
        <p:nvSpPr>
          <p:cNvPr id="99" name="Espace réservé du contenu 2"/>
          <p:cNvSpPr>
            <a:spLocks noGrp="1"/>
          </p:cNvSpPr>
          <p:nvPr>
            <p:ph sz="half" idx="102" hasCustomPrompt="1"/>
          </p:nvPr>
        </p:nvSpPr>
        <p:spPr>
          <a:xfrm>
            <a:off x="7039710" y="3379352"/>
            <a:ext cx="1852770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(en support à l’analytique, CEP…)</a:t>
            </a:r>
          </a:p>
          <a:p>
            <a:pPr lvl="0"/>
            <a:r>
              <a:rPr lang="fr-FR" dirty="0" smtClean="0"/>
              <a:t>Machine Learning</a:t>
            </a:r>
          </a:p>
          <a:p>
            <a:pPr lvl="0"/>
            <a:r>
              <a:rPr lang="fr-FR" dirty="0" smtClean="0"/>
              <a:t>Solution : Apache </a:t>
            </a:r>
            <a:r>
              <a:rPr lang="fr-FR" dirty="0" err="1" smtClean="0"/>
              <a:t>Mahout</a:t>
            </a:r>
            <a:r>
              <a:rPr lang="fr-FR" dirty="0" smtClean="0"/>
              <a:t>…</a:t>
            </a:r>
          </a:p>
        </p:txBody>
      </p:sp>
      <p:sp>
        <p:nvSpPr>
          <p:cNvPr id="100" name="Espace réservé du contenu 2"/>
          <p:cNvSpPr>
            <a:spLocks noGrp="1"/>
          </p:cNvSpPr>
          <p:nvPr>
            <p:ph sz="half" idx="103" hasCustomPrompt="1"/>
          </p:nvPr>
        </p:nvSpPr>
        <p:spPr>
          <a:xfrm>
            <a:off x="7039710" y="3232416"/>
            <a:ext cx="1852770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Intelligence Artificielle </a:t>
            </a:r>
          </a:p>
        </p:txBody>
      </p:sp>
      <p:sp>
        <p:nvSpPr>
          <p:cNvPr id="101" name="Espace réservé du contenu 2"/>
          <p:cNvSpPr>
            <a:spLocks noGrp="1"/>
          </p:cNvSpPr>
          <p:nvPr>
            <p:ph sz="half" idx="104" hasCustomPrompt="1"/>
          </p:nvPr>
        </p:nvSpPr>
        <p:spPr>
          <a:xfrm>
            <a:off x="7039711" y="4073997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outillage, </a:t>
            </a:r>
            <a:r>
              <a:rPr lang="fr-FR" dirty="0" err="1" smtClean="0"/>
              <a:t>process</a:t>
            </a:r>
            <a:r>
              <a:rPr lang="fr-FR" dirty="0" smtClean="0"/>
              <a:t>, patterns d’architecture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Puppet</a:t>
            </a:r>
            <a:r>
              <a:rPr lang="fr-FR" dirty="0" smtClean="0"/>
              <a:t>, </a:t>
            </a:r>
            <a:r>
              <a:rPr lang="fr-FR" dirty="0" err="1" smtClean="0"/>
              <a:t>MCollective</a:t>
            </a:r>
            <a:endParaRPr lang="fr-FR" dirty="0" smtClean="0"/>
          </a:p>
        </p:txBody>
      </p:sp>
      <p:sp>
        <p:nvSpPr>
          <p:cNvPr id="102" name="Espace réservé du contenu 2"/>
          <p:cNvSpPr>
            <a:spLocks noGrp="1"/>
          </p:cNvSpPr>
          <p:nvPr>
            <p:ph sz="half" idx="105" hasCustomPrompt="1"/>
          </p:nvPr>
        </p:nvSpPr>
        <p:spPr>
          <a:xfrm>
            <a:off x="7039711" y="3927061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DevOps</a:t>
            </a:r>
            <a:r>
              <a:rPr lang="fr-FR" dirty="0" smtClean="0"/>
              <a:t> et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Delivery</a:t>
            </a:r>
            <a:endParaRPr lang="fr-FR" dirty="0" smtClean="0"/>
          </a:p>
        </p:txBody>
      </p:sp>
      <p:sp>
        <p:nvSpPr>
          <p:cNvPr id="103" name="Espace réservé du contenu 2"/>
          <p:cNvSpPr>
            <a:spLocks noGrp="1"/>
          </p:cNvSpPr>
          <p:nvPr>
            <p:ph sz="half" idx="106" hasCustomPrompt="1"/>
          </p:nvPr>
        </p:nvSpPr>
        <p:spPr>
          <a:xfrm>
            <a:off x="7033231" y="4755199"/>
            <a:ext cx="1872208" cy="585619"/>
          </a:xfrm>
          <a:solidFill>
            <a:schemeClr val="bg2"/>
          </a:solidFill>
          <a:ln w="38100" cmpd="sng">
            <a:noFill/>
          </a:ln>
        </p:spPr>
        <p:txBody>
          <a:bodyPr anchor="t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Cloud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0"/>
            <a:r>
              <a:rPr lang="fr-FR" dirty="0" smtClean="0"/>
              <a:t>Virtualisation</a:t>
            </a:r>
          </a:p>
          <a:p>
            <a:pPr lvl="0"/>
            <a:r>
              <a:rPr lang="fr-FR" dirty="0" smtClean="0"/>
              <a:t>Solution : Amazon Web Services, </a:t>
            </a:r>
            <a:r>
              <a:rPr lang="fr-FR" dirty="0" err="1" smtClean="0"/>
              <a:t>VMWare</a:t>
            </a:r>
            <a:r>
              <a:rPr lang="fr-FR" dirty="0" smtClean="0"/>
              <a:t>, </a:t>
            </a:r>
            <a:r>
              <a:rPr lang="fr-FR" dirty="0" err="1" smtClean="0"/>
              <a:t>Xen</a:t>
            </a:r>
            <a:r>
              <a:rPr lang="fr-FR" dirty="0" smtClean="0"/>
              <a:t>…</a:t>
            </a:r>
          </a:p>
          <a:p>
            <a:pPr lvl="0"/>
            <a:endParaRPr lang="fr-FR" dirty="0" smtClean="0"/>
          </a:p>
        </p:txBody>
      </p:sp>
      <p:sp>
        <p:nvSpPr>
          <p:cNvPr id="104" name="Espace réservé du contenu 2"/>
          <p:cNvSpPr>
            <a:spLocks noGrp="1"/>
          </p:cNvSpPr>
          <p:nvPr>
            <p:ph sz="half" idx="107" hasCustomPrompt="1"/>
          </p:nvPr>
        </p:nvSpPr>
        <p:spPr>
          <a:xfrm>
            <a:off x="7033231" y="4608263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Infrastructure</a:t>
            </a:r>
          </a:p>
        </p:txBody>
      </p:sp>
      <p:sp>
        <p:nvSpPr>
          <p:cNvPr id="105" name="Espace réservé du contenu 2"/>
          <p:cNvSpPr>
            <a:spLocks noGrp="1"/>
          </p:cNvSpPr>
          <p:nvPr>
            <p:ph sz="half" idx="108" hasCustomPrompt="1"/>
          </p:nvPr>
        </p:nvSpPr>
        <p:spPr>
          <a:xfrm>
            <a:off x="7020272" y="5712942"/>
            <a:ext cx="1872208" cy="24135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Java, .Net, Ruby, PHP…</a:t>
            </a:r>
          </a:p>
        </p:txBody>
      </p:sp>
      <p:sp>
        <p:nvSpPr>
          <p:cNvPr id="106" name="Espace réservé du contenu 2"/>
          <p:cNvSpPr>
            <a:spLocks noGrp="1"/>
          </p:cNvSpPr>
          <p:nvPr>
            <p:ph sz="half" idx="109" hasCustomPrompt="1"/>
          </p:nvPr>
        </p:nvSpPr>
        <p:spPr>
          <a:xfrm>
            <a:off x="7020272" y="5437767"/>
            <a:ext cx="1872208" cy="28165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Industrialisation des développements &amp; langages : </a:t>
            </a:r>
          </a:p>
        </p:txBody>
      </p:sp>
      <p:sp>
        <p:nvSpPr>
          <p:cNvPr id="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1323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687882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 hasCustomPrompt="1"/>
          </p:nvPr>
        </p:nvSpPr>
        <p:spPr>
          <a:xfrm>
            <a:off x="0" y="730379"/>
            <a:ext cx="9144000" cy="5578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46700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0"/>
            <a:ext cx="8077200" cy="914400"/>
          </a:xfrm>
        </p:spPr>
        <p:txBody>
          <a:bodyPr r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239000" y="65976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E1BF3D33-4165-1740-BFF0-1327FC95F871}" type="slidenum">
              <a:rPr lang="fr-FR" sz="2400" smtClean="0">
                <a:latin typeface="Times" pitchFamily="-104" charset="0"/>
                <a:ea typeface="ＭＳ Ｐゴシック" pitchFamily="-104" charset="-128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2400"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© OCTO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39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6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858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1872208"/>
          </a:xfrm>
        </p:spPr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0"/>
          </p:nvPr>
        </p:nvSpPr>
        <p:spPr>
          <a:xfrm>
            <a:off x="346999" y="3106914"/>
            <a:ext cx="2640825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58485" y="2929800"/>
            <a:ext cx="2629852" cy="194400"/>
          </a:xfrm>
          <a:solidFill>
            <a:schemeClr val="accent1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12"/>
          </p:nvPr>
        </p:nvSpPr>
        <p:spPr>
          <a:xfrm>
            <a:off x="3243847" y="3110090"/>
            <a:ext cx="2654323" cy="3199230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242035" y="2926625"/>
            <a:ext cx="2660763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4"/>
          </p:nvPr>
        </p:nvSpPr>
        <p:spPr>
          <a:xfrm>
            <a:off x="6164224" y="3106914"/>
            <a:ext cx="2587667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 rIns="180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6159604" y="2926624"/>
            <a:ext cx="2593734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362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80728"/>
            <a:ext cx="8382000" cy="1584176"/>
          </a:xfrm>
        </p:spPr>
        <p:txBody>
          <a:bodyPr/>
          <a:lstStyle>
            <a:lvl1pPr marL="0" indent="0">
              <a:buFont typeface="Arial"/>
              <a:buNone/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0" hasCustomPrompt="1"/>
          </p:nvPr>
        </p:nvSpPr>
        <p:spPr>
          <a:xfrm>
            <a:off x="3810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26"/>
          </p:nvPr>
        </p:nvSpPr>
        <p:spPr>
          <a:xfrm>
            <a:off x="3810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810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35"/>
          </p:nvPr>
        </p:nvSpPr>
        <p:spPr>
          <a:xfrm>
            <a:off x="3810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46482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7"/>
          </p:nvPr>
        </p:nvSpPr>
        <p:spPr>
          <a:xfrm>
            <a:off x="46482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46482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sz="half" idx="39"/>
          </p:nvPr>
        </p:nvSpPr>
        <p:spPr>
          <a:xfrm>
            <a:off x="46482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28674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2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304800" y="980728"/>
            <a:ext cx="8578972" cy="1584176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780928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2971800"/>
            <a:ext cx="4014652" cy="1363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76128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765849"/>
            <a:ext cx="4022572" cy="1368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46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764704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16057" y="965787"/>
            <a:ext cx="4014652" cy="1095061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09119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698840"/>
            <a:ext cx="4022572" cy="1106424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23528" y="2276872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37"/>
          </p:nvPr>
        </p:nvSpPr>
        <p:spPr>
          <a:xfrm>
            <a:off x="323528" y="2467744"/>
            <a:ext cx="4014652" cy="1872208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03848" y="44623"/>
            <a:ext cx="5686470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3093" y="13092"/>
            <a:ext cx="3118747" cy="6069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03648" y="188640"/>
            <a:ext cx="1512168" cy="288032"/>
          </a:xfrm>
        </p:spPr>
        <p:txBody>
          <a:bodyPr/>
          <a:lstStyle>
            <a:lvl1pPr marL="0" indent="0">
              <a:buFontTx/>
              <a:buNone/>
              <a:defRPr/>
            </a:lvl1pPr>
            <a:lvl5pPr>
              <a:defRPr sz="1000"/>
            </a:lvl5pPr>
          </a:lstStyle>
          <a:p>
            <a:pPr lvl="0"/>
            <a:r>
              <a:rPr lang="fr-FR" dirty="0" smtClean="0"/>
              <a:t>Nom du client</a:t>
            </a:r>
            <a:endParaRPr lang="fr-FR" dirty="0"/>
          </a:p>
        </p:txBody>
      </p:sp>
      <p:sp>
        <p:nvSpPr>
          <p:cNvPr id="20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6002934"/>
            <a:ext cx="8587680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pour une image  2"/>
          <p:cNvSpPr>
            <a:spLocks noGrp="1"/>
          </p:cNvSpPr>
          <p:nvPr>
            <p:ph type="pic" idx="38" hasCustomPrompt="1"/>
          </p:nvPr>
        </p:nvSpPr>
        <p:spPr>
          <a:xfrm>
            <a:off x="4572000" y="764703"/>
            <a:ext cx="4320480" cy="5040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</p:spTree>
    <p:extLst>
      <p:ext uri="{BB962C8B-B14F-4D97-AF65-F5344CB8AC3E}">
        <p14:creationId xmlns:p14="http://schemas.microsoft.com/office/powerpoint/2010/main" val="38109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2"/>
          <p:cNvSpPr>
            <a:spLocks noGrp="1"/>
          </p:cNvSpPr>
          <p:nvPr>
            <p:ph type="pic" idx="10"/>
          </p:nvPr>
        </p:nvSpPr>
        <p:spPr>
          <a:xfrm>
            <a:off x="4572000" y="720086"/>
            <a:ext cx="4572000" cy="55892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1005443"/>
            <a:ext cx="3801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5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800" y="1203291"/>
            <a:ext cx="3799050" cy="2618936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059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0"/>
          </p:nvPr>
        </p:nvSpPr>
        <p:spPr>
          <a:xfrm>
            <a:off x="323528" y="1021212"/>
            <a:ext cx="8568952" cy="5144091"/>
          </a:xfrm>
        </p:spPr>
        <p:txBody>
          <a:bodyPr/>
          <a:lstStyle/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402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" y="1"/>
            <a:ext cx="914257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7162800" y="6512670"/>
            <a:ext cx="1905000" cy="34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A6E779DC-D75E-4E39-864F-7DAACC95FF26}" type="slidenum">
              <a:rPr lang="fr-FR" sz="1000">
                <a:solidFill>
                  <a:srgbClr val="FFFFFF"/>
                </a:solidFill>
                <a:latin typeface="Arial" charset="0"/>
                <a:ea typeface="ＭＳ Ｐゴシック" pitchFamily="-104" charset="-128"/>
              </a:rPr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10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010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20"/>
        </a:buBlip>
        <a:defRPr sz="1600" cap="none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1"/>
        </a:buBlip>
        <a:defRPr sz="1400" cap="none"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2"/>
        </a:buBlip>
        <a:defRPr sz="1200" cap="none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3"/>
        </a:buBlip>
        <a:defRPr sz="1100" cap="none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17.png"/><Relationship Id="rId15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eur droit avec flèche 61"/>
          <p:cNvCxnSpPr>
            <a:stCxn id="111" idx="3"/>
            <a:endCxn id="100" idx="1"/>
          </p:cNvCxnSpPr>
          <p:nvPr/>
        </p:nvCxnSpPr>
        <p:spPr bwMode="auto">
          <a:xfrm>
            <a:off x="6224021" y="5721240"/>
            <a:ext cx="579239" cy="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E63527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4" name="Image 3" descr="OctoMan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24" y="1200027"/>
            <a:ext cx="438627" cy="573904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 bwMode="auto">
          <a:xfrm flipH="1">
            <a:off x="2066030" y="2306081"/>
            <a:ext cx="6854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Cylindre 54"/>
          <p:cNvSpPr/>
          <p:nvPr/>
        </p:nvSpPr>
        <p:spPr>
          <a:xfrm>
            <a:off x="3954574" y="2891751"/>
            <a:ext cx="204684" cy="3175870"/>
          </a:xfrm>
          <a:prstGeom prst="can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cxnSp>
        <p:nvCxnSpPr>
          <p:cNvPr id="95" name="Connecteur droit avec flèche 94"/>
          <p:cNvCxnSpPr/>
          <p:nvPr/>
        </p:nvCxnSpPr>
        <p:spPr bwMode="auto">
          <a:xfrm>
            <a:off x="4159258" y="5721240"/>
            <a:ext cx="612249" cy="0"/>
          </a:xfrm>
          <a:prstGeom prst="straightConnector1">
            <a:avLst/>
          </a:prstGeom>
          <a:ln w="9525" cmpd="sng">
            <a:solidFill>
              <a:srgbClr val="E63527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9" name="Image 98" descr="MATRICES_5-normal-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939" y="5470380"/>
            <a:ext cx="654686" cy="587106"/>
          </a:xfrm>
          <a:prstGeom prst="rect">
            <a:avLst/>
          </a:prstGeom>
        </p:spPr>
      </p:pic>
      <p:pic>
        <p:nvPicPr>
          <p:cNvPr id="100" name="Image 99" descr="51541.png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60" y="5541908"/>
            <a:ext cx="521903" cy="36004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152" y="1812964"/>
            <a:ext cx="556571" cy="481359"/>
          </a:xfrm>
          <a:prstGeom prst="rect">
            <a:avLst/>
          </a:prstGeom>
        </p:spPr>
      </p:pic>
      <p:sp>
        <p:nvSpPr>
          <p:cNvPr id="46" name="Cylindre 45"/>
          <p:cNvSpPr/>
          <p:nvPr/>
        </p:nvSpPr>
        <p:spPr>
          <a:xfrm>
            <a:off x="2089432" y="4767865"/>
            <a:ext cx="108013" cy="540000"/>
          </a:xfrm>
          <a:prstGeom prst="ca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868280" y="2968730"/>
            <a:ext cx="109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Frontend</a:t>
            </a:r>
            <a:endParaRPr lang="fr-FR" sz="1200" dirty="0" smtClean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Serveur web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348654" y="4193947"/>
            <a:ext cx="1582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Middle end</a:t>
            </a: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Serveur de services</a:t>
            </a:r>
          </a:p>
        </p:txBody>
      </p:sp>
      <p:pic>
        <p:nvPicPr>
          <p:cNvPr id="50" name="Image 49" descr="UC-S2_Pos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84" y="2891751"/>
            <a:ext cx="360000" cy="615623"/>
          </a:xfrm>
          <a:prstGeom prst="rect">
            <a:avLst/>
          </a:prstGeom>
        </p:spPr>
      </p:pic>
      <p:sp>
        <p:nvSpPr>
          <p:cNvPr id="51" name="ZoneTexte 50"/>
          <p:cNvSpPr txBox="1"/>
          <p:nvPr/>
        </p:nvSpPr>
        <p:spPr>
          <a:xfrm>
            <a:off x="1061751" y="1927899"/>
            <a:ext cx="774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Site web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225284" y="2437582"/>
            <a:ext cx="496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Ajax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54" name="Image 53" descr="UC-S2_Pos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38" y="4116968"/>
            <a:ext cx="360000" cy="615623"/>
          </a:xfrm>
          <a:prstGeom prst="rect">
            <a:avLst/>
          </a:prstGeom>
        </p:spPr>
      </p:pic>
      <p:cxnSp>
        <p:nvCxnSpPr>
          <p:cNvPr id="56" name="Connecteur droit avec flèche 55"/>
          <p:cNvCxnSpPr/>
          <p:nvPr/>
        </p:nvCxnSpPr>
        <p:spPr bwMode="auto">
          <a:xfrm flipV="1">
            <a:off x="2225284" y="2306081"/>
            <a:ext cx="0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 bwMode="auto">
          <a:xfrm flipH="1">
            <a:off x="2059176" y="3529991"/>
            <a:ext cx="6854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2218430" y="3676016"/>
            <a:ext cx="1074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Services </a:t>
            </a: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rest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cxnSp>
        <p:nvCxnSpPr>
          <p:cNvPr id="64" name="Connecteur droit avec flèche 63"/>
          <p:cNvCxnSpPr/>
          <p:nvPr/>
        </p:nvCxnSpPr>
        <p:spPr bwMode="auto">
          <a:xfrm flipV="1">
            <a:off x="2218430" y="3544515"/>
            <a:ext cx="0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2244618" y="4816111"/>
            <a:ext cx="1445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Bus de messages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métier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70" name="Image 69" descr="UC-S2_Pos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547" y="5374859"/>
            <a:ext cx="360000" cy="615623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26451" y="5451838"/>
            <a:ext cx="1904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Backend</a:t>
            </a:r>
            <a:endParaRPr lang="fr-FR" sz="1200" dirty="0" smtClean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Traitement de messages</a:t>
            </a:r>
          </a:p>
        </p:txBody>
      </p:sp>
      <p:cxnSp>
        <p:nvCxnSpPr>
          <p:cNvPr id="79" name="Connecteur droit avec flèche 78"/>
          <p:cNvCxnSpPr/>
          <p:nvPr/>
        </p:nvCxnSpPr>
        <p:spPr bwMode="auto">
          <a:xfrm>
            <a:off x="2425248" y="3478775"/>
            <a:ext cx="1529326" cy="28599"/>
          </a:xfrm>
          <a:prstGeom prst="straightConnector1">
            <a:avLst/>
          </a:prstGeom>
          <a:ln w="9525" cmpd="sng">
            <a:solidFill>
              <a:schemeClr val="accent4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 bwMode="auto">
          <a:xfrm>
            <a:off x="2421723" y="4697554"/>
            <a:ext cx="1532851" cy="0"/>
          </a:xfrm>
          <a:prstGeom prst="straightConnector1">
            <a:avLst/>
          </a:prstGeom>
          <a:ln w="9525" cmpd="sng">
            <a:solidFill>
              <a:schemeClr val="accent4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 bwMode="auto">
          <a:xfrm>
            <a:off x="2403733" y="5976201"/>
            <a:ext cx="1550841" cy="0"/>
          </a:xfrm>
          <a:prstGeom prst="straightConnector1">
            <a:avLst/>
          </a:prstGeom>
          <a:ln w="9525" cmpd="sng">
            <a:solidFill>
              <a:schemeClr val="accent4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4189665" y="4302617"/>
            <a:ext cx="2643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Bus de message pour le monitoring</a:t>
            </a:r>
            <a:endParaRPr lang="fr-FR" sz="1200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4702356" y="5153300"/>
            <a:ext cx="49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CEP</a:t>
            </a:r>
            <a:endParaRPr lang="fr-FR" sz="1200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6618532" y="5188574"/>
            <a:ext cx="937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Dashboard</a:t>
            </a:r>
            <a:endParaRPr lang="fr-FR" sz="1200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1588110" y="652654"/>
            <a:ext cx="109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Métier</a:t>
            </a:r>
            <a:endParaRPr lang="fr-FR" sz="2400" b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4373153" y="652654"/>
            <a:ext cx="1774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Monitoring</a:t>
            </a:r>
            <a:endParaRPr lang="fr-FR" sz="2400" b="1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9911" y="3216655"/>
            <a:ext cx="360000" cy="250208"/>
          </a:xfrm>
          <a:prstGeom prst="rect">
            <a:avLst/>
          </a:prstGeom>
        </p:spPr>
      </p:pic>
      <p:pic>
        <p:nvPicPr>
          <p:cNvPr id="96" name="Image 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8148" y="4416472"/>
            <a:ext cx="360000" cy="250208"/>
          </a:xfrm>
          <a:prstGeom prst="rect">
            <a:avLst/>
          </a:prstGeom>
        </p:spPr>
      </p:pic>
      <p:pic>
        <p:nvPicPr>
          <p:cNvPr id="97" name="Image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9153" y="5701424"/>
            <a:ext cx="360000" cy="250208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6030" y="4941442"/>
            <a:ext cx="360000" cy="250208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3248" y="3352775"/>
            <a:ext cx="252000" cy="252000"/>
          </a:xfrm>
          <a:prstGeom prst="rect">
            <a:avLst/>
          </a:prstGeom>
        </p:spPr>
      </p:pic>
      <p:pic>
        <p:nvPicPr>
          <p:cNvPr id="101" name="Image 1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9723" y="4571554"/>
            <a:ext cx="252000" cy="252000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1733" y="5850201"/>
            <a:ext cx="252000" cy="252000"/>
          </a:xfrm>
          <a:prstGeom prst="rect">
            <a:avLst/>
          </a:prstGeom>
        </p:spPr>
      </p:pic>
      <p:pic>
        <p:nvPicPr>
          <p:cNvPr id="109" name="Image 10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5382" y="5416804"/>
            <a:ext cx="360000" cy="250208"/>
          </a:xfrm>
          <a:prstGeom prst="rect">
            <a:avLst/>
          </a:prstGeom>
        </p:spPr>
      </p:pic>
      <p:pic>
        <p:nvPicPr>
          <p:cNvPr id="110" name="Image 109" descr="UC-S2_Po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7" y="5413429"/>
            <a:ext cx="360000" cy="615622"/>
          </a:xfrm>
          <a:prstGeom prst="rect">
            <a:avLst/>
          </a:prstGeom>
        </p:spPr>
      </p:pic>
      <p:pic>
        <p:nvPicPr>
          <p:cNvPr id="111" name="Image 1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4021" y="5436170"/>
            <a:ext cx="540000" cy="570140"/>
          </a:xfrm>
          <a:prstGeom prst="rect">
            <a:avLst/>
          </a:prstGeom>
        </p:spPr>
      </p:pic>
      <p:cxnSp>
        <p:nvCxnSpPr>
          <p:cNvPr id="112" name="Connecteur droit avec flèche 111"/>
          <p:cNvCxnSpPr>
            <a:stCxn id="110" idx="3"/>
            <a:endCxn id="111" idx="1"/>
          </p:cNvCxnSpPr>
          <p:nvPr/>
        </p:nvCxnSpPr>
        <p:spPr bwMode="auto">
          <a:xfrm>
            <a:off x="5131507" y="5721240"/>
            <a:ext cx="55251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E63527"/>
            </a:solidFill>
            <a:prstDash val="solid"/>
            <a:round/>
            <a:headEnd type="none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41086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eur droit avec flèche 61"/>
          <p:cNvCxnSpPr>
            <a:stCxn id="67" idx="3"/>
            <a:endCxn id="100" idx="1"/>
          </p:cNvCxnSpPr>
          <p:nvPr/>
        </p:nvCxnSpPr>
        <p:spPr bwMode="auto">
          <a:xfrm>
            <a:off x="6834575" y="5721240"/>
            <a:ext cx="827092" cy="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E63527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4" name="Image 3" descr="OctoMan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24" y="1200027"/>
            <a:ext cx="438627" cy="573904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 bwMode="auto">
          <a:xfrm flipH="1">
            <a:off x="2066030" y="2306081"/>
            <a:ext cx="6854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Cylindre 54"/>
          <p:cNvSpPr/>
          <p:nvPr/>
        </p:nvSpPr>
        <p:spPr>
          <a:xfrm>
            <a:off x="4460211" y="2891751"/>
            <a:ext cx="204684" cy="3175870"/>
          </a:xfrm>
          <a:prstGeom prst="can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cxnSp>
        <p:nvCxnSpPr>
          <p:cNvPr id="95" name="Connecteur droit avec flèche 94"/>
          <p:cNvCxnSpPr>
            <a:endCxn id="66" idx="1"/>
          </p:cNvCxnSpPr>
          <p:nvPr/>
        </p:nvCxnSpPr>
        <p:spPr bwMode="auto">
          <a:xfrm>
            <a:off x="4559064" y="5721240"/>
            <a:ext cx="612249" cy="0"/>
          </a:xfrm>
          <a:prstGeom prst="straightConnector1">
            <a:avLst/>
          </a:prstGeom>
          <a:ln w="9525" cmpd="sng">
            <a:solidFill>
              <a:srgbClr val="E63527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9" name="Image 98" descr="MATRICES_5-normal-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692" y="5470380"/>
            <a:ext cx="654686" cy="587106"/>
          </a:xfrm>
          <a:prstGeom prst="rect">
            <a:avLst/>
          </a:prstGeom>
        </p:spPr>
      </p:pic>
      <p:pic>
        <p:nvPicPr>
          <p:cNvPr id="100" name="Image 99" descr="51541.png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667" y="5541908"/>
            <a:ext cx="521903" cy="36004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152" y="1812964"/>
            <a:ext cx="556571" cy="481359"/>
          </a:xfrm>
          <a:prstGeom prst="rect">
            <a:avLst/>
          </a:prstGeom>
        </p:spPr>
      </p:pic>
      <p:sp>
        <p:nvSpPr>
          <p:cNvPr id="46" name="Cylindre 45"/>
          <p:cNvSpPr/>
          <p:nvPr/>
        </p:nvSpPr>
        <p:spPr>
          <a:xfrm>
            <a:off x="2089432" y="4767865"/>
            <a:ext cx="108013" cy="540000"/>
          </a:xfrm>
          <a:prstGeom prst="ca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868280" y="2968730"/>
            <a:ext cx="109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Frontend</a:t>
            </a:r>
            <a:endParaRPr lang="fr-FR" sz="1200" dirty="0" smtClean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Serveur web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348654" y="4193947"/>
            <a:ext cx="1582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Middle-end</a:t>
            </a:r>
            <a:endParaRPr lang="fr-FR" sz="1200" dirty="0" smtClean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Serveur de services</a:t>
            </a:r>
          </a:p>
        </p:txBody>
      </p:sp>
      <p:pic>
        <p:nvPicPr>
          <p:cNvPr id="50" name="Image 49" descr="UC-S2_Pos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84" y="2891751"/>
            <a:ext cx="360000" cy="615623"/>
          </a:xfrm>
          <a:prstGeom prst="rect">
            <a:avLst/>
          </a:prstGeom>
        </p:spPr>
      </p:pic>
      <p:sp>
        <p:nvSpPr>
          <p:cNvPr id="51" name="ZoneTexte 50"/>
          <p:cNvSpPr txBox="1"/>
          <p:nvPr/>
        </p:nvSpPr>
        <p:spPr>
          <a:xfrm>
            <a:off x="1061751" y="1927899"/>
            <a:ext cx="774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Site web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54" name="Image 53" descr="UC-S2_Pos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38" y="4116968"/>
            <a:ext cx="360000" cy="615623"/>
          </a:xfrm>
          <a:prstGeom prst="rect">
            <a:avLst/>
          </a:prstGeom>
        </p:spPr>
      </p:pic>
      <p:cxnSp>
        <p:nvCxnSpPr>
          <p:cNvPr id="56" name="Connecteur droit avec flèche 55"/>
          <p:cNvCxnSpPr/>
          <p:nvPr/>
        </p:nvCxnSpPr>
        <p:spPr bwMode="auto">
          <a:xfrm flipV="1">
            <a:off x="2225284" y="2306081"/>
            <a:ext cx="0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 bwMode="auto">
          <a:xfrm flipH="1">
            <a:off x="2059176" y="3529991"/>
            <a:ext cx="6854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 bwMode="auto">
          <a:xfrm flipV="1">
            <a:off x="2218430" y="3544515"/>
            <a:ext cx="0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0" name="Image 69" descr="UC-S2_Pos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547" y="5374859"/>
            <a:ext cx="360000" cy="615623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26451" y="5451838"/>
            <a:ext cx="1904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Backend</a:t>
            </a:r>
            <a:endParaRPr lang="fr-FR" sz="1200" dirty="0" smtClean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Traitement de messages</a:t>
            </a:r>
          </a:p>
        </p:txBody>
      </p:sp>
      <p:cxnSp>
        <p:nvCxnSpPr>
          <p:cNvPr id="79" name="Connecteur droit avec flèche 78"/>
          <p:cNvCxnSpPr/>
          <p:nvPr/>
        </p:nvCxnSpPr>
        <p:spPr bwMode="auto">
          <a:xfrm>
            <a:off x="2425248" y="3478775"/>
            <a:ext cx="2034963" cy="0"/>
          </a:xfrm>
          <a:prstGeom prst="straightConnector1">
            <a:avLst/>
          </a:prstGeom>
          <a:ln w="9525" cmpd="sng">
            <a:solidFill>
              <a:schemeClr val="accent4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 bwMode="auto">
          <a:xfrm>
            <a:off x="2421723" y="4697554"/>
            <a:ext cx="2038488" cy="0"/>
          </a:xfrm>
          <a:prstGeom prst="straightConnector1">
            <a:avLst/>
          </a:prstGeom>
          <a:ln w="9525" cmpd="sng">
            <a:solidFill>
              <a:schemeClr val="accent4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 bwMode="auto">
          <a:xfrm>
            <a:off x="2403733" y="5976201"/>
            <a:ext cx="2045763" cy="0"/>
          </a:xfrm>
          <a:prstGeom prst="straightConnector1">
            <a:avLst/>
          </a:prstGeom>
          <a:ln w="9525" cmpd="sng">
            <a:solidFill>
              <a:schemeClr val="accent4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5102162" y="5144560"/>
            <a:ext cx="49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CEP</a:t>
            </a:r>
            <a:endParaRPr lang="fr-FR" sz="1200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7465285" y="5229719"/>
            <a:ext cx="937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Dashboard</a:t>
            </a:r>
            <a:endParaRPr lang="fr-FR" sz="1200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1588110" y="652654"/>
            <a:ext cx="109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Métier</a:t>
            </a:r>
            <a:endParaRPr lang="fr-FR" sz="2400" b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5690941" y="658604"/>
            <a:ext cx="1774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Monitoring</a:t>
            </a:r>
            <a:endParaRPr lang="fr-FR" sz="2400" b="1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311679" y="3083275"/>
            <a:ext cx="1159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Ruby / Sinatra</a:t>
            </a:r>
            <a:endParaRPr lang="fr-FR" sz="1200" dirty="0">
              <a:solidFill>
                <a:schemeClr val="tx2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9135" y="3116974"/>
            <a:ext cx="251998" cy="25199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6831" y="3143251"/>
            <a:ext cx="311996" cy="215997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2362751" y="4286280"/>
            <a:ext cx="1014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Spring</a:t>
            </a:r>
            <a:r>
              <a:rPr lang="fr-FR" sz="1200" dirty="0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 MVC</a:t>
            </a:r>
            <a:endParaRPr lang="fr-FR" sz="1200" dirty="0">
              <a:solidFill>
                <a:schemeClr val="tx2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6833" y="4304068"/>
            <a:ext cx="251997" cy="25199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79748" y="5543477"/>
            <a:ext cx="223623" cy="287999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2362751" y="5544171"/>
            <a:ext cx="509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Java</a:t>
            </a:r>
            <a:endParaRPr lang="fr-FR" sz="1200" dirty="0">
              <a:solidFill>
                <a:schemeClr val="tx2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79928" y="4927695"/>
            <a:ext cx="279168" cy="248670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2282611" y="4899366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Redis</a:t>
            </a:r>
            <a:endParaRPr lang="fr-FR" sz="1200" dirty="0">
              <a:solidFill>
                <a:schemeClr val="tx2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4672309" y="3776803"/>
            <a:ext cx="748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ZeroMQ</a:t>
            </a:r>
            <a:endParaRPr lang="fr-FR" sz="1200" dirty="0">
              <a:solidFill>
                <a:schemeClr val="tx2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77600" y="3854170"/>
            <a:ext cx="469562" cy="179999"/>
          </a:xfrm>
          <a:prstGeom prst="rect">
            <a:avLst/>
          </a:prstGeom>
        </p:spPr>
      </p:pic>
      <p:grpSp>
        <p:nvGrpSpPr>
          <p:cNvPr id="24" name="Grouper 23"/>
          <p:cNvGrpSpPr/>
          <p:nvPr/>
        </p:nvGrpSpPr>
        <p:grpSpPr>
          <a:xfrm>
            <a:off x="7465285" y="6033933"/>
            <a:ext cx="965044" cy="292307"/>
            <a:chOff x="7174215" y="4861140"/>
            <a:chExt cx="965044" cy="292307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79259" y="4889583"/>
              <a:ext cx="360000" cy="263864"/>
            </a:xfrm>
            <a:prstGeom prst="rect">
              <a:avLst/>
            </a:prstGeom>
          </p:spPr>
        </p:pic>
        <p:sp>
          <p:nvSpPr>
            <p:cNvPr id="63" name="ZoneTexte 62"/>
            <p:cNvSpPr txBox="1"/>
            <p:nvPr/>
          </p:nvSpPr>
          <p:spPr>
            <a:xfrm>
              <a:off x="7174215" y="4861140"/>
              <a:ext cx="6638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1200" dirty="0" err="1" smtClean="0">
                  <a:solidFill>
                    <a:schemeClr val="tx2"/>
                  </a:solidFill>
                  <a:latin typeface="Arial"/>
                  <a:ea typeface="ＭＳ Ｐゴシック" pitchFamily="-104" charset="-128"/>
                </a:rPr>
                <a:t>Kibana</a:t>
              </a:r>
              <a:endParaRPr lang="fr-FR" sz="1200" dirty="0">
                <a:solidFill>
                  <a:schemeClr val="tx2"/>
                </a:solidFill>
                <a:latin typeface="Arial"/>
                <a:ea typeface="ＭＳ Ｐゴシック" pitchFamily="-104" charset="-128"/>
              </a:endParaRPr>
            </a:p>
          </p:txBody>
        </p:sp>
      </p:grpSp>
      <p:pic>
        <p:nvPicPr>
          <p:cNvPr id="66" name="Image 65" descr="UC-S2_Po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13" y="5413429"/>
            <a:ext cx="360000" cy="615622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94575" y="5436170"/>
            <a:ext cx="540000" cy="570140"/>
          </a:xfrm>
          <a:prstGeom prst="rect">
            <a:avLst/>
          </a:prstGeom>
        </p:spPr>
      </p:pic>
      <p:cxnSp>
        <p:nvCxnSpPr>
          <p:cNvPr id="68" name="Connecteur droit avec flèche 67"/>
          <p:cNvCxnSpPr>
            <a:stCxn id="66" idx="3"/>
            <a:endCxn id="67" idx="1"/>
          </p:cNvCxnSpPr>
          <p:nvPr/>
        </p:nvCxnSpPr>
        <p:spPr bwMode="auto">
          <a:xfrm>
            <a:off x="5531313" y="5721240"/>
            <a:ext cx="7632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E63527"/>
            </a:solidFill>
            <a:prstDash val="solid"/>
            <a:round/>
            <a:headEnd type="none"/>
            <a:tailEnd type="arrow"/>
          </a:ln>
          <a:effectLst/>
        </p:spPr>
      </p:cxnSp>
      <p:grpSp>
        <p:nvGrpSpPr>
          <p:cNvPr id="27" name="Grouper 26"/>
          <p:cNvGrpSpPr/>
          <p:nvPr/>
        </p:nvGrpSpPr>
        <p:grpSpPr>
          <a:xfrm>
            <a:off x="5988841" y="5999717"/>
            <a:ext cx="1340036" cy="360000"/>
            <a:chOff x="5918287" y="5999717"/>
            <a:chExt cx="1340036" cy="360000"/>
          </a:xfrm>
        </p:grpSpPr>
        <p:sp>
          <p:nvSpPr>
            <p:cNvPr id="69" name="ZoneTexte 68"/>
            <p:cNvSpPr txBox="1"/>
            <p:nvPr/>
          </p:nvSpPr>
          <p:spPr>
            <a:xfrm>
              <a:off x="5918287" y="6049241"/>
              <a:ext cx="1125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1200" dirty="0" err="1" smtClean="0">
                  <a:solidFill>
                    <a:schemeClr val="tx2"/>
                  </a:solidFill>
                  <a:latin typeface="Arial"/>
                  <a:ea typeface="ＭＳ Ｐゴシック" pitchFamily="-104" charset="-128"/>
                </a:rPr>
                <a:t>ElasticSearch</a:t>
              </a:r>
              <a:endParaRPr lang="fr-FR" sz="1200" dirty="0">
                <a:solidFill>
                  <a:schemeClr val="tx2"/>
                </a:solidFill>
                <a:latin typeface="Arial"/>
                <a:ea typeface="ＭＳ Ｐゴシック" pitchFamily="-104" charset="-128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964177" y="5999717"/>
              <a:ext cx="294146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392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odele-LIVRABLE-V0.10.4">
  <a:themeElements>
    <a:clrScheme name="Personnalisée 8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BFBFBF"/>
          </a:solidFill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rgbClr val="00A2D8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60</Words>
  <Application>Microsoft Macintosh PowerPoint</Application>
  <PresentationFormat>Présentation à l'écran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modele-LIVRABLE-V0.10.4</vt:lpstr>
      <vt:lpstr>Présentation PowerPoint</vt:lpstr>
      <vt:lpstr>Présentation PowerPoint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Cédrick Lunven</dc:creator>
  <cp:lastModifiedBy>Julien Kirch</cp:lastModifiedBy>
  <cp:revision>53</cp:revision>
  <dcterms:created xsi:type="dcterms:W3CDTF">2014-10-18T00:26:10Z</dcterms:created>
  <dcterms:modified xsi:type="dcterms:W3CDTF">2015-02-18T12:28:55Z</dcterms:modified>
</cp:coreProperties>
</file>