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1" r:id="rId2"/>
    <p:sldId id="272" r:id="rId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033" autoAdjust="0"/>
  </p:normalViewPr>
  <p:slideViewPr>
    <p:cSldViewPr snapToGrid="0" snapToObjects="1">
      <p:cViewPr>
        <p:scale>
          <a:sx n="116" d="100"/>
          <a:sy n="116" d="100"/>
        </p:scale>
        <p:origin x="-1416" y="-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257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Image 13" descr="barre-ba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82" y="6309581"/>
            <a:ext cx="9152882" cy="557299"/>
          </a:xfrm>
          <a:prstGeom prst="rect">
            <a:avLst/>
          </a:prstGeom>
        </p:spPr>
      </p:pic>
      <p:sp>
        <p:nvSpPr>
          <p:cNvPr id="16" name="Rectangle 16"/>
          <p:cNvSpPr>
            <a:spLocks noChangeArrowheads="1"/>
          </p:cNvSpPr>
          <p:nvPr userDrawn="1"/>
        </p:nvSpPr>
        <p:spPr bwMode="auto">
          <a:xfrm>
            <a:off x="0" y="2254250"/>
            <a:ext cx="720000" cy="252000"/>
          </a:xfrm>
          <a:prstGeom prst="rect">
            <a:avLst/>
          </a:prstGeom>
          <a:solidFill>
            <a:srgbClr val="00A2D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 dirty="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 userDrawn="1"/>
        </p:nvSpPr>
        <p:spPr bwMode="auto">
          <a:xfrm>
            <a:off x="5220072" y="6297455"/>
            <a:ext cx="2667000" cy="55617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t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Tél : +33 (0)1 58 56 10 00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Fax : +33 (0)1 58 56 10 01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www.octo.com</a:t>
            </a:r>
          </a:p>
        </p:txBody>
      </p:sp>
      <p:sp>
        <p:nvSpPr>
          <p:cNvPr id="20" name="Text Box 20"/>
          <p:cNvSpPr txBox="1">
            <a:spLocks noChangeArrowheads="1"/>
          </p:cNvSpPr>
          <p:nvPr userDrawn="1"/>
        </p:nvSpPr>
        <p:spPr bwMode="auto">
          <a:xfrm>
            <a:off x="228600" y="6564974"/>
            <a:ext cx="2330450" cy="2484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© OCTO 2013  </a:t>
            </a:r>
          </a:p>
        </p:txBody>
      </p:sp>
      <p:sp>
        <p:nvSpPr>
          <p:cNvPr id="23" name="Text Box 17"/>
          <p:cNvSpPr txBox="1">
            <a:spLocks noChangeArrowheads="1"/>
          </p:cNvSpPr>
          <p:nvPr userDrawn="1"/>
        </p:nvSpPr>
        <p:spPr bwMode="auto">
          <a:xfrm>
            <a:off x="1328936" y="6297455"/>
            <a:ext cx="2667000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t">
            <a:spAutoFit/>
          </a:bodyPr>
          <a:lstStyle/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50, avenue des Champs-Elysées</a:t>
            </a:r>
          </a:p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75008 Paris - FRANCE</a:t>
            </a:r>
          </a:p>
        </p:txBody>
      </p:sp>
      <p:pic>
        <p:nvPicPr>
          <p:cNvPr id="24" name="Image 23" descr="signe-reserve2.png"/>
          <p:cNvPicPr>
            <a:picLocks noChangeAspect="1"/>
          </p:cNvPicPr>
          <p:nvPr userDrawn="1"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8247" y="6381327"/>
            <a:ext cx="937809" cy="476673"/>
          </a:xfrm>
          <a:prstGeom prst="rect">
            <a:avLst/>
          </a:prstGeom>
        </p:spPr>
      </p:pic>
      <p:pic>
        <p:nvPicPr>
          <p:cNvPr id="25" name="Image 24" descr="trame_code.png"/>
          <p:cNvPicPr>
            <a:picLocks noChangeAspect="1"/>
          </p:cNvPicPr>
          <p:nvPr userDrawn="1"/>
        </p:nvPicPr>
        <p:blipFill rotWithShape="1">
          <a:blip r:embed="rId5" cstate="print">
            <a:alphaModFix am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2433" y="6313953"/>
            <a:ext cx="2448272" cy="524451"/>
          </a:xfrm>
          <a:prstGeom prst="rect">
            <a:avLst/>
          </a:prstGeom>
        </p:spPr>
      </p:pic>
      <p:sp>
        <p:nvSpPr>
          <p:cNvPr id="1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90600" y="5410200"/>
            <a:ext cx="3008313" cy="304800"/>
          </a:xfrm>
          <a:solidFill>
            <a:schemeClr val="bg1">
              <a:alpha val="0"/>
            </a:schemeClr>
          </a:solidFill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None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#Référence </a:t>
            </a:r>
            <a:r>
              <a:rPr lang="fr-FR" dirty="0" err="1" smtClean="0"/>
              <a:t>Propale</a:t>
            </a:r>
            <a:endParaRPr lang="fr-FR" dirty="0" smtClean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half" idx="10" hasCustomPrompt="1"/>
          </p:nvPr>
        </p:nvSpPr>
        <p:spPr>
          <a:xfrm>
            <a:off x="990600" y="5638800"/>
            <a:ext cx="3008313" cy="304800"/>
          </a:xfrm>
          <a:solidFill>
            <a:schemeClr val="bg1">
              <a:alpha val="0"/>
            </a:schemeClr>
          </a:solidFill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None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Date d’envoi format </a:t>
            </a:r>
            <a:r>
              <a:rPr lang="fr-FR" dirty="0" err="1" smtClean="0"/>
              <a:t>jj/mm/aaaa</a:t>
            </a:r>
            <a:endParaRPr lang="fr-FR" dirty="0" smtClean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899592" y="2103512"/>
            <a:ext cx="793960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2800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46559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04800" y="1112934"/>
            <a:ext cx="8571600" cy="1307954"/>
          </a:xfrm>
          <a:noFill/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 baseline="0"/>
            </a:lvl1pPr>
            <a:lvl2pPr marL="457200" indent="0">
              <a:buFont typeface="Arial"/>
              <a:buNone/>
              <a:defRPr sz="12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08720"/>
            <a:ext cx="4125600" cy="194400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0"/>
          </p:nvPr>
        </p:nvSpPr>
        <p:spPr>
          <a:xfrm>
            <a:off x="304800" y="2768716"/>
            <a:ext cx="5415526" cy="2100444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2564904"/>
            <a:ext cx="4125600" cy="194400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8" name="Espace réservé du contenu 3"/>
          <p:cNvSpPr>
            <a:spLocks noGrp="1"/>
          </p:cNvSpPr>
          <p:nvPr>
            <p:ph sz="half" idx="12"/>
          </p:nvPr>
        </p:nvSpPr>
        <p:spPr>
          <a:xfrm>
            <a:off x="304799" y="5215467"/>
            <a:ext cx="8573365" cy="948583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304800" y="5005513"/>
            <a:ext cx="4125600" cy="194400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5" name="Espace réservé du texte 2"/>
          <p:cNvSpPr>
            <a:spLocks noGrp="1"/>
          </p:cNvSpPr>
          <p:nvPr>
            <p:ph type="body" idx="15" hasCustomPrompt="1"/>
          </p:nvPr>
        </p:nvSpPr>
        <p:spPr>
          <a:xfrm>
            <a:off x="5867400" y="2564904"/>
            <a:ext cx="3015179" cy="194400"/>
          </a:xfr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</a:t>
            </a:r>
          </a:p>
        </p:txBody>
      </p:sp>
      <p:sp>
        <p:nvSpPr>
          <p:cNvPr id="26" name="Espace réservé du contenu 3"/>
          <p:cNvSpPr>
            <a:spLocks noGrp="1"/>
          </p:cNvSpPr>
          <p:nvPr>
            <p:ph sz="half" idx="16"/>
          </p:nvPr>
        </p:nvSpPr>
        <p:spPr>
          <a:xfrm>
            <a:off x="5871020" y="4114799"/>
            <a:ext cx="3016800" cy="725789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 anchor="ctr"/>
          <a:lstStyle>
            <a:lvl1pPr marL="0" indent="0">
              <a:buFontTx/>
              <a:buNone/>
              <a:defRPr sz="1100"/>
            </a:lvl1pPr>
            <a:lvl2pPr marL="457200" indent="0">
              <a:buFont typeface="Arial"/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9" name="Espace réservé du texte 2"/>
          <p:cNvSpPr>
            <a:spLocks noGrp="1"/>
          </p:cNvSpPr>
          <p:nvPr>
            <p:ph type="body" idx="17" hasCustomPrompt="1"/>
          </p:nvPr>
        </p:nvSpPr>
        <p:spPr>
          <a:xfrm>
            <a:off x="5867399" y="3907143"/>
            <a:ext cx="3016800" cy="194400"/>
          </a:xfrm>
          <a:solidFill>
            <a:srgbClr val="78B755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</a:t>
            </a:r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8"/>
          </p:nvPr>
        </p:nvSpPr>
        <p:spPr>
          <a:xfrm>
            <a:off x="5868144" y="2769434"/>
            <a:ext cx="3016800" cy="961920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 anchor="ctr"/>
          <a:lstStyle>
            <a:lvl1pPr marL="0" indent="0">
              <a:buFontTx/>
              <a:buNone/>
              <a:defRPr sz="1100"/>
            </a:lvl1pPr>
            <a:lvl2pPr marL="457200" indent="0">
              <a:buFont typeface="Arial"/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4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5081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80728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3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5949280"/>
            <a:ext cx="8515671" cy="266250"/>
          </a:xfr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rgbClr val="C9E2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2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1183802"/>
            <a:ext cx="4125600" cy="1021061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5" name="Espace réservé du contenu 2"/>
          <p:cNvSpPr>
            <a:spLocks noGrp="1"/>
          </p:cNvSpPr>
          <p:nvPr>
            <p:ph sz="half" idx="29"/>
          </p:nvPr>
        </p:nvSpPr>
        <p:spPr>
          <a:xfrm>
            <a:off x="4636075" y="981936"/>
            <a:ext cx="4184397" cy="1221884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6" name="Espace réservé du contenu 2"/>
          <p:cNvSpPr>
            <a:spLocks noGrp="1"/>
          </p:cNvSpPr>
          <p:nvPr>
            <p:ph sz="half" idx="30"/>
          </p:nvPr>
        </p:nvSpPr>
        <p:spPr>
          <a:xfrm>
            <a:off x="4638354" y="2348880"/>
            <a:ext cx="4184397" cy="1133717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7" name="Espace réservé du contenu 2"/>
          <p:cNvSpPr>
            <a:spLocks noGrp="1"/>
          </p:cNvSpPr>
          <p:nvPr>
            <p:ph sz="half" idx="31"/>
          </p:nvPr>
        </p:nvSpPr>
        <p:spPr>
          <a:xfrm>
            <a:off x="4644008" y="3573016"/>
            <a:ext cx="4184397" cy="1152081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34"/>
          </p:nvPr>
        </p:nvSpPr>
        <p:spPr>
          <a:xfrm>
            <a:off x="4636075" y="4809202"/>
            <a:ext cx="4184397" cy="1008065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Espace réservé du texte 2"/>
          <p:cNvSpPr>
            <a:spLocks noGrp="1"/>
          </p:cNvSpPr>
          <p:nvPr>
            <p:ph type="body" idx="35" hasCustomPrompt="1"/>
          </p:nvPr>
        </p:nvSpPr>
        <p:spPr>
          <a:xfrm>
            <a:off x="304800" y="2348880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sz="half" idx="36"/>
          </p:nvPr>
        </p:nvSpPr>
        <p:spPr>
          <a:xfrm>
            <a:off x="304800" y="2551954"/>
            <a:ext cx="4125600" cy="937189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5" name="Espace réservé du texte 2"/>
          <p:cNvSpPr>
            <a:spLocks noGrp="1"/>
          </p:cNvSpPr>
          <p:nvPr>
            <p:ph type="body" idx="37" hasCustomPrompt="1"/>
          </p:nvPr>
        </p:nvSpPr>
        <p:spPr>
          <a:xfrm>
            <a:off x="304800" y="3573016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sz="half" idx="38"/>
          </p:nvPr>
        </p:nvSpPr>
        <p:spPr>
          <a:xfrm>
            <a:off x="304800" y="3776090"/>
            <a:ext cx="4125600" cy="949053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7" name="Espace réservé du texte 2"/>
          <p:cNvSpPr>
            <a:spLocks noGrp="1"/>
          </p:cNvSpPr>
          <p:nvPr>
            <p:ph type="body" idx="39" hasCustomPrompt="1"/>
          </p:nvPr>
        </p:nvSpPr>
        <p:spPr>
          <a:xfrm>
            <a:off x="304800" y="4797152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8" name="Espace réservé du contenu 2"/>
          <p:cNvSpPr>
            <a:spLocks noGrp="1"/>
          </p:cNvSpPr>
          <p:nvPr>
            <p:ph sz="half" idx="40"/>
          </p:nvPr>
        </p:nvSpPr>
        <p:spPr>
          <a:xfrm>
            <a:off x="304800" y="5000227"/>
            <a:ext cx="4125600" cy="816208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37804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80728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1183802"/>
            <a:ext cx="4125600" cy="1237085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304800" y="2649237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7" name="Espace réservé du contenu 2"/>
          <p:cNvSpPr>
            <a:spLocks noGrp="1"/>
          </p:cNvSpPr>
          <p:nvPr>
            <p:ph sz="half" idx="37"/>
          </p:nvPr>
        </p:nvSpPr>
        <p:spPr>
          <a:xfrm>
            <a:off x="304800" y="2852312"/>
            <a:ext cx="4125600" cy="1224760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Espace réservé du texte 2"/>
          <p:cNvSpPr>
            <a:spLocks noGrp="1"/>
          </p:cNvSpPr>
          <p:nvPr>
            <p:ph type="body" idx="38" hasCustomPrompt="1"/>
          </p:nvPr>
        </p:nvSpPr>
        <p:spPr>
          <a:xfrm>
            <a:off x="304800" y="4343400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9" name="Espace réservé du contenu 2"/>
          <p:cNvSpPr>
            <a:spLocks noGrp="1"/>
          </p:cNvSpPr>
          <p:nvPr>
            <p:ph sz="half" idx="39"/>
          </p:nvPr>
        </p:nvSpPr>
        <p:spPr>
          <a:xfrm>
            <a:off x="304800" y="4546474"/>
            <a:ext cx="4125600" cy="1186781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 baseline="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29"/>
          </p:nvPr>
        </p:nvSpPr>
        <p:spPr>
          <a:xfrm>
            <a:off x="4636075" y="993721"/>
            <a:ext cx="4184397" cy="1452923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sz="half" idx="40"/>
          </p:nvPr>
        </p:nvSpPr>
        <p:spPr>
          <a:xfrm>
            <a:off x="4636075" y="2636912"/>
            <a:ext cx="4184397" cy="1438448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sz="half" idx="41"/>
          </p:nvPr>
        </p:nvSpPr>
        <p:spPr>
          <a:xfrm>
            <a:off x="4636075" y="4343400"/>
            <a:ext cx="4184397" cy="1393842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8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5858918"/>
            <a:ext cx="8514361" cy="306386"/>
          </a:xfrm>
          <a:solidFill>
            <a:srgbClr val="C9E2BB"/>
          </a:solidFill>
          <a:ln w="127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08207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1324730" y="1268760"/>
            <a:ext cx="3247270" cy="4735771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1331640" y="1052736"/>
            <a:ext cx="3240360" cy="230538"/>
          </a:xfr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Enjeux à adresser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32" hasCustomPrompt="1"/>
          </p:nvPr>
        </p:nvSpPr>
        <p:spPr>
          <a:xfrm>
            <a:off x="1403648" y="1354460"/>
            <a:ext cx="3077696" cy="274340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chemeClr val="accent6"/>
                </a:solidFill>
                <a:latin typeface="Arial"/>
                <a:cs typeface="Arial"/>
              </a:defRPr>
            </a:lvl1pPr>
            <a:lvl2pPr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Evolution des usages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33" hasCustomPrompt="1"/>
          </p:nvPr>
        </p:nvSpPr>
        <p:spPr>
          <a:xfrm>
            <a:off x="1403648" y="1752646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Intégration de nouvelles sources de données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sz="half" idx="40" hasCustomPrompt="1"/>
          </p:nvPr>
        </p:nvSpPr>
        <p:spPr>
          <a:xfrm>
            <a:off x="1403648" y="1936360"/>
            <a:ext cx="3077696" cy="216024"/>
          </a:xfrm>
          <a:solidFill>
            <a:schemeClr val="bg2"/>
          </a:solidFill>
          <a:ln w="38100" cmpd="sng">
            <a:noFill/>
          </a:ln>
        </p:spPr>
        <p:txBody>
          <a:bodyPr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Live data, </a:t>
            </a:r>
            <a:r>
              <a:rPr lang="fr-FR" dirty="0" err="1" smtClean="0"/>
              <a:t>static</a:t>
            </a:r>
            <a:r>
              <a:rPr lang="fr-FR" dirty="0" smtClean="0"/>
              <a:t> data, et social media data</a:t>
            </a:r>
          </a:p>
        </p:txBody>
      </p:sp>
      <p:sp>
        <p:nvSpPr>
          <p:cNvPr id="25" name="Espace réservé du contenu 2"/>
          <p:cNvSpPr>
            <a:spLocks noGrp="1"/>
          </p:cNvSpPr>
          <p:nvPr>
            <p:ph sz="half" idx="41" hasCustomPrompt="1"/>
          </p:nvPr>
        </p:nvSpPr>
        <p:spPr>
          <a:xfrm>
            <a:off x="1403648" y="2302059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Analyse de gros volumes de données historiques 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sz="half" idx="42" hasCustomPrompt="1"/>
          </p:nvPr>
        </p:nvSpPr>
        <p:spPr>
          <a:xfrm>
            <a:off x="1403648" y="2485773"/>
            <a:ext cx="3077696" cy="319611"/>
          </a:xfrm>
          <a:solidFill>
            <a:schemeClr val="bg2"/>
          </a:solidFill>
          <a:ln w="38100" cmpd="sng">
            <a:noFill/>
          </a:ln>
        </p:spPr>
        <p:txBody>
          <a:bodyPr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Accès à distance à une grande quantité de données historiques brutes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sz="half" idx="43" hasCustomPrompt="1"/>
          </p:nvPr>
        </p:nvSpPr>
        <p:spPr>
          <a:xfrm>
            <a:off x="1403648" y="2924944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Analyse temps-réel</a:t>
            </a:r>
          </a:p>
        </p:txBody>
      </p:sp>
      <p:sp>
        <p:nvSpPr>
          <p:cNvPr id="29" name="Espace réservé du contenu 2"/>
          <p:cNvSpPr>
            <a:spLocks noGrp="1"/>
          </p:cNvSpPr>
          <p:nvPr>
            <p:ph sz="half" idx="45" hasCustomPrompt="1"/>
          </p:nvPr>
        </p:nvSpPr>
        <p:spPr>
          <a:xfrm>
            <a:off x="1403648" y="3565806"/>
            <a:ext cx="3077696" cy="21602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Flexibilité de la gestion des </a:t>
            </a:r>
            <a:r>
              <a:rPr lang="fr-FR" dirty="0" err="1" smtClean="0"/>
              <a:t>Workflows</a:t>
            </a:r>
            <a:r>
              <a:rPr lang="fr-FR" dirty="0" smtClean="0"/>
              <a:t> et des exceptions</a:t>
            </a:r>
          </a:p>
        </p:txBody>
      </p:sp>
      <p:sp>
        <p:nvSpPr>
          <p:cNvPr id="31" name="Espace réservé du contenu 2"/>
          <p:cNvSpPr>
            <a:spLocks noGrp="1"/>
          </p:cNvSpPr>
          <p:nvPr>
            <p:ph sz="half" idx="47" hasCustomPrompt="1"/>
          </p:nvPr>
        </p:nvSpPr>
        <p:spPr>
          <a:xfrm>
            <a:off x="1403648" y="4221088"/>
            <a:ext cx="3077696" cy="36759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chemeClr val="accent6"/>
                </a:solidFill>
                <a:latin typeface="Arial"/>
                <a:cs typeface="Arial"/>
              </a:defRPr>
            </a:lvl1pPr>
            <a:lvl2pPr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à mieux segmenter, analyser les données, réagir à des événements</a:t>
            </a:r>
          </a:p>
        </p:txBody>
      </p:sp>
      <p:sp>
        <p:nvSpPr>
          <p:cNvPr id="34" name="Espace réservé du contenu 2"/>
          <p:cNvSpPr>
            <a:spLocks noGrp="1"/>
          </p:cNvSpPr>
          <p:nvPr>
            <p:ph sz="half" idx="50" hasCustomPrompt="1"/>
          </p:nvPr>
        </p:nvSpPr>
        <p:spPr>
          <a:xfrm>
            <a:off x="1403648" y="5228469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« Commoditisation » des infrastructures</a:t>
            </a:r>
          </a:p>
        </p:txBody>
      </p:sp>
      <p:sp>
        <p:nvSpPr>
          <p:cNvPr id="35" name="Rectangle 34"/>
          <p:cNvSpPr/>
          <p:nvPr userDrawn="1"/>
        </p:nvSpPr>
        <p:spPr bwMode="auto">
          <a:xfrm>
            <a:off x="4932040" y="1268759"/>
            <a:ext cx="4032448" cy="956619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36" name="Espace réservé du texte 2"/>
          <p:cNvSpPr>
            <a:spLocks noGrp="1"/>
          </p:cNvSpPr>
          <p:nvPr>
            <p:ph type="body" idx="51" hasCustomPrompt="1"/>
          </p:nvPr>
        </p:nvSpPr>
        <p:spPr>
          <a:xfrm>
            <a:off x="4940621" y="1052736"/>
            <a:ext cx="4023867" cy="230538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R&amp;D métier / Evolution des usages</a:t>
            </a:r>
          </a:p>
        </p:txBody>
      </p:sp>
      <p:sp>
        <p:nvSpPr>
          <p:cNvPr id="57" name="Rectangle 56"/>
          <p:cNvSpPr/>
          <p:nvPr userDrawn="1"/>
        </p:nvSpPr>
        <p:spPr bwMode="auto">
          <a:xfrm>
            <a:off x="4932040" y="2470043"/>
            <a:ext cx="4032448" cy="3547448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58" name="Espace réservé du texte 2"/>
          <p:cNvSpPr>
            <a:spLocks noGrp="1"/>
          </p:cNvSpPr>
          <p:nvPr>
            <p:ph type="body" idx="62" hasCustomPrompt="1"/>
          </p:nvPr>
        </p:nvSpPr>
        <p:spPr>
          <a:xfrm>
            <a:off x="4940621" y="2276872"/>
            <a:ext cx="4023867" cy="230538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R&amp;D Architecture et Technologies</a:t>
            </a:r>
          </a:p>
        </p:txBody>
      </p:sp>
      <p:sp>
        <p:nvSpPr>
          <p:cNvPr id="61" name="Espace réservé du contenu 2"/>
          <p:cNvSpPr>
            <a:spLocks noGrp="1"/>
          </p:cNvSpPr>
          <p:nvPr>
            <p:ph sz="half" idx="77" hasCustomPrompt="1"/>
          </p:nvPr>
        </p:nvSpPr>
        <p:spPr>
          <a:xfrm>
            <a:off x="1403648" y="3120798"/>
            <a:ext cx="3077696" cy="30820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Les systèmes doivent analyser des données, répondre à des événements corrélés avec une vélocité supérieure</a:t>
            </a:r>
          </a:p>
        </p:txBody>
      </p:sp>
      <p:sp>
        <p:nvSpPr>
          <p:cNvPr id="74" name="Espace réservé du contenu 2"/>
          <p:cNvSpPr>
            <a:spLocks noGrp="1"/>
          </p:cNvSpPr>
          <p:nvPr>
            <p:ph sz="half" idx="79" hasCustomPrompt="1"/>
          </p:nvPr>
        </p:nvSpPr>
        <p:spPr>
          <a:xfrm>
            <a:off x="1403648" y="4901557"/>
            <a:ext cx="3077696" cy="18138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(pour réduire les faux positifs...)</a:t>
            </a:r>
          </a:p>
        </p:txBody>
      </p:sp>
      <p:sp>
        <p:nvSpPr>
          <p:cNvPr id="73" name="Espace réservé du contenu 2"/>
          <p:cNvSpPr>
            <a:spLocks noGrp="1"/>
          </p:cNvSpPr>
          <p:nvPr>
            <p:ph sz="half" idx="78" hasCustomPrompt="1"/>
          </p:nvPr>
        </p:nvSpPr>
        <p:spPr>
          <a:xfrm>
            <a:off x="1403648" y="3777888"/>
            <a:ext cx="3077696" cy="30820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à </a:t>
            </a:r>
            <a:r>
              <a:rPr lang="fr-FR" dirty="0" err="1" smtClean="0"/>
              <a:t>bypasser</a:t>
            </a:r>
            <a:r>
              <a:rPr lang="fr-FR" dirty="0" smtClean="0"/>
              <a:t> les </a:t>
            </a:r>
            <a:r>
              <a:rPr lang="fr-FR" dirty="0" err="1" smtClean="0"/>
              <a:t>process</a:t>
            </a:r>
            <a:r>
              <a:rPr lang="fr-FR" dirty="0" smtClean="0"/>
              <a:t> pour l’analyse, la résolution et le suivi des alertes</a:t>
            </a:r>
          </a:p>
        </p:txBody>
      </p:sp>
      <p:sp>
        <p:nvSpPr>
          <p:cNvPr id="32" name="Espace réservé du contenu 2"/>
          <p:cNvSpPr>
            <a:spLocks noGrp="1"/>
          </p:cNvSpPr>
          <p:nvPr>
            <p:ph sz="half" idx="48" hasCustomPrompt="1"/>
          </p:nvPr>
        </p:nvSpPr>
        <p:spPr>
          <a:xfrm>
            <a:off x="1403648" y="4750243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d'adaptation des algorithmes à la volée </a:t>
            </a:r>
          </a:p>
        </p:txBody>
      </p:sp>
      <p:sp>
        <p:nvSpPr>
          <p:cNvPr id="75" name="Espace réservé du contenu 2"/>
          <p:cNvSpPr>
            <a:spLocks noGrp="1"/>
          </p:cNvSpPr>
          <p:nvPr>
            <p:ph sz="half" idx="80" hasCustomPrompt="1"/>
          </p:nvPr>
        </p:nvSpPr>
        <p:spPr>
          <a:xfrm>
            <a:off x="1403648" y="5426373"/>
            <a:ext cx="3077696" cy="30615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Tolérance à des niveaux de pannes de plus en plus importants à coût contraint, déploiement sur site ou sur le Cloud</a:t>
            </a:r>
          </a:p>
        </p:txBody>
      </p:sp>
      <p:sp>
        <p:nvSpPr>
          <p:cNvPr id="76" name="Espace réservé du contenu 2"/>
          <p:cNvSpPr>
            <a:spLocks noGrp="1"/>
          </p:cNvSpPr>
          <p:nvPr>
            <p:ph sz="half" idx="81" hasCustomPrompt="1"/>
          </p:nvPr>
        </p:nvSpPr>
        <p:spPr>
          <a:xfrm>
            <a:off x="5004048" y="1340768"/>
            <a:ext cx="1944216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IHM Naturelles </a:t>
            </a:r>
          </a:p>
        </p:txBody>
      </p:sp>
      <p:sp>
        <p:nvSpPr>
          <p:cNvPr id="77" name="Espace réservé du contenu 2"/>
          <p:cNvSpPr>
            <a:spLocks noGrp="1"/>
          </p:cNvSpPr>
          <p:nvPr>
            <p:ph sz="half" idx="82" hasCustomPrompt="1"/>
          </p:nvPr>
        </p:nvSpPr>
        <p:spPr>
          <a:xfrm>
            <a:off x="5004048" y="1526582"/>
            <a:ext cx="1944216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(Tactiles, Cérébrales, Réalité augmentée…)</a:t>
            </a:r>
          </a:p>
        </p:txBody>
      </p:sp>
      <p:sp>
        <p:nvSpPr>
          <p:cNvPr id="78" name="Espace réservé du contenu 2"/>
          <p:cNvSpPr>
            <a:spLocks noGrp="1"/>
          </p:cNvSpPr>
          <p:nvPr>
            <p:ph sz="half" idx="83" hasCustomPrompt="1"/>
          </p:nvPr>
        </p:nvSpPr>
        <p:spPr>
          <a:xfrm>
            <a:off x="4997568" y="1870743"/>
            <a:ext cx="1950695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Internet des objets</a:t>
            </a:r>
          </a:p>
        </p:txBody>
      </p:sp>
      <p:sp>
        <p:nvSpPr>
          <p:cNvPr id="79" name="Espace réservé du contenu 2"/>
          <p:cNvSpPr>
            <a:spLocks noGrp="1"/>
          </p:cNvSpPr>
          <p:nvPr>
            <p:ph sz="half" idx="84" hasCustomPrompt="1"/>
          </p:nvPr>
        </p:nvSpPr>
        <p:spPr>
          <a:xfrm>
            <a:off x="4997568" y="2025964"/>
            <a:ext cx="1950695" cy="14903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(Domotique, RFID…)</a:t>
            </a:r>
          </a:p>
        </p:txBody>
      </p:sp>
      <p:sp>
        <p:nvSpPr>
          <p:cNvPr id="80" name="Espace réservé du contenu 2"/>
          <p:cNvSpPr>
            <a:spLocks noGrp="1"/>
          </p:cNvSpPr>
          <p:nvPr>
            <p:ph sz="half" idx="85" hasCustomPrompt="1"/>
          </p:nvPr>
        </p:nvSpPr>
        <p:spPr>
          <a:xfrm>
            <a:off x="7022504" y="1340768"/>
            <a:ext cx="1867442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Social</a:t>
            </a:r>
          </a:p>
        </p:txBody>
      </p:sp>
      <p:sp>
        <p:nvSpPr>
          <p:cNvPr id="81" name="Espace réservé du contenu 2"/>
          <p:cNvSpPr>
            <a:spLocks noGrp="1"/>
          </p:cNvSpPr>
          <p:nvPr>
            <p:ph sz="half" idx="86" hasCustomPrompt="1"/>
          </p:nvPr>
        </p:nvSpPr>
        <p:spPr>
          <a:xfrm>
            <a:off x="7022504" y="1495989"/>
            <a:ext cx="1867442" cy="1490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(Influence du graphe social…)</a:t>
            </a:r>
          </a:p>
        </p:txBody>
      </p:sp>
      <p:sp>
        <p:nvSpPr>
          <p:cNvPr id="82" name="Espace réservé du contenu 2"/>
          <p:cNvSpPr>
            <a:spLocks noGrp="1"/>
          </p:cNvSpPr>
          <p:nvPr>
            <p:ph sz="half" idx="87" hasCustomPrompt="1"/>
          </p:nvPr>
        </p:nvSpPr>
        <p:spPr>
          <a:xfrm>
            <a:off x="7020272" y="1687849"/>
            <a:ext cx="1867442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R&amp;D sectorielles</a:t>
            </a:r>
          </a:p>
        </p:txBody>
      </p:sp>
      <p:sp>
        <p:nvSpPr>
          <p:cNvPr id="83" name="Espace réservé du contenu 2"/>
          <p:cNvSpPr>
            <a:spLocks noGrp="1"/>
          </p:cNvSpPr>
          <p:nvPr>
            <p:ph sz="half" idx="88" hasCustomPrompt="1"/>
          </p:nvPr>
        </p:nvSpPr>
        <p:spPr>
          <a:xfrm>
            <a:off x="7020272" y="1873663"/>
            <a:ext cx="1867442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</a:t>
            </a:r>
            <a:r>
              <a:rPr lang="fr-FR" dirty="0" err="1" smtClean="0"/>
              <a:t>Gamification</a:t>
            </a:r>
            <a:r>
              <a:rPr lang="fr-FR" dirty="0" smtClean="0"/>
              <a:t>, </a:t>
            </a:r>
            <a:r>
              <a:rPr lang="fr-FR" dirty="0" err="1" smtClean="0"/>
              <a:t>Pay</a:t>
            </a:r>
            <a:r>
              <a:rPr lang="fr-FR" dirty="0" smtClean="0"/>
              <a:t> How You Drive, </a:t>
            </a:r>
            <a:r>
              <a:rPr lang="fr-FR" dirty="0" err="1" smtClean="0"/>
              <a:t>Solvency</a:t>
            </a:r>
            <a:r>
              <a:rPr lang="fr-FR" dirty="0" smtClean="0"/>
              <a:t> II…)</a:t>
            </a:r>
          </a:p>
        </p:txBody>
      </p:sp>
      <p:sp>
        <p:nvSpPr>
          <p:cNvPr id="85" name="Espace réservé du contenu 2"/>
          <p:cNvSpPr>
            <a:spLocks noGrp="1"/>
          </p:cNvSpPr>
          <p:nvPr>
            <p:ph sz="half" idx="90" hasCustomPrompt="1"/>
          </p:nvPr>
        </p:nvSpPr>
        <p:spPr>
          <a:xfrm>
            <a:off x="5004048" y="2711840"/>
            <a:ext cx="1944216" cy="56179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MapReduce</a:t>
            </a:r>
          </a:p>
          <a:p>
            <a:pPr lvl="0"/>
            <a:r>
              <a:rPr lang="fr-FR" dirty="0" smtClean="0"/>
              <a:t>Data </a:t>
            </a:r>
            <a:r>
              <a:rPr lang="fr-FR" dirty="0" err="1" smtClean="0"/>
              <a:t>Vizualization</a:t>
            </a:r>
            <a:endParaRPr lang="fr-FR" dirty="0" smtClean="0"/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Hadoop</a:t>
            </a:r>
            <a:r>
              <a:rPr lang="fr-FR" dirty="0" smtClean="0"/>
              <a:t>, </a:t>
            </a:r>
            <a:r>
              <a:rPr lang="fr-FR" dirty="0" err="1" smtClean="0"/>
              <a:t>Greenplum</a:t>
            </a:r>
            <a:r>
              <a:rPr lang="fr-FR" dirty="0" smtClean="0"/>
              <a:t>, </a:t>
            </a:r>
            <a:r>
              <a:rPr lang="fr-FR" dirty="0" err="1" smtClean="0"/>
              <a:t>Teradata</a:t>
            </a:r>
            <a:r>
              <a:rPr lang="fr-FR" dirty="0" smtClean="0"/>
              <a:t>…</a:t>
            </a:r>
          </a:p>
        </p:txBody>
      </p:sp>
      <p:sp>
        <p:nvSpPr>
          <p:cNvPr id="87" name="Espace réservé du contenu 2"/>
          <p:cNvSpPr>
            <a:spLocks noGrp="1"/>
          </p:cNvSpPr>
          <p:nvPr>
            <p:ph sz="half" idx="92" hasCustomPrompt="1"/>
          </p:nvPr>
        </p:nvSpPr>
        <p:spPr>
          <a:xfrm>
            <a:off x="5004048" y="3685365"/>
            <a:ext cx="1944216" cy="5607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MapReduce</a:t>
            </a:r>
          </a:p>
          <a:p>
            <a:pPr lvl="0"/>
            <a:r>
              <a:rPr lang="fr-FR" dirty="0" smtClean="0"/>
              <a:t>Data </a:t>
            </a:r>
            <a:r>
              <a:rPr lang="fr-FR" dirty="0" err="1" smtClean="0"/>
              <a:t>Vizualization</a:t>
            </a:r>
            <a:endParaRPr lang="fr-FR" dirty="0" smtClean="0"/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Hadoop</a:t>
            </a:r>
            <a:r>
              <a:rPr lang="fr-FR" dirty="0" smtClean="0"/>
              <a:t>, </a:t>
            </a:r>
            <a:r>
              <a:rPr lang="fr-FR" dirty="0" err="1" smtClean="0"/>
              <a:t>Greenplum</a:t>
            </a:r>
            <a:r>
              <a:rPr lang="fr-FR" dirty="0" smtClean="0"/>
              <a:t>, </a:t>
            </a:r>
            <a:r>
              <a:rPr lang="fr-FR" dirty="0" err="1" smtClean="0"/>
              <a:t>Teradata</a:t>
            </a:r>
            <a:r>
              <a:rPr lang="fr-FR" dirty="0" smtClean="0"/>
              <a:t>…</a:t>
            </a:r>
          </a:p>
        </p:txBody>
      </p:sp>
      <p:sp>
        <p:nvSpPr>
          <p:cNvPr id="86" name="Espace réservé du contenu 2"/>
          <p:cNvSpPr>
            <a:spLocks noGrp="1"/>
          </p:cNvSpPr>
          <p:nvPr>
            <p:ph sz="half" idx="91" hasCustomPrompt="1"/>
          </p:nvPr>
        </p:nvSpPr>
        <p:spPr>
          <a:xfrm>
            <a:off x="5004048" y="3330195"/>
            <a:ext cx="1944216" cy="386838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1" i="0" baseline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</a:t>
            </a:r>
            <a:r>
              <a:rPr lang="fr-FR" dirty="0" err="1" smtClean="0"/>
              <a:t>Distributed</a:t>
            </a:r>
            <a:r>
              <a:rPr lang="fr-FR" dirty="0" smtClean="0"/>
              <a:t>) Event </a:t>
            </a:r>
            <a:r>
              <a:rPr lang="fr-FR" dirty="0" err="1" smtClean="0"/>
              <a:t>Driven</a:t>
            </a:r>
            <a:r>
              <a:rPr lang="fr-FR" dirty="0" smtClean="0"/>
              <a:t> Architecture &amp; </a:t>
            </a:r>
            <a:r>
              <a:rPr lang="fr-FR" dirty="0" err="1" smtClean="0"/>
              <a:t>Complex</a:t>
            </a:r>
            <a:r>
              <a:rPr lang="fr-FR" dirty="0" smtClean="0"/>
              <a:t> Event </a:t>
            </a:r>
            <a:r>
              <a:rPr lang="fr-FR" dirty="0" err="1" smtClean="0"/>
              <a:t>Processing</a:t>
            </a:r>
            <a:endParaRPr lang="fr-FR" dirty="0" smtClean="0"/>
          </a:p>
        </p:txBody>
      </p:sp>
      <p:sp>
        <p:nvSpPr>
          <p:cNvPr id="89" name="Espace réservé du contenu 2"/>
          <p:cNvSpPr>
            <a:spLocks noGrp="1"/>
          </p:cNvSpPr>
          <p:nvPr>
            <p:ph sz="half" idx="94" hasCustomPrompt="1"/>
          </p:nvPr>
        </p:nvSpPr>
        <p:spPr>
          <a:xfrm>
            <a:off x="5010528" y="4420592"/>
            <a:ext cx="1937736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Socket / HTML5, long polling</a:t>
            </a:r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PushTechnology</a:t>
            </a:r>
            <a:r>
              <a:rPr lang="fr-FR" dirty="0" smtClean="0"/>
              <a:t> Diffusion…</a:t>
            </a:r>
          </a:p>
        </p:txBody>
      </p:sp>
      <p:sp>
        <p:nvSpPr>
          <p:cNvPr id="84" name="Espace réservé du contenu 2"/>
          <p:cNvSpPr>
            <a:spLocks noGrp="1"/>
          </p:cNvSpPr>
          <p:nvPr>
            <p:ph sz="half" idx="89" hasCustomPrompt="1"/>
          </p:nvPr>
        </p:nvSpPr>
        <p:spPr>
          <a:xfrm>
            <a:off x="5004048" y="2564904"/>
            <a:ext cx="1944216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Big Data </a:t>
            </a:r>
            <a:r>
              <a:rPr lang="fr-FR" dirty="0" err="1" smtClean="0"/>
              <a:t>Analytics</a:t>
            </a:r>
            <a:endParaRPr lang="fr-FR" dirty="0" smtClean="0"/>
          </a:p>
        </p:txBody>
      </p:sp>
      <p:sp>
        <p:nvSpPr>
          <p:cNvPr id="88" name="Espace réservé du contenu 2"/>
          <p:cNvSpPr>
            <a:spLocks noGrp="1"/>
          </p:cNvSpPr>
          <p:nvPr>
            <p:ph sz="half" idx="93" hasCustomPrompt="1"/>
          </p:nvPr>
        </p:nvSpPr>
        <p:spPr>
          <a:xfrm>
            <a:off x="5004048" y="4293097"/>
            <a:ext cx="1944216" cy="144016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</a:t>
            </a:r>
            <a:r>
              <a:rPr lang="fr-FR" dirty="0" err="1" smtClean="0"/>
              <a:t>Pushing</a:t>
            </a:r>
            <a:endParaRPr lang="fr-FR" dirty="0" smtClean="0"/>
          </a:p>
        </p:txBody>
      </p:sp>
      <p:sp>
        <p:nvSpPr>
          <p:cNvPr id="90" name="Espace réservé du contenu 2"/>
          <p:cNvSpPr>
            <a:spLocks noGrp="1"/>
          </p:cNvSpPr>
          <p:nvPr>
            <p:ph sz="half" idx="95" hasCustomPrompt="1"/>
          </p:nvPr>
        </p:nvSpPr>
        <p:spPr>
          <a:xfrm>
            <a:off x="5004048" y="4769051"/>
            <a:ext cx="1944216" cy="24412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80000"/>
              </a:lnSpc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ESB Light &amp; BPM</a:t>
            </a:r>
          </a:p>
          <a:p>
            <a:pPr lvl="0"/>
            <a:r>
              <a:rPr lang="fr-FR" dirty="0" smtClean="0"/>
              <a:t>Solution :  </a:t>
            </a:r>
            <a:r>
              <a:rPr lang="fr-FR" dirty="0" err="1" smtClean="0"/>
              <a:t>Spring</a:t>
            </a:r>
            <a:r>
              <a:rPr lang="fr-FR" dirty="0" smtClean="0"/>
              <a:t> </a:t>
            </a:r>
            <a:r>
              <a:rPr lang="fr-FR" dirty="0" err="1" smtClean="0"/>
              <a:t>Integ</a:t>
            </a:r>
            <a:r>
              <a:rPr lang="fr-FR" dirty="0" smtClean="0"/>
              <a:t>., Camel…</a:t>
            </a:r>
          </a:p>
        </p:txBody>
      </p:sp>
      <p:sp>
        <p:nvSpPr>
          <p:cNvPr id="91" name="Espace réservé du contenu 2"/>
          <p:cNvSpPr>
            <a:spLocks noGrp="1"/>
          </p:cNvSpPr>
          <p:nvPr>
            <p:ph sz="half" idx="96" hasCustomPrompt="1"/>
          </p:nvPr>
        </p:nvSpPr>
        <p:spPr>
          <a:xfrm>
            <a:off x="5004048" y="5058386"/>
            <a:ext cx="1944216" cy="386838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1" i="0" baseline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Grid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r>
              <a:rPr lang="fr-FR" dirty="0" smtClean="0"/>
              <a:t> &amp; distribution des calculs</a:t>
            </a:r>
          </a:p>
          <a:p>
            <a:pPr lvl="0"/>
            <a:r>
              <a:rPr lang="fr-FR" dirty="0" err="1" smtClean="0"/>
              <a:t>Parallélisation</a:t>
            </a:r>
            <a:r>
              <a:rPr lang="fr-FR" dirty="0" smtClean="0"/>
              <a:t> des calculs, GPU</a:t>
            </a:r>
          </a:p>
        </p:txBody>
      </p:sp>
      <p:sp>
        <p:nvSpPr>
          <p:cNvPr id="94" name="Espace réservé du contenu 2"/>
          <p:cNvSpPr>
            <a:spLocks noGrp="1"/>
          </p:cNvSpPr>
          <p:nvPr>
            <p:ph sz="half" idx="97" hasCustomPrompt="1"/>
          </p:nvPr>
        </p:nvSpPr>
        <p:spPr>
          <a:xfrm>
            <a:off x="5004048" y="5445225"/>
            <a:ext cx="1948308" cy="13812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Solution : Platform </a:t>
            </a:r>
            <a:r>
              <a:rPr lang="fr-FR" dirty="0" err="1" smtClean="0"/>
              <a:t>Computing</a:t>
            </a:r>
            <a:r>
              <a:rPr lang="fr-FR" dirty="0" smtClean="0"/>
              <a:t>…</a:t>
            </a:r>
          </a:p>
        </p:txBody>
      </p:sp>
      <p:sp>
        <p:nvSpPr>
          <p:cNvPr id="95" name="Espace réservé du contenu 2"/>
          <p:cNvSpPr>
            <a:spLocks noGrp="1"/>
          </p:cNvSpPr>
          <p:nvPr>
            <p:ph sz="half" idx="98" hasCustomPrompt="1"/>
          </p:nvPr>
        </p:nvSpPr>
        <p:spPr>
          <a:xfrm>
            <a:off x="5004048" y="5645024"/>
            <a:ext cx="194182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Mobilité</a:t>
            </a:r>
          </a:p>
        </p:txBody>
      </p:sp>
      <p:sp>
        <p:nvSpPr>
          <p:cNvPr id="96" name="Espace réservé du contenu 2"/>
          <p:cNvSpPr>
            <a:spLocks noGrp="1"/>
          </p:cNvSpPr>
          <p:nvPr>
            <p:ph sz="half" idx="99" hasCustomPrompt="1"/>
          </p:nvPr>
        </p:nvSpPr>
        <p:spPr>
          <a:xfrm>
            <a:off x="5004048" y="5800245"/>
            <a:ext cx="1941828" cy="15244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Solutions : iPhone, </a:t>
            </a:r>
            <a:r>
              <a:rPr lang="fr-FR" dirty="0" err="1" smtClean="0"/>
              <a:t>Android</a:t>
            </a:r>
            <a:r>
              <a:rPr lang="fr-FR" dirty="0" smtClean="0"/>
              <a:t>…</a:t>
            </a:r>
          </a:p>
        </p:txBody>
      </p:sp>
      <p:sp>
        <p:nvSpPr>
          <p:cNvPr id="97" name="Espace réservé du contenu 2"/>
          <p:cNvSpPr>
            <a:spLocks noGrp="1"/>
          </p:cNvSpPr>
          <p:nvPr>
            <p:ph sz="half" idx="100" hasCustomPrompt="1"/>
          </p:nvPr>
        </p:nvSpPr>
        <p:spPr>
          <a:xfrm>
            <a:off x="7020272" y="2711840"/>
            <a:ext cx="1872208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Data </a:t>
            </a:r>
            <a:r>
              <a:rPr lang="fr-FR" dirty="0" err="1" smtClean="0"/>
              <a:t>Grid</a:t>
            </a:r>
            <a:r>
              <a:rPr lang="fr-FR" dirty="0" smtClean="0"/>
              <a:t>, </a:t>
            </a:r>
            <a:r>
              <a:rPr lang="fr-FR" dirty="0" err="1" smtClean="0"/>
              <a:t>NoSQL</a:t>
            </a:r>
            <a:endParaRPr lang="fr-FR" dirty="0" smtClean="0"/>
          </a:p>
          <a:p>
            <a:pPr lvl="0"/>
            <a:r>
              <a:rPr lang="fr-FR" dirty="0" smtClean="0"/>
              <a:t>Solution : Cassandra, </a:t>
            </a:r>
            <a:r>
              <a:rPr lang="fr-FR" dirty="0" err="1" smtClean="0"/>
              <a:t>Gigaspace</a:t>
            </a:r>
            <a:r>
              <a:rPr lang="fr-FR" dirty="0" smtClean="0"/>
              <a:t>, </a:t>
            </a:r>
            <a:r>
              <a:rPr lang="fr-FR" dirty="0" err="1" smtClean="0"/>
              <a:t>Gemfire</a:t>
            </a:r>
            <a:r>
              <a:rPr lang="fr-FR" dirty="0" smtClean="0"/>
              <a:t>…</a:t>
            </a:r>
          </a:p>
        </p:txBody>
      </p:sp>
      <p:sp>
        <p:nvSpPr>
          <p:cNvPr id="98" name="Espace réservé du contenu 2"/>
          <p:cNvSpPr>
            <a:spLocks noGrp="1"/>
          </p:cNvSpPr>
          <p:nvPr>
            <p:ph sz="half" idx="101" hasCustomPrompt="1"/>
          </p:nvPr>
        </p:nvSpPr>
        <p:spPr>
          <a:xfrm>
            <a:off x="7020272" y="2564904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Distributed</a:t>
            </a:r>
            <a:r>
              <a:rPr lang="fr-FR" dirty="0" smtClean="0"/>
              <a:t> Storage</a:t>
            </a:r>
          </a:p>
        </p:txBody>
      </p:sp>
      <p:sp>
        <p:nvSpPr>
          <p:cNvPr id="99" name="Espace réservé du contenu 2"/>
          <p:cNvSpPr>
            <a:spLocks noGrp="1"/>
          </p:cNvSpPr>
          <p:nvPr>
            <p:ph sz="half" idx="102" hasCustomPrompt="1"/>
          </p:nvPr>
        </p:nvSpPr>
        <p:spPr>
          <a:xfrm>
            <a:off x="7039710" y="3379352"/>
            <a:ext cx="1852770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(en support à l’analytique, CEP…)</a:t>
            </a:r>
          </a:p>
          <a:p>
            <a:pPr lvl="0"/>
            <a:r>
              <a:rPr lang="fr-FR" dirty="0" smtClean="0"/>
              <a:t>Machine Learning</a:t>
            </a:r>
          </a:p>
          <a:p>
            <a:pPr lvl="0"/>
            <a:r>
              <a:rPr lang="fr-FR" dirty="0" smtClean="0"/>
              <a:t>Solution : Apache </a:t>
            </a:r>
            <a:r>
              <a:rPr lang="fr-FR" dirty="0" err="1" smtClean="0"/>
              <a:t>Mahout</a:t>
            </a:r>
            <a:r>
              <a:rPr lang="fr-FR" dirty="0" smtClean="0"/>
              <a:t>…</a:t>
            </a:r>
          </a:p>
        </p:txBody>
      </p:sp>
      <p:sp>
        <p:nvSpPr>
          <p:cNvPr id="100" name="Espace réservé du contenu 2"/>
          <p:cNvSpPr>
            <a:spLocks noGrp="1"/>
          </p:cNvSpPr>
          <p:nvPr>
            <p:ph sz="half" idx="103" hasCustomPrompt="1"/>
          </p:nvPr>
        </p:nvSpPr>
        <p:spPr>
          <a:xfrm>
            <a:off x="7039710" y="3232416"/>
            <a:ext cx="1852770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Intelligence Artificielle </a:t>
            </a:r>
          </a:p>
        </p:txBody>
      </p:sp>
      <p:sp>
        <p:nvSpPr>
          <p:cNvPr id="101" name="Espace réservé du contenu 2"/>
          <p:cNvSpPr>
            <a:spLocks noGrp="1"/>
          </p:cNvSpPr>
          <p:nvPr>
            <p:ph sz="half" idx="104" hasCustomPrompt="1"/>
          </p:nvPr>
        </p:nvSpPr>
        <p:spPr>
          <a:xfrm>
            <a:off x="7039711" y="4073997"/>
            <a:ext cx="1872208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outillage, </a:t>
            </a:r>
            <a:r>
              <a:rPr lang="fr-FR" dirty="0" err="1" smtClean="0"/>
              <a:t>process</a:t>
            </a:r>
            <a:r>
              <a:rPr lang="fr-FR" dirty="0" smtClean="0"/>
              <a:t>, patterns d’architecture</a:t>
            </a:r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Puppet</a:t>
            </a:r>
            <a:r>
              <a:rPr lang="fr-FR" dirty="0" smtClean="0"/>
              <a:t>, </a:t>
            </a:r>
            <a:r>
              <a:rPr lang="fr-FR" dirty="0" err="1" smtClean="0"/>
              <a:t>MCollective</a:t>
            </a:r>
            <a:endParaRPr lang="fr-FR" dirty="0" smtClean="0"/>
          </a:p>
        </p:txBody>
      </p:sp>
      <p:sp>
        <p:nvSpPr>
          <p:cNvPr id="102" name="Espace réservé du contenu 2"/>
          <p:cNvSpPr>
            <a:spLocks noGrp="1"/>
          </p:cNvSpPr>
          <p:nvPr>
            <p:ph sz="half" idx="105" hasCustomPrompt="1"/>
          </p:nvPr>
        </p:nvSpPr>
        <p:spPr>
          <a:xfrm>
            <a:off x="7039711" y="3927061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DevOps</a:t>
            </a:r>
            <a:r>
              <a:rPr lang="fr-FR" dirty="0" smtClean="0"/>
              <a:t> et </a:t>
            </a:r>
            <a:r>
              <a:rPr lang="fr-FR" dirty="0" err="1" smtClean="0"/>
              <a:t>Continuous</a:t>
            </a:r>
            <a:r>
              <a:rPr lang="fr-FR" dirty="0" smtClean="0"/>
              <a:t> </a:t>
            </a:r>
            <a:r>
              <a:rPr lang="fr-FR" dirty="0" err="1" smtClean="0"/>
              <a:t>Delivery</a:t>
            </a:r>
            <a:endParaRPr lang="fr-FR" dirty="0" smtClean="0"/>
          </a:p>
        </p:txBody>
      </p:sp>
      <p:sp>
        <p:nvSpPr>
          <p:cNvPr id="103" name="Espace réservé du contenu 2"/>
          <p:cNvSpPr>
            <a:spLocks noGrp="1"/>
          </p:cNvSpPr>
          <p:nvPr>
            <p:ph sz="half" idx="106" hasCustomPrompt="1"/>
          </p:nvPr>
        </p:nvSpPr>
        <p:spPr>
          <a:xfrm>
            <a:off x="7033231" y="4755199"/>
            <a:ext cx="1872208" cy="585619"/>
          </a:xfrm>
          <a:solidFill>
            <a:schemeClr val="bg2"/>
          </a:solidFill>
          <a:ln w="38100" cmpd="sng">
            <a:noFill/>
          </a:ln>
        </p:spPr>
        <p:txBody>
          <a:bodyPr anchor="t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Cloud </a:t>
            </a:r>
            <a:r>
              <a:rPr lang="fr-FR" dirty="0" err="1" smtClean="0"/>
              <a:t>Computing</a:t>
            </a:r>
            <a:endParaRPr lang="fr-FR" dirty="0" smtClean="0"/>
          </a:p>
          <a:p>
            <a:pPr lvl="0"/>
            <a:r>
              <a:rPr lang="fr-FR" dirty="0" smtClean="0"/>
              <a:t>Virtualisation</a:t>
            </a:r>
          </a:p>
          <a:p>
            <a:pPr lvl="0"/>
            <a:r>
              <a:rPr lang="fr-FR" dirty="0" smtClean="0"/>
              <a:t>Solution : Amazon Web Services, </a:t>
            </a:r>
            <a:r>
              <a:rPr lang="fr-FR" dirty="0" err="1" smtClean="0"/>
              <a:t>VMWare</a:t>
            </a:r>
            <a:r>
              <a:rPr lang="fr-FR" dirty="0" smtClean="0"/>
              <a:t>, </a:t>
            </a:r>
            <a:r>
              <a:rPr lang="fr-FR" dirty="0" err="1" smtClean="0"/>
              <a:t>Xen</a:t>
            </a:r>
            <a:r>
              <a:rPr lang="fr-FR" dirty="0" smtClean="0"/>
              <a:t>…</a:t>
            </a:r>
          </a:p>
          <a:p>
            <a:pPr lvl="0"/>
            <a:endParaRPr lang="fr-FR" dirty="0" smtClean="0"/>
          </a:p>
        </p:txBody>
      </p:sp>
      <p:sp>
        <p:nvSpPr>
          <p:cNvPr id="104" name="Espace réservé du contenu 2"/>
          <p:cNvSpPr>
            <a:spLocks noGrp="1"/>
          </p:cNvSpPr>
          <p:nvPr>
            <p:ph sz="half" idx="107" hasCustomPrompt="1"/>
          </p:nvPr>
        </p:nvSpPr>
        <p:spPr>
          <a:xfrm>
            <a:off x="7033231" y="4608263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Infrastructure</a:t>
            </a:r>
          </a:p>
        </p:txBody>
      </p:sp>
      <p:sp>
        <p:nvSpPr>
          <p:cNvPr id="105" name="Espace réservé du contenu 2"/>
          <p:cNvSpPr>
            <a:spLocks noGrp="1"/>
          </p:cNvSpPr>
          <p:nvPr>
            <p:ph sz="half" idx="108" hasCustomPrompt="1"/>
          </p:nvPr>
        </p:nvSpPr>
        <p:spPr>
          <a:xfrm>
            <a:off x="7020272" y="5712942"/>
            <a:ext cx="1872208" cy="241356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Java, .Net, Ruby, PHP…</a:t>
            </a:r>
          </a:p>
        </p:txBody>
      </p:sp>
      <p:sp>
        <p:nvSpPr>
          <p:cNvPr id="106" name="Espace réservé du contenu 2"/>
          <p:cNvSpPr>
            <a:spLocks noGrp="1"/>
          </p:cNvSpPr>
          <p:nvPr>
            <p:ph sz="half" idx="109" hasCustomPrompt="1"/>
          </p:nvPr>
        </p:nvSpPr>
        <p:spPr>
          <a:xfrm>
            <a:off x="7020272" y="5437767"/>
            <a:ext cx="1872208" cy="28165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Industrialisation des développements &amp; langages : </a:t>
            </a:r>
          </a:p>
        </p:txBody>
      </p:sp>
      <p:sp>
        <p:nvSpPr>
          <p:cNvPr id="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41323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687882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idx="1" hasCustomPrompt="1"/>
          </p:nvPr>
        </p:nvSpPr>
        <p:spPr>
          <a:xfrm>
            <a:off x="0" y="730379"/>
            <a:ext cx="9144000" cy="55789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dirty="0" smtClean="0"/>
              <a:t>Faire glisser l'image vers l'espace réservé ou cliquer sur l'icône pour l'ajouter 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46700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0"/>
            <a:ext cx="8077200" cy="914400"/>
          </a:xfrm>
        </p:spPr>
        <p:txBody>
          <a:bodyPr rIns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257800"/>
          </a:xfr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>
                <a:latin typeface="Calibri"/>
                <a:cs typeface="Calibri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 typeface="Wingdings" pitchFamily="-106" charset="2"/>
              <a:buChar char="§"/>
              <a:tabLst/>
              <a:defRPr>
                <a:latin typeface="Calibri"/>
                <a:cs typeface="Calibri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Tx/>
              <a:buChar char="•"/>
              <a:tabLst/>
              <a:defRPr>
                <a:latin typeface="Calibri"/>
                <a:cs typeface="Calibri"/>
              </a:defRPr>
            </a:lvl3pPr>
            <a:lvl4pPr marL="15621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>
                <a:latin typeface="Calibri"/>
                <a:cs typeface="Calibri"/>
              </a:defRPr>
            </a:lvl4pPr>
            <a:lvl5pPr marL="1981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latin typeface="Calibri"/>
                <a:cs typeface="Calibri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Cliquez pour modifier les styles du texte du masque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itchFamily="-106" charset="-128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7239000" y="65976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4448A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E1BF3D33-4165-1740-BFF0-1327FC95F871}" type="slidenum">
              <a:rPr lang="fr-FR" sz="2400" smtClean="0">
                <a:latin typeface="Times" pitchFamily="-104" charset="0"/>
                <a:ea typeface="ＭＳ Ｐゴシック" pitchFamily="-104" charset="-128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FR" sz="2400"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53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rgbClr val="14448A"/>
                </a:solidFill>
                <a:latin typeface="Calibri"/>
                <a:ea typeface="ＭＳ Ｐゴシック" pitchFamily="-112" charset="-128"/>
                <a:cs typeface="Calibri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dirty="0"/>
              <a:t>© OCTO 2012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9399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64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1858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836712"/>
            <a:ext cx="7772400" cy="1872208"/>
          </a:xfrm>
        </p:spPr>
        <p:txBody>
          <a:bodyPr/>
          <a:lstStyle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0"/>
          </p:nvPr>
        </p:nvSpPr>
        <p:spPr>
          <a:xfrm>
            <a:off x="346999" y="3106914"/>
            <a:ext cx="2640825" cy="3202405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58485" y="2929800"/>
            <a:ext cx="2629852" cy="194400"/>
          </a:xfrm>
          <a:solidFill>
            <a:schemeClr val="accent1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8" name="Espace réservé du contenu 3"/>
          <p:cNvSpPr>
            <a:spLocks noGrp="1"/>
          </p:cNvSpPr>
          <p:nvPr>
            <p:ph sz="half" idx="12"/>
          </p:nvPr>
        </p:nvSpPr>
        <p:spPr>
          <a:xfrm>
            <a:off x="3243847" y="3110090"/>
            <a:ext cx="2654323" cy="3199230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3242035" y="2926625"/>
            <a:ext cx="2660763" cy="194400"/>
          </a:xfrm>
          <a:solidFill>
            <a:srgbClr val="00A2D8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4"/>
          </p:nvPr>
        </p:nvSpPr>
        <p:spPr>
          <a:xfrm>
            <a:off x="6164224" y="3106914"/>
            <a:ext cx="2587667" cy="3202405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 rIns="180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5" hasCustomPrompt="1"/>
          </p:nvPr>
        </p:nvSpPr>
        <p:spPr>
          <a:xfrm>
            <a:off x="6159604" y="2926624"/>
            <a:ext cx="2593734" cy="194400"/>
          </a:xfrm>
          <a:solidFill>
            <a:srgbClr val="00A2D8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3628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980728"/>
            <a:ext cx="8382000" cy="1584176"/>
          </a:xfrm>
        </p:spPr>
        <p:txBody>
          <a:bodyPr/>
          <a:lstStyle>
            <a:lvl1pPr marL="0" indent="0">
              <a:buFont typeface="Arial"/>
              <a:buNone/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texte 2"/>
          <p:cNvSpPr>
            <a:spLocks noGrp="1"/>
          </p:cNvSpPr>
          <p:nvPr>
            <p:ph type="body" idx="10" hasCustomPrompt="1"/>
          </p:nvPr>
        </p:nvSpPr>
        <p:spPr>
          <a:xfrm>
            <a:off x="381000" y="2780928"/>
            <a:ext cx="4118991" cy="190872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26"/>
          </p:nvPr>
        </p:nvSpPr>
        <p:spPr>
          <a:xfrm>
            <a:off x="381000" y="2971800"/>
            <a:ext cx="4106642" cy="1182280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81000" y="4368728"/>
            <a:ext cx="4126911" cy="203271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sz="half" idx="35"/>
          </p:nvPr>
        </p:nvSpPr>
        <p:spPr>
          <a:xfrm>
            <a:off x="381000" y="4572000"/>
            <a:ext cx="4114562" cy="1169881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4648200" y="2780928"/>
            <a:ext cx="4118991" cy="190872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7"/>
          </p:nvPr>
        </p:nvSpPr>
        <p:spPr>
          <a:xfrm>
            <a:off x="4648200" y="2971800"/>
            <a:ext cx="4106642" cy="1182280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1270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38" hasCustomPrompt="1"/>
          </p:nvPr>
        </p:nvSpPr>
        <p:spPr>
          <a:xfrm>
            <a:off x="4648200" y="4368728"/>
            <a:ext cx="4126911" cy="203271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6" name="Espace réservé du contenu 2"/>
          <p:cNvSpPr>
            <a:spLocks noGrp="1"/>
          </p:cNvSpPr>
          <p:nvPr>
            <p:ph sz="half" idx="39"/>
          </p:nvPr>
        </p:nvSpPr>
        <p:spPr>
          <a:xfrm>
            <a:off x="4648200" y="4572000"/>
            <a:ext cx="4114562" cy="1169881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12700">
              <a:buFontTx/>
              <a:buNone/>
              <a:defRPr sz="1200"/>
            </a:lvl1pPr>
            <a:lvl2pPr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28674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980728"/>
            <a:ext cx="4244280" cy="5184576"/>
          </a:xfrm>
        </p:spPr>
        <p:txBody>
          <a:bodyPr/>
          <a:lstStyle>
            <a:lvl1pPr marL="182563" indent="-182563"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244280" cy="5184576"/>
          </a:xfrm>
        </p:spPr>
        <p:txBody>
          <a:bodyPr/>
          <a:lstStyle>
            <a:lvl1pPr marL="182563" indent="-182563"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925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/>
          <p:cNvSpPr>
            <a:spLocks noGrp="1"/>
          </p:cNvSpPr>
          <p:nvPr>
            <p:ph idx="10"/>
          </p:nvPr>
        </p:nvSpPr>
        <p:spPr>
          <a:xfrm>
            <a:off x="304800" y="980728"/>
            <a:ext cx="8578972" cy="1584176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2780928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2971800"/>
            <a:ext cx="4014652" cy="1363152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04800" y="4576128"/>
            <a:ext cx="403492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5"/>
          </p:nvPr>
        </p:nvSpPr>
        <p:spPr>
          <a:xfrm>
            <a:off x="304800" y="4765849"/>
            <a:ext cx="4022572" cy="1368152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5467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764704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26"/>
          </p:nvPr>
        </p:nvSpPr>
        <p:spPr>
          <a:xfrm>
            <a:off x="316057" y="965787"/>
            <a:ext cx="4014652" cy="1095061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04800" y="4509119"/>
            <a:ext cx="403492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5"/>
          </p:nvPr>
        </p:nvSpPr>
        <p:spPr>
          <a:xfrm>
            <a:off x="304800" y="4698840"/>
            <a:ext cx="4022572" cy="1106424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323528" y="2276872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37"/>
          </p:nvPr>
        </p:nvSpPr>
        <p:spPr>
          <a:xfrm>
            <a:off x="323528" y="2467744"/>
            <a:ext cx="4014652" cy="1872208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203848" y="44623"/>
            <a:ext cx="5686470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13093" y="13092"/>
            <a:ext cx="3118747" cy="606967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E6E6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19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403648" y="188640"/>
            <a:ext cx="1512168" cy="288032"/>
          </a:xfrm>
        </p:spPr>
        <p:txBody>
          <a:bodyPr/>
          <a:lstStyle>
            <a:lvl1pPr marL="0" indent="0">
              <a:buFontTx/>
              <a:buNone/>
              <a:defRPr/>
            </a:lvl1pPr>
            <a:lvl5pPr>
              <a:defRPr sz="1000"/>
            </a:lvl5pPr>
          </a:lstStyle>
          <a:p>
            <a:pPr lvl="0"/>
            <a:r>
              <a:rPr lang="fr-FR" dirty="0" smtClean="0"/>
              <a:t>Nom du client</a:t>
            </a:r>
            <a:endParaRPr lang="fr-FR" dirty="0"/>
          </a:p>
        </p:txBody>
      </p:sp>
      <p:sp>
        <p:nvSpPr>
          <p:cNvPr id="20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6002934"/>
            <a:ext cx="8587680" cy="306386"/>
          </a:xfrm>
          <a:solidFill>
            <a:srgbClr val="C9E2BB"/>
          </a:solidFill>
          <a:ln w="127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Espace réservé pour une image  2"/>
          <p:cNvSpPr>
            <a:spLocks noGrp="1"/>
          </p:cNvSpPr>
          <p:nvPr>
            <p:ph type="pic" idx="38" hasCustomPrompt="1"/>
          </p:nvPr>
        </p:nvSpPr>
        <p:spPr>
          <a:xfrm>
            <a:off x="4572000" y="764703"/>
            <a:ext cx="4320480" cy="50405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dirty="0" smtClean="0"/>
              <a:t>Faire glisser l'image vers l'espace réservé ou cliquer sur l'icône pour l'ajouter </a:t>
            </a:r>
          </a:p>
        </p:txBody>
      </p:sp>
    </p:spTree>
    <p:extLst>
      <p:ext uri="{BB962C8B-B14F-4D97-AF65-F5344CB8AC3E}">
        <p14:creationId xmlns:p14="http://schemas.microsoft.com/office/powerpoint/2010/main" val="381099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  2"/>
          <p:cNvSpPr>
            <a:spLocks noGrp="1"/>
          </p:cNvSpPr>
          <p:nvPr>
            <p:ph type="pic" idx="10"/>
          </p:nvPr>
        </p:nvSpPr>
        <p:spPr>
          <a:xfrm>
            <a:off x="4572000" y="720086"/>
            <a:ext cx="4572000" cy="55892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1005443"/>
            <a:ext cx="3801600" cy="194400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5" name="Espace réservé du contenu 3"/>
          <p:cNvSpPr>
            <a:spLocks noGrp="1"/>
          </p:cNvSpPr>
          <p:nvPr>
            <p:ph sz="half" idx="12"/>
          </p:nvPr>
        </p:nvSpPr>
        <p:spPr>
          <a:xfrm>
            <a:off x="304800" y="1203291"/>
            <a:ext cx="3799050" cy="2618936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0593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5"/>
          <p:cNvSpPr>
            <a:spLocks noGrp="1"/>
          </p:cNvSpPr>
          <p:nvPr>
            <p:ph type="pic" sz="quarter" idx="10"/>
          </p:nvPr>
        </p:nvSpPr>
        <p:spPr>
          <a:xfrm>
            <a:off x="323528" y="1021212"/>
            <a:ext cx="8568952" cy="5144091"/>
          </a:xfrm>
        </p:spPr>
        <p:txBody>
          <a:bodyPr/>
          <a:lstStyle/>
          <a:p>
            <a:r>
              <a:rPr lang="fr-FR" smtClean="0"/>
              <a:t>Faire glisser l'image vers l'espace réservé ou cliquer sur l'icône pour l'ajouter</a:t>
            </a:r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7402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png"/><Relationship Id="rId21" Type="http://schemas.openxmlformats.org/officeDocument/2006/relationships/image" Target="../media/image3.png"/><Relationship Id="rId22" Type="http://schemas.openxmlformats.org/officeDocument/2006/relationships/image" Target="../media/image4.png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" y="1"/>
            <a:ext cx="914257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et modifiez le titre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7162800" y="6512670"/>
            <a:ext cx="1905000" cy="345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A6E779DC-D75E-4E39-864F-7DAACC95FF26}" type="slidenum">
              <a:rPr lang="fr-FR" sz="1000">
                <a:solidFill>
                  <a:srgbClr val="FFFFFF"/>
                </a:solidFill>
                <a:latin typeface="Arial" charset="0"/>
                <a:ea typeface="ＭＳ Ｐゴシック" pitchFamily="-104" charset="-128"/>
              </a:rPr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FR" sz="1000" dirty="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010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ＭＳ Ｐゴシック" pitchFamily="-104" charset="-128"/>
          <a:cs typeface="ＭＳ Ｐゴシック" pitchFamily="-104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D60"/>
        </a:buClr>
        <a:buSzPct val="100000"/>
        <a:buBlip>
          <a:blip r:embed="rId20"/>
        </a:buBlip>
        <a:defRPr sz="1600" cap="none">
          <a:solidFill>
            <a:srgbClr val="4C4C4C"/>
          </a:solidFill>
          <a:latin typeface="+mn-lt"/>
          <a:ea typeface="ＭＳ Ｐゴシック" pitchFamily="-104" charset="-128"/>
          <a:cs typeface="ＭＳ Ｐゴシック" pitchFamily="-104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1"/>
        </a:buBlip>
        <a:defRPr sz="1400" cap="none">
          <a:solidFill>
            <a:srgbClr val="4C4C4C"/>
          </a:solidFill>
          <a:latin typeface="+mn-lt"/>
          <a:ea typeface="ＭＳ Ｐゴシック" pitchFamily="-10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2"/>
        </a:buBlip>
        <a:defRPr sz="1200" cap="none">
          <a:solidFill>
            <a:srgbClr val="4C4C4C"/>
          </a:solidFill>
          <a:latin typeface="+mn-lt"/>
          <a:ea typeface="ＭＳ Ｐゴシック" pitchFamily="-10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3"/>
        </a:buBlip>
        <a:defRPr sz="1100" cap="none">
          <a:solidFill>
            <a:srgbClr val="4C4C4C"/>
          </a:solidFill>
          <a:latin typeface="+mn-lt"/>
          <a:ea typeface="ＭＳ Ｐゴシック" pitchFamily="-10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C4C4C"/>
          </a:solidFill>
          <a:latin typeface="+mn-lt"/>
          <a:ea typeface="ＭＳ Ｐゴシック" pitchFamily="-10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à coins arrondis 65"/>
          <p:cNvSpPr/>
          <p:nvPr/>
        </p:nvSpPr>
        <p:spPr>
          <a:xfrm>
            <a:off x="2101943" y="776701"/>
            <a:ext cx="2305149" cy="1680223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anchorCtr="0"/>
          <a:lstStyle/>
          <a:p>
            <a:pPr algn="r"/>
            <a:endParaRPr lang="fr-FR" sz="1400" b="1" dirty="0">
              <a:solidFill>
                <a:schemeClr val="accent1"/>
              </a:solidFill>
            </a:endParaRPr>
          </a:p>
        </p:txBody>
      </p:sp>
      <p:pic>
        <p:nvPicPr>
          <p:cNvPr id="67" name="Image 66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622" y="1223083"/>
            <a:ext cx="372869" cy="787459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2779723" y="1755312"/>
            <a:ext cx="1627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Version N / N+1</a:t>
            </a:r>
            <a:endParaRPr lang="fr-FR" sz="1600" dirty="0" smtClean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2779723" y="1479694"/>
            <a:ext cx="1492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accent1">
                    <a:lumMod val="50000"/>
                  </a:schemeClr>
                </a:solidFill>
              </a:rPr>
              <a:t>Application A</a:t>
            </a:r>
            <a:endParaRPr lang="fr-FR" sz="16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5" name="Rectangle à coins arrondis 74"/>
          <p:cNvSpPr/>
          <p:nvPr/>
        </p:nvSpPr>
        <p:spPr>
          <a:xfrm>
            <a:off x="2101943" y="2618890"/>
            <a:ext cx="2305149" cy="1680223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anchorCtr="0"/>
          <a:lstStyle/>
          <a:p>
            <a:pPr algn="r"/>
            <a:endParaRPr lang="fr-FR" sz="1400" b="1" dirty="0">
              <a:solidFill>
                <a:schemeClr val="accent4"/>
              </a:solidFill>
            </a:endParaRPr>
          </a:p>
        </p:txBody>
      </p:sp>
      <p:pic>
        <p:nvPicPr>
          <p:cNvPr id="76" name="Image 75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622" y="3065272"/>
            <a:ext cx="372869" cy="787459"/>
          </a:xfrm>
          <a:prstGeom prst="rect">
            <a:avLst/>
          </a:prstGeom>
        </p:spPr>
      </p:pic>
      <p:sp>
        <p:nvSpPr>
          <p:cNvPr id="77" name="ZoneTexte 76"/>
          <p:cNvSpPr txBox="1"/>
          <p:nvPr/>
        </p:nvSpPr>
        <p:spPr>
          <a:xfrm>
            <a:off x="2779723" y="3597501"/>
            <a:ext cx="1627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Version N / N+1</a:t>
            </a:r>
            <a:endParaRPr lang="fr-FR" sz="1600" dirty="0" smtClean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2779723" y="3321883"/>
            <a:ext cx="1506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accent4"/>
                </a:solidFill>
              </a:rPr>
              <a:t>Application B</a:t>
            </a:r>
            <a:endParaRPr lang="fr-FR" sz="1600" b="1" dirty="0" smtClean="0">
              <a:solidFill>
                <a:schemeClr val="accent4"/>
              </a:solidFill>
            </a:endParaRPr>
          </a:p>
        </p:txBody>
      </p:sp>
      <p:sp>
        <p:nvSpPr>
          <p:cNvPr id="79" name="Rectangle à coins arrondis 78"/>
          <p:cNvSpPr/>
          <p:nvPr/>
        </p:nvSpPr>
        <p:spPr>
          <a:xfrm>
            <a:off x="2101943" y="4461078"/>
            <a:ext cx="2305149" cy="16802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anchorCtr="0"/>
          <a:lstStyle/>
          <a:p>
            <a:pPr algn="r"/>
            <a:endParaRPr lang="fr-FR" sz="1400" b="1" dirty="0">
              <a:solidFill>
                <a:schemeClr val="accent4"/>
              </a:solidFill>
            </a:endParaRPr>
          </a:p>
        </p:txBody>
      </p:sp>
      <p:pic>
        <p:nvPicPr>
          <p:cNvPr id="81" name="Image 80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622" y="4907460"/>
            <a:ext cx="372869" cy="787459"/>
          </a:xfrm>
          <a:prstGeom prst="rect">
            <a:avLst/>
          </a:prstGeom>
        </p:spPr>
      </p:pic>
      <p:sp>
        <p:nvSpPr>
          <p:cNvPr id="82" name="ZoneTexte 81"/>
          <p:cNvSpPr txBox="1"/>
          <p:nvPr/>
        </p:nvSpPr>
        <p:spPr>
          <a:xfrm>
            <a:off x="2779723" y="5439689"/>
            <a:ext cx="1627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Version N / N+1</a:t>
            </a:r>
            <a:endParaRPr lang="fr-FR" sz="1600" dirty="0" smtClean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2779723" y="5164071"/>
            <a:ext cx="1506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accent3"/>
                </a:solidFill>
              </a:rPr>
              <a:t>Application C</a:t>
            </a:r>
            <a:endParaRPr lang="fr-FR" sz="1600" b="1" dirty="0" smtClean="0">
              <a:solidFill>
                <a:schemeClr val="accent3"/>
              </a:solidFill>
            </a:endParaRPr>
          </a:p>
        </p:txBody>
      </p:sp>
      <p:sp>
        <p:nvSpPr>
          <p:cNvPr id="6" name="Cylindre 5"/>
          <p:cNvSpPr/>
          <p:nvPr/>
        </p:nvSpPr>
        <p:spPr>
          <a:xfrm>
            <a:off x="952448" y="776702"/>
            <a:ext cx="711596" cy="5364599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anchor="ctr" anchorCtr="0"/>
          <a:lstStyle/>
          <a:p>
            <a:pPr algn="ctr"/>
            <a:r>
              <a:rPr lang="fr-FR" sz="1600" b="1" dirty="0" smtClean="0">
                <a:solidFill>
                  <a:schemeClr val="accent1"/>
                </a:solidFill>
              </a:rPr>
              <a:t>Bus de message</a:t>
            </a:r>
            <a:endParaRPr lang="fr-FR" sz="1600" b="1" dirty="0">
              <a:solidFill>
                <a:schemeClr val="accent1"/>
              </a:solidFill>
            </a:endParaRPr>
          </a:p>
        </p:txBody>
      </p:sp>
      <p:cxnSp>
        <p:nvCxnSpPr>
          <p:cNvPr id="8" name="Connecteur droit avec flèche 7"/>
          <p:cNvCxnSpPr>
            <a:stCxn id="76" idx="0"/>
            <a:endCxn id="67" idx="2"/>
          </p:cNvCxnSpPr>
          <p:nvPr/>
        </p:nvCxnSpPr>
        <p:spPr bwMode="auto">
          <a:xfrm flipV="1">
            <a:off x="2531057" y="2010542"/>
            <a:ext cx="0" cy="1054730"/>
          </a:xfrm>
          <a:prstGeom prst="straightConnector1">
            <a:avLst/>
          </a:prstGeom>
          <a:ln w="28575" cmpd="sng">
            <a:solidFill>
              <a:schemeClr val="tx2"/>
            </a:solidFill>
            <a:headEnd type="none"/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2" name="Connecteur droit avec flèche 91"/>
          <p:cNvCxnSpPr>
            <a:stCxn id="81" idx="0"/>
            <a:endCxn id="76" idx="2"/>
          </p:cNvCxnSpPr>
          <p:nvPr/>
        </p:nvCxnSpPr>
        <p:spPr bwMode="auto">
          <a:xfrm flipV="1">
            <a:off x="2531057" y="3852731"/>
            <a:ext cx="0" cy="1054729"/>
          </a:xfrm>
          <a:prstGeom prst="straightConnector1">
            <a:avLst/>
          </a:prstGeom>
          <a:ln w="28575" cmpd="sng">
            <a:solidFill>
              <a:schemeClr val="tx2"/>
            </a:solidFill>
            <a:headEnd type="none"/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5" name="Connecteur droit avec flèche 94"/>
          <p:cNvCxnSpPr>
            <a:stCxn id="67" idx="1"/>
          </p:cNvCxnSpPr>
          <p:nvPr/>
        </p:nvCxnSpPr>
        <p:spPr bwMode="auto">
          <a:xfrm flipH="1">
            <a:off x="1664044" y="1616813"/>
            <a:ext cx="680578" cy="2055"/>
          </a:xfrm>
          <a:prstGeom prst="straightConnector1">
            <a:avLst/>
          </a:prstGeom>
          <a:ln w="19050" cmpd="sng">
            <a:solidFill>
              <a:schemeClr val="tx2"/>
            </a:solidFill>
            <a:headEnd type="arrow"/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8" name="Connecteur droit avec flèche 97"/>
          <p:cNvCxnSpPr>
            <a:stCxn id="76" idx="1"/>
            <a:endCxn id="6" idx="4"/>
          </p:cNvCxnSpPr>
          <p:nvPr/>
        </p:nvCxnSpPr>
        <p:spPr bwMode="auto">
          <a:xfrm flipH="1">
            <a:off x="1664044" y="3459002"/>
            <a:ext cx="680578" cy="0"/>
          </a:xfrm>
          <a:prstGeom prst="straightConnector1">
            <a:avLst/>
          </a:prstGeom>
          <a:ln w="19050" cmpd="sng">
            <a:solidFill>
              <a:schemeClr val="tx2"/>
            </a:solidFill>
            <a:headEnd type="arrow"/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01" name="Connecteur droit avec flèche 100"/>
          <p:cNvCxnSpPr>
            <a:stCxn id="81" idx="1"/>
          </p:cNvCxnSpPr>
          <p:nvPr/>
        </p:nvCxnSpPr>
        <p:spPr bwMode="auto">
          <a:xfrm flipH="1">
            <a:off x="1664044" y="5301190"/>
            <a:ext cx="680578" cy="0"/>
          </a:xfrm>
          <a:prstGeom prst="straightConnector1">
            <a:avLst/>
          </a:prstGeom>
          <a:ln w="28575" cmpd="sng">
            <a:solidFill>
              <a:schemeClr val="tx2"/>
            </a:solidFill>
            <a:headEnd type="arrow"/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pic>
        <p:nvPicPr>
          <p:cNvPr id="106" name="Image 105" descr="2006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904" y="1618868"/>
            <a:ext cx="346959" cy="346959"/>
          </a:xfrm>
          <a:prstGeom prst="rect">
            <a:avLst/>
          </a:prstGeom>
        </p:spPr>
      </p:pic>
      <p:pic>
        <p:nvPicPr>
          <p:cNvPr id="109" name="Image 108" descr="2006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904" y="3489882"/>
            <a:ext cx="346959" cy="346959"/>
          </a:xfrm>
          <a:prstGeom prst="rect">
            <a:avLst/>
          </a:prstGeom>
        </p:spPr>
      </p:pic>
      <p:pic>
        <p:nvPicPr>
          <p:cNvPr id="110" name="Image 109" descr="2006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904" y="5301190"/>
            <a:ext cx="346959" cy="346959"/>
          </a:xfrm>
          <a:prstGeom prst="rect">
            <a:avLst/>
          </a:prstGeom>
          <a:ln w="19050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12855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à coins arrondis 65"/>
          <p:cNvSpPr/>
          <p:nvPr/>
        </p:nvSpPr>
        <p:spPr>
          <a:xfrm>
            <a:off x="2101943" y="776701"/>
            <a:ext cx="4171044" cy="151199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anchorCtr="0"/>
          <a:lstStyle/>
          <a:p>
            <a:pPr algn="r"/>
            <a:endParaRPr lang="fr-FR" sz="1400" b="1" dirty="0">
              <a:solidFill>
                <a:schemeClr val="accent1"/>
              </a:solidFill>
            </a:endParaRPr>
          </a:p>
        </p:txBody>
      </p:sp>
      <p:pic>
        <p:nvPicPr>
          <p:cNvPr id="67" name="Image 66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622" y="916511"/>
            <a:ext cx="372869" cy="787459"/>
          </a:xfrm>
          <a:prstGeom prst="rect">
            <a:avLst/>
          </a:prstGeom>
        </p:spPr>
      </p:pic>
      <p:sp>
        <p:nvSpPr>
          <p:cNvPr id="73" name="ZoneTexte 72"/>
          <p:cNvSpPr txBox="1"/>
          <p:nvPr/>
        </p:nvSpPr>
        <p:spPr>
          <a:xfrm>
            <a:off x="4665993" y="1363423"/>
            <a:ext cx="1492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accent1">
                    <a:lumMod val="50000"/>
                  </a:schemeClr>
                </a:solidFill>
              </a:rPr>
              <a:t>Application A</a:t>
            </a:r>
            <a:endParaRPr lang="fr-FR" sz="16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5" name="Rectangle à coins arrondis 74"/>
          <p:cNvSpPr/>
          <p:nvPr/>
        </p:nvSpPr>
        <p:spPr>
          <a:xfrm>
            <a:off x="2101943" y="2618890"/>
            <a:ext cx="4171044" cy="1511998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anchorCtr="0"/>
          <a:lstStyle/>
          <a:p>
            <a:pPr algn="r"/>
            <a:endParaRPr lang="fr-FR" sz="1400" b="1" dirty="0">
              <a:solidFill>
                <a:schemeClr val="accent4"/>
              </a:solidFill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4665993" y="3205612"/>
            <a:ext cx="1506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accent4"/>
                </a:solidFill>
              </a:rPr>
              <a:t>Application B</a:t>
            </a:r>
            <a:endParaRPr lang="fr-FR" sz="1600" b="1" dirty="0" smtClean="0">
              <a:solidFill>
                <a:schemeClr val="accent4"/>
              </a:solidFill>
            </a:endParaRPr>
          </a:p>
        </p:txBody>
      </p:sp>
      <p:sp>
        <p:nvSpPr>
          <p:cNvPr id="79" name="Rectangle à coins arrondis 78"/>
          <p:cNvSpPr/>
          <p:nvPr/>
        </p:nvSpPr>
        <p:spPr>
          <a:xfrm>
            <a:off x="2101943" y="4461078"/>
            <a:ext cx="4171044" cy="15119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anchorCtr="0"/>
          <a:lstStyle/>
          <a:p>
            <a:pPr algn="r"/>
            <a:endParaRPr lang="fr-FR" sz="1400" b="1" dirty="0">
              <a:solidFill>
                <a:schemeClr val="accent4"/>
              </a:solidFill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4665993" y="5047800"/>
            <a:ext cx="1506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accent3"/>
                </a:solidFill>
              </a:rPr>
              <a:t>Application C</a:t>
            </a:r>
            <a:endParaRPr lang="fr-FR" sz="1600" b="1" dirty="0" smtClean="0">
              <a:solidFill>
                <a:schemeClr val="accent3"/>
              </a:solidFill>
            </a:endParaRPr>
          </a:p>
        </p:txBody>
      </p:sp>
      <p:sp>
        <p:nvSpPr>
          <p:cNvPr id="6" name="Cylindre 5"/>
          <p:cNvSpPr/>
          <p:nvPr/>
        </p:nvSpPr>
        <p:spPr>
          <a:xfrm>
            <a:off x="952448" y="776702"/>
            <a:ext cx="711596" cy="5364599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anchor="ctr" anchorCtr="0"/>
          <a:lstStyle/>
          <a:p>
            <a:pPr algn="ctr"/>
            <a:r>
              <a:rPr lang="fr-FR" sz="1600" b="1" dirty="0" smtClean="0">
                <a:solidFill>
                  <a:schemeClr val="accent1"/>
                </a:solidFill>
              </a:rPr>
              <a:t>Bus de message</a:t>
            </a:r>
            <a:endParaRPr lang="fr-FR" sz="1600" b="1" dirty="0">
              <a:solidFill>
                <a:schemeClr val="accent1"/>
              </a:solidFill>
            </a:endParaRPr>
          </a:p>
        </p:txBody>
      </p:sp>
      <p:cxnSp>
        <p:nvCxnSpPr>
          <p:cNvPr id="8" name="Connecteur droit avec flèche 7"/>
          <p:cNvCxnSpPr>
            <a:stCxn id="76" idx="0"/>
            <a:endCxn id="67" idx="2"/>
          </p:cNvCxnSpPr>
          <p:nvPr/>
        </p:nvCxnSpPr>
        <p:spPr bwMode="auto">
          <a:xfrm flipV="1">
            <a:off x="2531057" y="1703970"/>
            <a:ext cx="0" cy="1054730"/>
          </a:xfrm>
          <a:prstGeom prst="straightConnector1">
            <a:avLst/>
          </a:prstGeom>
          <a:ln w="28575" cmpd="sng">
            <a:solidFill>
              <a:schemeClr val="tx2"/>
            </a:solidFill>
            <a:headEnd type="none"/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2" name="Connecteur droit avec flèche 91"/>
          <p:cNvCxnSpPr>
            <a:stCxn id="81" idx="0"/>
            <a:endCxn id="76" idx="2"/>
          </p:cNvCxnSpPr>
          <p:nvPr/>
        </p:nvCxnSpPr>
        <p:spPr bwMode="auto">
          <a:xfrm flipV="1">
            <a:off x="2531057" y="3546159"/>
            <a:ext cx="0" cy="1054729"/>
          </a:xfrm>
          <a:prstGeom prst="straightConnector1">
            <a:avLst/>
          </a:prstGeom>
          <a:ln w="28575" cmpd="sng">
            <a:solidFill>
              <a:schemeClr val="tx2"/>
            </a:solidFill>
            <a:headEnd type="none"/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5" name="Connecteur droit avec flèche 94"/>
          <p:cNvCxnSpPr>
            <a:stCxn id="67" idx="1"/>
          </p:cNvCxnSpPr>
          <p:nvPr/>
        </p:nvCxnSpPr>
        <p:spPr bwMode="auto">
          <a:xfrm flipH="1">
            <a:off x="1664044" y="1310241"/>
            <a:ext cx="680578" cy="2055"/>
          </a:xfrm>
          <a:prstGeom prst="straightConnector1">
            <a:avLst/>
          </a:prstGeom>
          <a:ln w="19050" cmpd="sng">
            <a:solidFill>
              <a:schemeClr val="tx2"/>
            </a:solidFill>
            <a:headEnd type="arrow"/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8" name="Connecteur droit avec flèche 97"/>
          <p:cNvCxnSpPr>
            <a:stCxn id="76" idx="1"/>
          </p:cNvCxnSpPr>
          <p:nvPr/>
        </p:nvCxnSpPr>
        <p:spPr bwMode="auto">
          <a:xfrm flipH="1">
            <a:off x="1664044" y="3152430"/>
            <a:ext cx="680578" cy="0"/>
          </a:xfrm>
          <a:prstGeom prst="straightConnector1">
            <a:avLst/>
          </a:prstGeom>
          <a:ln w="19050" cmpd="sng">
            <a:solidFill>
              <a:schemeClr val="tx2"/>
            </a:solidFill>
            <a:headEnd type="arrow"/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01" name="Connecteur droit avec flèche 100"/>
          <p:cNvCxnSpPr>
            <a:stCxn id="81" idx="1"/>
          </p:cNvCxnSpPr>
          <p:nvPr/>
        </p:nvCxnSpPr>
        <p:spPr bwMode="auto">
          <a:xfrm flipH="1">
            <a:off x="1664044" y="4994618"/>
            <a:ext cx="680578" cy="0"/>
          </a:xfrm>
          <a:prstGeom prst="straightConnector1">
            <a:avLst/>
          </a:prstGeom>
          <a:ln w="19050" cmpd="sng">
            <a:solidFill>
              <a:schemeClr val="tx2"/>
            </a:solidFill>
            <a:headEnd type="arrow"/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pic>
        <p:nvPicPr>
          <p:cNvPr id="106" name="Image 105" descr="2006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904" y="1272936"/>
            <a:ext cx="346959" cy="346959"/>
          </a:xfrm>
          <a:prstGeom prst="rect">
            <a:avLst/>
          </a:prstGeom>
        </p:spPr>
      </p:pic>
      <p:pic>
        <p:nvPicPr>
          <p:cNvPr id="109" name="Image 108" descr="2006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904" y="3141481"/>
            <a:ext cx="346959" cy="346959"/>
          </a:xfrm>
          <a:prstGeom prst="rect">
            <a:avLst/>
          </a:prstGeom>
        </p:spPr>
      </p:pic>
      <p:pic>
        <p:nvPicPr>
          <p:cNvPr id="110" name="Image 109" descr="2006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904" y="4994618"/>
            <a:ext cx="346959" cy="346959"/>
          </a:xfrm>
          <a:prstGeom prst="rect">
            <a:avLst/>
          </a:prstGeom>
        </p:spPr>
      </p:pic>
      <p:sp>
        <p:nvSpPr>
          <p:cNvPr id="4" name="Connecteur 3"/>
          <p:cNvSpPr/>
          <p:nvPr/>
        </p:nvSpPr>
        <p:spPr>
          <a:xfrm>
            <a:off x="2431096" y="2343444"/>
            <a:ext cx="215997" cy="214870"/>
          </a:xfrm>
          <a:prstGeom prst="flowChartConnector">
            <a:avLst/>
          </a:prstGeom>
          <a:ln w="28575" cmpd="sng">
            <a:solidFill>
              <a:schemeClr val="tx2"/>
            </a:solidFill>
            <a:headEnd type="none"/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rgbClr val="00A2D8"/>
              </a:solidFill>
              <a:effectLst/>
              <a:latin typeface="+mn-lt"/>
            </a:endParaRPr>
          </a:p>
        </p:txBody>
      </p:sp>
      <p:cxnSp>
        <p:nvCxnSpPr>
          <p:cNvPr id="29" name="Connecteur droit avec flèche 28"/>
          <p:cNvCxnSpPr>
            <a:stCxn id="4" idx="7"/>
            <a:endCxn id="17" idx="1"/>
          </p:cNvCxnSpPr>
          <p:nvPr/>
        </p:nvCxnSpPr>
        <p:spPr bwMode="auto">
          <a:xfrm flipV="1">
            <a:off x="2615461" y="1774845"/>
            <a:ext cx="450219" cy="600066"/>
          </a:xfrm>
          <a:prstGeom prst="straightConnector1">
            <a:avLst/>
          </a:prstGeom>
          <a:ln w="28575" cmpd="sng">
            <a:solidFill>
              <a:schemeClr val="tx2"/>
            </a:solidFill>
            <a:headEnd type="none"/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3" name="Connecteur 32"/>
          <p:cNvSpPr/>
          <p:nvPr/>
        </p:nvSpPr>
        <p:spPr>
          <a:xfrm>
            <a:off x="2431096" y="4180514"/>
            <a:ext cx="215997" cy="214870"/>
          </a:xfrm>
          <a:prstGeom prst="flowChartConnector">
            <a:avLst/>
          </a:prstGeom>
          <a:ln w="28575" cmpd="sng">
            <a:solidFill>
              <a:schemeClr val="tx2"/>
            </a:solidFill>
            <a:headEnd type="none"/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rgbClr val="00A2D8"/>
              </a:solidFill>
              <a:effectLst/>
              <a:latin typeface="+mn-lt"/>
            </a:endParaRPr>
          </a:p>
        </p:txBody>
      </p:sp>
      <p:cxnSp>
        <p:nvCxnSpPr>
          <p:cNvPr id="34" name="Connecteur droit avec flèche 33"/>
          <p:cNvCxnSpPr>
            <a:stCxn id="33" idx="7"/>
            <a:endCxn id="51" idx="1"/>
          </p:cNvCxnSpPr>
          <p:nvPr/>
        </p:nvCxnSpPr>
        <p:spPr bwMode="auto">
          <a:xfrm flipV="1">
            <a:off x="2615461" y="3620693"/>
            <a:ext cx="450219" cy="591288"/>
          </a:xfrm>
          <a:prstGeom prst="straightConnector1">
            <a:avLst/>
          </a:prstGeom>
          <a:ln w="28575" cmpd="sng">
            <a:solidFill>
              <a:schemeClr val="tx2"/>
            </a:solidFill>
            <a:headEnd type="none"/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7" name="Connecteur droit avec flèche 36"/>
          <p:cNvCxnSpPr>
            <a:stCxn id="51" idx="0"/>
          </p:cNvCxnSpPr>
          <p:nvPr/>
        </p:nvCxnSpPr>
        <p:spPr bwMode="auto">
          <a:xfrm flipH="1" flipV="1">
            <a:off x="2531057" y="1703970"/>
            <a:ext cx="732623" cy="1578131"/>
          </a:xfrm>
          <a:prstGeom prst="straightConnector1">
            <a:avLst/>
          </a:prstGeom>
          <a:ln w="28575" cmpd="sng">
            <a:solidFill>
              <a:schemeClr val="tx2"/>
            </a:solidFill>
            <a:headEnd type="none"/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0" name="Connecteur droit avec flèche 39"/>
          <p:cNvCxnSpPr>
            <a:stCxn id="52" idx="0"/>
            <a:endCxn id="51" idx="2"/>
          </p:cNvCxnSpPr>
          <p:nvPr/>
        </p:nvCxnSpPr>
        <p:spPr bwMode="auto">
          <a:xfrm flipV="1">
            <a:off x="3263680" y="3959284"/>
            <a:ext cx="0" cy="1174679"/>
          </a:xfrm>
          <a:prstGeom prst="straightConnector1">
            <a:avLst/>
          </a:prstGeom>
          <a:ln w="28575" cmpd="sng">
            <a:solidFill>
              <a:schemeClr val="tx2"/>
            </a:solidFill>
            <a:headEnd type="none"/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3" name="Connecteur droit avec flèche 42"/>
          <p:cNvCxnSpPr/>
          <p:nvPr/>
        </p:nvCxnSpPr>
        <p:spPr bwMode="auto">
          <a:xfrm flipH="1">
            <a:off x="1664044" y="2050987"/>
            <a:ext cx="1413202" cy="0"/>
          </a:xfrm>
          <a:prstGeom prst="straightConnector1">
            <a:avLst/>
          </a:prstGeom>
          <a:ln w="19050" cmpd="sng">
            <a:solidFill>
              <a:schemeClr val="tx2"/>
            </a:solidFill>
            <a:headEnd type="arrow"/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5" name="Connecteur droit avec flèche 44"/>
          <p:cNvCxnSpPr/>
          <p:nvPr/>
        </p:nvCxnSpPr>
        <p:spPr bwMode="auto">
          <a:xfrm flipH="1">
            <a:off x="1664044" y="3900436"/>
            <a:ext cx="1413202" cy="0"/>
          </a:xfrm>
          <a:prstGeom prst="straightConnector1">
            <a:avLst/>
          </a:prstGeom>
          <a:ln w="19050" cmpd="sng">
            <a:solidFill>
              <a:schemeClr val="tx2"/>
            </a:solidFill>
            <a:headEnd type="arrow"/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6" name="Connecteur droit avec flèche 45"/>
          <p:cNvCxnSpPr/>
          <p:nvPr/>
        </p:nvCxnSpPr>
        <p:spPr bwMode="auto">
          <a:xfrm flipH="1">
            <a:off x="1664044" y="5739822"/>
            <a:ext cx="1413202" cy="0"/>
          </a:xfrm>
          <a:prstGeom prst="straightConnector1">
            <a:avLst/>
          </a:prstGeom>
          <a:ln w="19050" cmpd="sng">
            <a:solidFill>
              <a:schemeClr val="tx2"/>
            </a:solidFill>
            <a:headEnd type="arrow"/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pic>
        <p:nvPicPr>
          <p:cNvPr id="47" name="Image 46" descr="2006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904" y="2040038"/>
            <a:ext cx="346959" cy="346959"/>
          </a:xfrm>
          <a:prstGeom prst="rect">
            <a:avLst/>
          </a:prstGeom>
        </p:spPr>
      </p:pic>
      <p:pic>
        <p:nvPicPr>
          <p:cNvPr id="48" name="Image 47" descr="2006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904" y="3880765"/>
            <a:ext cx="346959" cy="346959"/>
          </a:xfrm>
          <a:prstGeom prst="rect">
            <a:avLst/>
          </a:prstGeom>
        </p:spPr>
      </p:pic>
      <p:pic>
        <p:nvPicPr>
          <p:cNvPr id="49" name="Image 48" descr="2006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904" y="5712356"/>
            <a:ext cx="346959" cy="346959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680" y="1436253"/>
            <a:ext cx="396000" cy="677183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680" y="3282101"/>
            <a:ext cx="396000" cy="677183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680" y="5133963"/>
            <a:ext cx="396000" cy="677183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2651803" y="916511"/>
            <a:ext cx="1074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Version N</a:t>
            </a:r>
            <a:endParaRPr lang="fr-FR" sz="1600" dirty="0" smtClean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3403918" y="1745280"/>
            <a:ext cx="1308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Version N+1</a:t>
            </a:r>
            <a:endParaRPr lang="fr-FR" sz="1600" dirty="0" smtClean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3403918" y="3620730"/>
            <a:ext cx="1308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Version N+1</a:t>
            </a:r>
            <a:endParaRPr lang="fr-FR" sz="1600" dirty="0" smtClean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3403918" y="5472592"/>
            <a:ext cx="1308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Version N+1</a:t>
            </a:r>
            <a:endParaRPr lang="fr-FR" sz="1600" dirty="0" smtClean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2651803" y="2758700"/>
            <a:ext cx="1074232" cy="338554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Version N</a:t>
            </a:r>
            <a:endParaRPr lang="fr-FR" sz="1600" dirty="0" smtClean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2651803" y="4600888"/>
            <a:ext cx="1074232" cy="338554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Version N</a:t>
            </a:r>
            <a:endParaRPr lang="fr-FR" sz="1600" dirty="0" smtClean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6" name="Image 75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622" y="2758700"/>
            <a:ext cx="372869" cy="787459"/>
          </a:xfrm>
          <a:prstGeom prst="rect">
            <a:avLst/>
          </a:prstGeom>
        </p:spPr>
      </p:pic>
      <p:pic>
        <p:nvPicPr>
          <p:cNvPr id="81" name="Image 80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622" y="4600888"/>
            <a:ext cx="372869" cy="78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97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odele-LIVRABLE-V0.10.4">
  <a:themeElements>
    <a:clrScheme name="Personnalisée 8">
      <a:dk1>
        <a:srgbClr val="FFFFFF"/>
      </a:dk1>
      <a:lt1>
        <a:srgbClr val="FFFFFF"/>
      </a:lt1>
      <a:dk2>
        <a:srgbClr val="000000"/>
      </a:dk2>
      <a:lt2>
        <a:srgbClr val="FFFFFF"/>
      </a:lt2>
      <a:accent1>
        <a:srgbClr val="00A2D8"/>
      </a:accent1>
      <a:accent2>
        <a:srgbClr val="FAB434"/>
      </a:accent2>
      <a:accent3>
        <a:srgbClr val="78B755"/>
      </a:accent3>
      <a:accent4>
        <a:srgbClr val="E63527"/>
      </a:accent4>
      <a:accent5>
        <a:srgbClr val="78C6C3"/>
      </a:accent5>
      <a:accent6>
        <a:srgbClr val="002458"/>
      </a:accent6>
      <a:hlink>
        <a:srgbClr val="000000"/>
      </a:hlink>
      <a:folHlink>
        <a:srgbClr val="808080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BFBFBF"/>
          </a:solidFill>
        </a:ln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rgbClr val="00A2D8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2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</a:defRPr>
        </a:defPPr>
      </a:lstStyle>
    </a:tx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54</Words>
  <Application>Microsoft Macintosh PowerPoint</Application>
  <PresentationFormat>Présentation à l'écran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modele-LIVRABLE-V0.10.4</vt:lpstr>
      <vt:lpstr>Présentation PowerPoint</vt:lpstr>
      <vt:lpstr>Présentation PowerPoint</vt:lpstr>
    </vt:vector>
  </TitlesOfParts>
  <Company>OCTO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Cédrick Lunven</dc:creator>
  <cp:lastModifiedBy>Julien Kirch</cp:lastModifiedBy>
  <cp:revision>97</cp:revision>
  <dcterms:created xsi:type="dcterms:W3CDTF">2014-10-18T00:26:10Z</dcterms:created>
  <dcterms:modified xsi:type="dcterms:W3CDTF">2016-10-13T08:58:52Z</dcterms:modified>
</cp:coreProperties>
</file>