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259" r:id="rId3"/>
    <p:sldId id="260" r:id="rId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9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257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Image 13" descr="barre-ba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82" y="6309581"/>
            <a:ext cx="9152882" cy="557299"/>
          </a:xfrm>
          <a:prstGeom prst="rect">
            <a:avLst/>
          </a:prstGeom>
        </p:spPr>
      </p:pic>
      <p:sp>
        <p:nvSpPr>
          <p:cNvPr id="16" name="Rectangle 16"/>
          <p:cNvSpPr>
            <a:spLocks noChangeArrowheads="1"/>
          </p:cNvSpPr>
          <p:nvPr userDrawn="1"/>
        </p:nvSpPr>
        <p:spPr bwMode="auto">
          <a:xfrm>
            <a:off x="0" y="2254250"/>
            <a:ext cx="720000" cy="252000"/>
          </a:xfrm>
          <a:prstGeom prst="rect">
            <a:avLst/>
          </a:prstGeom>
          <a:solidFill>
            <a:srgbClr val="00A2D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 dirty="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 userDrawn="1"/>
        </p:nvSpPr>
        <p:spPr bwMode="auto">
          <a:xfrm>
            <a:off x="5220072" y="6297455"/>
            <a:ext cx="2667000" cy="55617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t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Tél : +33 (0)1 58 56 10 00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Fax : +33 (0)1 58 56 10 01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www.octo.com</a:t>
            </a:r>
          </a:p>
        </p:txBody>
      </p:sp>
      <p:sp>
        <p:nvSpPr>
          <p:cNvPr id="20" name="Text Box 20"/>
          <p:cNvSpPr txBox="1">
            <a:spLocks noChangeArrowheads="1"/>
          </p:cNvSpPr>
          <p:nvPr userDrawn="1"/>
        </p:nvSpPr>
        <p:spPr bwMode="auto">
          <a:xfrm>
            <a:off x="228600" y="6564974"/>
            <a:ext cx="2330450" cy="2484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© OCTO 2013  </a:t>
            </a:r>
          </a:p>
        </p:txBody>
      </p:sp>
      <p:sp>
        <p:nvSpPr>
          <p:cNvPr id="23" name="Text Box 17"/>
          <p:cNvSpPr txBox="1">
            <a:spLocks noChangeArrowheads="1"/>
          </p:cNvSpPr>
          <p:nvPr userDrawn="1"/>
        </p:nvSpPr>
        <p:spPr bwMode="auto">
          <a:xfrm>
            <a:off x="1328936" y="6297455"/>
            <a:ext cx="2667000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t">
            <a:spAutoFit/>
          </a:bodyPr>
          <a:lstStyle/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50, avenue des Champs-Elysées</a:t>
            </a:r>
          </a:p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75008 Paris - FRANCE</a:t>
            </a:r>
          </a:p>
        </p:txBody>
      </p:sp>
      <p:pic>
        <p:nvPicPr>
          <p:cNvPr id="24" name="Image 23" descr="signe-reserve2.png"/>
          <p:cNvPicPr>
            <a:picLocks noChangeAspect="1"/>
          </p:cNvPicPr>
          <p:nvPr userDrawn="1"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8247" y="6381327"/>
            <a:ext cx="937809" cy="476673"/>
          </a:xfrm>
          <a:prstGeom prst="rect">
            <a:avLst/>
          </a:prstGeom>
        </p:spPr>
      </p:pic>
      <p:pic>
        <p:nvPicPr>
          <p:cNvPr id="25" name="Image 24" descr="trame_code.png"/>
          <p:cNvPicPr>
            <a:picLocks noChangeAspect="1"/>
          </p:cNvPicPr>
          <p:nvPr userDrawn="1"/>
        </p:nvPicPr>
        <p:blipFill rotWithShape="1">
          <a:blip r:embed="rId5" cstate="print">
            <a:alphaModFix am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2433" y="6313953"/>
            <a:ext cx="2448272" cy="524451"/>
          </a:xfrm>
          <a:prstGeom prst="rect">
            <a:avLst/>
          </a:prstGeom>
        </p:spPr>
      </p:pic>
      <p:sp>
        <p:nvSpPr>
          <p:cNvPr id="1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90600" y="5410200"/>
            <a:ext cx="3008313" cy="304800"/>
          </a:xfrm>
          <a:solidFill>
            <a:schemeClr val="bg1">
              <a:alpha val="0"/>
            </a:schemeClr>
          </a:solidFill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None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#Référence </a:t>
            </a:r>
            <a:r>
              <a:rPr lang="fr-FR" dirty="0" err="1" smtClean="0"/>
              <a:t>Propale</a:t>
            </a:r>
            <a:endParaRPr lang="fr-FR" dirty="0" smtClean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half" idx="10" hasCustomPrompt="1"/>
          </p:nvPr>
        </p:nvSpPr>
        <p:spPr>
          <a:xfrm>
            <a:off x="990600" y="5638800"/>
            <a:ext cx="3008313" cy="304800"/>
          </a:xfrm>
          <a:solidFill>
            <a:schemeClr val="bg1">
              <a:alpha val="0"/>
            </a:schemeClr>
          </a:solidFill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None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Date d’envoi format </a:t>
            </a:r>
            <a:r>
              <a:rPr lang="fr-FR" dirty="0" err="1" smtClean="0"/>
              <a:t>jj/mm/aaaa</a:t>
            </a:r>
            <a:endParaRPr lang="fr-FR" dirty="0" smtClean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899592" y="2103512"/>
            <a:ext cx="793960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2800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46559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04800" y="1112934"/>
            <a:ext cx="8571600" cy="1307954"/>
          </a:xfrm>
          <a:noFill/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 baseline="0"/>
            </a:lvl1pPr>
            <a:lvl2pPr marL="457200" indent="0">
              <a:buFont typeface="Arial"/>
              <a:buNone/>
              <a:defRPr sz="12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08720"/>
            <a:ext cx="4125600" cy="194400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0"/>
          </p:nvPr>
        </p:nvSpPr>
        <p:spPr>
          <a:xfrm>
            <a:off x="304800" y="2768716"/>
            <a:ext cx="5415526" cy="2100444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2564904"/>
            <a:ext cx="4125600" cy="194400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8" name="Espace réservé du contenu 3"/>
          <p:cNvSpPr>
            <a:spLocks noGrp="1"/>
          </p:cNvSpPr>
          <p:nvPr>
            <p:ph sz="half" idx="12"/>
          </p:nvPr>
        </p:nvSpPr>
        <p:spPr>
          <a:xfrm>
            <a:off x="304799" y="5215467"/>
            <a:ext cx="8573365" cy="948583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304800" y="5005513"/>
            <a:ext cx="4125600" cy="194400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5" name="Espace réservé du texte 2"/>
          <p:cNvSpPr>
            <a:spLocks noGrp="1"/>
          </p:cNvSpPr>
          <p:nvPr>
            <p:ph type="body" idx="15" hasCustomPrompt="1"/>
          </p:nvPr>
        </p:nvSpPr>
        <p:spPr>
          <a:xfrm>
            <a:off x="5867400" y="2564904"/>
            <a:ext cx="3015179" cy="194400"/>
          </a:xfr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</a:t>
            </a:r>
          </a:p>
        </p:txBody>
      </p:sp>
      <p:sp>
        <p:nvSpPr>
          <p:cNvPr id="26" name="Espace réservé du contenu 3"/>
          <p:cNvSpPr>
            <a:spLocks noGrp="1"/>
          </p:cNvSpPr>
          <p:nvPr>
            <p:ph sz="half" idx="16"/>
          </p:nvPr>
        </p:nvSpPr>
        <p:spPr>
          <a:xfrm>
            <a:off x="5871020" y="4114799"/>
            <a:ext cx="3016800" cy="725789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 anchor="ctr"/>
          <a:lstStyle>
            <a:lvl1pPr marL="0" indent="0">
              <a:buFontTx/>
              <a:buNone/>
              <a:defRPr sz="1100"/>
            </a:lvl1pPr>
            <a:lvl2pPr marL="457200" indent="0">
              <a:buFont typeface="Arial"/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9" name="Espace réservé du texte 2"/>
          <p:cNvSpPr>
            <a:spLocks noGrp="1"/>
          </p:cNvSpPr>
          <p:nvPr>
            <p:ph type="body" idx="17" hasCustomPrompt="1"/>
          </p:nvPr>
        </p:nvSpPr>
        <p:spPr>
          <a:xfrm>
            <a:off x="5867399" y="3907143"/>
            <a:ext cx="3016800" cy="194400"/>
          </a:xfrm>
          <a:solidFill>
            <a:srgbClr val="78B755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</a:t>
            </a:r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8"/>
          </p:nvPr>
        </p:nvSpPr>
        <p:spPr>
          <a:xfrm>
            <a:off x="5868144" y="2769434"/>
            <a:ext cx="3016800" cy="961920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 anchor="ctr"/>
          <a:lstStyle>
            <a:lvl1pPr marL="0" indent="0">
              <a:buFontTx/>
              <a:buNone/>
              <a:defRPr sz="1100"/>
            </a:lvl1pPr>
            <a:lvl2pPr marL="457200" indent="0">
              <a:buFont typeface="Arial"/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4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5081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80728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3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5949280"/>
            <a:ext cx="8515671" cy="266250"/>
          </a:xfr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rgbClr val="C9E2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2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1183802"/>
            <a:ext cx="4125600" cy="1021061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5" name="Espace réservé du contenu 2"/>
          <p:cNvSpPr>
            <a:spLocks noGrp="1"/>
          </p:cNvSpPr>
          <p:nvPr>
            <p:ph sz="half" idx="29"/>
          </p:nvPr>
        </p:nvSpPr>
        <p:spPr>
          <a:xfrm>
            <a:off x="4636075" y="981936"/>
            <a:ext cx="4184397" cy="1221884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6" name="Espace réservé du contenu 2"/>
          <p:cNvSpPr>
            <a:spLocks noGrp="1"/>
          </p:cNvSpPr>
          <p:nvPr>
            <p:ph sz="half" idx="30"/>
          </p:nvPr>
        </p:nvSpPr>
        <p:spPr>
          <a:xfrm>
            <a:off x="4638354" y="2348880"/>
            <a:ext cx="4184397" cy="1133717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7" name="Espace réservé du contenu 2"/>
          <p:cNvSpPr>
            <a:spLocks noGrp="1"/>
          </p:cNvSpPr>
          <p:nvPr>
            <p:ph sz="half" idx="31"/>
          </p:nvPr>
        </p:nvSpPr>
        <p:spPr>
          <a:xfrm>
            <a:off x="4644008" y="3573016"/>
            <a:ext cx="4184397" cy="1152081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34"/>
          </p:nvPr>
        </p:nvSpPr>
        <p:spPr>
          <a:xfrm>
            <a:off x="4636075" y="4809202"/>
            <a:ext cx="4184397" cy="1008065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Espace réservé du texte 2"/>
          <p:cNvSpPr>
            <a:spLocks noGrp="1"/>
          </p:cNvSpPr>
          <p:nvPr>
            <p:ph type="body" idx="35" hasCustomPrompt="1"/>
          </p:nvPr>
        </p:nvSpPr>
        <p:spPr>
          <a:xfrm>
            <a:off x="304800" y="2348880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sz="half" idx="36"/>
          </p:nvPr>
        </p:nvSpPr>
        <p:spPr>
          <a:xfrm>
            <a:off x="304800" y="2551954"/>
            <a:ext cx="4125600" cy="937189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5" name="Espace réservé du texte 2"/>
          <p:cNvSpPr>
            <a:spLocks noGrp="1"/>
          </p:cNvSpPr>
          <p:nvPr>
            <p:ph type="body" idx="37" hasCustomPrompt="1"/>
          </p:nvPr>
        </p:nvSpPr>
        <p:spPr>
          <a:xfrm>
            <a:off x="304800" y="3573016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sz="half" idx="38"/>
          </p:nvPr>
        </p:nvSpPr>
        <p:spPr>
          <a:xfrm>
            <a:off x="304800" y="3776090"/>
            <a:ext cx="4125600" cy="949053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7" name="Espace réservé du texte 2"/>
          <p:cNvSpPr>
            <a:spLocks noGrp="1"/>
          </p:cNvSpPr>
          <p:nvPr>
            <p:ph type="body" idx="39" hasCustomPrompt="1"/>
          </p:nvPr>
        </p:nvSpPr>
        <p:spPr>
          <a:xfrm>
            <a:off x="304800" y="4797152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8" name="Espace réservé du contenu 2"/>
          <p:cNvSpPr>
            <a:spLocks noGrp="1"/>
          </p:cNvSpPr>
          <p:nvPr>
            <p:ph sz="half" idx="40"/>
          </p:nvPr>
        </p:nvSpPr>
        <p:spPr>
          <a:xfrm>
            <a:off x="304800" y="5000227"/>
            <a:ext cx="4125600" cy="816208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37804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80728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1183802"/>
            <a:ext cx="4125600" cy="1237085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304800" y="2649237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7" name="Espace réservé du contenu 2"/>
          <p:cNvSpPr>
            <a:spLocks noGrp="1"/>
          </p:cNvSpPr>
          <p:nvPr>
            <p:ph sz="half" idx="37"/>
          </p:nvPr>
        </p:nvSpPr>
        <p:spPr>
          <a:xfrm>
            <a:off x="304800" y="2852312"/>
            <a:ext cx="4125600" cy="1224760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Espace réservé du texte 2"/>
          <p:cNvSpPr>
            <a:spLocks noGrp="1"/>
          </p:cNvSpPr>
          <p:nvPr>
            <p:ph type="body" idx="38" hasCustomPrompt="1"/>
          </p:nvPr>
        </p:nvSpPr>
        <p:spPr>
          <a:xfrm>
            <a:off x="304800" y="4343400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9" name="Espace réservé du contenu 2"/>
          <p:cNvSpPr>
            <a:spLocks noGrp="1"/>
          </p:cNvSpPr>
          <p:nvPr>
            <p:ph sz="half" idx="39"/>
          </p:nvPr>
        </p:nvSpPr>
        <p:spPr>
          <a:xfrm>
            <a:off x="304800" y="4546474"/>
            <a:ext cx="4125600" cy="1186781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 baseline="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29"/>
          </p:nvPr>
        </p:nvSpPr>
        <p:spPr>
          <a:xfrm>
            <a:off x="4636075" y="993721"/>
            <a:ext cx="4184397" cy="1452923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sz="half" idx="40"/>
          </p:nvPr>
        </p:nvSpPr>
        <p:spPr>
          <a:xfrm>
            <a:off x="4636075" y="2636912"/>
            <a:ext cx="4184397" cy="1438448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sz="half" idx="41"/>
          </p:nvPr>
        </p:nvSpPr>
        <p:spPr>
          <a:xfrm>
            <a:off x="4636075" y="4343400"/>
            <a:ext cx="4184397" cy="1393842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8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5858918"/>
            <a:ext cx="8514361" cy="306386"/>
          </a:xfrm>
          <a:solidFill>
            <a:srgbClr val="C9E2BB"/>
          </a:solidFill>
          <a:ln w="127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08207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1324730" y="1268760"/>
            <a:ext cx="3247270" cy="4735771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1331640" y="1052736"/>
            <a:ext cx="3240360" cy="230538"/>
          </a:xfr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Enjeux à adresser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32" hasCustomPrompt="1"/>
          </p:nvPr>
        </p:nvSpPr>
        <p:spPr>
          <a:xfrm>
            <a:off x="1403648" y="1354460"/>
            <a:ext cx="3077696" cy="274340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chemeClr val="accent6"/>
                </a:solidFill>
                <a:latin typeface="Arial"/>
                <a:cs typeface="Arial"/>
              </a:defRPr>
            </a:lvl1pPr>
            <a:lvl2pPr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Evolution des usages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33" hasCustomPrompt="1"/>
          </p:nvPr>
        </p:nvSpPr>
        <p:spPr>
          <a:xfrm>
            <a:off x="1403648" y="1752646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Intégration de nouvelles sources de données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sz="half" idx="40" hasCustomPrompt="1"/>
          </p:nvPr>
        </p:nvSpPr>
        <p:spPr>
          <a:xfrm>
            <a:off x="1403648" y="1936360"/>
            <a:ext cx="3077696" cy="216024"/>
          </a:xfrm>
          <a:solidFill>
            <a:schemeClr val="bg2"/>
          </a:solidFill>
          <a:ln w="38100" cmpd="sng">
            <a:noFill/>
          </a:ln>
        </p:spPr>
        <p:txBody>
          <a:bodyPr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Live data, </a:t>
            </a:r>
            <a:r>
              <a:rPr lang="fr-FR" dirty="0" err="1" smtClean="0"/>
              <a:t>static</a:t>
            </a:r>
            <a:r>
              <a:rPr lang="fr-FR" dirty="0" smtClean="0"/>
              <a:t> data, et social media data</a:t>
            </a:r>
          </a:p>
        </p:txBody>
      </p:sp>
      <p:sp>
        <p:nvSpPr>
          <p:cNvPr id="25" name="Espace réservé du contenu 2"/>
          <p:cNvSpPr>
            <a:spLocks noGrp="1"/>
          </p:cNvSpPr>
          <p:nvPr>
            <p:ph sz="half" idx="41" hasCustomPrompt="1"/>
          </p:nvPr>
        </p:nvSpPr>
        <p:spPr>
          <a:xfrm>
            <a:off x="1403648" y="2302059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Analyse de gros volumes de données historiques 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sz="half" idx="42" hasCustomPrompt="1"/>
          </p:nvPr>
        </p:nvSpPr>
        <p:spPr>
          <a:xfrm>
            <a:off x="1403648" y="2485773"/>
            <a:ext cx="3077696" cy="319611"/>
          </a:xfrm>
          <a:solidFill>
            <a:schemeClr val="bg2"/>
          </a:solidFill>
          <a:ln w="38100" cmpd="sng">
            <a:noFill/>
          </a:ln>
        </p:spPr>
        <p:txBody>
          <a:bodyPr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Accès à distance à une grande quantité de données historiques brutes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sz="half" idx="43" hasCustomPrompt="1"/>
          </p:nvPr>
        </p:nvSpPr>
        <p:spPr>
          <a:xfrm>
            <a:off x="1403648" y="2924944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Analyse temps-réel</a:t>
            </a:r>
          </a:p>
        </p:txBody>
      </p:sp>
      <p:sp>
        <p:nvSpPr>
          <p:cNvPr id="29" name="Espace réservé du contenu 2"/>
          <p:cNvSpPr>
            <a:spLocks noGrp="1"/>
          </p:cNvSpPr>
          <p:nvPr>
            <p:ph sz="half" idx="45" hasCustomPrompt="1"/>
          </p:nvPr>
        </p:nvSpPr>
        <p:spPr>
          <a:xfrm>
            <a:off x="1403648" y="3565806"/>
            <a:ext cx="3077696" cy="21602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Flexibilité de la gestion des </a:t>
            </a:r>
            <a:r>
              <a:rPr lang="fr-FR" dirty="0" err="1" smtClean="0"/>
              <a:t>Workflows</a:t>
            </a:r>
            <a:r>
              <a:rPr lang="fr-FR" dirty="0" smtClean="0"/>
              <a:t> et des exceptions</a:t>
            </a:r>
          </a:p>
        </p:txBody>
      </p:sp>
      <p:sp>
        <p:nvSpPr>
          <p:cNvPr id="31" name="Espace réservé du contenu 2"/>
          <p:cNvSpPr>
            <a:spLocks noGrp="1"/>
          </p:cNvSpPr>
          <p:nvPr>
            <p:ph sz="half" idx="47" hasCustomPrompt="1"/>
          </p:nvPr>
        </p:nvSpPr>
        <p:spPr>
          <a:xfrm>
            <a:off x="1403648" y="4221088"/>
            <a:ext cx="3077696" cy="36759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chemeClr val="accent6"/>
                </a:solidFill>
                <a:latin typeface="Arial"/>
                <a:cs typeface="Arial"/>
              </a:defRPr>
            </a:lvl1pPr>
            <a:lvl2pPr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à mieux segmenter, analyser les données, réagir à des événements</a:t>
            </a:r>
          </a:p>
        </p:txBody>
      </p:sp>
      <p:sp>
        <p:nvSpPr>
          <p:cNvPr id="34" name="Espace réservé du contenu 2"/>
          <p:cNvSpPr>
            <a:spLocks noGrp="1"/>
          </p:cNvSpPr>
          <p:nvPr>
            <p:ph sz="half" idx="50" hasCustomPrompt="1"/>
          </p:nvPr>
        </p:nvSpPr>
        <p:spPr>
          <a:xfrm>
            <a:off x="1403648" y="5228469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« Commoditisation » des infrastructures</a:t>
            </a:r>
          </a:p>
        </p:txBody>
      </p:sp>
      <p:sp>
        <p:nvSpPr>
          <p:cNvPr id="35" name="Rectangle 34"/>
          <p:cNvSpPr/>
          <p:nvPr userDrawn="1"/>
        </p:nvSpPr>
        <p:spPr bwMode="auto">
          <a:xfrm>
            <a:off x="4932040" y="1268759"/>
            <a:ext cx="4032448" cy="956619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36" name="Espace réservé du texte 2"/>
          <p:cNvSpPr>
            <a:spLocks noGrp="1"/>
          </p:cNvSpPr>
          <p:nvPr>
            <p:ph type="body" idx="51" hasCustomPrompt="1"/>
          </p:nvPr>
        </p:nvSpPr>
        <p:spPr>
          <a:xfrm>
            <a:off x="4940621" y="1052736"/>
            <a:ext cx="4023867" cy="230538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R&amp;D métier / Evolution des usages</a:t>
            </a:r>
          </a:p>
        </p:txBody>
      </p:sp>
      <p:sp>
        <p:nvSpPr>
          <p:cNvPr id="57" name="Rectangle 56"/>
          <p:cNvSpPr/>
          <p:nvPr userDrawn="1"/>
        </p:nvSpPr>
        <p:spPr bwMode="auto">
          <a:xfrm>
            <a:off x="4932040" y="2470043"/>
            <a:ext cx="4032448" cy="3547448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58" name="Espace réservé du texte 2"/>
          <p:cNvSpPr>
            <a:spLocks noGrp="1"/>
          </p:cNvSpPr>
          <p:nvPr>
            <p:ph type="body" idx="62" hasCustomPrompt="1"/>
          </p:nvPr>
        </p:nvSpPr>
        <p:spPr>
          <a:xfrm>
            <a:off x="4940621" y="2276872"/>
            <a:ext cx="4023867" cy="230538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R&amp;D Architecture et Technologies</a:t>
            </a:r>
          </a:p>
        </p:txBody>
      </p:sp>
      <p:sp>
        <p:nvSpPr>
          <p:cNvPr id="61" name="Espace réservé du contenu 2"/>
          <p:cNvSpPr>
            <a:spLocks noGrp="1"/>
          </p:cNvSpPr>
          <p:nvPr>
            <p:ph sz="half" idx="77" hasCustomPrompt="1"/>
          </p:nvPr>
        </p:nvSpPr>
        <p:spPr>
          <a:xfrm>
            <a:off x="1403648" y="3120798"/>
            <a:ext cx="3077696" cy="30820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Les systèmes doivent analyser des données, répondre à des événements corrélés avec une vélocité supérieure</a:t>
            </a:r>
          </a:p>
        </p:txBody>
      </p:sp>
      <p:sp>
        <p:nvSpPr>
          <p:cNvPr id="74" name="Espace réservé du contenu 2"/>
          <p:cNvSpPr>
            <a:spLocks noGrp="1"/>
          </p:cNvSpPr>
          <p:nvPr>
            <p:ph sz="half" idx="79" hasCustomPrompt="1"/>
          </p:nvPr>
        </p:nvSpPr>
        <p:spPr>
          <a:xfrm>
            <a:off x="1403648" y="4901557"/>
            <a:ext cx="3077696" cy="18138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(pour réduire les faux positifs...)</a:t>
            </a:r>
          </a:p>
        </p:txBody>
      </p:sp>
      <p:sp>
        <p:nvSpPr>
          <p:cNvPr id="73" name="Espace réservé du contenu 2"/>
          <p:cNvSpPr>
            <a:spLocks noGrp="1"/>
          </p:cNvSpPr>
          <p:nvPr>
            <p:ph sz="half" idx="78" hasCustomPrompt="1"/>
          </p:nvPr>
        </p:nvSpPr>
        <p:spPr>
          <a:xfrm>
            <a:off x="1403648" y="3777888"/>
            <a:ext cx="3077696" cy="30820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à </a:t>
            </a:r>
            <a:r>
              <a:rPr lang="fr-FR" dirty="0" err="1" smtClean="0"/>
              <a:t>bypasser</a:t>
            </a:r>
            <a:r>
              <a:rPr lang="fr-FR" dirty="0" smtClean="0"/>
              <a:t> les </a:t>
            </a:r>
            <a:r>
              <a:rPr lang="fr-FR" dirty="0" err="1" smtClean="0"/>
              <a:t>process</a:t>
            </a:r>
            <a:r>
              <a:rPr lang="fr-FR" dirty="0" smtClean="0"/>
              <a:t> pour l’analyse, la résolution et le suivi des alertes</a:t>
            </a:r>
          </a:p>
        </p:txBody>
      </p:sp>
      <p:sp>
        <p:nvSpPr>
          <p:cNvPr id="32" name="Espace réservé du contenu 2"/>
          <p:cNvSpPr>
            <a:spLocks noGrp="1"/>
          </p:cNvSpPr>
          <p:nvPr>
            <p:ph sz="half" idx="48" hasCustomPrompt="1"/>
          </p:nvPr>
        </p:nvSpPr>
        <p:spPr>
          <a:xfrm>
            <a:off x="1403648" y="4750243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d'adaptation des algorithmes à la volée </a:t>
            </a:r>
          </a:p>
        </p:txBody>
      </p:sp>
      <p:sp>
        <p:nvSpPr>
          <p:cNvPr id="75" name="Espace réservé du contenu 2"/>
          <p:cNvSpPr>
            <a:spLocks noGrp="1"/>
          </p:cNvSpPr>
          <p:nvPr>
            <p:ph sz="half" idx="80" hasCustomPrompt="1"/>
          </p:nvPr>
        </p:nvSpPr>
        <p:spPr>
          <a:xfrm>
            <a:off x="1403648" y="5426373"/>
            <a:ext cx="3077696" cy="30615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Tolérance à des niveaux de pannes de plus en plus importants à coût contraint, déploiement sur site ou sur le Cloud</a:t>
            </a:r>
          </a:p>
        </p:txBody>
      </p:sp>
      <p:sp>
        <p:nvSpPr>
          <p:cNvPr id="76" name="Espace réservé du contenu 2"/>
          <p:cNvSpPr>
            <a:spLocks noGrp="1"/>
          </p:cNvSpPr>
          <p:nvPr>
            <p:ph sz="half" idx="81" hasCustomPrompt="1"/>
          </p:nvPr>
        </p:nvSpPr>
        <p:spPr>
          <a:xfrm>
            <a:off x="5004048" y="1340768"/>
            <a:ext cx="1944216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IHM Naturelles </a:t>
            </a:r>
          </a:p>
        </p:txBody>
      </p:sp>
      <p:sp>
        <p:nvSpPr>
          <p:cNvPr id="77" name="Espace réservé du contenu 2"/>
          <p:cNvSpPr>
            <a:spLocks noGrp="1"/>
          </p:cNvSpPr>
          <p:nvPr>
            <p:ph sz="half" idx="82" hasCustomPrompt="1"/>
          </p:nvPr>
        </p:nvSpPr>
        <p:spPr>
          <a:xfrm>
            <a:off x="5004048" y="1526582"/>
            <a:ext cx="1944216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(Tactiles, Cérébrales, Réalité augmentée…)</a:t>
            </a:r>
          </a:p>
        </p:txBody>
      </p:sp>
      <p:sp>
        <p:nvSpPr>
          <p:cNvPr id="78" name="Espace réservé du contenu 2"/>
          <p:cNvSpPr>
            <a:spLocks noGrp="1"/>
          </p:cNvSpPr>
          <p:nvPr>
            <p:ph sz="half" idx="83" hasCustomPrompt="1"/>
          </p:nvPr>
        </p:nvSpPr>
        <p:spPr>
          <a:xfrm>
            <a:off x="4997568" y="1870743"/>
            <a:ext cx="1950695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Internet des objets</a:t>
            </a:r>
          </a:p>
        </p:txBody>
      </p:sp>
      <p:sp>
        <p:nvSpPr>
          <p:cNvPr id="79" name="Espace réservé du contenu 2"/>
          <p:cNvSpPr>
            <a:spLocks noGrp="1"/>
          </p:cNvSpPr>
          <p:nvPr>
            <p:ph sz="half" idx="84" hasCustomPrompt="1"/>
          </p:nvPr>
        </p:nvSpPr>
        <p:spPr>
          <a:xfrm>
            <a:off x="4997568" y="2025964"/>
            <a:ext cx="1950695" cy="14903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(Domotique, RFID…)</a:t>
            </a:r>
          </a:p>
        </p:txBody>
      </p:sp>
      <p:sp>
        <p:nvSpPr>
          <p:cNvPr id="80" name="Espace réservé du contenu 2"/>
          <p:cNvSpPr>
            <a:spLocks noGrp="1"/>
          </p:cNvSpPr>
          <p:nvPr>
            <p:ph sz="half" idx="85" hasCustomPrompt="1"/>
          </p:nvPr>
        </p:nvSpPr>
        <p:spPr>
          <a:xfrm>
            <a:off x="7022504" y="1340768"/>
            <a:ext cx="1867442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Social</a:t>
            </a:r>
          </a:p>
        </p:txBody>
      </p:sp>
      <p:sp>
        <p:nvSpPr>
          <p:cNvPr id="81" name="Espace réservé du contenu 2"/>
          <p:cNvSpPr>
            <a:spLocks noGrp="1"/>
          </p:cNvSpPr>
          <p:nvPr>
            <p:ph sz="half" idx="86" hasCustomPrompt="1"/>
          </p:nvPr>
        </p:nvSpPr>
        <p:spPr>
          <a:xfrm>
            <a:off x="7022504" y="1495989"/>
            <a:ext cx="1867442" cy="1490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(Influence du graphe social…)</a:t>
            </a:r>
          </a:p>
        </p:txBody>
      </p:sp>
      <p:sp>
        <p:nvSpPr>
          <p:cNvPr id="82" name="Espace réservé du contenu 2"/>
          <p:cNvSpPr>
            <a:spLocks noGrp="1"/>
          </p:cNvSpPr>
          <p:nvPr>
            <p:ph sz="half" idx="87" hasCustomPrompt="1"/>
          </p:nvPr>
        </p:nvSpPr>
        <p:spPr>
          <a:xfrm>
            <a:off x="7020272" y="1687849"/>
            <a:ext cx="1867442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R&amp;D sectorielles</a:t>
            </a:r>
          </a:p>
        </p:txBody>
      </p:sp>
      <p:sp>
        <p:nvSpPr>
          <p:cNvPr id="83" name="Espace réservé du contenu 2"/>
          <p:cNvSpPr>
            <a:spLocks noGrp="1"/>
          </p:cNvSpPr>
          <p:nvPr>
            <p:ph sz="half" idx="88" hasCustomPrompt="1"/>
          </p:nvPr>
        </p:nvSpPr>
        <p:spPr>
          <a:xfrm>
            <a:off x="7020272" y="1873663"/>
            <a:ext cx="1867442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</a:t>
            </a:r>
            <a:r>
              <a:rPr lang="fr-FR" dirty="0" err="1" smtClean="0"/>
              <a:t>Gamification</a:t>
            </a:r>
            <a:r>
              <a:rPr lang="fr-FR" dirty="0" smtClean="0"/>
              <a:t>, </a:t>
            </a:r>
            <a:r>
              <a:rPr lang="fr-FR" dirty="0" err="1" smtClean="0"/>
              <a:t>Pay</a:t>
            </a:r>
            <a:r>
              <a:rPr lang="fr-FR" dirty="0" smtClean="0"/>
              <a:t> How You Drive, </a:t>
            </a:r>
            <a:r>
              <a:rPr lang="fr-FR" dirty="0" err="1" smtClean="0"/>
              <a:t>Solvency</a:t>
            </a:r>
            <a:r>
              <a:rPr lang="fr-FR" dirty="0" smtClean="0"/>
              <a:t> II…)</a:t>
            </a:r>
          </a:p>
        </p:txBody>
      </p:sp>
      <p:sp>
        <p:nvSpPr>
          <p:cNvPr id="85" name="Espace réservé du contenu 2"/>
          <p:cNvSpPr>
            <a:spLocks noGrp="1"/>
          </p:cNvSpPr>
          <p:nvPr>
            <p:ph sz="half" idx="90" hasCustomPrompt="1"/>
          </p:nvPr>
        </p:nvSpPr>
        <p:spPr>
          <a:xfrm>
            <a:off x="5004048" y="2711840"/>
            <a:ext cx="1944216" cy="56179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MapReduce</a:t>
            </a:r>
          </a:p>
          <a:p>
            <a:pPr lvl="0"/>
            <a:r>
              <a:rPr lang="fr-FR" dirty="0" smtClean="0"/>
              <a:t>Data </a:t>
            </a:r>
            <a:r>
              <a:rPr lang="fr-FR" dirty="0" err="1" smtClean="0"/>
              <a:t>Vizualization</a:t>
            </a:r>
            <a:endParaRPr lang="fr-FR" dirty="0" smtClean="0"/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Hadoop</a:t>
            </a:r>
            <a:r>
              <a:rPr lang="fr-FR" dirty="0" smtClean="0"/>
              <a:t>, </a:t>
            </a:r>
            <a:r>
              <a:rPr lang="fr-FR" dirty="0" err="1" smtClean="0"/>
              <a:t>Greenplum</a:t>
            </a:r>
            <a:r>
              <a:rPr lang="fr-FR" dirty="0" smtClean="0"/>
              <a:t>, </a:t>
            </a:r>
            <a:r>
              <a:rPr lang="fr-FR" dirty="0" err="1" smtClean="0"/>
              <a:t>Teradata</a:t>
            </a:r>
            <a:r>
              <a:rPr lang="fr-FR" dirty="0" smtClean="0"/>
              <a:t>…</a:t>
            </a:r>
          </a:p>
        </p:txBody>
      </p:sp>
      <p:sp>
        <p:nvSpPr>
          <p:cNvPr id="87" name="Espace réservé du contenu 2"/>
          <p:cNvSpPr>
            <a:spLocks noGrp="1"/>
          </p:cNvSpPr>
          <p:nvPr>
            <p:ph sz="half" idx="92" hasCustomPrompt="1"/>
          </p:nvPr>
        </p:nvSpPr>
        <p:spPr>
          <a:xfrm>
            <a:off x="5004048" y="3685365"/>
            <a:ext cx="1944216" cy="5607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MapReduce</a:t>
            </a:r>
          </a:p>
          <a:p>
            <a:pPr lvl="0"/>
            <a:r>
              <a:rPr lang="fr-FR" dirty="0" smtClean="0"/>
              <a:t>Data </a:t>
            </a:r>
            <a:r>
              <a:rPr lang="fr-FR" dirty="0" err="1" smtClean="0"/>
              <a:t>Vizualization</a:t>
            </a:r>
            <a:endParaRPr lang="fr-FR" dirty="0" smtClean="0"/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Hadoop</a:t>
            </a:r>
            <a:r>
              <a:rPr lang="fr-FR" dirty="0" smtClean="0"/>
              <a:t>, </a:t>
            </a:r>
            <a:r>
              <a:rPr lang="fr-FR" dirty="0" err="1" smtClean="0"/>
              <a:t>Greenplum</a:t>
            </a:r>
            <a:r>
              <a:rPr lang="fr-FR" dirty="0" smtClean="0"/>
              <a:t>, </a:t>
            </a:r>
            <a:r>
              <a:rPr lang="fr-FR" dirty="0" err="1" smtClean="0"/>
              <a:t>Teradata</a:t>
            </a:r>
            <a:r>
              <a:rPr lang="fr-FR" dirty="0" smtClean="0"/>
              <a:t>…</a:t>
            </a:r>
          </a:p>
        </p:txBody>
      </p:sp>
      <p:sp>
        <p:nvSpPr>
          <p:cNvPr id="86" name="Espace réservé du contenu 2"/>
          <p:cNvSpPr>
            <a:spLocks noGrp="1"/>
          </p:cNvSpPr>
          <p:nvPr>
            <p:ph sz="half" idx="91" hasCustomPrompt="1"/>
          </p:nvPr>
        </p:nvSpPr>
        <p:spPr>
          <a:xfrm>
            <a:off x="5004048" y="3330195"/>
            <a:ext cx="1944216" cy="386838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1" i="0" baseline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</a:t>
            </a:r>
            <a:r>
              <a:rPr lang="fr-FR" dirty="0" err="1" smtClean="0"/>
              <a:t>Distributed</a:t>
            </a:r>
            <a:r>
              <a:rPr lang="fr-FR" dirty="0" smtClean="0"/>
              <a:t>) Event </a:t>
            </a:r>
            <a:r>
              <a:rPr lang="fr-FR" dirty="0" err="1" smtClean="0"/>
              <a:t>Driven</a:t>
            </a:r>
            <a:r>
              <a:rPr lang="fr-FR" dirty="0" smtClean="0"/>
              <a:t> Architecture &amp; </a:t>
            </a:r>
            <a:r>
              <a:rPr lang="fr-FR" dirty="0" err="1" smtClean="0"/>
              <a:t>Complex</a:t>
            </a:r>
            <a:r>
              <a:rPr lang="fr-FR" dirty="0" smtClean="0"/>
              <a:t> Event </a:t>
            </a:r>
            <a:r>
              <a:rPr lang="fr-FR" dirty="0" err="1" smtClean="0"/>
              <a:t>Processing</a:t>
            </a:r>
            <a:endParaRPr lang="fr-FR" dirty="0" smtClean="0"/>
          </a:p>
        </p:txBody>
      </p:sp>
      <p:sp>
        <p:nvSpPr>
          <p:cNvPr id="89" name="Espace réservé du contenu 2"/>
          <p:cNvSpPr>
            <a:spLocks noGrp="1"/>
          </p:cNvSpPr>
          <p:nvPr>
            <p:ph sz="half" idx="94" hasCustomPrompt="1"/>
          </p:nvPr>
        </p:nvSpPr>
        <p:spPr>
          <a:xfrm>
            <a:off x="5010528" y="4420592"/>
            <a:ext cx="1937736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Socket / HTML5, long polling</a:t>
            </a:r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PushTechnology</a:t>
            </a:r>
            <a:r>
              <a:rPr lang="fr-FR" dirty="0" smtClean="0"/>
              <a:t> Diffusion…</a:t>
            </a:r>
          </a:p>
        </p:txBody>
      </p:sp>
      <p:sp>
        <p:nvSpPr>
          <p:cNvPr id="84" name="Espace réservé du contenu 2"/>
          <p:cNvSpPr>
            <a:spLocks noGrp="1"/>
          </p:cNvSpPr>
          <p:nvPr>
            <p:ph sz="half" idx="89" hasCustomPrompt="1"/>
          </p:nvPr>
        </p:nvSpPr>
        <p:spPr>
          <a:xfrm>
            <a:off x="5004048" y="2564904"/>
            <a:ext cx="1944216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Big Data </a:t>
            </a:r>
            <a:r>
              <a:rPr lang="fr-FR" dirty="0" err="1" smtClean="0"/>
              <a:t>Analytics</a:t>
            </a:r>
            <a:endParaRPr lang="fr-FR" dirty="0" smtClean="0"/>
          </a:p>
        </p:txBody>
      </p:sp>
      <p:sp>
        <p:nvSpPr>
          <p:cNvPr id="88" name="Espace réservé du contenu 2"/>
          <p:cNvSpPr>
            <a:spLocks noGrp="1"/>
          </p:cNvSpPr>
          <p:nvPr>
            <p:ph sz="half" idx="93" hasCustomPrompt="1"/>
          </p:nvPr>
        </p:nvSpPr>
        <p:spPr>
          <a:xfrm>
            <a:off x="5004048" y="4293097"/>
            <a:ext cx="1944216" cy="144016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</a:t>
            </a:r>
            <a:r>
              <a:rPr lang="fr-FR" dirty="0" err="1" smtClean="0"/>
              <a:t>Pushing</a:t>
            </a:r>
            <a:endParaRPr lang="fr-FR" dirty="0" smtClean="0"/>
          </a:p>
        </p:txBody>
      </p:sp>
      <p:sp>
        <p:nvSpPr>
          <p:cNvPr id="90" name="Espace réservé du contenu 2"/>
          <p:cNvSpPr>
            <a:spLocks noGrp="1"/>
          </p:cNvSpPr>
          <p:nvPr>
            <p:ph sz="half" idx="95" hasCustomPrompt="1"/>
          </p:nvPr>
        </p:nvSpPr>
        <p:spPr>
          <a:xfrm>
            <a:off x="5004048" y="4769051"/>
            <a:ext cx="1944216" cy="24412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80000"/>
              </a:lnSpc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ESB Light &amp; BPM</a:t>
            </a:r>
          </a:p>
          <a:p>
            <a:pPr lvl="0"/>
            <a:r>
              <a:rPr lang="fr-FR" dirty="0" smtClean="0"/>
              <a:t>Solution :  </a:t>
            </a:r>
            <a:r>
              <a:rPr lang="fr-FR" dirty="0" err="1" smtClean="0"/>
              <a:t>Spring</a:t>
            </a:r>
            <a:r>
              <a:rPr lang="fr-FR" dirty="0" smtClean="0"/>
              <a:t> </a:t>
            </a:r>
            <a:r>
              <a:rPr lang="fr-FR" dirty="0" err="1" smtClean="0"/>
              <a:t>Integ</a:t>
            </a:r>
            <a:r>
              <a:rPr lang="fr-FR" dirty="0" smtClean="0"/>
              <a:t>., Camel…</a:t>
            </a:r>
          </a:p>
        </p:txBody>
      </p:sp>
      <p:sp>
        <p:nvSpPr>
          <p:cNvPr id="91" name="Espace réservé du contenu 2"/>
          <p:cNvSpPr>
            <a:spLocks noGrp="1"/>
          </p:cNvSpPr>
          <p:nvPr>
            <p:ph sz="half" idx="96" hasCustomPrompt="1"/>
          </p:nvPr>
        </p:nvSpPr>
        <p:spPr>
          <a:xfrm>
            <a:off x="5004048" y="5058386"/>
            <a:ext cx="1944216" cy="386838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1" i="0" baseline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Grid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r>
              <a:rPr lang="fr-FR" dirty="0" smtClean="0"/>
              <a:t> &amp; distribution des calculs</a:t>
            </a:r>
          </a:p>
          <a:p>
            <a:pPr lvl="0"/>
            <a:r>
              <a:rPr lang="fr-FR" dirty="0" err="1" smtClean="0"/>
              <a:t>Parallélisation</a:t>
            </a:r>
            <a:r>
              <a:rPr lang="fr-FR" dirty="0" smtClean="0"/>
              <a:t> des calculs, GPU</a:t>
            </a:r>
          </a:p>
        </p:txBody>
      </p:sp>
      <p:sp>
        <p:nvSpPr>
          <p:cNvPr id="94" name="Espace réservé du contenu 2"/>
          <p:cNvSpPr>
            <a:spLocks noGrp="1"/>
          </p:cNvSpPr>
          <p:nvPr>
            <p:ph sz="half" idx="97" hasCustomPrompt="1"/>
          </p:nvPr>
        </p:nvSpPr>
        <p:spPr>
          <a:xfrm>
            <a:off x="5004048" y="5445225"/>
            <a:ext cx="1948308" cy="13812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Solution : Platform </a:t>
            </a:r>
            <a:r>
              <a:rPr lang="fr-FR" dirty="0" err="1" smtClean="0"/>
              <a:t>Computing</a:t>
            </a:r>
            <a:r>
              <a:rPr lang="fr-FR" dirty="0" smtClean="0"/>
              <a:t>…</a:t>
            </a:r>
          </a:p>
        </p:txBody>
      </p:sp>
      <p:sp>
        <p:nvSpPr>
          <p:cNvPr id="95" name="Espace réservé du contenu 2"/>
          <p:cNvSpPr>
            <a:spLocks noGrp="1"/>
          </p:cNvSpPr>
          <p:nvPr>
            <p:ph sz="half" idx="98" hasCustomPrompt="1"/>
          </p:nvPr>
        </p:nvSpPr>
        <p:spPr>
          <a:xfrm>
            <a:off x="5004048" y="5645024"/>
            <a:ext cx="194182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Mobilité</a:t>
            </a:r>
          </a:p>
        </p:txBody>
      </p:sp>
      <p:sp>
        <p:nvSpPr>
          <p:cNvPr id="96" name="Espace réservé du contenu 2"/>
          <p:cNvSpPr>
            <a:spLocks noGrp="1"/>
          </p:cNvSpPr>
          <p:nvPr>
            <p:ph sz="half" idx="99" hasCustomPrompt="1"/>
          </p:nvPr>
        </p:nvSpPr>
        <p:spPr>
          <a:xfrm>
            <a:off x="5004048" y="5800245"/>
            <a:ext cx="1941828" cy="15244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Solutions : iPhone, </a:t>
            </a:r>
            <a:r>
              <a:rPr lang="fr-FR" dirty="0" err="1" smtClean="0"/>
              <a:t>Android</a:t>
            </a:r>
            <a:r>
              <a:rPr lang="fr-FR" dirty="0" smtClean="0"/>
              <a:t>…</a:t>
            </a:r>
          </a:p>
        </p:txBody>
      </p:sp>
      <p:sp>
        <p:nvSpPr>
          <p:cNvPr id="97" name="Espace réservé du contenu 2"/>
          <p:cNvSpPr>
            <a:spLocks noGrp="1"/>
          </p:cNvSpPr>
          <p:nvPr>
            <p:ph sz="half" idx="100" hasCustomPrompt="1"/>
          </p:nvPr>
        </p:nvSpPr>
        <p:spPr>
          <a:xfrm>
            <a:off x="7020272" y="2711840"/>
            <a:ext cx="1872208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Data </a:t>
            </a:r>
            <a:r>
              <a:rPr lang="fr-FR" dirty="0" err="1" smtClean="0"/>
              <a:t>Grid</a:t>
            </a:r>
            <a:r>
              <a:rPr lang="fr-FR" dirty="0" smtClean="0"/>
              <a:t>, </a:t>
            </a:r>
            <a:r>
              <a:rPr lang="fr-FR" dirty="0" err="1" smtClean="0"/>
              <a:t>NoSQL</a:t>
            </a:r>
            <a:endParaRPr lang="fr-FR" dirty="0" smtClean="0"/>
          </a:p>
          <a:p>
            <a:pPr lvl="0"/>
            <a:r>
              <a:rPr lang="fr-FR" dirty="0" smtClean="0"/>
              <a:t>Solution : Cassandra, </a:t>
            </a:r>
            <a:r>
              <a:rPr lang="fr-FR" dirty="0" err="1" smtClean="0"/>
              <a:t>Gigaspace</a:t>
            </a:r>
            <a:r>
              <a:rPr lang="fr-FR" dirty="0" smtClean="0"/>
              <a:t>, </a:t>
            </a:r>
            <a:r>
              <a:rPr lang="fr-FR" dirty="0" err="1" smtClean="0"/>
              <a:t>Gemfire</a:t>
            </a:r>
            <a:r>
              <a:rPr lang="fr-FR" dirty="0" smtClean="0"/>
              <a:t>…</a:t>
            </a:r>
          </a:p>
        </p:txBody>
      </p:sp>
      <p:sp>
        <p:nvSpPr>
          <p:cNvPr id="98" name="Espace réservé du contenu 2"/>
          <p:cNvSpPr>
            <a:spLocks noGrp="1"/>
          </p:cNvSpPr>
          <p:nvPr>
            <p:ph sz="half" idx="101" hasCustomPrompt="1"/>
          </p:nvPr>
        </p:nvSpPr>
        <p:spPr>
          <a:xfrm>
            <a:off x="7020272" y="2564904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Distributed</a:t>
            </a:r>
            <a:r>
              <a:rPr lang="fr-FR" dirty="0" smtClean="0"/>
              <a:t> Storage</a:t>
            </a:r>
          </a:p>
        </p:txBody>
      </p:sp>
      <p:sp>
        <p:nvSpPr>
          <p:cNvPr id="99" name="Espace réservé du contenu 2"/>
          <p:cNvSpPr>
            <a:spLocks noGrp="1"/>
          </p:cNvSpPr>
          <p:nvPr>
            <p:ph sz="half" idx="102" hasCustomPrompt="1"/>
          </p:nvPr>
        </p:nvSpPr>
        <p:spPr>
          <a:xfrm>
            <a:off x="7039710" y="3379352"/>
            <a:ext cx="1852770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(en support à l’analytique, CEP…)</a:t>
            </a:r>
          </a:p>
          <a:p>
            <a:pPr lvl="0"/>
            <a:r>
              <a:rPr lang="fr-FR" dirty="0" smtClean="0"/>
              <a:t>Machine Learning</a:t>
            </a:r>
          </a:p>
          <a:p>
            <a:pPr lvl="0"/>
            <a:r>
              <a:rPr lang="fr-FR" dirty="0" smtClean="0"/>
              <a:t>Solution : Apache </a:t>
            </a:r>
            <a:r>
              <a:rPr lang="fr-FR" dirty="0" err="1" smtClean="0"/>
              <a:t>Mahout</a:t>
            </a:r>
            <a:r>
              <a:rPr lang="fr-FR" dirty="0" smtClean="0"/>
              <a:t>…</a:t>
            </a:r>
          </a:p>
        </p:txBody>
      </p:sp>
      <p:sp>
        <p:nvSpPr>
          <p:cNvPr id="100" name="Espace réservé du contenu 2"/>
          <p:cNvSpPr>
            <a:spLocks noGrp="1"/>
          </p:cNvSpPr>
          <p:nvPr>
            <p:ph sz="half" idx="103" hasCustomPrompt="1"/>
          </p:nvPr>
        </p:nvSpPr>
        <p:spPr>
          <a:xfrm>
            <a:off x="7039710" y="3232416"/>
            <a:ext cx="1852770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Intelligence Artificielle </a:t>
            </a:r>
          </a:p>
        </p:txBody>
      </p:sp>
      <p:sp>
        <p:nvSpPr>
          <p:cNvPr id="101" name="Espace réservé du contenu 2"/>
          <p:cNvSpPr>
            <a:spLocks noGrp="1"/>
          </p:cNvSpPr>
          <p:nvPr>
            <p:ph sz="half" idx="104" hasCustomPrompt="1"/>
          </p:nvPr>
        </p:nvSpPr>
        <p:spPr>
          <a:xfrm>
            <a:off x="7039711" y="4073997"/>
            <a:ext cx="1872208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outillage, </a:t>
            </a:r>
            <a:r>
              <a:rPr lang="fr-FR" dirty="0" err="1" smtClean="0"/>
              <a:t>process</a:t>
            </a:r>
            <a:r>
              <a:rPr lang="fr-FR" dirty="0" smtClean="0"/>
              <a:t>, patterns d’architecture</a:t>
            </a:r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Puppet</a:t>
            </a:r>
            <a:r>
              <a:rPr lang="fr-FR" dirty="0" smtClean="0"/>
              <a:t>, </a:t>
            </a:r>
            <a:r>
              <a:rPr lang="fr-FR" dirty="0" err="1" smtClean="0"/>
              <a:t>MCollective</a:t>
            </a:r>
            <a:endParaRPr lang="fr-FR" dirty="0" smtClean="0"/>
          </a:p>
        </p:txBody>
      </p:sp>
      <p:sp>
        <p:nvSpPr>
          <p:cNvPr id="102" name="Espace réservé du contenu 2"/>
          <p:cNvSpPr>
            <a:spLocks noGrp="1"/>
          </p:cNvSpPr>
          <p:nvPr>
            <p:ph sz="half" idx="105" hasCustomPrompt="1"/>
          </p:nvPr>
        </p:nvSpPr>
        <p:spPr>
          <a:xfrm>
            <a:off x="7039711" y="3927061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DevOps</a:t>
            </a:r>
            <a:r>
              <a:rPr lang="fr-FR" dirty="0" smtClean="0"/>
              <a:t> et </a:t>
            </a:r>
            <a:r>
              <a:rPr lang="fr-FR" dirty="0" err="1" smtClean="0"/>
              <a:t>Continuous</a:t>
            </a:r>
            <a:r>
              <a:rPr lang="fr-FR" dirty="0" smtClean="0"/>
              <a:t> </a:t>
            </a:r>
            <a:r>
              <a:rPr lang="fr-FR" dirty="0" err="1" smtClean="0"/>
              <a:t>Delivery</a:t>
            </a:r>
            <a:endParaRPr lang="fr-FR" dirty="0" smtClean="0"/>
          </a:p>
        </p:txBody>
      </p:sp>
      <p:sp>
        <p:nvSpPr>
          <p:cNvPr id="103" name="Espace réservé du contenu 2"/>
          <p:cNvSpPr>
            <a:spLocks noGrp="1"/>
          </p:cNvSpPr>
          <p:nvPr>
            <p:ph sz="half" idx="106" hasCustomPrompt="1"/>
          </p:nvPr>
        </p:nvSpPr>
        <p:spPr>
          <a:xfrm>
            <a:off x="7033231" y="4755199"/>
            <a:ext cx="1872208" cy="585619"/>
          </a:xfrm>
          <a:solidFill>
            <a:schemeClr val="bg2"/>
          </a:solidFill>
          <a:ln w="38100" cmpd="sng">
            <a:noFill/>
          </a:ln>
        </p:spPr>
        <p:txBody>
          <a:bodyPr anchor="t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Cloud </a:t>
            </a:r>
            <a:r>
              <a:rPr lang="fr-FR" dirty="0" err="1" smtClean="0"/>
              <a:t>Computing</a:t>
            </a:r>
            <a:endParaRPr lang="fr-FR" dirty="0" smtClean="0"/>
          </a:p>
          <a:p>
            <a:pPr lvl="0"/>
            <a:r>
              <a:rPr lang="fr-FR" dirty="0" smtClean="0"/>
              <a:t>Virtualisation</a:t>
            </a:r>
          </a:p>
          <a:p>
            <a:pPr lvl="0"/>
            <a:r>
              <a:rPr lang="fr-FR" dirty="0" smtClean="0"/>
              <a:t>Solution : Amazon Web Services, </a:t>
            </a:r>
            <a:r>
              <a:rPr lang="fr-FR" dirty="0" err="1" smtClean="0"/>
              <a:t>VMWare</a:t>
            </a:r>
            <a:r>
              <a:rPr lang="fr-FR" dirty="0" smtClean="0"/>
              <a:t>, </a:t>
            </a:r>
            <a:r>
              <a:rPr lang="fr-FR" dirty="0" err="1" smtClean="0"/>
              <a:t>Xen</a:t>
            </a:r>
            <a:r>
              <a:rPr lang="fr-FR" dirty="0" smtClean="0"/>
              <a:t>…</a:t>
            </a:r>
          </a:p>
          <a:p>
            <a:pPr lvl="0"/>
            <a:endParaRPr lang="fr-FR" dirty="0" smtClean="0"/>
          </a:p>
        </p:txBody>
      </p:sp>
      <p:sp>
        <p:nvSpPr>
          <p:cNvPr id="104" name="Espace réservé du contenu 2"/>
          <p:cNvSpPr>
            <a:spLocks noGrp="1"/>
          </p:cNvSpPr>
          <p:nvPr>
            <p:ph sz="half" idx="107" hasCustomPrompt="1"/>
          </p:nvPr>
        </p:nvSpPr>
        <p:spPr>
          <a:xfrm>
            <a:off x="7033231" y="4608263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Infrastructure</a:t>
            </a:r>
          </a:p>
        </p:txBody>
      </p:sp>
      <p:sp>
        <p:nvSpPr>
          <p:cNvPr id="105" name="Espace réservé du contenu 2"/>
          <p:cNvSpPr>
            <a:spLocks noGrp="1"/>
          </p:cNvSpPr>
          <p:nvPr>
            <p:ph sz="half" idx="108" hasCustomPrompt="1"/>
          </p:nvPr>
        </p:nvSpPr>
        <p:spPr>
          <a:xfrm>
            <a:off x="7020272" y="5712942"/>
            <a:ext cx="1872208" cy="241356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Java, .Net, Ruby, PHP…</a:t>
            </a:r>
          </a:p>
        </p:txBody>
      </p:sp>
      <p:sp>
        <p:nvSpPr>
          <p:cNvPr id="106" name="Espace réservé du contenu 2"/>
          <p:cNvSpPr>
            <a:spLocks noGrp="1"/>
          </p:cNvSpPr>
          <p:nvPr>
            <p:ph sz="half" idx="109" hasCustomPrompt="1"/>
          </p:nvPr>
        </p:nvSpPr>
        <p:spPr>
          <a:xfrm>
            <a:off x="7020272" y="5437767"/>
            <a:ext cx="1872208" cy="28165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Industrialisation des développements &amp; langages : </a:t>
            </a:r>
          </a:p>
        </p:txBody>
      </p:sp>
      <p:sp>
        <p:nvSpPr>
          <p:cNvPr id="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41323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687882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idx="1" hasCustomPrompt="1"/>
          </p:nvPr>
        </p:nvSpPr>
        <p:spPr>
          <a:xfrm>
            <a:off x="0" y="730379"/>
            <a:ext cx="9144000" cy="55789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dirty="0" smtClean="0"/>
              <a:t>Faire glisser l'image vers l'espace réservé ou cliquer sur l'icône pour l'ajouter 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46700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0"/>
            <a:ext cx="8077200" cy="914400"/>
          </a:xfrm>
        </p:spPr>
        <p:txBody>
          <a:bodyPr rIns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257800"/>
          </a:xfr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>
                <a:latin typeface="Calibri"/>
                <a:cs typeface="Calibri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 typeface="Wingdings" pitchFamily="-106" charset="2"/>
              <a:buChar char="§"/>
              <a:tabLst/>
              <a:defRPr>
                <a:latin typeface="Calibri"/>
                <a:cs typeface="Calibri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Tx/>
              <a:buChar char="•"/>
              <a:tabLst/>
              <a:defRPr>
                <a:latin typeface="Calibri"/>
                <a:cs typeface="Calibri"/>
              </a:defRPr>
            </a:lvl3pPr>
            <a:lvl4pPr marL="15621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>
                <a:latin typeface="Calibri"/>
                <a:cs typeface="Calibri"/>
              </a:defRPr>
            </a:lvl4pPr>
            <a:lvl5pPr marL="1981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latin typeface="Calibri"/>
                <a:cs typeface="Calibri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Cliquez pour modifier les styles du texte du masque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itchFamily="-106" charset="-128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7239000" y="65976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4448A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E1BF3D33-4165-1740-BFF0-1327FC95F871}" type="slidenum">
              <a:rPr lang="fr-FR" sz="2400" smtClean="0">
                <a:latin typeface="Times" pitchFamily="-104" charset="0"/>
                <a:ea typeface="ＭＳ Ｐゴシック" pitchFamily="-104" charset="-128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FR" sz="2400"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53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rgbClr val="14448A"/>
                </a:solidFill>
                <a:latin typeface="Calibri"/>
                <a:ea typeface="ＭＳ Ｐゴシック" pitchFamily="-112" charset="-128"/>
                <a:cs typeface="Calibri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dirty="0"/>
              <a:t>© OCTO 2012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9399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64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1858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836712"/>
            <a:ext cx="7772400" cy="1872208"/>
          </a:xfrm>
        </p:spPr>
        <p:txBody>
          <a:bodyPr/>
          <a:lstStyle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0"/>
          </p:nvPr>
        </p:nvSpPr>
        <p:spPr>
          <a:xfrm>
            <a:off x="346999" y="3106914"/>
            <a:ext cx="2640825" cy="3202405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58485" y="2929800"/>
            <a:ext cx="2629852" cy="194400"/>
          </a:xfrm>
          <a:solidFill>
            <a:schemeClr val="accent1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8" name="Espace réservé du contenu 3"/>
          <p:cNvSpPr>
            <a:spLocks noGrp="1"/>
          </p:cNvSpPr>
          <p:nvPr>
            <p:ph sz="half" idx="12"/>
          </p:nvPr>
        </p:nvSpPr>
        <p:spPr>
          <a:xfrm>
            <a:off x="3243847" y="3110090"/>
            <a:ext cx="2654323" cy="3199230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3242035" y="2926625"/>
            <a:ext cx="2660763" cy="194400"/>
          </a:xfrm>
          <a:solidFill>
            <a:srgbClr val="00A2D8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4"/>
          </p:nvPr>
        </p:nvSpPr>
        <p:spPr>
          <a:xfrm>
            <a:off x="6164224" y="3106914"/>
            <a:ext cx="2587667" cy="3202405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 rIns="180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5" hasCustomPrompt="1"/>
          </p:nvPr>
        </p:nvSpPr>
        <p:spPr>
          <a:xfrm>
            <a:off x="6159604" y="2926624"/>
            <a:ext cx="2593734" cy="194400"/>
          </a:xfrm>
          <a:solidFill>
            <a:srgbClr val="00A2D8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3628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980728"/>
            <a:ext cx="8382000" cy="1584176"/>
          </a:xfrm>
        </p:spPr>
        <p:txBody>
          <a:bodyPr/>
          <a:lstStyle>
            <a:lvl1pPr marL="0" indent="0">
              <a:buFont typeface="Arial"/>
              <a:buNone/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texte 2"/>
          <p:cNvSpPr>
            <a:spLocks noGrp="1"/>
          </p:cNvSpPr>
          <p:nvPr>
            <p:ph type="body" idx="10" hasCustomPrompt="1"/>
          </p:nvPr>
        </p:nvSpPr>
        <p:spPr>
          <a:xfrm>
            <a:off x="381000" y="2780928"/>
            <a:ext cx="4118991" cy="190872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26"/>
          </p:nvPr>
        </p:nvSpPr>
        <p:spPr>
          <a:xfrm>
            <a:off x="381000" y="2971800"/>
            <a:ext cx="4106642" cy="1182280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81000" y="4368728"/>
            <a:ext cx="4126911" cy="203271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sz="half" idx="35"/>
          </p:nvPr>
        </p:nvSpPr>
        <p:spPr>
          <a:xfrm>
            <a:off x="381000" y="4572000"/>
            <a:ext cx="4114562" cy="1169881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4648200" y="2780928"/>
            <a:ext cx="4118991" cy="190872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7"/>
          </p:nvPr>
        </p:nvSpPr>
        <p:spPr>
          <a:xfrm>
            <a:off x="4648200" y="2971800"/>
            <a:ext cx="4106642" cy="1182280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1270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38" hasCustomPrompt="1"/>
          </p:nvPr>
        </p:nvSpPr>
        <p:spPr>
          <a:xfrm>
            <a:off x="4648200" y="4368728"/>
            <a:ext cx="4126911" cy="203271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6" name="Espace réservé du contenu 2"/>
          <p:cNvSpPr>
            <a:spLocks noGrp="1"/>
          </p:cNvSpPr>
          <p:nvPr>
            <p:ph sz="half" idx="39"/>
          </p:nvPr>
        </p:nvSpPr>
        <p:spPr>
          <a:xfrm>
            <a:off x="4648200" y="4572000"/>
            <a:ext cx="4114562" cy="1169881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12700">
              <a:buFontTx/>
              <a:buNone/>
              <a:defRPr sz="1200"/>
            </a:lvl1pPr>
            <a:lvl2pPr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28674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980728"/>
            <a:ext cx="4244280" cy="5184576"/>
          </a:xfrm>
        </p:spPr>
        <p:txBody>
          <a:bodyPr/>
          <a:lstStyle>
            <a:lvl1pPr marL="182563" indent="-182563"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244280" cy="5184576"/>
          </a:xfrm>
        </p:spPr>
        <p:txBody>
          <a:bodyPr/>
          <a:lstStyle>
            <a:lvl1pPr marL="182563" indent="-182563"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925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/>
          <p:cNvSpPr>
            <a:spLocks noGrp="1"/>
          </p:cNvSpPr>
          <p:nvPr>
            <p:ph idx="10"/>
          </p:nvPr>
        </p:nvSpPr>
        <p:spPr>
          <a:xfrm>
            <a:off x="304800" y="980728"/>
            <a:ext cx="8578972" cy="1584176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2780928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2971800"/>
            <a:ext cx="4014652" cy="1363152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04800" y="4576128"/>
            <a:ext cx="403492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5"/>
          </p:nvPr>
        </p:nvSpPr>
        <p:spPr>
          <a:xfrm>
            <a:off x="304800" y="4765849"/>
            <a:ext cx="4022572" cy="1368152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5467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764704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26"/>
          </p:nvPr>
        </p:nvSpPr>
        <p:spPr>
          <a:xfrm>
            <a:off x="316057" y="965787"/>
            <a:ext cx="4014652" cy="1095061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04800" y="4509119"/>
            <a:ext cx="403492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5"/>
          </p:nvPr>
        </p:nvSpPr>
        <p:spPr>
          <a:xfrm>
            <a:off x="304800" y="4698840"/>
            <a:ext cx="4022572" cy="1106424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323528" y="2276872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37"/>
          </p:nvPr>
        </p:nvSpPr>
        <p:spPr>
          <a:xfrm>
            <a:off x="323528" y="2467744"/>
            <a:ext cx="4014652" cy="1872208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203848" y="44623"/>
            <a:ext cx="5686470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13093" y="13092"/>
            <a:ext cx="3118747" cy="606967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E6E6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19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403648" y="188640"/>
            <a:ext cx="1512168" cy="288032"/>
          </a:xfrm>
        </p:spPr>
        <p:txBody>
          <a:bodyPr/>
          <a:lstStyle>
            <a:lvl1pPr marL="0" indent="0">
              <a:buFontTx/>
              <a:buNone/>
              <a:defRPr/>
            </a:lvl1pPr>
            <a:lvl5pPr>
              <a:defRPr sz="1000"/>
            </a:lvl5pPr>
          </a:lstStyle>
          <a:p>
            <a:pPr lvl="0"/>
            <a:r>
              <a:rPr lang="fr-FR" dirty="0" smtClean="0"/>
              <a:t>Nom du client</a:t>
            </a:r>
            <a:endParaRPr lang="fr-FR" dirty="0"/>
          </a:p>
        </p:txBody>
      </p:sp>
      <p:sp>
        <p:nvSpPr>
          <p:cNvPr id="20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6002934"/>
            <a:ext cx="8587680" cy="306386"/>
          </a:xfrm>
          <a:solidFill>
            <a:srgbClr val="C9E2BB"/>
          </a:solidFill>
          <a:ln w="127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Espace réservé pour une image  2"/>
          <p:cNvSpPr>
            <a:spLocks noGrp="1"/>
          </p:cNvSpPr>
          <p:nvPr>
            <p:ph type="pic" idx="38" hasCustomPrompt="1"/>
          </p:nvPr>
        </p:nvSpPr>
        <p:spPr>
          <a:xfrm>
            <a:off x="4572000" y="764703"/>
            <a:ext cx="4320480" cy="50405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dirty="0" smtClean="0"/>
              <a:t>Faire glisser l'image vers l'espace réservé ou cliquer sur l'icône pour l'ajouter </a:t>
            </a:r>
          </a:p>
        </p:txBody>
      </p:sp>
    </p:spTree>
    <p:extLst>
      <p:ext uri="{BB962C8B-B14F-4D97-AF65-F5344CB8AC3E}">
        <p14:creationId xmlns:p14="http://schemas.microsoft.com/office/powerpoint/2010/main" val="381099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  2"/>
          <p:cNvSpPr>
            <a:spLocks noGrp="1"/>
          </p:cNvSpPr>
          <p:nvPr>
            <p:ph type="pic" idx="10"/>
          </p:nvPr>
        </p:nvSpPr>
        <p:spPr>
          <a:xfrm>
            <a:off x="4572000" y="720086"/>
            <a:ext cx="4572000" cy="55892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1005443"/>
            <a:ext cx="3801600" cy="194400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5" name="Espace réservé du contenu 3"/>
          <p:cNvSpPr>
            <a:spLocks noGrp="1"/>
          </p:cNvSpPr>
          <p:nvPr>
            <p:ph sz="half" idx="12"/>
          </p:nvPr>
        </p:nvSpPr>
        <p:spPr>
          <a:xfrm>
            <a:off x="304800" y="1203291"/>
            <a:ext cx="3799050" cy="2618936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0593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5"/>
          <p:cNvSpPr>
            <a:spLocks noGrp="1"/>
          </p:cNvSpPr>
          <p:nvPr>
            <p:ph type="pic" sz="quarter" idx="10"/>
          </p:nvPr>
        </p:nvSpPr>
        <p:spPr>
          <a:xfrm>
            <a:off x="323528" y="1021212"/>
            <a:ext cx="8568952" cy="5144091"/>
          </a:xfrm>
        </p:spPr>
        <p:txBody>
          <a:bodyPr/>
          <a:lstStyle/>
          <a:p>
            <a:r>
              <a:rPr lang="fr-FR" smtClean="0"/>
              <a:t>Faire glisser l'image vers l'espace réservé ou cliquer sur l'icône pour l'ajouter</a:t>
            </a:r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7402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png"/><Relationship Id="rId21" Type="http://schemas.openxmlformats.org/officeDocument/2006/relationships/image" Target="../media/image3.png"/><Relationship Id="rId22" Type="http://schemas.openxmlformats.org/officeDocument/2006/relationships/image" Target="../media/image4.png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" y="1"/>
            <a:ext cx="914257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et modifiez le titre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7162800" y="6512670"/>
            <a:ext cx="1905000" cy="345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A6E779DC-D75E-4E39-864F-7DAACC95FF26}" type="slidenum">
              <a:rPr lang="fr-FR" sz="1000">
                <a:solidFill>
                  <a:srgbClr val="FFFFFF"/>
                </a:solidFill>
                <a:latin typeface="Arial" charset="0"/>
                <a:ea typeface="ＭＳ Ｐゴシック" pitchFamily="-104" charset="-128"/>
              </a:rPr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FR" sz="1000" dirty="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010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ＭＳ Ｐゴシック" pitchFamily="-104" charset="-128"/>
          <a:cs typeface="ＭＳ Ｐゴシック" pitchFamily="-104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D60"/>
        </a:buClr>
        <a:buSzPct val="100000"/>
        <a:buBlip>
          <a:blip r:embed="rId20"/>
        </a:buBlip>
        <a:defRPr sz="1600" cap="none">
          <a:solidFill>
            <a:srgbClr val="4C4C4C"/>
          </a:solidFill>
          <a:latin typeface="+mn-lt"/>
          <a:ea typeface="ＭＳ Ｐゴシック" pitchFamily="-104" charset="-128"/>
          <a:cs typeface="ＭＳ Ｐゴシック" pitchFamily="-104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1"/>
        </a:buBlip>
        <a:defRPr sz="1400" cap="none">
          <a:solidFill>
            <a:srgbClr val="4C4C4C"/>
          </a:solidFill>
          <a:latin typeface="+mn-lt"/>
          <a:ea typeface="ＭＳ Ｐゴシック" pitchFamily="-10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2"/>
        </a:buBlip>
        <a:defRPr sz="1200" cap="none">
          <a:solidFill>
            <a:srgbClr val="4C4C4C"/>
          </a:solidFill>
          <a:latin typeface="+mn-lt"/>
          <a:ea typeface="ＭＳ Ｐゴシック" pitchFamily="-10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3"/>
        </a:buBlip>
        <a:defRPr sz="1100" cap="none">
          <a:solidFill>
            <a:srgbClr val="4C4C4C"/>
          </a:solidFill>
          <a:latin typeface="+mn-lt"/>
          <a:ea typeface="ＭＳ Ｐゴシック" pitchFamily="-10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C4C4C"/>
          </a:solidFill>
          <a:latin typeface="+mn-lt"/>
          <a:ea typeface="ＭＳ Ｐゴシック" pitchFamily="-10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Relationship Id="rId6" Type="http://schemas.openxmlformats.org/officeDocument/2006/relationships/image" Target="../media/image19.png"/><Relationship Id="rId7" Type="http://schemas.openxmlformats.org/officeDocument/2006/relationships/image" Target="../media/image15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ZoneTexte 104"/>
          <p:cNvSpPr txBox="1"/>
          <p:nvPr/>
        </p:nvSpPr>
        <p:spPr>
          <a:xfrm>
            <a:off x="1863329" y="5383779"/>
            <a:ext cx="2091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id=xxx</a:t>
            </a:r>
            <a:endParaRPr lang="fr-FR" sz="1200" dirty="0" smtClean="0">
              <a:solidFill>
                <a:schemeClr val="tx2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1" name="Image 10" descr="UC-S3-DATA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356" y="5374859"/>
            <a:ext cx="521221" cy="692762"/>
          </a:xfrm>
          <a:prstGeom prst="rect">
            <a:avLst/>
          </a:prstGeom>
        </p:spPr>
      </p:pic>
      <p:cxnSp>
        <p:nvCxnSpPr>
          <p:cNvPr id="62" name="Connecteur droit avec flèche 61"/>
          <p:cNvCxnSpPr>
            <a:stCxn id="11" idx="3"/>
            <a:endCxn id="100" idx="1"/>
          </p:cNvCxnSpPr>
          <p:nvPr/>
        </p:nvCxnSpPr>
        <p:spPr bwMode="auto">
          <a:xfrm>
            <a:off x="5223577" y="5721240"/>
            <a:ext cx="638963" cy="6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pic>
        <p:nvPicPr>
          <p:cNvPr id="4" name="Image 3" descr="OctoMan_P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998" y="1540290"/>
            <a:ext cx="438627" cy="573904"/>
          </a:xfrm>
          <a:prstGeom prst="rect">
            <a:avLst/>
          </a:prstGeom>
        </p:spPr>
      </p:pic>
      <p:cxnSp>
        <p:nvCxnSpPr>
          <p:cNvPr id="6" name="Connecteur droit avec flèche 5"/>
          <p:cNvCxnSpPr>
            <a:stCxn id="4" idx="2"/>
            <a:endCxn id="2" idx="0"/>
          </p:cNvCxnSpPr>
          <p:nvPr/>
        </p:nvCxnSpPr>
        <p:spPr bwMode="auto">
          <a:xfrm flipH="1">
            <a:off x="2126311" y="2114194"/>
            <a:ext cx="1" cy="309467"/>
          </a:xfrm>
          <a:prstGeom prst="straightConnector1">
            <a:avLst/>
          </a:prstGeom>
          <a:ln w="9525" cmpd="sng"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2" idx="1"/>
            <a:endCxn id="72" idx="0"/>
          </p:cNvCxnSpPr>
          <p:nvPr/>
        </p:nvCxnSpPr>
        <p:spPr bwMode="auto">
          <a:xfrm flipH="1">
            <a:off x="1449422" y="2783659"/>
            <a:ext cx="261507" cy="584453"/>
          </a:xfrm>
          <a:prstGeom prst="straightConnector1">
            <a:avLst/>
          </a:prstGeom>
          <a:ln w="9525" cmpd="sng"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2" idx="3"/>
            <a:endCxn id="68" idx="0"/>
          </p:cNvCxnSpPr>
          <p:nvPr/>
        </p:nvCxnSpPr>
        <p:spPr bwMode="auto">
          <a:xfrm>
            <a:off x="2541693" y="2783659"/>
            <a:ext cx="324526" cy="1436773"/>
          </a:xfrm>
          <a:prstGeom prst="straightConnector1">
            <a:avLst/>
          </a:prstGeom>
          <a:ln w="9525" cmpd="sng"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7" name="Image 46" descr="2006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427" y="3290031"/>
            <a:ext cx="226864" cy="226864"/>
          </a:xfrm>
          <a:prstGeom prst="rect">
            <a:avLst/>
          </a:prstGeom>
        </p:spPr>
      </p:pic>
      <p:cxnSp>
        <p:nvCxnSpPr>
          <p:cNvPr id="53" name="Connecteur droit avec flèche 52"/>
          <p:cNvCxnSpPr>
            <a:stCxn id="72" idx="2"/>
            <a:endCxn id="76" idx="0"/>
          </p:cNvCxnSpPr>
          <p:nvPr/>
        </p:nvCxnSpPr>
        <p:spPr bwMode="auto">
          <a:xfrm>
            <a:off x="1449422" y="4088108"/>
            <a:ext cx="0" cy="967013"/>
          </a:xfrm>
          <a:prstGeom prst="straightConnector1">
            <a:avLst/>
          </a:prstGeom>
          <a:ln w="9525" cmpd="sng"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Cylindre 54"/>
          <p:cNvSpPr/>
          <p:nvPr/>
        </p:nvSpPr>
        <p:spPr>
          <a:xfrm>
            <a:off x="3954574" y="2423661"/>
            <a:ext cx="216024" cy="3575317"/>
          </a:xfrm>
          <a:prstGeom prst="can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>
              <a:solidFill>
                <a:srgbClr val="00A2D8"/>
              </a:solidFill>
              <a:latin typeface="Arial"/>
            </a:endParaRPr>
          </a:p>
        </p:txBody>
      </p:sp>
      <p:grpSp>
        <p:nvGrpSpPr>
          <p:cNvPr id="66" name="Grouper 65"/>
          <p:cNvGrpSpPr/>
          <p:nvPr/>
        </p:nvGrpSpPr>
        <p:grpSpPr>
          <a:xfrm>
            <a:off x="1710929" y="2423661"/>
            <a:ext cx="830764" cy="719996"/>
            <a:chOff x="1710929" y="2423661"/>
            <a:chExt cx="830764" cy="719996"/>
          </a:xfrm>
        </p:grpSpPr>
        <p:pic>
          <p:nvPicPr>
            <p:cNvPr id="2" name="Image 1" descr="appli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0929" y="2423661"/>
              <a:ext cx="830764" cy="719996"/>
            </a:xfrm>
            <a:prstGeom prst="rect">
              <a:avLst/>
            </a:prstGeom>
          </p:spPr>
        </p:pic>
        <p:sp>
          <p:nvSpPr>
            <p:cNvPr id="63" name="Rectangle 62"/>
            <p:cNvSpPr/>
            <p:nvPr/>
          </p:nvSpPr>
          <p:spPr>
            <a:xfrm>
              <a:off x="2275063" y="2901109"/>
              <a:ext cx="143243" cy="14399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A2D8"/>
                </a:solidFill>
                <a:effectLst/>
                <a:latin typeface="+mn-lt"/>
              </a:endParaRPr>
            </a:p>
          </p:txBody>
        </p:sp>
      </p:grpSp>
      <p:grpSp>
        <p:nvGrpSpPr>
          <p:cNvPr id="67" name="Grouper 66"/>
          <p:cNvGrpSpPr/>
          <p:nvPr/>
        </p:nvGrpSpPr>
        <p:grpSpPr>
          <a:xfrm>
            <a:off x="2450837" y="4220432"/>
            <a:ext cx="830764" cy="719996"/>
            <a:chOff x="1710929" y="2423661"/>
            <a:chExt cx="830764" cy="719996"/>
          </a:xfrm>
        </p:grpSpPr>
        <p:pic>
          <p:nvPicPr>
            <p:cNvPr id="68" name="Image 67" descr="appli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0929" y="2423661"/>
              <a:ext cx="830764" cy="719996"/>
            </a:xfrm>
            <a:prstGeom prst="rect">
              <a:avLst/>
            </a:prstGeom>
          </p:spPr>
        </p:pic>
        <p:sp>
          <p:nvSpPr>
            <p:cNvPr id="69" name="Rectangle 68"/>
            <p:cNvSpPr/>
            <p:nvPr/>
          </p:nvSpPr>
          <p:spPr>
            <a:xfrm>
              <a:off x="2275063" y="2901109"/>
              <a:ext cx="143243" cy="14399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A2D8"/>
                </a:solidFill>
                <a:effectLst/>
                <a:latin typeface="+mn-lt"/>
              </a:endParaRPr>
            </a:p>
          </p:txBody>
        </p:sp>
      </p:grpSp>
      <p:grpSp>
        <p:nvGrpSpPr>
          <p:cNvPr id="71" name="Grouper 70"/>
          <p:cNvGrpSpPr/>
          <p:nvPr/>
        </p:nvGrpSpPr>
        <p:grpSpPr>
          <a:xfrm>
            <a:off x="1034040" y="3368112"/>
            <a:ext cx="830764" cy="719996"/>
            <a:chOff x="1710929" y="2423661"/>
            <a:chExt cx="830764" cy="719996"/>
          </a:xfrm>
        </p:grpSpPr>
        <p:pic>
          <p:nvPicPr>
            <p:cNvPr id="72" name="Image 71" descr="appli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0929" y="2423661"/>
              <a:ext cx="830764" cy="719996"/>
            </a:xfrm>
            <a:prstGeom prst="rect">
              <a:avLst/>
            </a:prstGeom>
          </p:spPr>
        </p:pic>
        <p:sp>
          <p:nvSpPr>
            <p:cNvPr id="73" name="Rectangle 72"/>
            <p:cNvSpPr/>
            <p:nvPr/>
          </p:nvSpPr>
          <p:spPr>
            <a:xfrm>
              <a:off x="2275063" y="2901109"/>
              <a:ext cx="143243" cy="14399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A2D8"/>
                </a:solidFill>
                <a:effectLst/>
                <a:latin typeface="+mn-lt"/>
              </a:endParaRPr>
            </a:p>
          </p:txBody>
        </p:sp>
      </p:grpSp>
      <p:grpSp>
        <p:nvGrpSpPr>
          <p:cNvPr id="75" name="Grouper 74"/>
          <p:cNvGrpSpPr/>
          <p:nvPr/>
        </p:nvGrpSpPr>
        <p:grpSpPr>
          <a:xfrm>
            <a:off x="1034040" y="5055121"/>
            <a:ext cx="830764" cy="719996"/>
            <a:chOff x="1710929" y="2423661"/>
            <a:chExt cx="830764" cy="719996"/>
          </a:xfrm>
        </p:grpSpPr>
        <p:pic>
          <p:nvPicPr>
            <p:cNvPr id="76" name="Image 75" descr="appli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0929" y="2423661"/>
              <a:ext cx="830764" cy="719996"/>
            </a:xfrm>
            <a:prstGeom prst="rect">
              <a:avLst/>
            </a:prstGeom>
          </p:spPr>
        </p:pic>
        <p:sp>
          <p:nvSpPr>
            <p:cNvPr id="77" name="Rectangle 76"/>
            <p:cNvSpPr/>
            <p:nvPr/>
          </p:nvSpPr>
          <p:spPr>
            <a:xfrm>
              <a:off x="2275063" y="2901109"/>
              <a:ext cx="143243" cy="14399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A2D8"/>
                </a:solidFill>
                <a:effectLst/>
                <a:latin typeface="+mn-lt"/>
              </a:endParaRPr>
            </a:p>
          </p:txBody>
        </p:sp>
      </p:grpSp>
      <p:pic>
        <p:nvPicPr>
          <p:cNvPr id="81" name="Image 80" descr="2006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548" y="4448368"/>
            <a:ext cx="226864" cy="226864"/>
          </a:xfrm>
          <a:prstGeom prst="rect">
            <a:avLst/>
          </a:prstGeom>
        </p:spPr>
      </p:pic>
      <p:cxnSp>
        <p:nvCxnSpPr>
          <p:cNvPr id="82" name="Connecteur droit avec flèche 81"/>
          <p:cNvCxnSpPr>
            <a:stCxn id="63" idx="3"/>
          </p:cNvCxnSpPr>
          <p:nvPr/>
        </p:nvCxnSpPr>
        <p:spPr bwMode="auto">
          <a:xfrm>
            <a:off x="2418306" y="2973109"/>
            <a:ext cx="1524928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/>
          <p:nvPr/>
        </p:nvCxnSpPr>
        <p:spPr bwMode="auto">
          <a:xfrm>
            <a:off x="1710929" y="3934654"/>
            <a:ext cx="2243645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>
            <a:stCxn id="69" idx="3"/>
          </p:cNvCxnSpPr>
          <p:nvPr/>
        </p:nvCxnSpPr>
        <p:spPr bwMode="auto">
          <a:xfrm>
            <a:off x="3158214" y="4769880"/>
            <a:ext cx="79636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0" name="Connecteur droit avec flèche 89"/>
          <p:cNvCxnSpPr>
            <a:stCxn id="77" idx="3"/>
          </p:cNvCxnSpPr>
          <p:nvPr/>
        </p:nvCxnSpPr>
        <p:spPr bwMode="auto">
          <a:xfrm>
            <a:off x="1741417" y="5604569"/>
            <a:ext cx="2201817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>
            <a:endCxn id="11" idx="1"/>
          </p:cNvCxnSpPr>
          <p:nvPr/>
        </p:nvCxnSpPr>
        <p:spPr bwMode="auto">
          <a:xfrm>
            <a:off x="4159258" y="5721240"/>
            <a:ext cx="543098" cy="0"/>
          </a:xfrm>
          <a:prstGeom prst="straightConnector1">
            <a:avLst/>
          </a:prstGeom>
          <a:ln w="9525" cmpd="sng"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9" name="Image 98" descr="MATRICES_5-normal-06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380" y="5470380"/>
            <a:ext cx="654686" cy="587106"/>
          </a:xfrm>
          <a:prstGeom prst="rect">
            <a:avLst/>
          </a:prstGeom>
        </p:spPr>
      </p:pic>
      <p:pic>
        <p:nvPicPr>
          <p:cNvPr id="100" name="Image 99" descr="51541.png"/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540" y="5541908"/>
            <a:ext cx="521903" cy="360040"/>
          </a:xfrm>
          <a:prstGeom prst="rect">
            <a:avLst/>
          </a:prstGeom>
        </p:spPr>
      </p:pic>
      <p:sp>
        <p:nvSpPr>
          <p:cNvPr id="104" name="ZoneTexte 103"/>
          <p:cNvSpPr txBox="1"/>
          <p:nvPr/>
        </p:nvSpPr>
        <p:spPr>
          <a:xfrm>
            <a:off x="2766157" y="2753636"/>
            <a:ext cx="633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id=xxx</a:t>
            </a:r>
            <a:endParaRPr lang="fr-FR" sz="1200" dirty="0" smtClean="0">
              <a:solidFill>
                <a:schemeClr val="tx2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677008" y="4403008"/>
            <a:ext cx="633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id=xxx</a:t>
            </a:r>
            <a:endParaRPr lang="fr-FR" sz="1200" dirty="0" smtClean="0">
              <a:solidFill>
                <a:schemeClr val="tx2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1958209" y="3716712"/>
            <a:ext cx="633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id=xxx</a:t>
            </a:r>
            <a:endParaRPr lang="fr-FR" sz="1200" dirty="0" smtClean="0">
              <a:solidFill>
                <a:schemeClr val="tx2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3225165" y="4548072"/>
            <a:ext cx="633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id=xxx</a:t>
            </a:r>
            <a:endParaRPr lang="fr-FR" sz="1200" dirty="0" smtClean="0">
              <a:solidFill>
                <a:schemeClr val="tx2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13" name="ZoneTexte 112"/>
          <p:cNvSpPr txBox="1"/>
          <p:nvPr/>
        </p:nvSpPr>
        <p:spPr>
          <a:xfrm>
            <a:off x="2851347" y="3256011"/>
            <a:ext cx="633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id=xxx</a:t>
            </a:r>
            <a:endParaRPr lang="fr-FR" sz="1200" dirty="0" smtClean="0">
              <a:solidFill>
                <a:schemeClr val="tx2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14" name="ZoneTexte 113"/>
          <p:cNvSpPr txBox="1"/>
          <p:nvPr/>
        </p:nvSpPr>
        <p:spPr>
          <a:xfrm>
            <a:off x="1032507" y="2878651"/>
            <a:ext cx="633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id=xxx</a:t>
            </a:r>
            <a:endParaRPr lang="fr-FR" sz="1200" dirty="0" smtClean="0">
              <a:solidFill>
                <a:schemeClr val="tx2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1086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7" name="Image 36" descr="UC-S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667" y="4241735"/>
            <a:ext cx="435656" cy="744998"/>
          </a:xfrm>
          <a:prstGeom prst="rect">
            <a:avLst/>
          </a:prstGeom>
        </p:spPr>
      </p:pic>
      <p:sp>
        <p:nvSpPr>
          <p:cNvPr id="45" name="ZoneTexte 44"/>
          <p:cNvSpPr txBox="1"/>
          <p:nvPr/>
        </p:nvSpPr>
        <p:spPr>
          <a:xfrm>
            <a:off x="3745781" y="5165430"/>
            <a:ext cx="941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Agrégation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et alertes</a:t>
            </a:r>
            <a:endParaRPr lang="fr-FR" sz="1200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51" name="Image 50" descr="NEW_3-Normal-Intera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698" y="4708392"/>
            <a:ext cx="454381" cy="457038"/>
          </a:xfrm>
          <a:prstGeom prst="rect">
            <a:avLst/>
          </a:prstGeom>
        </p:spPr>
      </p:pic>
      <p:cxnSp>
        <p:nvCxnSpPr>
          <p:cNvPr id="53" name="Connecteur droit avec flèche 52"/>
          <p:cNvCxnSpPr/>
          <p:nvPr/>
        </p:nvCxnSpPr>
        <p:spPr bwMode="auto">
          <a:xfrm>
            <a:off x="4373334" y="4613217"/>
            <a:ext cx="716652" cy="0"/>
          </a:xfrm>
          <a:prstGeom prst="straightConnector1">
            <a:avLst/>
          </a:prstGeom>
          <a:ln w="9525" cmpd="sng">
            <a:solidFill>
              <a:schemeClr val="accent4">
                <a:lumMod val="75000"/>
              </a:schemeClr>
            </a:solidFill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ZoneTexte 58"/>
          <p:cNvSpPr txBox="1"/>
          <p:nvPr/>
        </p:nvSpPr>
        <p:spPr>
          <a:xfrm>
            <a:off x="5138637" y="4475734"/>
            <a:ext cx="701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rgbClr val="15AABE"/>
                </a:solidFill>
                <a:latin typeface="Arial"/>
                <a:ea typeface="ＭＳ Ｐゴシック" pitchFamily="-104" charset="-128"/>
              </a:defRPr>
            </a:lvl1pPr>
          </a:lstStyle>
          <a:p>
            <a:r>
              <a:rPr lang="fr-FR" dirty="0" smtClean="0"/>
              <a:t>Alertes</a:t>
            </a:r>
            <a:endParaRPr lang="fr-FR" dirty="0"/>
          </a:p>
        </p:txBody>
      </p:sp>
      <p:pic>
        <p:nvPicPr>
          <p:cNvPr id="32" name="Image 31" descr="MATRICES_4-normal-0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864" y="2580886"/>
            <a:ext cx="288032" cy="261197"/>
          </a:xfrm>
          <a:prstGeom prst="rect">
            <a:avLst/>
          </a:prstGeom>
        </p:spPr>
      </p:pic>
      <p:pic>
        <p:nvPicPr>
          <p:cNvPr id="33" name="Image 32" descr="MATRICES_5-normal-0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986" y="3072268"/>
            <a:ext cx="654686" cy="587106"/>
          </a:xfrm>
          <a:prstGeom prst="rect">
            <a:avLst/>
          </a:prstGeom>
        </p:spPr>
      </p:pic>
      <p:pic>
        <p:nvPicPr>
          <p:cNvPr id="36" name="Image 35" descr="1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56" y="2148838"/>
            <a:ext cx="539552" cy="514261"/>
          </a:xfrm>
          <a:prstGeom prst="rect">
            <a:avLst/>
          </a:prstGeom>
        </p:spPr>
      </p:pic>
      <p:pic>
        <p:nvPicPr>
          <p:cNvPr id="38" name="Image 37" descr="1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092" y="2140001"/>
            <a:ext cx="539552" cy="514261"/>
          </a:xfrm>
          <a:prstGeom prst="rect">
            <a:avLst/>
          </a:prstGeom>
        </p:spPr>
      </p:pic>
      <p:sp>
        <p:nvSpPr>
          <p:cNvPr id="46" name="ZoneTexte 45"/>
          <p:cNvSpPr txBox="1"/>
          <p:nvPr/>
        </p:nvSpPr>
        <p:spPr>
          <a:xfrm>
            <a:off x="3770381" y="2457343"/>
            <a:ext cx="912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Base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de donnée</a:t>
            </a:r>
            <a:endParaRPr lang="fr-FR" sz="1200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47" name="Image 46" descr="51541.png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146" y="3143796"/>
            <a:ext cx="521903" cy="360040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5069815" y="3622009"/>
            <a:ext cx="787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Console</a:t>
            </a:r>
          </a:p>
        </p:txBody>
      </p:sp>
      <p:cxnSp>
        <p:nvCxnSpPr>
          <p:cNvPr id="49" name="Connecteur droit avec flèche 48"/>
          <p:cNvCxnSpPr>
            <a:stCxn id="69" idx="3"/>
            <a:endCxn id="33" idx="1"/>
          </p:cNvCxnSpPr>
          <p:nvPr/>
        </p:nvCxnSpPr>
        <p:spPr bwMode="auto">
          <a:xfrm>
            <a:off x="4409720" y="3360659"/>
            <a:ext cx="680266" cy="51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2" name="Connecteur en angle 51"/>
          <p:cNvCxnSpPr>
            <a:stCxn id="67" idx="2"/>
            <a:endCxn id="64" idx="2"/>
          </p:cNvCxnSpPr>
          <p:nvPr/>
        </p:nvCxnSpPr>
        <p:spPr bwMode="auto">
          <a:xfrm rot="16200000" flipH="1">
            <a:off x="2446637" y="2840286"/>
            <a:ext cx="517280" cy="551123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Connecteur en angle 53"/>
          <p:cNvCxnSpPr>
            <a:stCxn id="32" idx="2"/>
          </p:cNvCxnSpPr>
          <p:nvPr/>
        </p:nvCxnSpPr>
        <p:spPr bwMode="auto">
          <a:xfrm rot="16200000" flipH="1">
            <a:off x="1798427" y="2324535"/>
            <a:ext cx="664866" cy="1699961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4" name="Cylindre 63"/>
          <p:cNvSpPr/>
          <p:nvPr/>
        </p:nvSpPr>
        <p:spPr>
          <a:xfrm>
            <a:off x="2980839" y="3117414"/>
            <a:ext cx="216024" cy="514147"/>
          </a:xfrm>
          <a:prstGeom prst="can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>
              <a:solidFill>
                <a:srgbClr val="00A2D8"/>
              </a:solidFill>
              <a:latin typeface="Arial"/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910241" y="1869565"/>
            <a:ext cx="1052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Applications</a:t>
            </a:r>
            <a:endParaRPr lang="fr-FR" sz="1200" i="1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cxnSp>
        <p:nvCxnSpPr>
          <p:cNvPr id="66" name="Connecteur droit avec flèche 65"/>
          <p:cNvCxnSpPr>
            <a:stCxn id="64" idx="4"/>
          </p:cNvCxnSpPr>
          <p:nvPr/>
        </p:nvCxnSpPr>
        <p:spPr bwMode="auto">
          <a:xfrm flipV="1">
            <a:off x="3196863" y="3371957"/>
            <a:ext cx="691665" cy="253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7" name="Image 66"/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54180" y="2654795"/>
            <a:ext cx="151072" cy="202413"/>
          </a:xfrm>
          <a:prstGeom prst="rect">
            <a:avLst/>
          </a:prstGeom>
        </p:spPr>
      </p:pic>
      <p:pic>
        <p:nvPicPr>
          <p:cNvPr id="69" name="Image 68" descr="UC-S2_Pos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188" y="2919008"/>
            <a:ext cx="516532" cy="883302"/>
          </a:xfrm>
          <a:prstGeom prst="rect">
            <a:avLst/>
          </a:prstGeom>
        </p:spPr>
      </p:pic>
      <p:cxnSp>
        <p:nvCxnSpPr>
          <p:cNvPr id="71" name="Connecteur droit avec flèche 70"/>
          <p:cNvCxnSpPr>
            <a:stCxn id="36" idx="3"/>
            <a:endCxn id="38" idx="1"/>
          </p:cNvCxnSpPr>
          <p:nvPr/>
        </p:nvCxnSpPr>
        <p:spPr bwMode="auto">
          <a:xfrm flipV="1">
            <a:off x="1604408" y="2397132"/>
            <a:ext cx="612684" cy="88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72" name="ZoneTexte 71"/>
          <p:cNvSpPr txBox="1"/>
          <p:nvPr/>
        </p:nvSpPr>
        <p:spPr>
          <a:xfrm>
            <a:off x="2169543" y="1866008"/>
            <a:ext cx="1052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Applications</a:t>
            </a:r>
            <a:endParaRPr lang="fr-FR" sz="1200" i="1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cxnSp>
        <p:nvCxnSpPr>
          <p:cNvPr id="81" name="Connecteur en angle 80"/>
          <p:cNvCxnSpPr>
            <a:stCxn id="64" idx="3"/>
            <a:endCxn id="37" idx="1"/>
          </p:cNvCxnSpPr>
          <p:nvPr/>
        </p:nvCxnSpPr>
        <p:spPr bwMode="auto">
          <a:xfrm rot="16200000" flipH="1">
            <a:off x="3017423" y="3702989"/>
            <a:ext cx="982673" cy="839816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2577345" y="2699065"/>
            <a:ext cx="102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>
                <a:solidFill>
                  <a:srgbClr val="15AABE"/>
                </a:solidFill>
                <a:ea typeface="ＭＳ Ｐゴシック" pitchFamily="-104" charset="-128"/>
              </a:rPr>
              <a:t>Middleware</a:t>
            </a:r>
            <a:br>
              <a:rPr lang="fr-FR" sz="1200" dirty="0">
                <a:solidFill>
                  <a:srgbClr val="15AABE"/>
                </a:solidFill>
                <a:ea typeface="ＭＳ Ｐゴシック" pitchFamily="-104" charset="-128"/>
              </a:rPr>
            </a:br>
            <a:r>
              <a:rPr lang="fr-FR" sz="1200" dirty="0">
                <a:solidFill>
                  <a:srgbClr val="15AABE"/>
                </a:solidFill>
                <a:ea typeface="ＭＳ Ｐゴシック" pitchFamily="-104" charset="-128"/>
              </a:rPr>
              <a:t>de message</a:t>
            </a:r>
          </a:p>
        </p:txBody>
      </p:sp>
      <p:pic>
        <p:nvPicPr>
          <p:cNvPr id="83" name="Image 82" descr="NEW_3-Normal-Backlog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904" y="3547157"/>
            <a:ext cx="430040" cy="351851"/>
          </a:xfrm>
          <a:prstGeom prst="rect">
            <a:avLst/>
          </a:prstGeom>
        </p:spPr>
      </p:pic>
      <p:cxnSp>
        <p:nvCxnSpPr>
          <p:cNvPr id="39" name="Connecteur droit avec flèche 38"/>
          <p:cNvCxnSpPr>
            <a:stCxn id="37" idx="0"/>
            <a:endCxn id="69" idx="2"/>
          </p:cNvCxnSpPr>
          <p:nvPr/>
        </p:nvCxnSpPr>
        <p:spPr bwMode="auto">
          <a:xfrm flipV="1">
            <a:off x="4146495" y="3802310"/>
            <a:ext cx="4959" cy="4394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491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Image 100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888" y="3301607"/>
            <a:ext cx="332323" cy="568293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MATRICES_4-normal-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724" y="2580886"/>
            <a:ext cx="288032" cy="261197"/>
          </a:xfrm>
          <a:prstGeom prst="rect">
            <a:avLst/>
          </a:prstGeom>
        </p:spPr>
      </p:pic>
      <p:pic>
        <p:nvPicPr>
          <p:cNvPr id="5" name="Image 4" descr="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16" y="2148838"/>
            <a:ext cx="539552" cy="514261"/>
          </a:xfrm>
          <a:prstGeom prst="rect">
            <a:avLst/>
          </a:prstGeom>
        </p:spPr>
      </p:pic>
      <p:pic>
        <p:nvPicPr>
          <p:cNvPr id="6" name="Image 5" descr="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952" y="2140001"/>
            <a:ext cx="539552" cy="514261"/>
          </a:xfrm>
          <a:prstGeom prst="rect">
            <a:avLst/>
          </a:prstGeom>
        </p:spPr>
      </p:pic>
      <p:cxnSp>
        <p:nvCxnSpPr>
          <p:cNvPr id="7" name="Connecteur en angle 6"/>
          <p:cNvCxnSpPr>
            <a:stCxn id="11" idx="2"/>
          </p:cNvCxnSpPr>
          <p:nvPr/>
        </p:nvCxnSpPr>
        <p:spPr bwMode="auto">
          <a:xfrm rot="16200000" flipH="1">
            <a:off x="2797385" y="2818398"/>
            <a:ext cx="473507" cy="551125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Connecteur en angle 7"/>
          <p:cNvCxnSpPr>
            <a:stCxn id="4" idx="2"/>
          </p:cNvCxnSpPr>
          <p:nvPr/>
        </p:nvCxnSpPr>
        <p:spPr bwMode="auto">
          <a:xfrm rot="16200000" flipH="1">
            <a:off x="2127287" y="2324535"/>
            <a:ext cx="664866" cy="1699961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Cylindre 8"/>
          <p:cNvSpPr/>
          <p:nvPr/>
        </p:nvSpPr>
        <p:spPr>
          <a:xfrm>
            <a:off x="3309698" y="3117414"/>
            <a:ext cx="241233" cy="1723175"/>
          </a:xfrm>
          <a:prstGeom prst="can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>
              <a:solidFill>
                <a:srgbClr val="00A2D8"/>
              </a:solidFill>
              <a:latin typeface="Arial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090959" y="1856866"/>
            <a:ext cx="1052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Applications</a:t>
            </a:r>
            <a:endParaRPr lang="fr-FR" sz="1200" i="1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83040" y="2654795"/>
            <a:ext cx="151072" cy="202413"/>
          </a:xfrm>
          <a:prstGeom prst="rect">
            <a:avLst/>
          </a:prstGeom>
        </p:spPr>
      </p:pic>
      <p:cxnSp>
        <p:nvCxnSpPr>
          <p:cNvPr id="12" name="Connecteur droit avec flèche 11"/>
          <p:cNvCxnSpPr>
            <a:stCxn id="5" idx="3"/>
            <a:endCxn id="6" idx="1"/>
          </p:cNvCxnSpPr>
          <p:nvPr/>
        </p:nvCxnSpPr>
        <p:spPr bwMode="auto">
          <a:xfrm flipV="1">
            <a:off x="1933268" y="2397132"/>
            <a:ext cx="612684" cy="88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3" name="ZoneTexte 12"/>
          <p:cNvSpPr txBox="1"/>
          <p:nvPr/>
        </p:nvSpPr>
        <p:spPr>
          <a:xfrm>
            <a:off x="2498403" y="1863002"/>
            <a:ext cx="1052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Applications</a:t>
            </a:r>
            <a:endParaRPr lang="fr-FR" sz="1200" i="1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152373" y="2816454"/>
            <a:ext cx="616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Kafka</a:t>
            </a:r>
            <a:endParaRPr lang="fr-FR" sz="1200" i="1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15" name="Image 14" descr="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29" y="2839134"/>
            <a:ext cx="539552" cy="514261"/>
          </a:xfrm>
          <a:prstGeom prst="rect">
            <a:avLst/>
          </a:prstGeom>
        </p:spPr>
      </p:pic>
      <p:pic>
        <p:nvPicPr>
          <p:cNvPr id="16" name="Image 15" descr="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68" y="3786963"/>
            <a:ext cx="539552" cy="514261"/>
          </a:xfrm>
          <a:prstGeom prst="rect">
            <a:avLst/>
          </a:prstGeom>
        </p:spPr>
      </p:pic>
      <p:pic>
        <p:nvPicPr>
          <p:cNvPr id="18" name="Image 17" descr="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712" y="2815499"/>
            <a:ext cx="539552" cy="514261"/>
          </a:xfrm>
          <a:prstGeom prst="rect">
            <a:avLst/>
          </a:prstGeom>
        </p:spPr>
      </p:pic>
      <p:cxnSp>
        <p:nvCxnSpPr>
          <p:cNvPr id="21" name="Connecteur en angle 20"/>
          <p:cNvCxnSpPr/>
          <p:nvPr/>
        </p:nvCxnSpPr>
        <p:spPr bwMode="auto">
          <a:xfrm>
            <a:off x="2131915" y="3313456"/>
            <a:ext cx="1177783" cy="473507"/>
          </a:xfrm>
          <a:prstGeom prst="bentConnector3">
            <a:avLst>
              <a:gd name="adj1" fmla="val 1175"/>
            </a:avLst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Connecteur en angle 23"/>
          <p:cNvCxnSpPr/>
          <p:nvPr/>
        </p:nvCxnSpPr>
        <p:spPr bwMode="auto">
          <a:xfrm>
            <a:off x="2357564" y="4558354"/>
            <a:ext cx="952134" cy="126473"/>
          </a:xfrm>
          <a:prstGeom prst="bentConnector3">
            <a:avLst>
              <a:gd name="adj1" fmla="val -1589"/>
            </a:avLst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Connecteur en angle 26"/>
          <p:cNvCxnSpPr/>
          <p:nvPr/>
        </p:nvCxnSpPr>
        <p:spPr bwMode="auto">
          <a:xfrm>
            <a:off x="1339496" y="4301224"/>
            <a:ext cx="1970205" cy="126473"/>
          </a:xfrm>
          <a:prstGeom prst="bentConnector3">
            <a:avLst>
              <a:gd name="adj1" fmla="val -470"/>
            </a:avLst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9" name="Image 28" descr="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488" y="4044093"/>
            <a:ext cx="539552" cy="514261"/>
          </a:xfrm>
          <a:prstGeom prst="rect">
            <a:avLst/>
          </a:prstGeom>
        </p:spPr>
      </p:pic>
      <p:cxnSp>
        <p:nvCxnSpPr>
          <p:cNvPr id="31" name="Connecteur en angle 30"/>
          <p:cNvCxnSpPr>
            <a:stCxn id="15" idx="2"/>
          </p:cNvCxnSpPr>
          <p:nvPr/>
        </p:nvCxnSpPr>
        <p:spPr bwMode="auto">
          <a:xfrm rot="16200000" flipH="1">
            <a:off x="2119656" y="2452543"/>
            <a:ext cx="289191" cy="2090893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3786037" y="2815499"/>
            <a:ext cx="843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Topologie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Storm</a:t>
            </a:r>
            <a:endParaRPr lang="fr-FR" sz="1200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36" name="Image 35" descr="UC-S2_Pos.png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562" y="3422857"/>
            <a:ext cx="240118" cy="410617"/>
          </a:xfrm>
          <a:prstGeom prst="rect">
            <a:avLst/>
          </a:prstGeom>
        </p:spPr>
      </p:pic>
      <p:pic>
        <p:nvPicPr>
          <p:cNvPr id="38" name="Image 37" descr="UC-S2_Pos.png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209" y="3786963"/>
            <a:ext cx="241620" cy="413186"/>
          </a:xfrm>
          <a:prstGeom prst="rect">
            <a:avLst/>
          </a:prstGeom>
        </p:spPr>
      </p:pic>
      <p:pic>
        <p:nvPicPr>
          <p:cNvPr id="39" name="Image 38" descr="UC-S2_Pos.png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561" y="4145627"/>
            <a:ext cx="240119" cy="410619"/>
          </a:xfrm>
          <a:prstGeom prst="rect">
            <a:avLst/>
          </a:prstGeom>
        </p:spPr>
      </p:pic>
      <p:cxnSp>
        <p:nvCxnSpPr>
          <p:cNvPr id="41" name="Connecteur droit avec flèche 40"/>
          <p:cNvCxnSpPr>
            <a:stCxn id="9" idx="4"/>
            <a:endCxn id="38" idx="1"/>
          </p:cNvCxnSpPr>
          <p:nvPr/>
        </p:nvCxnSpPr>
        <p:spPr bwMode="auto">
          <a:xfrm>
            <a:off x="3550931" y="3979002"/>
            <a:ext cx="405278" cy="1455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9" idx="4"/>
            <a:endCxn id="36" idx="1"/>
          </p:cNvCxnSpPr>
          <p:nvPr/>
        </p:nvCxnSpPr>
        <p:spPr bwMode="auto">
          <a:xfrm flipV="1">
            <a:off x="3550931" y="3628166"/>
            <a:ext cx="775631" cy="35083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9" idx="4"/>
            <a:endCxn id="39" idx="1"/>
          </p:cNvCxnSpPr>
          <p:nvPr/>
        </p:nvCxnSpPr>
        <p:spPr bwMode="auto">
          <a:xfrm>
            <a:off x="3550931" y="3979002"/>
            <a:ext cx="775630" cy="37193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2" name="Image 51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774" y="4678562"/>
            <a:ext cx="332323" cy="568293"/>
          </a:xfrm>
          <a:prstGeom prst="rect">
            <a:avLst/>
          </a:prstGeom>
        </p:spPr>
      </p:pic>
      <p:pic>
        <p:nvPicPr>
          <p:cNvPr id="53" name="Image 52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888" y="5026216"/>
            <a:ext cx="332323" cy="568293"/>
          </a:xfrm>
          <a:prstGeom prst="rect">
            <a:avLst/>
          </a:prstGeom>
        </p:spPr>
      </p:pic>
      <p:pic>
        <p:nvPicPr>
          <p:cNvPr id="54" name="Image 53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051" y="5364925"/>
            <a:ext cx="332323" cy="568293"/>
          </a:xfrm>
          <a:prstGeom prst="rect">
            <a:avLst/>
          </a:prstGeom>
        </p:spPr>
      </p:pic>
      <p:pic>
        <p:nvPicPr>
          <p:cNvPr id="55" name="Image 54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801" y="4962708"/>
            <a:ext cx="332323" cy="568293"/>
          </a:xfrm>
          <a:prstGeom prst="rect">
            <a:avLst/>
          </a:prstGeom>
        </p:spPr>
      </p:pic>
      <p:cxnSp>
        <p:nvCxnSpPr>
          <p:cNvPr id="63" name="Connecteur droit avec flèche 62"/>
          <p:cNvCxnSpPr>
            <a:stCxn id="36" idx="3"/>
            <a:endCxn id="53" idx="1"/>
          </p:cNvCxnSpPr>
          <p:nvPr/>
        </p:nvCxnSpPr>
        <p:spPr bwMode="auto">
          <a:xfrm>
            <a:off x="4566680" y="3628166"/>
            <a:ext cx="697208" cy="168219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>
            <a:stCxn id="36" idx="3"/>
          </p:cNvCxnSpPr>
          <p:nvPr/>
        </p:nvCxnSpPr>
        <p:spPr bwMode="auto">
          <a:xfrm flipV="1">
            <a:off x="4566680" y="3600880"/>
            <a:ext cx="701012" cy="2728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9" name="Image 68" descr="NEW_3-Normal-Backlo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563" y="5415824"/>
            <a:ext cx="274516" cy="224604"/>
          </a:xfrm>
          <a:prstGeom prst="rect">
            <a:avLst/>
          </a:prstGeom>
        </p:spPr>
      </p:pic>
      <p:pic>
        <p:nvPicPr>
          <p:cNvPr id="70" name="Image 69" descr="NEW_3-Normal-Backlo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577" y="5049732"/>
            <a:ext cx="274516" cy="224604"/>
          </a:xfrm>
          <a:prstGeom prst="rect">
            <a:avLst/>
          </a:prstGeom>
        </p:spPr>
      </p:pic>
      <p:pic>
        <p:nvPicPr>
          <p:cNvPr id="71" name="Image 70" descr="NEW_3-Normal-Backlo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866" y="5364925"/>
            <a:ext cx="274516" cy="224604"/>
          </a:xfrm>
          <a:prstGeom prst="rect">
            <a:avLst/>
          </a:prstGeom>
        </p:spPr>
      </p:pic>
      <p:pic>
        <p:nvPicPr>
          <p:cNvPr id="72" name="Image 71" descr="NEW_3-Normal-Backlo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85" y="5776238"/>
            <a:ext cx="274516" cy="224604"/>
          </a:xfrm>
          <a:prstGeom prst="rect">
            <a:avLst/>
          </a:prstGeom>
        </p:spPr>
      </p:pic>
      <p:sp>
        <p:nvSpPr>
          <p:cNvPr id="73" name="Ellipse 72"/>
          <p:cNvSpPr/>
          <p:nvPr/>
        </p:nvSpPr>
        <p:spPr>
          <a:xfrm>
            <a:off x="4934916" y="4631298"/>
            <a:ext cx="1899182" cy="1466704"/>
          </a:xfrm>
          <a:prstGeom prst="ellipse">
            <a:avLst/>
          </a:prstGeom>
          <a:noFill/>
          <a:ln>
            <a:solidFill>
              <a:srgbClr val="BFBFBF"/>
            </a:solidFill>
            <a:prstDash val="dash"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rgbClr val="00A2D8"/>
              </a:solidFill>
              <a:effectLst/>
              <a:latin typeface="+mn-lt"/>
            </a:endParaRPr>
          </a:p>
        </p:txBody>
      </p:sp>
      <p:sp>
        <p:nvSpPr>
          <p:cNvPr id="75" name="Ellipse 74"/>
          <p:cNvSpPr/>
          <p:nvPr/>
        </p:nvSpPr>
        <p:spPr>
          <a:xfrm>
            <a:off x="4917138" y="2773597"/>
            <a:ext cx="1899182" cy="1466704"/>
          </a:xfrm>
          <a:prstGeom prst="ellipse">
            <a:avLst/>
          </a:prstGeom>
          <a:noFill/>
          <a:ln>
            <a:solidFill>
              <a:srgbClr val="BFBFBF"/>
            </a:solidFill>
            <a:prstDash val="dash"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rgbClr val="00A2D8"/>
              </a:solidFill>
              <a:effectLst/>
              <a:latin typeface="+mn-lt"/>
            </a:endParaRPr>
          </a:p>
        </p:txBody>
      </p:sp>
      <p:sp>
        <p:nvSpPr>
          <p:cNvPr id="83" name="Ellipse 82"/>
          <p:cNvSpPr/>
          <p:nvPr/>
        </p:nvSpPr>
        <p:spPr>
          <a:xfrm>
            <a:off x="3696722" y="3244993"/>
            <a:ext cx="1122624" cy="1649962"/>
          </a:xfrm>
          <a:prstGeom prst="ellipse">
            <a:avLst/>
          </a:prstGeom>
          <a:noFill/>
          <a:ln>
            <a:solidFill>
              <a:srgbClr val="BFBFBF"/>
            </a:solidFill>
            <a:prstDash val="dash"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rgbClr val="00A2D8"/>
              </a:solidFill>
              <a:effectLst/>
              <a:latin typeface="+mn-lt"/>
            </a:endParaRPr>
          </a:p>
        </p:txBody>
      </p:sp>
      <p:sp>
        <p:nvSpPr>
          <p:cNvPr id="76" name="Ellipse 75"/>
          <p:cNvSpPr/>
          <p:nvPr/>
        </p:nvSpPr>
        <p:spPr>
          <a:xfrm>
            <a:off x="4917138" y="855905"/>
            <a:ext cx="1899182" cy="1466704"/>
          </a:xfrm>
          <a:prstGeom prst="ellipse">
            <a:avLst/>
          </a:prstGeom>
          <a:noFill/>
          <a:ln>
            <a:solidFill>
              <a:srgbClr val="BFBFBF"/>
            </a:solidFill>
            <a:prstDash val="dash"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rgbClr val="00A2D8"/>
              </a:solidFill>
              <a:effectLst/>
              <a:latin typeface="+mn-lt"/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2961" y="3642586"/>
            <a:ext cx="285306" cy="301230"/>
          </a:xfrm>
          <a:prstGeom prst="rect">
            <a:avLst/>
          </a:prstGeom>
        </p:spPr>
      </p:pic>
      <p:cxnSp>
        <p:nvCxnSpPr>
          <p:cNvPr id="87" name="Connecteur droit avec flèche 86"/>
          <p:cNvCxnSpPr>
            <a:stCxn id="36" idx="3"/>
            <a:endCxn id="113" idx="1"/>
          </p:cNvCxnSpPr>
          <p:nvPr/>
        </p:nvCxnSpPr>
        <p:spPr bwMode="auto">
          <a:xfrm flipV="1">
            <a:off x="4566680" y="1916612"/>
            <a:ext cx="1123320" cy="171155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>
            <a:stCxn id="113" idx="2"/>
            <a:endCxn id="102" idx="0"/>
          </p:cNvCxnSpPr>
          <p:nvPr/>
        </p:nvCxnSpPr>
        <p:spPr bwMode="auto">
          <a:xfrm>
            <a:off x="5856162" y="2200758"/>
            <a:ext cx="0" cy="6156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2" name="Image 101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000" y="2816454"/>
            <a:ext cx="332323" cy="568293"/>
          </a:xfrm>
          <a:prstGeom prst="rect">
            <a:avLst/>
          </a:prstGeom>
        </p:spPr>
      </p:pic>
      <p:pic>
        <p:nvPicPr>
          <p:cNvPr id="103" name="Image 10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0498" y="3157433"/>
            <a:ext cx="285306" cy="301230"/>
          </a:xfrm>
          <a:prstGeom prst="rect">
            <a:avLst/>
          </a:prstGeom>
        </p:spPr>
      </p:pic>
      <p:pic>
        <p:nvPicPr>
          <p:cNvPr id="104" name="Image 103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23" y="3174516"/>
            <a:ext cx="332323" cy="568293"/>
          </a:xfrm>
          <a:prstGeom prst="rect">
            <a:avLst/>
          </a:prstGeom>
        </p:spPr>
      </p:pic>
      <p:pic>
        <p:nvPicPr>
          <p:cNvPr id="105" name="Image 10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9321" y="3515495"/>
            <a:ext cx="285306" cy="301230"/>
          </a:xfrm>
          <a:prstGeom prst="rect">
            <a:avLst/>
          </a:prstGeom>
        </p:spPr>
      </p:pic>
      <p:pic>
        <p:nvPicPr>
          <p:cNvPr id="106" name="Image 105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186" y="3502816"/>
            <a:ext cx="332323" cy="568293"/>
          </a:xfrm>
          <a:prstGeom prst="rect">
            <a:avLst/>
          </a:prstGeom>
        </p:spPr>
      </p:pic>
      <p:pic>
        <p:nvPicPr>
          <p:cNvPr id="107" name="Imag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7684" y="3843795"/>
            <a:ext cx="285306" cy="301230"/>
          </a:xfrm>
          <a:prstGeom prst="rect">
            <a:avLst/>
          </a:prstGeom>
        </p:spPr>
      </p:pic>
      <p:pic>
        <p:nvPicPr>
          <p:cNvPr id="108" name="Image 107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746" y="1278425"/>
            <a:ext cx="332323" cy="568293"/>
          </a:xfrm>
          <a:prstGeom prst="rect">
            <a:avLst/>
          </a:prstGeom>
        </p:spPr>
      </p:pic>
      <p:pic>
        <p:nvPicPr>
          <p:cNvPr id="96" name="Image 9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4107" y="1679939"/>
            <a:ext cx="237016" cy="200429"/>
          </a:xfrm>
          <a:prstGeom prst="rect">
            <a:avLst/>
          </a:prstGeom>
        </p:spPr>
      </p:pic>
      <p:pic>
        <p:nvPicPr>
          <p:cNvPr id="109" name="Image 108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396" y="900214"/>
            <a:ext cx="332323" cy="568293"/>
          </a:xfrm>
          <a:prstGeom prst="rect">
            <a:avLst/>
          </a:prstGeom>
        </p:spPr>
      </p:pic>
      <p:pic>
        <p:nvPicPr>
          <p:cNvPr id="110" name="Image 10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9757" y="1301728"/>
            <a:ext cx="237016" cy="200429"/>
          </a:xfrm>
          <a:prstGeom prst="rect">
            <a:avLst/>
          </a:prstGeom>
        </p:spPr>
      </p:pic>
      <p:pic>
        <p:nvPicPr>
          <p:cNvPr id="111" name="Image 110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059" y="1312209"/>
            <a:ext cx="332323" cy="568293"/>
          </a:xfrm>
          <a:prstGeom prst="rect">
            <a:avLst/>
          </a:prstGeom>
        </p:spPr>
      </p:pic>
      <p:pic>
        <p:nvPicPr>
          <p:cNvPr id="112" name="Image 1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6420" y="1713723"/>
            <a:ext cx="237016" cy="200429"/>
          </a:xfrm>
          <a:prstGeom prst="rect">
            <a:avLst/>
          </a:prstGeom>
        </p:spPr>
      </p:pic>
      <p:pic>
        <p:nvPicPr>
          <p:cNvPr id="113" name="Image 112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000" y="1632465"/>
            <a:ext cx="332323" cy="568293"/>
          </a:xfrm>
          <a:prstGeom prst="rect">
            <a:avLst/>
          </a:prstGeom>
        </p:spPr>
      </p:pic>
      <p:pic>
        <p:nvPicPr>
          <p:cNvPr id="114" name="Image 1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92361" y="2033979"/>
            <a:ext cx="237016" cy="200429"/>
          </a:xfrm>
          <a:prstGeom prst="rect">
            <a:avLst/>
          </a:prstGeom>
        </p:spPr>
      </p:pic>
      <p:sp>
        <p:nvSpPr>
          <p:cNvPr id="56" name="ZoneTexte 55"/>
          <p:cNvSpPr txBox="1"/>
          <p:nvPr/>
        </p:nvSpPr>
        <p:spPr>
          <a:xfrm>
            <a:off x="6039757" y="4400465"/>
            <a:ext cx="122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Cluster </a:t>
            </a:r>
            <a:r>
              <a:rPr lang="fr-FR" sz="1200" dirty="0" err="1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NoSQL</a:t>
            </a:r>
            <a:r>
              <a:rPr lang="fr-FR" sz="1200" dirty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 </a:t>
            </a:r>
            <a:endParaRPr lang="fr-FR" sz="1200" dirty="0" smtClean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(indexation)</a:t>
            </a:r>
            <a:endParaRPr lang="fr-FR" sz="1200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6092093" y="2631788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Cluster </a:t>
            </a:r>
            <a:r>
              <a:rPr lang="fr-FR" sz="1200" dirty="0" err="1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Big</a:t>
            </a: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 DATA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(stockage)</a:t>
            </a:r>
            <a:endParaRPr lang="fr-FR" sz="1200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6155780" y="816760"/>
            <a:ext cx="1356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Cluster </a:t>
            </a:r>
            <a:b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</a:b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machine </a:t>
            </a:r>
            <a:r>
              <a:rPr lang="fr-FR" sz="1200" dirty="0" err="1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learning</a:t>
            </a:r>
            <a:endParaRPr lang="fr-FR" sz="1200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985542"/>
      </p:ext>
    </p:extLst>
  </p:cSld>
  <p:clrMapOvr>
    <a:masterClrMapping/>
  </p:clrMapOvr>
</p:sld>
</file>

<file path=ppt/theme/theme1.xml><?xml version="1.0" encoding="utf-8"?>
<a:theme xmlns:a="http://schemas.openxmlformats.org/drawingml/2006/main" name="modele-LIVRABLE-V0.10.4">
  <a:themeElements>
    <a:clrScheme name="Personnalisée 8">
      <a:dk1>
        <a:srgbClr val="FFFFFF"/>
      </a:dk1>
      <a:lt1>
        <a:srgbClr val="FFFFFF"/>
      </a:lt1>
      <a:dk2>
        <a:srgbClr val="000000"/>
      </a:dk2>
      <a:lt2>
        <a:srgbClr val="FFFFFF"/>
      </a:lt2>
      <a:accent1>
        <a:srgbClr val="00A2D8"/>
      </a:accent1>
      <a:accent2>
        <a:srgbClr val="FAB434"/>
      </a:accent2>
      <a:accent3>
        <a:srgbClr val="78B755"/>
      </a:accent3>
      <a:accent4>
        <a:srgbClr val="E63527"/>
      </a:accent4>
      <a:accent5>
        <a:srgbClr val="78C6C3"/>
      </a:accent5>
      <a:accent6>
        <a:srgbClr val="002458"/>
      </a:accent6>
      <a:hlink>
        <a:srgbClr val="000000"/>
      </a:hlink>
      <a:folHlink>
        <a:srgbClr val="808080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BFBFBF"/>
          </a:solidFill>
        </a:ln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rgbClr val="00A2D8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2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</a:defRPr>
        </a:defPPr>
      </a:lstStyle>
    </a:tx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49</Words>
  <Application>Microsoft Macintosh PowerPoint</Application>
  <PresentationFormat>Présentation à l'écran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modele-LIVRABLE-V0.10.4</vt:lpstr>
      <vt:lpstr>Présentation PowerPoint</vt:lpstr>
      <vt:lpstr>Présentation PowerPoint</vt:lpstr>
      <vt:lpstr>Présentation PowerPoint</vt:lpstr>
    </vt:vector>
  </TitlesOfParts>
  <Company>OCTO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Cédrick Lunven</dc:creator>
  <cp:lastModifiedBy>Julien Kirch</cp:lastModifiedBy>
  <cp:revision>37</cp:revision>
  <dcterms:created xsi:type="dcterms:W3CDTF">2014-10-18T00:26:10Z</dcterms:created>
  <dcterms:modified xsi:type="dcterms:W3CDTF">2015-01-21T08:14:53Z</dcterms:modified>
</cp:coreProperties>
</file>