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6"/>
  </p:notesMasterIdLst>
  <p:sldIdLst>
    <p:sldId id="256" r:id="rId5"/>
    <p:sldId id="258" r:id="rId6"/>
    <p:sldId id="260" r:id="rId7"/>
    <p:sldId id="261" r:id="rId8"/>
    <p:sldId id="30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8" r:id="rId19"/>
    <p:sldId id="271" r:id="rId20"/>
    <p:sldId id="272" r:id="rId21"/>
    <p:sldId id="309" r:id="rId22"/>
    <p:sldId id="273" r:id="rId23"/>
    <p:sldId id="274" r:id="rId24"/>
    <p:sldId id="310" r:id="rId25"/>
    <p:sldId id="275" r:id="rId26"/>
    <p:sldId id="311" r:id="rId27"/>
    <p:sldId id="312" r:id="rId28"/>
    <p:sldId id="313" r:id="rId29"/>
    <p:sldId id="314" r:id="rId30"/>
    <p:sldId id="31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316" r:id="rId40"/>
    <p:sldId id="317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8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60"/>
            <p14:sldId id="261"/>
            <p14:sldId id="30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308"/>
            <p14:sldId id="271"/>
            <p14:sldId id="272"/>
            <p14:sldId id="309"/>
            <p14:sldId id="273"/>
            <p14:sldId id="274"/>
            <p14:sldId id="310"/>
            <p14:sldId id="275"/>
            <p14:sldId id="311"/>
            <p14:sldId id="312"/>
            <p14:sldId id="313"/>
            <p14:sldId id="314"/>
            <p14:sldId id="31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16"/>
            <p14:sldId id="31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18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record with NULL in one of its attributes is involved in a comparison operation, the result is considered to be UNKNOWN (It may be TRU or it may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B57551-3F6B-454E-A15C-408F6B3C4034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0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a query written with nested select-from-where blocks and using the = or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comparison operators can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expressed as a single block query. For example, Q16 may be written as in Q16A: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Fall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Use tuples of values in comparisons </a:t>
            </a:r>
          </a:p>
          <a:p>
            <a:pPr lvl="1"/>
            <a:r>
              <a:rPr lang="en-US" altLang="en-US" sz="2000" dirty="0" smtClean="0"/>
              <a:t>Place them within parentheses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0" y="3449751"/>
            <a:ext cx="6562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6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Use other comparison operators to compare a single value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ANY </a:t>
            </a:r>
            <a:r>
              <a:rPr lang="en-US" altLang="en-US" sz="2000" dirty="0" smtClean="0"/>
              <a:t>(or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SOME</a:t>
            </a:r>
            <a:r>
              <a:rPr lang="en-US" altLang="en-US" sz="2000" dirty="0" smtClean="0"/>
              <a:t>) operator </a:t>
            </a:r>
          </a:p>
          <a:p>
            <a:pPr lvl="2"/>
            <a:r>
              <a:rPr lang="en-US" altLang="en-US" sz="1800" dirty="0" smtClean="0"/>
              <a:t>Returns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1800" dirty="0" smtClean="0"/>
              <a:t>if the value </a:t>
            </a:r>
            <a:r>
              <a:rPr lang="en-US" altLang="en-US" sz="1800" i="1" dirty="0" smtClean="0"/>
              <a:t>v</a:t>
            </a:r>
            <a:r>
              <a:rPr lang="en-US" altLang="en-US" sz="1800" dirty="0" smtClean="0"/>
              <a:t> is equal to some value in the set </a:t>
            </a:r>
            <a:r>
              <a:rPr lang="en-US" altLang="en-US" sz="1800" i="1" dirty="0" smtClean="0"/>
              <a:t>V</a:t>
            </a:r>
            <a:r>
              <a:rPr lang="en-US" altLang="en-US" sz="1800" dirty="0" smtClean="0"/>
              <a:t> and is hence equivalent to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z="2000" dirty="0" smtClean="0"/>
              <a:t>Other operators that can be combined with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2000" dirty="0" smtClean="0"/>
              <a:t> (or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sz="2000" dirty="0" smtClean="0"/>
              <a:t>):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 smtClean="0">
                <a:cs typeface="Courier New" panose="02070309020205020404" pitchFamily="49" charset="0"/>
              </a:rPr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2000" dirty="0" smtClean="0"/>
              <a:t>, and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altLang="en-US" sz="2000" dirty="0" smtClean="0">
                <a:cs typeface="Courier New" panose="02070309020205020404" pitchFamily="49" charset="0"/>
              </a:rPr>
              <a:t>value must exceed all values from nested query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76838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Avoid potential errors and ambiguities</a:t>
            </a:r>
          </a:p>
          <a:p>
            <a:pPr lvl="1"/>
            <a:r>
              <a:rPr lang="en-US" altLang="en-US" sz="2000" dirty="0" smtClean="0"/>
              <a:t>Create tuple variables (aliases) for all tables referenced in SQL query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48" y="3414486"/>
            <a:ext cx="72723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0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Correlated Nested Queries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Queries that are nested using the = or IN comparison operator </a:t>
            </a:r>
            <a:r>
              <a:rPr lang="en-US" altLang="en-US" dirty="0" smtClean="0"/>
              <a:t>can be collapsed into one single block: E.g., Q16 can be written as: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SELECT</a:t>
            </a:r>
            <a:r>
              <a:rPr lang="en-US" altLang="en-US" sz="1800" dirty="0">
                <a:solidFill>
                  <a:srgbClr val="800000"/>
                </a:solidFill>
              </a:rPr>
              <a:t>	              </a:t>
            </a:r>
            <a:r>
              <a:rPr lang="en-US" altLang="en-US" sz="1800" dirty="0" err="1">
                <a:solidFill>
                  <a:srgbClr val="800000"/>
                </a:solidFill>
              </a:rPr>
              <a:t>E.Fname</a:t>
            </a:r>
            <a:r>
              <a:rPr lang="en-US" altLang="en-US" sz="1800" dirty="0">
                <a:solidFill>
                  <a:srgbClr val="800000"/>
                </a:solidFill>
              </a:rPr>
              <a:t>, </a:t>
            </a:r>
            <a:r>
              <a:rPr lang="en-US" altLang="en-US" sz="1800" dirty="0" err="1">
                <a:solidFill>
                  <a:srgbClr val="800000"/>
                </a:solidFill>
              </a:rPr>
              <a:t>E.Lname</a:t>
            </a:r>
            <a:endParaRPr lang="en-US" altLang="en-US" sz="1800" dirty="0">
              <a:solidFill>
                <a:srgbClr val="8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800000"/>
                </a:solidFill>
              </a:rPr>
              <a:t>	</a:t>
            </a:r>
            <a:r>
              <a:rPr lang="en-US" altLang="en-US" sz="1800" dirty="0" smtClean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FROM</a:t>
            </a:r>
            <a:r>
              <a:rPr lang="en-US" altLang="en-US" sz="1800" dirty="0">
                <a:solidFill>
                  <a:srgbClr val="800000"/>
                </a:solidFill>
              </a:rPr>
              <a:t>		EMPLOYEE </a:t>
            </a:r>
            <a:r>
              <a:rPr lang="en-US" altLang="en-US" sz="1800" b="1" dirty="0">
                <a:solidFill>
                  <a:srgbClr val="800000"/>
                </a:solidFill>
              </a:rPr>
              <a:t>AS</a:t>
            </a:r>
            <a:r>
              <a:rPr lang="en-US" altLang="en-US" sz="1800" dirty="0">
                <a:solidFill>
                  <a:srgbClr val="800000"/>
                </a:solidFill>
              </a:rPr>
              <a:t> E, DEPENDENT </a:t>
            </a:r>
            <a:r>
              <a:rPr lang="en-US" altLang="en-US" sz="1800" b="1" dirty="0">
                <a:solidFill>
                  <a:srgbClr val="800000"/>
                </a:solidFill>
              </a:rPr>
              <a:t>AS</a:t>
            </a:r>
            <a:r>
              <a:rPr lang="en-US" altLang="en-US" sz="1800" dirty="0">
                <a:solidFill>
                  <a:srgbClr val="800000"/>
                </a:solidFill>
              </a:rPr>
              <a:t>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800000"/>
                </a:solidFill>
              </a:rPr>
              <a:t>	</a:t>
            </a:r>
            <a:r>
              <a:rPr lang="en-US" altLang="en-US" sz="1800" dirty="0" smtClean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WHERE</a:t>
            </a:r>
            <a:r>
              <a:rPr lang="en-US" altLang="en-US" sz="1800" dirty="0">
                <a:solidFill>
                  <a:srgbClr val="800000"/>
                </a:solidFill>
              </a:rPr>
              <a:t>		</a:t>
            </a:r>
            <a:r>
              <a:rPr lang="en-US" altLang="en-US" sz="1800" dirty="0" err="1">
                <a:solidFill>
                  <a:srgbClr val="800000"/>
                </a:solidFill>
              </a:rPr>
              <a:t>E.Ssn</a:t>
            </a:r>
            <a:r>
              <a:rPr lang="en-US" altLang="en-US" sz="1800" dirty="0">
                <a:solidFill>
                  <a:srgbClr val="800000"/>
                </a:solidFill>
              </a:rPr>
              <a:t>=</a:t>
            </a:r>
            <a:r>
              <a:rPr lang="en-US" altLang="en-US" sz="1800" dirty="0" err="1">
                <a:solidFill>
                  <a:srgbClr val="800000"/>
                </a:solidFill>
              </a:rPr>
              <a:t>D.Essn</a:t>
            </a:r>
            <a:r>
              <a:rPr lang="en-US" altLang="en-US" sz="1800" dirty="0">
                <a:solidFill>
                  <a:srgbClr val="800000"/>
                </a:solidFill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</a:rPr>
              <a:t>AND</a:t>
            </a:r>
            <a:r>
              <a:rPr lang="en-US" altLang="en-US" sz="1800" dirty="0">
                <a:solidFill>
                  <a:srgbClr val="800000"/>
                </a:solidFill>
              </a:rPr>
              <a:t> 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E.Sex</a:t>
            </a:r>
            <a:r>
              <a:rPr lang="en-US" altLang="en-US" sz="1800" dirty="0" smtClean="0">
                <a:solidFill>
                  <a:srgbClr val="800000"/>
                </a:solidFill>
              </a:rPr>
              <a:t>=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D.Sex</a:t>
            </a:r>
            <a:r>
              <a:rPr lang="en-US" altLang="en-US" sz="1800" dirty="0" smtClean="0">
                <a:solidFill>
                  <a:srgbClr val="800000"/>
                </a:solidFill>
              </a:rPr>
              <a:t> 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AND</a:t>
            </a:r>
            <a:r>
              <a:rPr lang="en-US" altLang="en-US" sz="1800" dirty="0" smtClean="0">
                <a:solidFill>
                  <a:srgbClr val="800000"/>
                </a:solidFill>
              </a:rPr>
              <a:t>  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E.Fname</a:t>
            </a:r>
            <a:r>
              <a:rPr lang="en-US" altLang="en-US" sz="1800" dirty="0" smtClean="0">
                <a:solidFill>
                  <a:srgbClr val="800000"/>
                </a:solidFill>
              </a:rPr>
              <a:t>=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D.Dependent_name</a:t>
            </a:r>
            <a:r>
              <a:rPr lang="en-US" altLang="en-US" sz="1800" dirty="0">
                <a:solidFill>
                  <a:srgbClr val="800000"/>
                </a:solidFill>
              </a:rPr>
              <a:t>;</a:t>
            </a:r>
          </a:p>
          <a:p>
            <a:r>
              <a:rPr lang="en-US" altLang="en-US" b="1" dirty="0" smtClean="0"/>
              <a:t>Correlated</a:t>
            </a:r>
            <a:r>
              <a:rPr lang="en-US" altLang="en-US" dirty="0" smtClean="0"/>
              <a:t> nested query </a:t>
            </a:r>
          </a:p>
          <a:p>
            <a:pPr lvl="1"/>
            <a:r>
              <a:rPr lang="en-US" altLang="en-US" dirty="0" smtClean="0"/>
              <a:t>Evaluated once for each tuple in the outer query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180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Explicit Sets and Renaming of Attributes in SQL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Can use explicit set of values in WHERE clause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   Q17:</a:t>
            </a: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 smtClean="0">
                <a:solidFill>
                  <a:srgbClr val="595959"/>
                </a:solidFill>
              </a:rPr>
              <a:t>SELECT</a:t>
            </a:r>
            <a:r>
              <a:rPr lang="en-US" altLang="en-US" b="1" dirty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	DISTINCT</a:t>
            </a:r>
            <a:r>
              <a:rPr lang="en-US" altLang="en-US" dirty="0" smtClean="0">
                <a:solidFill>
                  <a:srgbClr val="595959"/>
                </a:solidFill>
              </a:rPr>
              <a:t> </a:t>
            </a:r>
            <a:r>
              <a:rPr lang="en-US" altLang="en-US" dirty="0" err="1" smtClean="0">
                <a:solidFill>
                  <a:srgbClr val="595959"/>
                </a:solidFill>
              </a:rPr>
              <a:t>Essn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595959"/>
                </a:solidFill>
              </a:rPr>
              <a:t>	</a:t>
            </a:r>
            <a:r>
              <a:rPr lang="en-US" altLang="en-US" sz="1200" b="1" dirty="0" smtClean="0">
                <a:solidFill>
                  <a:srgbClr val="595959"/>
                </a:solidFill>
              </a:rPr>
              <a:t>		</a:t>
            </a:r>
            <a:r>
              <a:rPr lang="en-US" altLang="en-US" b="1" dirty="0" smtClean="0">
                <a:solidFill>
                  <a:srgbClr val="595959"/>
                </a:solidFill>
              </a:rPr>
              <a:t>FROM</a:t>
            </a: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dirty="0" smtClean="0">
                <a:solidFill>
                  <a:srgbClr val="595959"/>
                </a:solidFill>
              </a:rPr>
              <a:t>WORKS_ON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595959"/>
                </a:solidFill>
              </a:rPr>
              <a:t>	</a:t>
            </a:r>
            <a:r>
              <a:rPr lang="en-US" altLang="en-US" sz="1200" b="1" dirty="0" smtClean="0">
                <a:solidFill>
                  <a:srgbClr val="595959"/>
                </a:solidFill>
              </a:rPr>
              <a:t>		</a:t>
            </a:r>
            <a:r>
              <a:rPr lang="en-US" altLang="en-US" b="1" dirty="0" smtClean="0">
                <a:solidFill>
                  <a:srgbClr val="595959"/>
                </a:solidFill>
              </a:rPr>
              <a:t>WHERE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Pno</a:t>
            </a:r>
            <a:r>
              <a:rPr lang="en-US" altLang="en-US" dirty="0" smtClean="0">
                <a:solidFill>
                  <a:srgbClr val="595959"/>
                </a:solidFill>
              </a:rPr>
              <a:t> </a:t>
            </a:r>
            <a:r>
              <a:rPr lang="en-US" altLang="en-US" b="1" dirty="0">
                <a:solidFill>
                  <a:srgbClr val="595959"/>
                </a:solidFill>
              </a:rPr>
              <a:t>IN</a:t>
            </a:r>
            <a:r>
              <a:rPr lang="en-US" altLang="en-US" dirty="0">
                <a:solidFill>
                  <a:srgbClr val="595959"/>
                </a:solidFill>
              </a:rPr>
              <a:t> (1, 2, 3);</a:t>
            </a:r>
            <a:endParaRPr lang="en-US" altLang="en-US" sz="1200" dirty="0">
              <a:solidFill>
                <a:srgbClr val="595959"/>
              </a:solidFill>
            </a:endParaRPr>
          </a:p>
          <a:p>
            <a:r>
              <a:rPr lang="en-US" altLang="en-US" dirty="0" smtClean="0"/>
              <a:t>Use qualifier AS followed by desired new name</a:t>
            </a:r>
          </a:p>
          <a:p>
            <a:pPr lvl="1"/>
            <a:r>
              <a:rPr lang="en-US" altLang="en-US" dirty="0" smtClean="0"/>
              <a:t>Rename any attribute that appears in the result of a query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5045075"/>
            <a:ext cx="7431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SQL </a:t>
            </a:r>
            <a:r>
              <a:rPr lang="en-US" b="1" dirty="0"/>
              <a:t>EXCEPT</a:t>
            </a:r>
            <a:r>
              <a:rPr lang="en-US" dirty="0"/>
              <a:t> clause/operator is used to combine two SELECT statements and returns rows from the first SELECT statement that are not returned by the second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5490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Joined Tables in the FROM Clause of SQL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Joined table</a:t>
            </a:r>
          </a:p>
          <a:p>
            <a:pPr lvl="1"/>
            <a:r>
              <a:rPr lang="en-US" altLang="en-US" sz="2000" dirty="0" smtClean="0"/>
              <a:t>Permits users to specify a table resulting from a join operation in the FROM clause of a query</a:t>
            </a:r>
          </a:p>
          <a:p>
            <a:r>
              <a:rPr lang="en-US" altLang="en-US" sz="2400" dirty="0" smtClean="0"/>
              <a:t>The FROM clause in Q1A </a:t>
            </a:r>
          </a:p>
          <a:p>
            <a:pPr lvl="1"/>
            <a:r>
              <a:rPr lang="en-US" altLang="en-US" sz="2000" dirty="0" smtClean="0"/>
              <a:t>Contains a single joined table. JOIN may also be called INNER JOIN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894943"/>
            <a:ext cx="8081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49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JOINed Tables  in SQL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Specify different types of join</a:t>
            </a:r>
          </a:p>
          <a:p>
            <a:pPr lvl="1"/>
            <a:r>
              <a:rPr lang="en-US" altLang="en-US" sz="2000" dirty="0" smtClean="0"/>
              <a:t>NATURAL JOIN </a:t>
            </a:r>
          </a:p>
          <a:p>
            <a:pPr lvl="1"/>
            <a:r>
              <a:rPr lang="en-US" altLang="en-US" sz="2000" dirty="0" smtClean="0"/>
              <a:t>Various types of OUTER JOIN (LEFT, RIGHT, FULL )</a:t>
            </a:r>
          </a:p>
          <a:p>
            <a:r>
              <a:rPr lang="en-US" altLang="en-US" sz="2400" dirty="0" smtClean="0"/>
              <a:t>NATURAL JOIN on two relations R and S</a:t>
            </a:r>
          </a:p>
          <a:p>
            <a:pPr lvl="1"/>
            <a:r>
              <a:rPr lang="en-US" altLang="en-US" sz="2000" dirty="0" smtClean="0"/>
              <a:t>No join condition specified</a:t>
            </a:r>
          </a:p>
          <a:p>
            <a:pPr lvl="1"/>
            <a:r>
              <a:rPr lang="en-US" altLang="en-US" sz="2000" dirty="0" smtClean="0"/>
              <a:t>Is equivalent to an implicit EQUIJOIN condition for each pair of attributes with same name from R and S</a:t>
            </a:r>
          </a:p>
        </p:txBody>
      </p:sp>
    </p:spTree>
    <p:extLst>
      <p:ext uri="{BB962C8B-B14F-4D97-AF65-F5344CB8AC3E}">
        <p14:creationId xmlns:p14="http://schemas.microsoft.com/office/powerpoint/2010/main" val="3617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981301"/>
            <a:ext cx="8605157" cy="45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NATURAL JOIN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solidFill>
                  <a:srgbClr val="800000"/>
                </a:solidFill>
              </a:rPr>
              <a:t>Rename attributes of one relation so it can be joined with another using NATURAL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Q1B:       </a:t>
            </a:r>
            <a:r>
              <a:rPr lang="en-US" altLang="en-US" b="1" dirty="0" smtClean="0"/>
              <a:t>SELECT</a:t>
            </a:r>
            <a:r>
              <a:rPr lang="en-US" altLang="en-US" dirty="0"/>
              <a:t>        </a:t>
            </a:r>
            <a:r>
              <a:rPr lang="en-US" altLang="en-US" dirty="0" smtClean="0"/>
              <a:t>	</a:t>
            </a:r>
            <a:r>
              <a:rPr lang="en-US" altLang="en-US" dirty="0" err="1" smtClean="0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</a:t>
            </a:r>
            <a:r>
              <a:rPr lang="en-US" altLang="en-US" dirty="0" smtClean="0"/>
              <a:t>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/>
              <a:t>		FROM</a:t>
            </a:r>
            <a:r>
              <a:rPr lang="en-US" altLang="en-US" dirty="0"/>
              <a:t>	</a:t>
            </a:r>
            <a:r>
              <a:rPr lang="en-US" altLang="en-US" dirty="0" smtClean="0"/>
              <a:t>	(</a:t>
            </a:r>
            <a:r>
              <a:rPr lang="en-US" altLang="en-US" dirty="0"/>
              <a:t>EMPLOYEE </a:t>
            </a:r>
            <a:r>
              <a:rPr lang="en-US" altLang="en-US" b="1" dirty="0"/>
              <a:t>NATURAL </a:t>
            </a:r>
            <a:r>
              <a:rPr lang="en-US" altLang="en-US" b="1" dirty="0" smtClean="0"/>
              <a:t>JOIN </a:t>
            </a:r>
            <a:r>
              <a:rPr lang="en-US" altLang="en-US" dirty="0" smtClean="0"/>
              <a:t>(DEPARTMENT </a:t>
            </a:r>
            <a:r>
              <a:rPr lang="en-US" altLang="en-US" b="1" dirty="0"/>
              <a:t>AS</a:t>
            </a:r>
            <a:r>
              <a:rPr lang="en-US" altLang="en-US" dirty="0"/>
              <a:t> DEPT (</a:t>
            </a:r>
            <a:r>
              <a:rPr lang="en-US" altLang="en-US" dirty="0" err="1"/>
              <a:t>Dname</a:t>
            </a:r>
            <a:r>
              <a:rPr lang="en-US" altLang="en-US" dirty="0"/>
              <a:t>, </a:t>
            </a:r>
            <a:r>
              <a:rPr lang="en-US" altLang="en-US" dirty="0" err="1"/>
              <a:t>Dno</a:t>
            </a:r>
            <a:r>
              <a:rPr lang="en-US" altLang="en-US" dirty="0"/>
              <a:t>, </a:t>
            </a:r>
            <a:r>
              <a:rPr lang="en-US" altLang="en-US" dirty="0" smtClean="0"/>
              <a:t>				</a:t>
            </a:r>
            <a:r>
              <a:rPr lang="en-US" altLang="en-US" dirty="0" err="1" smtClean="0"/>
              <a:t>Mssn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Msdate</a:t>
            </a:r>
            <a:r>
              <a:rPr lang="en-US" altLang="en-US" dirty="0" smtClean="0"/>
              <a:t>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	</a:t>
            </a:r>
            <a:r>
              <a:rPr lang="en-US" altLang="en-US" b="1" smtClean="0"/>
              <a:t>	WHERE</a:t>
            </a:r>
            <a:r>
              <a:rPr lang="en-US" altLang="en-US"/>
              <a:t>	</a:t>
            </a:r>
            <a:r>
              <a:rPr lang="en-US" altLang="en-US" smtClean="0"/>
              <a:t>	Dname</a:t>
            </a:r>
            <a:r>
              <a:rPr lang="en-US" altLang="en-US" dirty="0"/>
              <a:t>=‘Research’;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The above works with </a:t>
            </a:r>
            <a:r>
              <a:rPr lang="en-US" altLang="en-US" sz="2400" dirty="0" err="1">
                <a:solidFill>
                  <a:srgbClr val="800000"/>
                </a:solidFill>
              </a:rPr>
              <a:t>EMPLOYEE.Dno</a:t>
            </a:r>
            <a:r>
              <a:rPr lang="en-US" altLang="en-US" sz="2400" dirty="0">
                <a:solidFill>
                  <a:srgbClr val="800000"/>
                </a:solidFill>
              </a:rPr>
              <a:t> = </a:t>
            </a:r>
            <a:r>
              <a:rPr lang="en-US" altLang="en-US" sz="2400" dirty="0" err="1">
                <a:solidFill>
                  <a:srgbClr val="800000"/>
                </a:solidFill>
              </a:rPr>
              <a:t>DEPT.Dno</a:t>
            </a:r>
            <a:r>
              <a:rPr lang="en-US" altLang="en-US" sz="2400" dirty="0">
                <a:solidFill>
                  <a:srgbClr val="800000"/>
                </a:solidFill>
              </a:rPr>
              <a:t> as an implicit join condition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61A88808-EB0D-4DAF-BD82-FEBE98F1508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7</a:t>
            </a:r>
          </a:p>
          <a:p>
            <a:pPr algn="ctr">
              <a:buNone/>
              <a:defRPr/>
            </a:pPr>
            <a:r>
              <a:rPr lang="en-US" sz="3600" dirty="0"/>
              <a:t>More SQL: Complex Queries,</a:t>
            </a:r>
            <a:br>
              <a:rPr lang="en-US" sz="3600" dirty="0"/>
            </a:br>
            <a:r>
              <a:rPr lang="en-US" sz="3600" dirty="0"/>
              <a:t>Triggers, Views, and</a:t>
            </a:r>
            <a:br>
              <a:rPr lang="en-US" sz="3600" dirty="0"/>
            </a:br>
            <a:r>
              <a:rPr lang="en-US" sz="3600" dirty="0"/>
              <a:t>Schema Modification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INNER and OUTER Joins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200"/>
              <a:t>INNER JOIN  </a:t>
            </a:r>
            <a:r>
              <a:rPr lang="en-US" altLang="en-US" sz="2200" b="1"/>
              <a:t>(versus </a:t>
            </a:r>
            <a:r>
              <a:rPr lang="en-US" altLang="en-US" sz="2200"/>
              <a:t>OUTER JOIN</a:t>
            </a:r>
            <a:r>
              <a:rPr lang="en-US" altLang="en-US" sz="2200" b="1"/>
              <a:t>)</a:t>
            </a:r>
          </a:p>
          <a:p>
            <a:pPr lvl="1"/>
            <a:r>
              <a:rPr lang="en-US" altLang="en-US" sz="2200"/>
              <a:t>Default type of join in a joined table</a:t>
            </a:r>
          </a:p>
          <a:p>
            <a:pPr lvl="1"/>
            <a:r>
              <a:rPr lang="en-US" altLang="en-US" sz="2200"/>
              <a:t>Tuple is included in the result only if a matching tuple exists in the other relation</a:t>
            </a:r>
          </a:p>
          <a:p>
            <a:r>
              <a:rPr lang="en-US" altLang="en-US" sz="2200"/>
              <a:t>LEFT OUTER JOIN 	</a:t>
            </a:r>
          </a:p>
          <a:p>
            <a:pPr lvl="1"/>
            <a:r>
              <a:rPr lang="en-US" altLang="en-US" sz="2200"/>
              <a:t>Every tuple in left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right table</a:t>
            </a:r>
          </a:p>
          <a:p>
            <a:r>
              <a:rPr lang="en-US" altLang="en-US" sz="2200"/>
              <a:t>RIGHT OUTER JOIN</a:t>
            </a:r>
          </a:p>
          <a:p>
            <a:pPr lvl="1"/>
            <a:r>
              <a:rPr lang="en-US" altLang="en-US" sz="2200"/>
              <a:t>Every tuple in right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left table</a:t>
            </a:r>
          </a:p>
        </p:txBody>
      </p:sp>
    </p:spTree>
    <p:extLst>
      <p:ext uri="{BB962C8B-B14F-4D97-AF65-F5344CB8AC3E}">
        <p14:creationId xmlns:p14="http://schemas.microsoft.com/office/powerpoint/2010/main" val="474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difference between inner and outer joins is that inner joins result in the </a:t>
            </a:r>
            <a:r>
              <a:rPr lang="en-US" b="1" dirty="0"/>
              <a:t>intersection</a:t>
            </a:r>
            <a:r>
              <a:rPr lang="en-US" dirty="0"/>
              <a:t> of two tables, whereas outer joins result in the </a:t>
            </a:r>
            <a:r>
              <a:rPr lang="en-US" b="1" dirty="0"/>
              <a:t>union</a:t>
            </a:r>
            <a:r>
              <a:rPr lang="en-US" dirty="0"/>
              <a:t> of two tables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Left and right outer joins are useful if you want to get all the values from one table but only the rows that match that table from the other table.</a:t>
            </a:r>
          </a:p>
        </p:txBody>
      </p:sp>
    </p:spTree>
    <p:extLst>
      <p:ext uri="{BB962C8B-B14F-4D97-AF65-F5344CB8AC3E}">
        <p14:creationId xmlns:p14="http://schemas.microsoft.com/office/powerpoint/2010/main" val="19823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LEFT OUTER JOIN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1132113" y="2133601"/>
            <a:ext cx="108131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	SELECT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Employee_Name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Supervisor_Name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FROM Employee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LEFT OUTER JOIN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EMPLOYEE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S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ON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cs typeface="Arial" panose="020B0604020202020204" pitchFamily="34" charset="0"/>
              </a:rPr>
              <a:t>ALTERNATE SYNTAX: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FROM  EMPLOYEE E, EMPLOYEE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+ =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741362"/>
            <a:ext cx="5486400" cy="356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66" y="850900"/>
            <a:ext cx="5114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171" y="609600"/>
            <a:ext cx="91585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	</a:t>
            </a:r>
            <a:r>
              <a:rPr lang="en-US" sz="2000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519362"/>
            <a:ext cx="5962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40" y="2845480"/>
            <a:ext cx="5876925" cy="3286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03086" y="606923"/>
            <a:ext cx="9361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OUTER JOIN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592409"/>
            <a:ext cx="8273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OUTER JOIN </a:t>
            </a: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46" y="3139168"/>
            <a:ext cx="5886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686" y="493486"/>
            <a:ext cx="94923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OUTER JOIN </a:t>
            </a: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85" y="3231243"/>
            <a:ext cx="5905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Multiway JOIN in the FROM clause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FULL OUTER JOIN – combines result if LEFT and RIGHT OUTER JOIN</a:t>
            </a:r>
          </a:p>
          <a:p>
            <a:r>
              <a:rPr lang="en-US" altLang="en-US" dirty="0" smtClean="0"/>
              <a:t>Can nest JOIN specifications for a </a:t>
            </a:r>
            <a:r>
              <a:rPr lang="en-US" altLang="en-US" dirty="0" err="1" smtClean="0"/>
              <a:t>multiway</a:t>
            </a:r>
            <a:r>
              <a:rPr lang="en-US" altLang="en-US" dirty="0" smtClean="0"/>
              <a:t>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404040"/>
                </a:solidFill>
              </a:rPr>
              <a:t>	</a:t>
            </a:r>
            <a:r>
              <a:rPr lang="en-US" altLang="en-US" b="1" dirty="0" smtClean="0">
                <a:solidFill>
                  <a:srgbClr val="404040"/>
                </a:solidFill>
              </a:rPr>
              <a:t>Q2A</a:t>
            </a:r>
            <a:r>
              <a:rPr lang="en-US" altLang="en-US" b="1" dirty="0">
                <a:solidFill>
                  <a:srgbClr val="404040"/>
                </a:solidFill>
              </a:rPr>
              <a:t>:</a:t>
            </a:r>
            <a:r>
              <a:rPr lang="en-US" altLang="en-US" dirty="0">
                <a:solidFill>
                  <a:srgbClr val="404040"/>
                </a:solidFill>
              </a:rPr>
              <a:t>	</a:t>
            </a:r>
            <a:r>
              <a:rPr lang="en-US" altLang="en-US" b="1" dirty="0">
                <a:solidFill>
                  <a:srgbClr val="404040"/>
                </a:solidFill>
              </a:rPr>
              <a:t>SELECT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</a:rPr>
              <a:t>	</a:t>
            </a:r>
            <a:r>
              <a:rPr lang="en-US" altLang="en-US" dirty="0" err="1" smtClean="0">
                <a:solidFill>
                  <a:srgbClr val="404040"/>
                </a:solidFill>
              </a:rPr>
              <a:t>Pnumber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 err="1">
                <a:solidFill>
                  <a:srgbClr val="404040"/>
                </a:solidFill>
              </a:rPr>
              <a:t>Dnum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 err="1">
                <a:solidFill>
                  <a:srgbClr val="404040"/>
                </a:solidFill>
              </a:rPr>
              <a:t>Lname</a:t>
            </a:r>
            <a:r>
              <a:rPr lang="en-US" altLang="en-US" dirty="0">
                <a:solidFill>
                  <a:srgbClr val="404040"/>
                </a:solidFill>
              </a:rPr>
              <a:t>, Address, </a:t>
            </a:r>
            <a:r>
              <a:rPr lang="en-US" altLang="en-US" dirty="0" err="1" smtClean="0">
                <a:solidFill>
                  <a:srgbClr val="404040"/>
                </a:solidFill>
              </a:rPr>
              <a:t>Bdate</a:t>
            </a:r>
            <a:endParaRPr lang="en-US" altLang="en-US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404040"/>
                </a:solidFill>
              </a:rPr>
              <a:t>	</a:t>
            </a:r>
            <a:r>
              <a:rPr lang="en-US" altLang="en-US" b="1" dirty="0" smtClean="0">
                <a:solidFill>
                  <a:srgbClr val="404040"/>
                </a:solidFill>
              </a:rPr>
              <a:t>		FROM</a:t>
            </a:r>
            <a:r>
              <a:rPr lang="en-US" altLang="en-US" dirty="0">
                <a:solidFill>
                  <a:srgbClr val="404040"/>
                </a:solidFill>
              </a:rPr>
              <a:t>	   </a:t>
            </a:r>
            <a:r>
              <a:rPr lang="en-US" altLang="en-US" dirty="0" smtClean="0">
                <a:solidFill>
                  <a:srgbClr val="404040"/>
                </a:solidFill>
              </a:rPr>
              <a:t>	((</a:t>
            </a:r>
            <a:r>
              <a:rPr lang="en-US" altLang="en-US" dirty="0">
                <a:solidFill>
                  <a:srgbClr val="404040"/>
                </a:solidFill>
              </a:rPr>
              <a:t>PROJECT </a:t>
            </a:r>
            <a:r>
              <a:rPr lang="en-US" altLang="en-US" b="1" dirty="0">
                <a:solidFill>
                  <a:srgbClr val="404040"/>
                </a:solidFill>
              </a:rPr>
              <a:t>JOIN</a:t>
            </a:r>
            <a:r>
              <a:rPr lang="en-US" altLang="en-US" dirty="0">
                <a:solidFill>
                  <a:srgbClr val="404040"/>
                </a:solidFill>
              </a:rPr>
              <a:t> DEPARTMENT </a:t>
            </a:r>
            <a:r>
              <a:rPr lang="en-US" altLang="en-US" b="1" dirty="0" smtClean="0">
                <a:solidFill>
                  <a:srgbClr val="404040"/>
                </a:solidFill>
              </a:rPr>
              <a:t>ON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</a:rPr>
              <a:t>Dnum</a:t>
            </a:r>
            <a:r>
              <a:rPr lang="en-US" altLang="en-US" dirty="0" smtClean="0">
                <a:solidFill>
                  <a:srgbClr val="404040"/>
                </a:solidFill>
              </a:rPr>
              <a:t>=</a:t>
            </a:r>
            <a:r>
              <a:rPr lang="en-US" altLang="en-US" dirty="0" err="1" smtClean="0">
                <a:solidFill>
                  <a:srgbClr val="404040"/>
                </a:solidFill>
              </a:rPr>
              <a:t>Dnumber</a:t>
            </a:r>
            <a:r>
              <a:rPr lang="en-US" altLang="en-US" dirty="0">
                <a:solidFill>
                  <a:srgbClr val="404040"/>
                </a:solidFill>
              </a:rPr>
              <a:t>)  </a:t>
            </a:r>
            <a:r>
              <a:rPr lang="en-US" altLang="en-US" dirty="0" smtClean="0">
                <a:solidFill>
                  <a:srgbClr val="404040"/>
                </a:solidFill>
              </a:rPr>
              <a:t>					</a:t>
            </a:r>
            <a:r>
              <a:rPr lang="en-US" altLang="en-US" b="1" dirty="0" smtClean="0">
                <a:solidFill>
                  <a:srgbClr val="404040"/>
                </a:solidFill>
              </a:rPr>
              <a:t>JOIN</a:t>
            </a:r>
            <a:r>
              <a:rPr lang="en-US" altLang="en-US" dirty="0" smtClean="0">
                <a:solidFill>
                  <a:srgbClr val="404040"/>
                </a:solidFill>
              </a:rPr>
              <a:t> EMPLOYEE </a:t>
            </a:r>
            <a:r>
              <a:rPr lang="en-US" altLang="en-US" b="1" dirty="0" smtClean="0">
                <a:solidFill>
                  <a:srgbClr val="404040"/>
                </a:solidFill>
              </a:rPr>
              <a:t>ON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</a:rPr>
              <a:t>Mgr_ssn</a:t>
            </a:r>
            <a:r>
              <a:rPr lang="en-US" altLang="en-US" dirty="0" smtClean="0">
                <a:solidFill>
                  <a:srgbClr val="404040"/>
                </a:solidFill>
              </a:rPr>
              <a:t>=</a:t>
            </a:r>
            <a:r>
              <a:rPr lang="en-US" altLang="en-US" dirty="0" err="1" smtClean="0">
                <a:solidFill>
                  <a:srgbClr val="404040"/>
                </a:solidFill>
              </a:rPr>
              <a:t>Ssn</a:t>
            </a:r>
            <a:r>
              <a:rPr lang="en-US" altLang="en-US" dirty="0">
                <a:solidFill>
                  <a:srgbClr val="40404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</a:rPr>
              <a:t>		</a:t>
            </a:r>
            <a:r>
              <a:rPr lang="en-US" altLang="en-US" dirty="0" smtClean="0">
                <a:solidFill>
                  <a:srgbClr val="404040"/>
                </a:solidFill>
              </a:rPr>
              <a:t>	</a:t>
            </a:r>
            <a:r>
              <a:rPr lang="en-US" altLang="en-US" b="1" dirty="0" smtClean="0">
                <a:solidFill>
                  <a:srgbClr val="404040"/>
                </a:solidFill>
              </a:rPr>
              <a:t>WHERE</a:t>
            </a:r>
            <a:r>
              <a:rPr lang="en-US" altLang="en-US" dirty="0" smtClean="0">
                <a:solidFill>
                  <a:srgbClr val="404040"/>
                </a:solidFill>
              </a:rPr>
              <a:t>   	</a:t>
            </a:r>
            <a:r>
              <a:rPr lang="en-US" altLang="en-US" dirty="0" err="1" smtClean="0">
                <a:solidFill>
                  <a:srgbClr val="404040"/>
                </a:solidFill>
              </a:rPr>
              <a:t>Plocation</a:t>
            </a:r>
            <a:r>
              <a:rPr lang="en-US" altLang="en-US" dirty="0">
                <a:solidFill>
                  <a:srgbClr val="404040"/>
                </a:solidFill>
              </a:rPr>
              <a:t>=‘Stafford’;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summarize information from multiple tuples into a single-tuple summary</a:t>
            </a:r>
          </a:p>
          <a:p>
            <a:r>
              <a:rPr lang="en-US" altLang="en-US" smtClean="0"/>
              <a:t>Built-in aggregate functions 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 smtClean="0"/>
              <a:t>,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mtClean="0"/>
              <a:t>, and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</a:p>
          <a:p>
            <a:r>
              <a:rPr lang="en-US" altLang="en-US" b="1" smtClean="0"/>
              <a:t>Grouping </a:t>
            </a:r>
          </a:p>
          <a:p>
            <a:pPr lvl="1"/>
            <a:r>
              <a:rPr lang="en-US" altLang="en-US" smtClean="0"/>
              <a:t>Create subgroups of tuples before summarizing</a:t>
            </a:r>
          </a:p>
          <a:p>
            <a:r>
              <a:rPr lang="en-US" altLang="en-US" smtClean="0"/>
              <a:t>To select entire groups,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 is used</a:t>
            </a:r>
          </a:p>
          <a:p>
            <a:r>
              <a:rPr lang="en-US" altLang="en-US" smtClean="0"/>
              <a:t>Aggregate functions can be used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mtClean="0"/>
              <a:t> clause or in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15920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Complex SQL Retrieval Queries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</a:t>
            </a:r>
            <a:r>
              <a:rPr lang="en-US" dirty="0" smtClean="0"/>
              <a:t>of the </a:t>
            </a:r>
            <a:r>
              <a:rPr lang="en-US" dirty="0"/>
              <a:t>generality and expressive power of the language, there are many additional features that allow users to specify more complex retrievals from the </a:t>
            </a:r>
            <a:r>
              <a:rPr lang="en-US" dirty="0" smtClean="0"/>
              <a:t>database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Nested queries, joined tables, and outer joins (in the FROM clause), aggregate functions, and grouping</a:t>
            </a:r>
          </a:p>
        </p:txBody>
      </p:sp>
    </p:spTree>
    <p:extLst>
      <p:ext uri="{BB962C8B-B14F-4D97-AF65-F5344CB8AC3E}">
        <p14:creationId xmlns:p14="http://schemas.microsoft.com/office/powerpoint/2010/main" val="769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Renaming Results of Aggregation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Following query returns a single row of computed values from EMPLOYEE table: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Q19:</a:t>
            </a:r>
            <a:r>
              <a:rPr lang="en-US" altLang="en-US" dirty="0">
                <a:solidFill>
                  <a:srgbClr val="595959"/>
                </a:solidFill>
              </a:rPr>
              <a:t>	       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SELECT</a:t>
            </a:r>
            <a:r>
              <a:rPr lang="en-US" altLang="en-US" dirty="0" smtClean="0">
                <a:solidFill>
                  <a:srgbClr val="595959"/>
                </a:solidFill>
              </a:rPr>
              <a:t>    </a:t>
            </a:r>
            <a:r>
              <a:rPr lang="en-US" altLang="en-US" b="1" dirty="0">
                <a:solidFill>
                  <a:srgbClr val="595959"/>
                </a:solidFill>
              </a:rPr>
              <a:t>SUM</a:t>
            </a:r>
            <a:r>
              <a:rPr lang="en-US" altLang="en-US" dirty="0">
                <a:solidFill>
                  <a:srgbClr val="595959"/>
                </a:solidFill>
              </a:rPr>
              <a:t> (Salary), </a:t>
            </a:r>
            <a:r>
              <a:rPr lang="en-US" altLang="en-US" b="1" dirty="0">
                <a:solidFill>
                  <a:srgbClr val="595959"/>
                </a:solidFill>
              </a:rPr>
              <a:t>MAX</a:t>
            </a:r>
            <a:r>
              <a:rPr lang="en-US" altLang="en-US" dirty="0">
                <a:solidFill>
                  <a:srgbClr val="595959"/>
                </a:solidFill>
              </a:rPr>
              <a:t> (Salary), </a:t>
            </a:r>
            <a:r>
              <a:rPr lang="en-US" altLang="en-US" b="1" dirty="0">
                <a:solidFill>
                  <a:srgbClr val="595959"/>
                </a:solidFill>
              </a:rPr>
              <a:t>MIN</a:t>
            </a:r>
            <a:r>
              <a:rPr lang="en-US" altLang="en-US" dirty="0">
                <a:solidFill>
                  <a:srgbClr val="595959"/>
                </a:solidFill>
              </a:rPr>
              <a:t> (</a:t>
            </a:r>
            <a:r>
              <a:rPr lang="en-US" altLang="en-US" dirty="0" smtClean="0">
                <a:solidFill>
                  <a:srgbClr val="595959"/>
                </a:solidFill>
              </a:rPr>
              <a:t>Salary), </a:t>
            </a:r>
            <a:r>
              <a:rPr lang="en-US" altLang="en-US" b="1" dirty="0" smtClean="0">
                <a:solidFill>
                  <a:srgbClr val="595959"/>
                </a:solidFill>
              </a:rPr>
              <a:t>AVG</a:t>
            </a:r>
            <a:r>
              <a:rPr lang="en-US" altLang="en-US" dirty="0">
                <a:solidFill>
                  <a:srgbClr val="595959"/>
                </a:solidFill>
              </a:rPr>
              <a:t> </a:t>
            </a:r>
            <a:r>
              <a:rPr lang="en-US" altLang="en-US" dirty="0" smtClean="0">
                <a:solidFill>
                  <a:srgbClr val="595959"/>
                </a:solidFill>
              </a:rPr>
              <a:t>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595959"/>
                </a:solidFill>
              </a:rPr>
              <a:t>			FROM</a:t>
            </a:r>
            <a:r>
              <a:rPr lang="en-US" altLang="en-US" dirty="0">
                <a:solidFill>
                  <a:srgbClr val="595959"/>
                </a:solidFill>
              </a:rPr>
              <a:t>	EMPLOYEE;</a:t>
            </a:r>
          </a:p>
          <a:p>
            <a:r>
              <a:rPr lang="en-US" altLang="en-US" sz="2400" dirty="0"/>
              <a:t>The result can be presented with new names: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Q19A:</a:t>
            </a:r>
            <a:r>
              <a:rPr lang="en-US" altLang="en-US" dirty="0">
                <a:solidFill>
                  <a:srgbClr val="595959"/>
                </a:solidFill>
              </a:rPr>
              <a:t>          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SELECT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b="1" dirty="0">
                <a:solidFill>
                  <a:srgbClr val="595959"/>
                </a:solidFill>
              </a:rPr>
              <a:t>SUM</a:t>
            </a:r>
            <a:r>
              <a:rPr lang="en-US" altLang="en-US" dirty="0">
                <a:solidFill>
                  <a:srgbClr val="595959"/>
                </a:solidFill>
              </a:rPr>
              <a:t> (Salary) </a:t>
            </a:r>
            <a:r>
              <a:rPr lang="en-US" altLang="en-US" b="1" dirty="0">
                <a:solidFill>
                  <a:srgbClr val="595959"/>
                </a:solidFill>
              </a:rPr>
              <a:t>AS </a:t>
            </a:r>
            <a:r>
              <a:rPr lang="en-US" altLang="en-US" dirty="0" err="1">
                <a:solidFill>
                  <a:srgbClr val="595959"/>
                </a:solidFill>
              </a:rPr>
              <a:t>Total_Sal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>
                <a:solidFill>
                  <a:srgbClr val="595959"/>
                </a:solidFill>
              </a:rPr>
              <a:t>MAX</a:t>
            </a:r>
            <a:r>
              <a:rPr lang="en-US" altLang="en-US" dirty="0">
                <a:solidFill>
                  <a:srgbClr val="595959"/>
                </a:solidFill>
              </a:rPr>
              <a:t> (Salary) </a:t>
            </a:r>
            <a:r>
              <a:rPr lang="en-US" altLang="en-US" b="1" dirty="0">
                <a:solidFill>
                  <a:srgbClr val="595959"/>
                </a:solidFill>
              </a:rPr>
              <a:t>AS </a:t>
            </a:r>
            <a:r>
              <a:rPr lang="en-US" altLang="en-US" dirty="0" err="1" smtClean="0">
                <a:solidFill>
                  <a:srgbClr val="595959"/>
                </a:solidFill>
              </a:rPr>
              <a:t>Highest_Sal</a:t>
            </a:r>
            <a:r>
              <a:rPr lang="en-US" altLang="en-US" dirty="0" smtClean="0">
                <a:solidFill>
                  <a:srgbClr val="595959"/>
                </a:solidFill>
              </a:rPr>
              <a:t>, </a:t>
            </a:r>
            <a:r>
              <a:rPr lang="en-US" altLang="en-US" b="1" dirty="0" smtClean="0">
                <a:solidFill>
                  <a:srgbClr val="595959"/>
                </a:solidFill>
              </a:rPr>
              <a:t>MIN</a:t>
            </a:r>
            <a:r>
              <a:rPr lang="en-US" altLang="en-US" dirty="0" smtClean="0">
                <a:solidFill>
                  <a:srgbClr val="595959"/>
                </a:solidFill>
              </a:rPr>
              <a:t> </a:t>
            </a:r>
            <a:r>
              <a:rPr lang="en-US" altLang="en-US" dirty="0">
                <a:solidFill>
                  <a:srgbClr val="595959"/>
                </a:solidFill>
              </a:rPr>
              <a:t>(Salary) </a:t>
            </a:r>
            <a:r>
              <a:rPr lang="en-US" altLang="en-US" b="1" dirty="0" smtClean="0">
                <a:solidFill>
                  <a:srgbClr val="595959"/>
                </a:solidFill>
              </a:rPr>
              <a:t>AS 			</a:t>
            </a:r>
            <a:r>
              <a:rPr lang="en-US" altLang="en-US" dirty="0" err="1" smtClean="0">
                <a:solidFill>
                  <a:srgbClr val="595959"/>
                </a:solidFill>
              </a:rPr>
              <a:t>Lowest_Sal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 smtClean="0">
                <a:solidFill>
                  <a:srgbClr val="595959"/>
                </a:solidFill>
              </a:rPr>
              <a:t>AVG </a:t>
            </a:r>
            <a:r>
              <a:rPr lang="en-US" altLang="en-US" dirty="0" smtClean="0">
                <a:solidFill>
                  <a:srgbClr val="595959"/>
                </a:solidFill>
              </a:rPr>
              <a:t>(Salary</a:t>
            </a:r>
            <a:r>
              <a:rPr lang="en-US" altLang="en-US" dirty="0">
                <a:solidFill>
                  <a:srgbClr val="595959"/>
                </a:solidFill>
              </a:rPr>
              <a:t>) </a:t>
            </a:r>
            <a:r>
              <a:rPr lang="en-US" altLang="en-US" b="1" dirty="0">
                <a:solidFill>
                  <a:srgbClr val="595959"/>
                </a:solidFill>
              </a:rPr>
              <a:t>AS </a:t>
            </a:r>
            <a:r>
              <a:rPr lang="en-US" altLang="en-US" dirty="0" err="1" smtClean="0">
                <a:solidFill>
                  <a:srgbClr val="595959"/>
                </a:solidFill>
              </a:rPr>
              <a:t>Average_Sal</a:t>
            </a:r>
            <a:endParaRPr lang="en-US" altLang="en-US" dirty="0" smtClean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595959"/>
                </a:solidFill>
              </a:rPr>
              <a:t>	       		</a:t>
            </a:r>
            <a:r>
              <a:rPr lang="en-US" altLang="en-US" b="1" dirty="0" smtClean="0">
                <a:solidFill>
                  <a:srgbClr val="595959"/>
                </a:solidFill>
              </a:rPr>
              <a:t>FROM</a:t>
            </a:r>
            <a:r>
              <a:rPr lang="en-US" altLang="en-US" dirty="0" smtClean="0">
                <a:solidFill>
                  <a:srgbClr val="595959"/>
                </a:solidFill>
              </a:rPr>
              <a:t>	EMPLOYEE;</a:t>
            </a:r>
          </a:p>
          <a:p>
            <a:endParaRPr lang="en-US" altLang="en-US" dirty="0">
              <a:solidFill>
                <a:srgbClr val="595959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5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 (cont’d.)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NULL values are discarded when aggregate functions are applied to a particular column</a:t>
            </a:r>
          </a:p>
          <a:p>
            <a:endParaRPr lang="en-US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56117"/>
            <a:ext cx="63246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4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on Booleans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 and ALL  may be applied as functions on Boolean Values.</a:t>
            </a:r>
          </a:p>
          <a:p>
            <a:r>
              <a:rPr lang="en-US" altLang="en-US" smtClean="0"/>
              <a:t>SOME returns true if at least one element in the collection is TRUE (similar to OR)</a:t>
            </a:r>
          </a:p>
          <a:p>
            <a:r>
              <a:rPr lang="en-US" altLang="en-US" smtClean="0"/>
              <a:t>ALL returns true if all of the elements in the collection are TRUE (similar to AND)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15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Clause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SQL </a:t>
            </a:r>
            <a:r>
              <a:rPr lang="en-US" b="1" dirty="0"/>
              <a:t>GROUP BY</a:t>
            </a:r>
            <a:r>
              <a:rPr lang="en-US" dirty="0"/>
              <a:t> clause is used in collaboration with the SELECT statement to arrange identical data into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GROUP BY clause follows the WHERE clause in a SELECT statement and precedes the ORDER BY </a:t>
            </a:r>
            <a:r>
              <a:rPr lang="en-US" dirty="0" smtClean="0"/>
              <a:t>clause</a:t>
            </a:r>
          </a:p>
          <a:p>
            <a:r>
              <a:rPr lang="en-US" altLang="en-US" b="1" dirty="0" smtClean="0"/>
              <a:t>Partition</a:t>
            </a:r>
            <a:r>
              <a:rPr lang="en-US" altLang="en-US" dirty="0" smtClean="0"/>
              <a:t> relation into subsets of tuples</a:t>
            </a:r>
          </a:p>
          <a:p>
            <a:pPr lvl="1"/>
            <a:r>
              <a:rPr lang="en-US" altLang="en-US" dirty="0" smtClean="0"/>
              <a:t>Based on </a:t>
            </a:r>
            <a:r>
              <a:rPr lang="en-US" altLang="en-US" b="1" dirty="0" smtClean="0"/>
              <a:t>grouping attribute(s)</a:t>
            </a:r>
          </a:p>
          <a:p>
            <a:pPr lvl="1"/>
            <a:r>
              <a:rPr lang="en-US" altLang="en-US" dirty="0" smtClean="0"/>
              <a:t>Apply function to each such group independently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dirty="0" smtClean="0"/>
              <a:t>clause </a:t>
            </a:r>
          </a:p>
          <a:p>
            <a:pPr lvl="1"/>
            <a:r>
              <a:rPr lang="en-US" altLang="en-US" dirty="0" smtClean="0"/>
              <a:t>Specifies grouping attributes</a:t>
            </a:r>
          </a:p>
          <a:p>
            <a:r>
              <a:rPr lang="en-US" altLang="en-US" dirty="0" smtClean="0"/>
              <a:t>COUNT (*) counts the number of rows in the group</a:t>
            </a:r>
          </a:p>
        </p:txBody>
      </p:sp>
    </p:spTree>
    <p:extLst>
      <p:ext uri="{BB962C8B-B14F-4D97-AF65-F5344CB8AC3E}">
        <p14:creationId xmlns:p14="http://schemas.microsoft.com/office/powerpoint/2010/main" val="10175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GROUP BY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400" dirty="0"/>
              <a:t>The grouping attribute must appear in the SELECT clause: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Q24: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b="1" dirty="0">
                <a:solidFill>
                  <a:srgbClr val="595959"/>
                </a:solidFill>
              </a:rPr>
              <a:t>SELECT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Dno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>
                <a:solidFill>
                  <a:srgbClr val="595959"/>
                </a:solidFill>
              </a:rPr>
              <a:t>COUNT</a:t>
            </a:r>
            <a:r>
              <a:rPr lang="en-US" altLang="en-US" dirty="0">
                <a:solidFill>
                  <a:srgbClr val="595959"/>
                </a:solidFill>
              </a:rPr>
              <a:t> (*), </a:t>
            </a:r>
            <a:r>
              <a:rPr lang="en-US" altLang="en-US" b="1" dirty="0">
                <a:solidFill>
                  <a:srgbClr val="595959"/>
                </a:solidFill>
              </a:rPr>
              <a:t>AVG</a:t>
            </a:r>
            <a:r>
              <a:rPr lang="en-US" altLang="en-US" dirty="0">
                <a:solidFill>
                  <a:srgbClr val="595959"/>
                </a:solidFill>
              </a:rPr>
              <a:t> 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FROM</a:t>
            </a:r>
            <a:r>
              <a:rPr lang="en-US" altLang="en-US" dirty="0">
                <a:solidFill>
                  <a:srgbClr val="595959"/>
                </a:solidFill>
              </a:rPr>
              <a:t>		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GROUP BY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err="1">
                <a:solidFill>
                  <a:srgbClr val="595959"/>
                </a:solidFill>
              </a:rPr>
              <a:t>Dno</a:t>
            </a:r>
            <a:r>
              <a:rPr lang="en-US" altLang="en-US" dirty="0">
                <a:solidFill>
                  <a:srgbClr val="595959"/>
                </a:solidFill>
              </a:rPr>
              <a:t>;</a:t>
            </a:r>
          </a:p>
          <a:p>
            <a:r>
              <a:rPr lang="en-US" altLang="en-US" sz="2400" dirty="0"/>
              <a:t>If the grouping attribute has NULL as a possible value, then a separate group is created for the null value (e.g., null </a:t>
            </a:r>
            <a:r>
              <a:rPr lang="en-US" altLang="en-US" sz="2400" dirty="0" err="1"/>
              <a:t>Dno</a:t>
            </a:r>
            <a:r>
              <a:rPr lang="en-US" altLang="en-US" sz="2400" dirty="0"/>
              <a:t> in the above query)</a:t>
            </a:r>
          </a:p>
          <a:p>
            <a:r>
              <a:rPr lang="en-US" altLang="en-US" sz="2400" dirty="0"/>
              <a:t>GROUP BY may be applied to the result of a JOIN: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595959"/>
                </a:solidFill>
              </a:rPr>
              <a:t>Q25:</a:t>
            </a:r>
            <a:r>
              <a:rPr lang="en-US" altLang="en-US" sz="1800" dirty="0">
                <a:solidFill>
                  <a:srgbClr val="595959"/>
                </a:solidFill>
              </a:rPr>
              <a:t>	</a:t>
            </a:r>
            <a:r>
              <a:rPr lang="en-US" altLang="en-US" sz="1800" b="1" dirty="0">
                <a:solidFill>
                  <a:srgbClr val="595959"/>
                </a:solidFill>
              </a:rPr>
              <a:t>SELECT</a:t>
            </a: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dirty="0" err="1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dirty="0" err="1">
                <a:solidFill>
                  <a:srgbClr val="595959"/>
                </a:solidFill>
              </a:rPr>
              <a:t>Pname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b="1" dirty="0">
                <a:solidFill>
                  <a:srgbClr val="595959"/>
                </a:solidFill>
              </a:rPr>
              <a:t>COUNT</a:t>
            </a:r>
            <a:r>
              <a:rPr lang="en-US" altLang="en-US" sz="1800" dirty="0">
                <a:solidFill>
                  <a:srgbClr val="595959"/>
                </a:solidFill>
              </a:rPr>
              <a:t> 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FROM</a:t>
            </a:r>
            <a:r>
              <a:rPr lang="en-US" altLang="en-US" sz="1800" dirty="0">
                <a:solidFill>
                  <a:srgbClr val="595959"/>
                </a:solidFill>
              </a:rPr>
              <a:t>		PROJECT, WORKS_ON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WHERE</a:t>
            </a: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dirty="0" err="1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=</a:t>
            </a:r>
            <a:r>
              <a:rPr lang="en-US" altLang="en-US" sz="1800" dirty="0" err="1">
                <a:solidFill>
                  <a:srgbClr val="595959"/>
                </a:solidFill>
              </a:rPr>
              <a:t>Pno</a:t>
            </a:r>
            <a:endParaRPr lang="en-US" altLang="en-US" sz="18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GROUP BY</a:t>
            </a:r>
            <a:r>
              <a:rPr lang="en-US" altLang="en-US" sz="1800" dirty="0">
                <a:solidFill>
                  <a:srgbClr val="595959"/>
                </a:solidFill>
              </a:rPr>
              <a:t>	</a:t>
            </a:r>
            <a:r>
              <a:rPr lang="en-US" altLang="en-US" sz="1800" dirty="0" smtClean="0">
                <a:solidFill>
                  <a:srgbClr val="595959"/>
                </a:solidFill>
              </a:rPr>
              <a:t>	</a:t>
            </a:r>
            <a:r>
              <a:rPr lang="en-US" altLang="en-US" sz="1800" dirty="0" err="1" smtClean="0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dirty="0" err="1">
                <a:solidFill>
                  <a:srgbClr val="595959"/>
                </a:solidFill>
              </a:rPr>
              <a:t>Pname</a:t>
            </a:r>
            <a:r>
              <a:rPr lang="en-US" altLang="en-US" sz="1800" dirty="0">
                <a:solidFill>
                  <a:srgbClr val="595959"/>
                </a:solidFill>
              </a:rPr>
              <a:t>;</a:t>
            </a:r>
          </a:p>
          <a:p>
            <a:endParaRPr lang="en-US" altLang="en-US" sz="2400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2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and HAVING Clauses (cont’d.)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clause</a:t>
            </a:r>
          </a:p>
          <a:p>
            <a:pPr lvl="1"/>
            <a:r>
              <a:rPr lang="en-US" altLang="en-US" sz="1900" dirty="0" smtClean="0"/>
              <a:t>Provides a condition to select or reject an entire group:</a:t>
            </a:r>
          </a:p>
          <a:p>
            <a:r>
              <a:rPr lang="en-US" altLang="en-US" b="1" dirty="0"/>
              <a:t>Query 26.</a:t>
            </a:r>
            <a:r>
              <a:rPr lang="en-US" altLang="en-US" dirty="0"/>
              <a:t> For each project </a:t>
            </a:r>
            <a:r>
              <a:rPr lang="en-US" altLang="en-US" i="1" dirty="0"/>
              <a:t>on which more than two employees work,</a:t>
            </a:r>
            <a:r>
              <a:rPr lang="en-US" altLang="en-US" dirty="0"/>
              <a:t> retrieve the project number, the project name, and the number of employees who work on the project.</a:t>
            </a:r>
          </a:p>
          <a:p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Q26: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b="1" dirty="0">
                <a:solidFill>
                  <a:srgbClr val="595959"/>
                </a:solidFill>
              </a:rPr>
              <a:t>SELECT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Pnumber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dirty="0" err="1">
                <a:solidFill>
                  <a:srgbClr val="595959"/>
                </a:solidFill>
              </a:rPr>
              <a:t>Pname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>
                <a:solidFill>
                  <a:srgbClr val="595959"/>
                </a:solidFill>
              </a:rPr>
              <a:t>COUNT</a:t>
            </a:r>
            <a:r>
              <a:rPr lang="en-US" altLang="en-US" dirty="0">
                <a:solidFill>
                  <a:srgbClr val="595959"/>
                </a:solidFill>
              </a:rPr>
              <a:t> (*)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FROM</a:t>
            </a:r>
            <a:r>
              <a:rPr lang="en-US" altLang="en-US" dirty="0">
                <a:solidFill>
                  <a:srgbClr val="595959"/>
                </a:solidFill>
              </a:rPr>
              <a:t>		PROJECT, WORKS_ON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WHERE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Pnumber</a:t>
            </a:r>
            <a:r>
              <a:rPr lang="en-US" altLang="en-US" dirty="0" smtClean="0">
                <a:solidFill>
                  <a:srgbClr val="595959"/>
                </a:solidFill>
              </a:rPr>
              <a:t>=</a:t>
            </a:r>
            <a:r>
              <a:rPr lang="en-US" altLang="en-US" dirty="0" err="1" smtClean="0">
                <a:solidFill>
                  <a:srgbClr val="595959"/>
                </a:solidFill>
              </a:rPr>
              <a:t>Pno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GROUP BY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err="1">
                <a:solidFill>
                  <a:srgbClr val="595959"/>
                </a:solidFill>
              </a:rPr>
              <a:t>Pnumber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dirty="0" err="1">
                <a:solidFill>
                  <a:srgbClr val="595959"/>
                </a:solidFill>
              </a:rPr>
              <a:t>Pname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HAVING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COUNT</a:t>
            </a:r>
            <a:r>
              <a:rPr lang="en-US" altLang="en-US" dirty="0" smtClean="0">
                <a:solidFill>
                  <a:srgbClr val="595959"/>
                </a:solidFill>
              </a:rPr>
              <a:t> 	(*) </a:t>
            </a:r>
            <a:r>
              <a:rPr lang="en-US" altLang="en-US" dirty="0">
                <a:solidFill>
                  <a:srgbClr val="595959"/>
                </a:solidFill>
              </a:rPr>
              <a:t>&gt; 2;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1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1218518"/>
            <a:ext cx="6706507" cy="43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1116" y="385155"/>
            <a:ext cx="5892799" cy="11092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	NAME, SUM(SALARY)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		CUSTOMERS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	NAME;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8" y="2387145"/>
            <a:ext cx="4230233" cy="42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the WHERE and the HAVING Clause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/>
              <a:t>Consider the query: we want to count the </a:t>
            </a:r>
            <a:r>
              <a:rPr lang="en-US" altLang="en-US" sz="2400" i="1"/>
              <a:t>total</a:t>
            </a:r>
            <a:r>
              <a:rPr lang="en-US" altLang="en-US" sz="2400"/>
              <a:t> number of employees whose salaries exceed $40,000 in each department, but only for departments where more than five employees work.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>
                <a:solidFill>
                  <a:srgbClr val="800000"/>
                </a:solidFill>
              </a:rPr>
              <a:t>INCORRECT QUERY:</a:t>
            </a:r>
            <a:endParaRPr lang="en-US" altLang="en-US" sz="2400"/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SELECT</a:t>
            </a:r>
            <a:r>
              <a:rPr lang="en-US" altLang="en-US" sz="2000">
                <a:solidFill>
                  <a:srgbClr val="595959"/>
                </a:solidFill>
              </a:rPr>
              <a:t>		Dno, </a:t>
            </a:r>
            <a:r>
              <a:rPr lang="en-US" altLang="en-US" sz="2000" b="1">
                <a:solidFill>
                  <a:srgbClr val="595959"/>
                </a:solidFill>
              </a:rPr>
              <a:t>COUNT</a:t>
            </a:r>
            <a:r>
              <a:rPr lang="en-US" altLang="en-US" sz="2000">
                <a:solidFill>
                  <a:srgbClr val="595959"/>
                </a:solidFill>
              </a:rPr>
              <a:t> (*)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FROM</a:t>
            </a:r>
            <a:r>
              <a:rPr lang="en-US" altLang="en-US" sz="2000">
                <a:solidFill>
                  <a:srgbClr val="595959"/>
                </a:solidFill>
              </a:rPr>
              <a:t>		EMPLOYEE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WHERE</a:t>
            </a:r>
            <a:r>
              <a:rPr lang="en-US" altLang="en-US" sz="2000">
                <a:solidFill>
                  <a:srgbClr val="595959"/>
                </a:solidFill>
              </a:rPr>
              <a:t>		Salary&gt;40000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GROUP BY</a:t>
            </a:r>
            <a:r>
              <a:rPr lang="en-US" altLang="en-US" sz="2000">
                <a:solidFill>
                  <a:srgbClr val="595959"/>
                </a:solidFill>
              </a:rPr>
              <a:t>	Dno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HAVING</a:t>
            </a: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COUNT</a:t>
            </a:r>
            <a:r>
              <a:rPr lang="en-US" altLang="en-US" sz="2000">
                <a:solidFill>
                  <a:srgbClr val="595959"/>
                </a:solidFill>
              </a:rPr>
              <a:t> (*) &gt; 5;</a:t>
            </a:r>
          </a:p>
          <a:p>
            <a:pPr marL="800100" lvl="2" indent="0"/>
            <a:endParaRPr lang="en-US" altLang="en-US" sz="28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smtClean="0"/>
              <a:t>Combining the WHERE and the HAVING Clause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95150C-5778-4833-B700-B43F4C2C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800000"/>
                </a:solidFill>
                <a:ea typeface="MS PGothic" panose="020B0600070205080204" pitchFamily="34" charset="-128"/>
              </a:rPr>
              <a:t>Correct Specification of the Query: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Note: the WHERE clause applies tuple by tuple whereas HAVING applies to entire group of tuples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80"/>
          <a:stretch>
            <a:fillRect/>
          </a:stretch>
        </p:blipFill>
        <p:spPr bwMode="auto">
          <a:xfrm>
            <a:off x="2116139" y="3500438"/>
            <a:ext cx="7221537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98" y="4462916"/>
            <a:ext cx="5086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Comparisons Involving NULL and Three-Valued Logic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Meanings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dirty="0" smtClean="0"/>
              <a:t>Unknown Value</a:t>
            </a:r>
          </a:p>
          <a:p>
            <a:pPr lvl="1"/>
            <a:r>
              <a:rPr lang="en-US" altLang="en-US" dirty="0" smtClean="0"/>
              <a:t>Unavailable or withheld value</a:t>
            </a:r>
          </a:p>
          <a:p>
            <a:pPr lvl="1"/>
            <a:r>
              <a:rPr lang="en-US" altLang="en-US" dirty="0" smtClean="0"/>
              <a:t>Not applicable attribute</a:t>
            </a:r>
          </a:p>
          <a:p>
            <a:r>
              <a:rPr lang="en-US" altLang="en-US" dirty="0" smtClean="0"/>
              <a:t>Each individual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 considered to be different from every other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</a:t>
            </a:r>
          </a:p>
          <a:p>
            <a:r>
              <a:rPr lang="en-US" altLang="en-US" dirty="0" smtClean="0"/>
              <a:t>SQL uses a three-valued logic: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r>
              <a:rPr lang="en-US" altLang="en-US" dirty="0" smtClean="0">
                <a:cs typeface="Courier New" panose="02070309020205020404" pitchFamily="49" charset="0"/>
              </a:rPr>
              <a:t>(like Maybe)</a:t>
            </a:r>
          </a:p>
          <a:p>
            <a:r>
              <a:rPr lang="en-US" altLang="en-US" b="1" dirty="0" smtClean="0">
                <a:cs typeface="Courier New" panose="02070309020205020404" pitchFamily="49" charset="0"/>
              </a:rPr>
              <a:t>NULL = NULL  comparison is avoided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EXPANDED Block Structure of SQL Queries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438400"/>
            <a:ext cx="61007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5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Specifying Constraints as Assertions and Actions as Triggers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Semantic Constraints: The following are beyond the scope of the EER and relational model 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</a:t>
            </a:r>
          </a:p>
          <a:p>
            <a:pPr lvl="1"/>
            <a:r>
              <a:rPr lang="en-US" altLang="en-US" smtClean="0"/>
              <a:t>Specify additional types of constraints outside scope of built-in relational model constraints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r>
              <a:rPr lang="en-US" altLang="en-US" smtClean="0"/>
              <a:t>Specify automatic actions that database system will perform when certain events and conditions occur</a:t>
            </a:r>
          </a:p>
        </p:txBody>
      </p:sp>
    </p:spTree>
    <p:extLst>
      <p:ext uri="{BB962C8B-B14F-4D97-AF65-F5344CB8AC3E}">
        <p14:creationId xmlns:p14="http://schemas.microsoft.com/office/powerpoint/2010/main" val="2164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General Constraints as Assertions in SQL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</a:p>
          <a:p>
            <a:pPr lvl="1"/>
            <a:r>
              <a:rPr lang="en-US" dirty="0"/>
              <a:t>An assertion is </a:t>
            </a:r>
            <a:r>
              <a:rPr lang="en-US" b="1" dirty="0"/>
              <a:t>a statement in SQL that ensures a certain condition will always exist in the database</a:t>
            </a:r>
            <a:r>
              <a:rPr lang="en-US" dirty="0"/>
              <a:t>. Assertions are like column and table constraints, except that they are specified separately from table definitions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Specify a query that selects any tuples that violate the desired condition</a:t>
            </a:r>
          </a:p>
          <a:p>
            <a:pPr lvl="1"/>
            <a:r>
              <a:rPr lang="en-US" altLang="en-US" dirty="0" smtClean="0"/>
              <a:t>Use only in cases where it goes beyond a simple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dirty="0" smtClean="0"/>
              <a:t> which applies to individual attributes and domains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3" y="5074562"/>
            <a:ext cx="5499101" cy="171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3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Triggers in SQL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 smtClean="0"/>
              <a:t>statement</a:t>
            </a:r>
          </a:p>
          <a:p>
            <a:pPr lvl="1"/>
            <a:r>
              <a:rPr lang="en-US" altLang="en-US" dirty="0" smtClean="0"/>
              <a:t>Used to monitor the database</a:t>
            </a:r>
          </a:p>
          <a:p>
            <a:r>
              <a:rPr lang="en-US" altLang="en-US" dirty="0" smtClean="0"/>
              <a:t>Typical trigger has three components which make it a rule for an “active database “ </a:t>
            </a:r>
          </a:p>
          <a:p>
            <a:pPr lvl="1"/>
            <a:r>
              <a:rPr lang="en-US" altLang="en-US" b="1" dirty="0" smtClean="0"/>
              <a:t>Event(s): </a:t>
            </a:r>
            <a:r>
              <a:rPr lang="en-US" dirty="0"/>
              <a:t>These are usually database update operations that are explicitly applied to the database 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Condition:  </a:t>
            </a:r>
            <a:r>
              <a:rPr lang="en-US" dirty="0"/>
              <a:t>determines whether the rule action should be executed 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Action: </a:t>
            </a:r>
            <a:r>
              <a:rPr lang="en-US" dirty="0"/>
              <a:t>The action is usually a sequence of SQL </a:t>
            </a:r>
            <a:r>
              <a:rPr lang="en-US" dirty="0" smtClean="0"/>
              <a:t>statements, but </a:t>
            </a:r>
            <a:r>
              <a:rPr lang="en-US" dirty="0"/>
              <a:t>it could also be a database transaction or an external program that </a:t>
            </a:r>
            <a:r>
              <a:rPr lang="en-US" dirty="0" smtClean="0"/>
              <a:t>will be </a:t>
            </a:r>
            <a:r>
              <a:rPr lang="en-US" dirty="0"/>
              <a:t>automatically </a:t>
            </a:r>
            <a:r>
              <a:rPr lang="en-US" dirty="0" smtClean="0"/>
              <a:t>executed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225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TRIGGERS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EXAMPLE with standard Syntax.(Note : other SQL implementations like PostgreSQL use a different syntax.)</a:t>
            </a:r>
          </a:p>
          <a:p>
            <a:endParaRPr lang="en-US" altLang="en-US" smtClean="0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1422400" y="3207657"/>
            <a:ext cx="8102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R5: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CREATE TRIGGER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SALARY_VIOLATION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BEFORE INSERT OR UPDATE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OF Salary,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ON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WHEN (NEW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.SALARY &gt;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SELECT Salary 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WHERE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= NEW.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))  INFORM_SUPERVISOR (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NEW.Supervisor.Ssn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525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(Virtual Tables) in SQL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Concept of a view in SQL</a:t>
            </a:r>
          </a:p>
          <a:p>
            <a:pPr lvl="1"/>
            <a:r>
              <a:rPr lang="en-US" altLang="en-US" smtClean="0"/>
              <a:t>Single table derived from other tables called the </a:t>
            </a:r>
            <a:r>
              <a:rPr lang="en-US" altLang="en-US" b="1" smtClean="0"/>
              <a:t>defining tables</a:t>
            </a:r>
          </a:p>
          <a:p>
            <a:pPr lvl="1"/>
            <a:r>
              <a:rPr lang="en-US" altLang="en-US" smtClean="0"/>
              <a:t>Considered to be a virtual table that is not necessarily populated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98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</a:t>
            </a: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</a:t>
            </a:r>
            <a:r>
              <a:rPr lang="en-US" altLang="en-US" sz="2800" dirty="0" smtClean="0"/>
              <a:t> command</a:t>
            </a:r>
          </a:p>
          <a:p>
            <a:pPr lvl="1"/>
            <a:r>
              <a:rPr lang="en-US" altLang="en-US" sz="2400" dirty="0"/>
              <a:t>Give table name, list of attribute names, and a query to specify the contents of the view</a:t>
            </a:r>
          </a:p>
          <a:p>
            <a:pPr lvl="1"/>
            <a:r>
              <a:rPr lang="en-US" altLang="en-US" sz="2400" dirty="0"/>
              <a:t>In V1, attributes retain the names from base tables. In V2, attributes are assigned names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1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68" y="2216461"/>
            <a:ext cx="7724667" cy="30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 (cont’d.)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Once a View is defined, SQL queries can use the View relation in the FROM clause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View is always up-to-date</a:t>
            </a:r>
          </a:p>
          <a:p>
            <a:pPr lvl="1"/>
            <a:r>
              <a:rPr lang="en-US" altLang="en-US" dirty="0" smtClean="0"/>
              <a:t>Responsibility of the DBMS and not the user </a:t>
            </a:r>
          </a:p>
          <a:p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altLang="en-US" dirty="0" smtClean="0"/>
              <a:t>command </a:t>
            </a:r>
          </a:p>
          <a:p>
            <a:pPr lvl="1"/>
            <a:r>
              <a:rPr lang="en-US" altLang="en-US" dirty="0" smtClean="0"/>
              <a:t>Dispose of a view</a:t>
            </a:r>
          </a:p>
        </p:txBody>
      </p:sp>
    </p:spTree>
    <p:extLst>
      <p:ext uri="{BB962C8B-B14F-4D97-AF65-F5344CB8AC3E}">
        <p14:creationId xmlns:p14="http://schemas.microsoft.com/office/powerpoint/2010/main" val="36870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Implementation, View Update, and Inline Views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Complex problem of efficiently implementing a view for querying</a:t>
            </a:r>
          </a:p>
          <a:p>
            <a:r>
              <a:rPr lang="en-US" altLang="en-US" b="1" smtClean="0"/>
              <a:t>Strategy1: Query modification	</a:t>
            </a:r>
            <a:r>
              <a:rPr lang="en-US" altLang="en-US" smtClean="0"/>
              <a:t>approach</a:t>
            </a:r>
          </a:p>
          <a:p>
            <a:pPr lvl="1"/>
            <a:r>
              <a:rPr lang="en-US" altLang="en-US" smtClean="0"/>
              <a:t>Compute the view as and when needed. Do not store permanently</a:t>
            </a:r>
          </a:p>
          <a:p>
            <a:pPr lvl="1"/>
            <a:r>
              <a:rPr lang="en-US" altLang="en-US" smtClean="0"/>
              <a:t>Modify view query into a query on underlying base tables</a:t>
            </a:r>
          </a:p>
          <a:p>
            <a:pPr lvl="1"/>
            <a:r>
              <a:rPr lang="en-US" altLang="en-US" smtClean="0"/>
              <a:t>Disadvantage: inefficient for views defined via complex queries that are time-consuming to execute</a:t>
            </a:r>
          </a:p>
        </p:txBody>
      </p:sp>
    </p:spTree>
    <p:extLst>
      <p:ext uri="{BB962C8B-B14F-4D97-AF65-F5344CB8AC3E}">
        <p14:creationId xmlns:p14="http://schemas.microsoft.com/office/powerpoint/2010/main" val="27759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record with </a:t>
            </a:r>
            <a:r>
              <a:rPr lang="en-US" b="1" dirty="0"/>
              <a:t>NULL</a:t>
            </a:r>
            <a:r>
              <a:rPr lang="en-US" dirty="0"/>
              <a:t> in one of </a:t>
            </a:r>
            <a:r>
              <a:rPr lang="en-US" dirty="0" smtClean="0"/>
              <a:t>its attributes </a:t>
            </a:r>
            <a:r>
              <a:rPr lang="en-US" dirty="0"/>
              <a:t>is involved in a comparison operation, the result is considered to </a:t>
            </a:r>
            <a:r>
              <a:rPr lang="en-US" dirty="0" smtClean="0"/>
              <a:t>be UNKNOWN </a:t>
            </a:r>
            <a:r>
              <a:rPr lang="en-US" dirty="0"/>
              <a:t>(it may be TRUE or it may be FALSE) </a:t>
            </a:r>
          </a:p>
        </p:txBody>
      </p:sp>
    </p:spTree>
    <p:extLst>
      <p:ext uri="{BB962C8B-B14F-4D97-AF65-F5344CB8AC3E}">
        <p14:creationId xmlns:p14="http://schemas.microsoft.com/office/powerpoint/2010/main" val="2201192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523287" cy="4572000"/>
          </a:xfrm>
        </p:spPr>
        <p:txBody>
          <a:bodyPr/>
          <a:lstStyle/>
          <a:p>
            <a:r>
              <a:rPr lang="en-US" altLang="en-US" b="1" smtClean="0"/>
              <a:t>Strategy 2: View materialization </a:t>
            </a:r>
          </a:p>
          <a:p>
            <a:pPr lvl="1"/>
            <a:r>
              <a:rPr lang="en-US" altLang="en-US" smtClean="0"/>
              <a:t>Physically create a temporary view table when the view is first queried </a:t>
            </a:r>
          </a:p>
          <a:p>
            <a:pPr lvl="1"/>
            <a:r>
              <a:rPr lang="en-US" altLang="en-US" smtClean="0"/>
              <a:t>Keep that table on the assumption that other queries on the view will follow</a:t>
            </a:r>
          </a:p>
          <a:p>
            <a:pPr lvl="1"/>
            <a:r>
              <a:rPr lang="en-US" altLang="en-US" smtClean="0"/>
              <a:t>Requires efficient strategy for automatically updating the view table when the base tables are updated</a:t>
            </a:r>
          </a:p>
          <a:p>
            <a:r>
              <a:rPr lang="en-US" altLang="en-US" b="1" smtClean="0"/>
              <a:t>Incremental update strategy for materialized views</a:t>
            </a:r>
          </a:p>
          <a:p>
            <a:pPr lvl="1"/>
            <a:r>
              <a:rPr lang="en-US" altLang="en-US" sz="2400"/>
              <a:t>DBMS determines what new tuples must be inserted, deleted, or modified in a materialized view table</a:t>
            </a:r>
          </a:p>
          <a:p>
            <a:pPr lvl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 (contd.)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Multiple ways to handle materialization:</a:t>
            </a:r>
          </a:p>
          <a:p>
            <a:pPr lvl="1"/>
            <a:r>
              <a:rPr lang="en-US" altLang="en-US" b="1" smtClean="0"/>
              <a:t>immediate update </a:t>
            </a:r>
            <a:r>
              <a:rPr lang="en-US" altLang="en-US" smtClean="0"/>
              <a:t>strategy updates a view as soon as the base tables are changed</a:t>
            </a:r>
          </a:p>
          <a:p>
            <a:pPr lvl="1"/>
            <a:r>
              <a:rPr lang="en-US" altLang="en-US" b="1" smtClean="0"/>
              <a:t>lazy update </a:t>
            </a:r>
            <a:r>
              <a:rPr lang="en-US" altLang="en-US" smtClean="0"/>
              <a:t>strategy updates the view when needed by a view query</a:t>
            </a:r>
          </a:p>
          <a:p>
            <a:pPr lvl="1"/>
            <a:r>
              <a:rPr lang="en-US" altLang="en-US" b="1" smtClean="0"/>
              <a:t>periodic update </a:t>
            </a:r>
            <a:r>
              <a:rPr lang="en-US" altLang="en-US" smtClean="0"/>
              <a:t>strategy updates the view periodically (in the latter strategy, a view query may get a result that is not up-to-date). This is commonly used in Banks, Retail store operations, etc.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326DFB82-D280-4C35-AE9E-CE21FBA8AC5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Update on a view defined on a single table without any aggregate functions</a:t>
            </a:r>
          </a:p>
          <a:p>
            <a:pPr lvl="1"/>
            <a:r>
              <a:rPr lang="en-US" altLang="en-US" sz="2400" dirty="0"/>
              <a:t>Can be mapped to an update on underlying base table- possible if the primary key is preserved in the view</a:t>
            </a:r>
          </a:p>
          <a:p>
            <a:r>
              <a:rPr lang="en-US" altLang="en-US" sz="2400" dirty="0"/>
              <a:t>Update not permitted on aggregate views. E.g.,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</a:rPr>
              <a:t>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UV2: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bg2">
                    <a:lumMod val="25000"/>
                  </a:schemeClr>
                </a:solidFill>
              </a:rPr>
              <a:t>UPDATE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DEPT_INFO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SET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	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</a:rPr>
              <a:t>Total_sal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=100000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WHERE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altLang="en-US" dirty="0" err="1" smtClean="0">
                <a:solidFill>
                  <a:schemeClr val="bg2">
                    <a:lumMod val="25000"/>
                  </a:schemeClr>
                </a:solidFill>
              </a:rPr>
              <a:t>Dname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=‘Research’;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cannot be processed because </a:t>
            </a:r>
            <a:r>
              <a:rPr lang="en-US" altLang="en-US" sz="2400" dirty="0" err="1"/>
              <a:t>Total_sal</a:t>
            </a:r>
            <a:r>
              <a:rPr lang="en-US" altLang="en-US" sz="2400" dirty="0"/>
              <a:t> is a computed value in the view definition</a:t>
            </a:r>
          </a:p>
        </p:txBody>
      </p:sp>
    </p:spTree>
    <p:extLst>
      <p:ext uri="{BB962C8B-B14F-4D97-AF65-F5344CB8AC3E}">
        <p14:creationId xmlns:p14="http://schemas.microsoft.com/office/powerpoint/2010/main" val="38207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1" y="1600200"/>
            <a:ext cx="8228013" cy="3919538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View involving joins</a:t>
            </a:r>
          </a:p>
          <a:p>
            <a:pPr lvl="1"/>
            <a:r>
              <a:rPr lang="en-US" altLang="en-US" smtClean="0"/>
              <a:t>Often not possible for DBMS to determine which of the updates is intended</a:t>
            </a:r>
          </a:p>
          <a:p>
            <a:r>
              <a:rPr lang="en-US" altLang="en-US" smtClean="0"/>
              <a:t>Clause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CHECK OPTION </a:t>
            </a:r>
          </a:p>
          <a:p>
            <a:pPr lvl="1"/>
            <a:r>
              <a:rPr lang="en-US" altLang="en-US" smtClean="0"/>
              <a:t>Must be added at the end of the view definition if a view is to be updated to make sure that tuples being updated stay in the view</a:t>
            </a:r>
          </a:p>
          <a:p>
            <a:r>
              <a:rPr lang="en-US" altLang="en-US" b="1" smtClean="0"/>
              <a:t>In-line view</a:t>
            </a:r>
          </a:p>
          <a:p>
            <a:pPr lvl="1"/>
            <a:r>
              <a:rPr lang="en-US" altLang="en-US" smtClean="0"/>
              <a:t>Defined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mtClean="0"/>
              <a:t> clause of an SQL query (e.g., we saw its used in the WITH example)</a:t>
            </a:r>
          </a:p>
        </p:txBody>
      </p:sp>
      <p:sp>
        <p:nvSpPr>
          <p:cNvPr id="50179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 and Inline Views</a:t>
            </a:r>
          </a:p>
        </p:txBody>
      </p:sp>
    </p:spTree>
    <p:extLst>
      <p:ext uri="{BB962C8B-B14F-4D97-AF65-F5344CB8AC3E}">
        <p14:creationId xmlns:p14="http://schemas.microsoft.com/office/powerpoint/2010/main" val="24236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as authorization mechanism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SQL query authorization statements (GRANT and REVOKE) are described in detail in Chapter 30</a:t>
            </a:r>
          </a:p>
          <a:p>
            <a:r>
              <a:rPr lang="en-US" altLang="en-US" dirty="0" smtClean="0"/>
              <a:t>Views can be used to hide certain attributes or tuples from unauthorized users</a:t>
            </a:r>
          </a:p>
          <a:p>
            <a:r>
              <a:rPr lang="en-US" altLang="en-US" dirty="0" smtClean="0"/>
              <a:t>E.g., For a user who is only allowed to see employee information for those who work for department 5, he may only access the view </a:t>
            </a:r>
            <a:r>
              <a:rPr lang="en-US" altLang="en-US" sz="2400" dirty="0">
                <a:solidFill>
                  <a:srgbClr val="800000"/>
                </a:solidFill>
              </a:rPr>
              <a:t>DEPT5EMP</a:t>
            </a:r>
            <a:r>
              <a:rPr lang="en-US" altLang="en-US" sz="2400" dirty="0"/>
              <a:t>: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b="1" dirty="0"/>
              <a:t>CREATE VIEW</a:t>
            </a:r>
            <a:r>
              <a:rPr lang="en-US" altLang="en-US" dirty="0"/>
              <a:t>	DEPT5EMP   </a:t>
            </a:r>
            <a:r>
              <a:rPr lang="en-US" altLang="en-US" b="1" dirty="0"/>
              <a:t>AS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b="1" dirty="0"/>
              <a:t>SELECT</a:t>
            </a:r>
            <a:r>
              <a:rPr lang="en-US" altLang="en-US" dirty="0"/>
              <a:t>		*</a:t>
            </a:r>
          </a:p>
          <a:p>
            <a:pPr marL="457200" lvl="1" indent="0">
              <a:buNone/>
            </a:pPr>
            <a:r>
              <a:rPr lang="en-US" altLang="en-US" b="1" dirty="0"/>
              <a:t>FROM</a:t>
            </a:r>
            <a:r>
              <a:rPr lang="en-US" altLang="en-US" dirty="0"/>
              <a:t>		EMPLOYEE</a:t>
            </a:r>
          </a:p>
          <a:p>
            <a:pPr marL="457200" lvl="1" indent="0">
              <a:buNone/>
            </a:pPr>
            <a:r>
              <a:rPr lang="en-US" altLang="en-US" b="1" dirty="0"/>
              <a:t>WHERE</a:t>
            </a:r>
            <a:r>
              <a:rPr lang="en-US" altLang="en-US" dirty="0"/>
              <a:t>		</a:t>
            </a:r>
            <a:r>
              <a:rPr lang="en-US" altLang="en-US" dirty="0" err="1"/>
              <a:t>Dno</a:t>
            </a:r>
            <a:r>
              <a:rPr lang="en-US" altLang="en-US" dirty="0"/>
              <a:t> = 5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74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Schema Change Statements in SQL</a:t>
            </a:r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Schema evolution commands </a:t>
            </a:r>
          </a:p>
          <a:p>
            <a:pPr lvl="1"/>
            <a:r>
              <a:rPr lang="en-US" altLang="en-US" smtClean="0"/>
              <a:t>DBA may want to change the schema while the database is operational </a:t>
            </a:r>
          </a:p>
          <a:p>
            <a:pPr lvl="1"/>
            <a:r>
              <a:rPr lang="en-US" altLang="en-US" smtClean="0"/>
              <a:t>Does not require recompilation of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751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DROP Command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="" xmlns:a16="http://schemas.microsoft.com/office/drawing/2014/main" id="{D596CB61-0AF0-4935-B881-3EDB253F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DROP </a:t>
            </a:r>
            <a:r>
              <a:rPr lang="en-US" altLang="en-US" sz="2400" dirty="0">
                <a:ea typeface="MS PGothic" panose="020B0600070205080204" pitchFamily="34" charset="-128"/>
              </a:rPr>
              <a:t>command </a:t>
            </a: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Used to drop named schema elements, such as tables, domains, or constraint</a:t>
            </a:r>
          </a:p>
          <a:p>
            <a:pPr>
              <a:defRPr/>
            </a:pPr>
            <a:r>
              <a:rPr lang="en-US" altLang="en-US" sz="2400" dirty="0">
                <a:ea typeface="MS PGothic" panose="020B0600070205080204" pitchFamily="34" charset="-128"/>
              </a:rPr>
              <a:t>Drop behavior options</a:t>
            </a:r>
            <a:r>
              <a:rPr lang="en-US" altLang="en-US" dirty="0">
                <a:ea typeface="MS PGothic" panose="020B0600070205080204" pitchFamily="34" charset="-128"/>
              </a:rPr>
              <a:t>: 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CASCADE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RESTRICT</a:t>
            </a:r>
          </a:p>
          <a:p>
            <a:pPr>
              <a:defRPr/>
            </a:pPr>
            <a:r>
              <a:rPr lang="en-US" altLang="en-US" sz="2400" dirty="0">
                <a:ea typeface="MS PGothic" panose="020B0600070205080204" pitchFamily="34" charset="-128"/>
              </a:rPr>
              <a:t>Example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DROP SCHEMA COMPANY </a:t>
            </a:r>
            <a:r>
              <a:rPr lang="en-US" altLang="en-US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CASCADE;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ea typeface="MS PGothic" panose="020B0600070205080204" pitchFamily="34" charset="-128"/>
              </a:rPr>
              <a:t>This</a:t>
            </a:r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 removes the schema and all its elements including tables, views, constraints, etc.</a:t>
            </a:r>
            <a:endParaRPr lang="en-US" altLang="en-US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7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ALTER table command</a:t>
            </a:r>
          </a:p>
        </p:txBody>
      </p:sp>
      <p:sp>
        <p:nvSpPr>
          <p:cNvPr id="542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Alter table actions </a:t>
            </a:r>
            <a:r>
              <a:rPr lang="en-US" altLang="en-US" smtClean="0"/>
              <a:t>include:</a:t>
            </a:r>
          </a:p>
          <a:p>
            <a:pPr lvl="1"/>
            <a:r>
              <a:rPr lang="en-US" altLang="en-US" smtClean="0"/>
              <a:t>Adding or dropping a column (attribute)</a:t>
            </a:r>
          </a:p>
          <a:p>
            <a:pPr lvl="1"/>
            <a:r>
              <a:rPr lang="en-US" altLang="en-US" smtClean="0"/>
              <a:t>Changing a column definition</a:t>
            </a:r>
          </a:p>
          <a:p>
            <a:pPr lvl="1"/>
            <a:r>
              <a:rPr lang="en-US" altLang="en-US" smtClean="0"/>
              <a:t>Adding or dropping table constraints</a:t>
            </a:r>
          </a:p>
          <a:p>
            <a:r>
              <a:rPr lang="en-US" altLang="en-US" smtClean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COMPANY.EMPLOYEE ADD COLUMN Job VARCHAR(12);</a:t>
            </a:r>
          </a:p>
          <a:p>
            <a:pPr lvl="1"/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and Dropping Constraints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Change constraints specified on a table </a:t>
            </a:r>
          </a:p>
          <a:p>
            <a:pPr lvl="1"/>
            <a:r>
              <a:rPr lang="en-US" altLang="en-US" smtClean="0"/>
              <a:t>Add or drop a named constraint</a:t>
            </a:r>
          </a:p>
          <a:p>
            <a:endParaRPr lang="en-US" alt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906713"/>
            <a:ext cx="600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2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Dropping Columns, Default Values</a:t>
            </a: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drop a column</a:t>
            </a:r>
          </a:p>
          <a:p>
            <a:pPr lvl="1"/>
            <a:r>
              <a:rPr lang="en-US" altLang="en-US" dirty="0" smtClean="0"/>
              <a:t>Choose either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would drop the column from views etc.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is possible if no views refer to it.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</a:rPr>
              <a:t>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TABLE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COMPANY.EMPLOYEE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DROP COLUMN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	Address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CASCADE</a:t>
            </a:r>
            <a:r>
              <a:rPr lang="en-US" altLang="en-US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en-US" dirty="0" smtClean="0"/>
              <a:t>Default values can be dropped and altered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TABLE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COMPANY.DEPARTMENT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COLUMN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</a:rPr>
              <a:t>Mgr_ssn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DROP DEFAULT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TABLE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COMPANY.DEPARTMENT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COLUMN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</a:rPr>
              <a:t>Mgr_ssn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SET DEFAULT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‘333445555’;</a:t>
            </a:r>
          </a:p>
          <a:p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Comparisons Involving NULL and Three-Valued Logic (cont’d.)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93" y="2034721"/>
            <a:ext cx="7707700" cy="41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Verdana" panose="020B0604030504040204" pitchFamily="34" charset="0"/>
              </a:rPr>
              <a:t>Table 7.2</a:t>
            </a:r>
            <a:r>
              <a:rPr lang="en-US" altLang="en-US" smtClean="0">
                <a:latin typeface="Verdana" panose="020B0604030504040204" pitchFamily="34" charset="0"/>
              </a:rPr>
              <a:t>   Summary of SQL Syntax</a:t>
            </a:r>
          </a:p>
        </p:txBody>
      </p:sp>
      <p:pic>
        <p:nvPicPr>
          <p:cNvPr id="57347" name="Picture 2" descr="tab07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15887"/>
            <a:ext cx="8686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Verdana" panose="020B0604030504040204" pitchFamily="34" charset="0"/>
              </a:rPr>
              <a:t>Table 7.2 (continued)</a:t>
            </a:r>
            <a:r>
              <a:rPr lang="en-US" altLang="en-US" smtClean="0">
                <a:latin typeface="Verdana" panose="020B0604030504040204" pitchFamily="34" charset="0"/>
              </a:rPr>
              <a:t>   Summary of SQL Syntax</a:t>
            </a:r>
          </a:p>
        </p:txBody>
      </p:sp>
      <p:pic>
        <p:nvPicPr>
          <p:cNvPr id="58371" name="Picture 2" descr="tab07_0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78" y="2202543"/>
            <a:ext cx="86868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7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Comparisons Involving NULL and Three-Valued Logic (cont’d.)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 smtClean="0"/>
              <a:t>SQL allows queries that check whether an attribute value is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200" dirty="0" smtClean="0"/>
              <a:t>or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11" y="3846285"/>
            <a:ext cx="8231905" cy="155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7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Nested Queries, Tuples, and Set/</a:t>
            </a:r>
            <a:r>
              <a:rPr lang="en-US" altLang="en-US" dirty="0" err="1" smtClean="0"/>
              <a:t>Multiset</a:t>
            </a:r>
            <a:r>
              <a:rPr lang="en-US" altLang="en-US" dirty="0" smtClean="0"/>
              <a:t> Comparisons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Nested queries</a:t>
            </a:r>
          </a:p>
          <a:p>
            <a:pPr lvl="1"/>
            <a:r>
              <a:rPr lang="en-US" altLang="en-US" sz="2000" dirty="0" smtClean="0"/>
              <a:t>Complete select-from-where blocks within WHERE clause of another query</a:t>
            </a:r>
          </a:p>
          <a:p>
            <a:pPr lvl="1"/>
            <a:r>
              <a:rPr lang="en-US" altLang="en-US" sz="2000" b="1" dirty="0" smtClean="0"/>
              <a:t>Outer query and nested </a:t>
            </a:r>
            <a:r>
              <a:rPr lang="en-US" altLang="en-US" sz="2000" b="1" dirty="0" err="1" smtClean="0"/>
              <a:t>subqueries</a:t>
            </a:r>
            <a:endParaRPr lang="en-US" altLang="en-US" sz="2000" b="1" dirty="0" smtClean="0"/>
          </a:p>
          <a:p>
            <a:r>
              <a:rPr lang="en-US" altLang="en-US" sz="2400" dirty="0" smtClean="0"/>
              <a:t>Comparison operator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z="2000" dirty="0" smtClean="0"/>
              <a:t>Compares value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 with a set (or </a:t>
            </a:r>
            <a:r>
              <a:rPr lang="en-US" altLang="en-US" sz="2000" dirty="0" err="1" smtClean="0"/>
              <a:t>multiset</a:t>
            </a:r>
            <a:r>
              <a:rPr lang="en-US" altLang="en-US" sz="2000" dirty="0" smtClean="0"/>
              <a:t>) of values </a:t>
            </a:r>
            <a:r>
              <a:rPr lang="en-US" altLang="en-US" sz="2000" i="1" dirty="0" smtClean="0"/>
              <a:t>V </a:t>
            </a:r>
          </a:p>
          <a:p>
            <a:pPr lvl="1"/>
            <a:r>
              <a:rPr lang="en-US" altLang="en-US" sz="2000" dirty="0" smtClean="0"/>
              <a:t>Evaluates to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dirty="0" smtClean="0"/>
              <a:t> if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 is one of the elements in </a:t>
            </a:r>
            <a:r>
              <a:rPr lang="en-US" altLang="en-US" sz="2000" i="1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176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9" y="3334657"/>
            <a:ext cx="7289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2884"/>
            <a:ext cx="8302170" cy="15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0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2544</TotalTime>
  <Words>1894</Words>
  <Application>Microsoft Office PowerPoint</Application>
  <PresentationFormat>Widescreen</PresentationFormat>
  <Paragraphs>315</Paragraphs>
  <Slides>61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ＭＳ Ｐゴシック</vt:lpstr>
      <vt:lpstr>ＭＳ Ｐゴシック</vt:lpstr>
      <vt:lpstr>Arial</vt:lpstr>
      <vt:lpstr>Calibri</vt:lpstr>
      <vt:lpstr>Courier New</vt:lpstr>
      <vt:lpstr>Segoe UI</vt:lpstr>
      <vt:lpstr>Segoe UI Light</vt:lpstr>
      <vt:lpstr>Tahoma</vt:lpstr>
      <vt:lpstr>Verdana</vt:lpstr>
      <vt:lpstr>Wingdings</vt:lpstr>
      <vt:lpstr>WelcomeDoc</vt:lpstr>
      <vt:lpstr>CS2005 Database Systems</vt:lpstr>
      <vt:lpstr> </vt:lpstr>
      <vt:lpstr>More Complex SQL Retrieval Queries</vt:lpstr>
      <vt:lpstr>Comparisons Involving NULL and Three-Valued Logic</vt:lpstr>
      <vt:lpstr>PowerPoint Presentation</vt:lpstr>
      <vt:lpstr>Comparisons Involving NULL and Three-Valued Logic (cont’d.)</vt:lpstr>
      <vt:lpstr>Comparisons Involving NULL and Three-Valued Logic (cont’d.)</vt:lpstr>
      <vt:lpstr>Nested Queries, Tuples, and Set/Multiset Comparisons</vt:lpstr>
      <vt:lpstr>Nested Queries (cont’d.)</vt:lpstr>
      <vt:lpstr>Nested Queries (cont’d.)</vt:lpstr>
      <vt:lpstr>Nested Queries (cont’d.)</vt:lpstr>
      <vt:lpstr>Nested Queries (cont’d.)</vt:lpstr>
      <vt:lpstr>Correlated Nested Queries</vt:lpstr>
      <vt:lpstr>Explicit Sets and Renaming of Attributes in SQL</vt:lpstr>
      <vt:lpstr>PowerPoint Presentation</vt:lpstr>
      <vt:lpstr>Specifying Joined Tables in the FROM Clause of SQL</vt:lpstr>
      <vt:lpstr>Different Types of JOINed Tables  in SQL</vt:lpstr>
      <vt:lpstr>PowerPoint Presentation</vt:lpstr>
      <vt:lpstr>NATURAL JOIN</vt:lpstr>
      <vt:lpstr>INNER and OUTER Joins</vt:lpstr>
      <vt:lpstr>PowerPoint Presentation</vt:lpstr>
      <vt:lpstr>Example: LEFT 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Multiway JOIN in the FROM clause</vt:lpstr>
      <vt:lpstr>Aggregate Functions in SQL</vt:lpstr>
      <vt:lpstr>Renaming Results of Aggregation</vt:lpstr>
      <vt:lpstr>Aggregate Functions in SQL (cont’d.)</vt:lpstr>
      <vt:lpstr>Aggregate Functions on Booleans</vt:lpstr>
      <vt:lpstr>Grouping: The GROUP BY Clause</vt:lpstr>
      <vt:lpstr>Examples of GROUP BY</vt:lpstr>
      <vt:lpstr>Grouping: The GROUP BY and HAVING Clauses (cont’d.)</vt:lpstr>
      <vt:lpstr>PowerPoint Presentation</vt:lpstr>
      <vt:lpstr>PowerPoint Presentation</vt:lpstr>
      <vt:lpstr>Combining the WHERE and the HAVING Clause</vt:lpstr>
      <vt:lpstr>Combining the WHERE and the HAVING Clause (continued)</vt:lpstr>
      <vt:lpstr>EXPANDED Block Structure of SQL Queries</vt:lpstr>
      <vt:lpstr>Specifying Constraints as Assertions and Actions as Triggers</vt:lpstr>
      <vt:lpstr>Specifying General Constraints as Assertions in SQL</vt:lpstr>
      <vt:lpstr>Introduction to Triggers in SQL</vt:lpstr>
      <vt:lpstr>USE OF TRIGGERS</vt:lpstr>
      <vt:lpstr>Views (Virtual Tables) in SQL</vt:lpstr>
      <vt:lpstr>Specification of Views in SQL</vt:lpstr>
      <vt:lpstr>PowerPoint Presentation</vt:lpstr>
      <vt:lpstr>Specification of Views in SQL (cont’d.)</vt:lpstr>
      <vt:lpstr>View Implementation, View Update, and Inline Views</vt:lpstr>
      <vt:lpstr>View Materialization</vt:lpstr>
      <vt:lpstr>View Materialization (contd.)</vt:lpstr>
      <vt:lpstr>View Update</vt:lpstr>
      <vt:lpstr>View Update and Inline Views</vt:lpstr>
      <vt:lpstr>Views as authorization mechanism</vt:lpstr>
      <vt:lpstr>Schema Change Statements in SQL</vt:lpstr>
      <vt:lpstr>The DROP Command</vt:lpstr>
      <vt:lpstr>The ALTER table command</vt:lpstr>
      <vt:lpstr>Adding and Dropping Constraints</vt:lpstr>
      <vt:lpstr>Dropping Columns, Default Values</vt:lpstr>
      <vt:lpstr>Table 7.2   Summary of SQL Syntax</vt:lpstr>
      <vt:lpstr>Table 7.2 (continued)   Summary of SQL Syntax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337</cp:revision>
  <dcterms:created xsi:type="dcterms:W3CDTF">2021-09-06T03:19:13Z</dcterms:created>
  <dcterms:modified xsi:type="dcterms:W3CDTF">2022-09-21T07:35:19Z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