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3"/>
  </p:notesMasterIdLst>
  <p:sldIdLst>
    <p:sldId id="256" r:id="rId5"/>
    <p:sldId id="258" r:id="rId6"/>
    <p:sldId id="259" r:id="rId7"/>
    <p:sldId id="261" r:id="rId8"/>
    <p:sldId id="263" r:id="rId9"/>
    <p:sldId id="266" r:id="rId10"/>
    <p:sldId id="265" r:id="rId11"/>
    <p:sldId id="267" r:id="rId12"/>
    <p:sldId id="264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8"/>
            <p14:sldId id="259"/>
            <p14:sldId id="261"/>
            <p14:sldId id="263"/>
            <p14:sldId id="266"/>
            <p14:sldId id="265"/>
            <p14:sldId id="267"/>
            <p14:sldId id="264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Design, Impress, Work Together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7F1242-7B16-49C6-9B39-1140820828CE}" type="slidenum">
              <a:rPr lang="en-CA" altLang="en-US" sz="1200" smtClean="0">
                <a:latin typeface="Tahoma" panose="020B0604030504040204" pitchFamily="34" charset="0"/>
              </a:rPr>
              <a:pPr/>
              <a:t>12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8046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E5C7BC-17AF-4426-A6C1-E14C8EC34AB2}" type="slidenum">
              <a:rPr lang="en-CA" altLang="en-US" sz="1200" smtClean="0">
                <a:latin typeface="Tahoma" panose="020B0604030504040204" pitchFamily="34" charset="0"/>
              </a:rPr>
              <a:pPr/>
              <a:t>14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09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8662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989C230-9F0E-41DC-B95B-ED211C942F0A}" type="slidenum">
              <a:rPr lang="en-CA" altLang="en-US" sz="1200" smtClean="0">
                <a:latin typeface="Tahoma" panose="020B0604030504040204" pitchFamily="34" charset="0"/>
              </a:rPr>
              <a:pPr/>
              <a:t>16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40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8886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4773A0-B108-4405-899D-25848C423D90}" type="slidenum">
              <a:rPr lang="en-CA" altLang="en-US" sz="1200" smtClean="0">
                <a:latin typeface="Tahoma" panose="020B0604030504040204" pitchFamily="34" charset="0"/>
              </a:rPr>
              <a:pPr/>
              <a:t>17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2022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BCB591-289B-452E-A066-E34AEE5A484D}" type="slidenum">
              <a:rPr lang="en-CA" altLang="en-US" sz="1200" smtClean="0">
                <a:latin typeface="Tahoma" panose="020B0604030504040204" pitchFamily="34" charset="0"/>
              </a:rPr>
              <a:pPr/>
              <a:t>18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81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5278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92850D0-B040-4C20-9D1B-FC67B431127F}" type="slidenum">
              <a:rPr lang="en-CA" altLang="en-US" sz="1200" smtClean="0">
                <a:latin typeface="Tahoma" panose="020B0604030504040204" pitchFamily="34" charset="0"/>
              </a:rPr>
              <a:pPr/>
              <a:t>19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2424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D5F8270-803E-4860-A5E1-06408DD9B3D8}" type="slidenum">
              <a:rPr lang="en-CA" altLang="en-US" sz="1200" smtClean="0">
                <a:latin typeface="Tahoma" panose="020B0604030504040204" pitchFamily="34" charset="0"/>
              </a:rPr>
              <a:pPr/>
              <a:t>20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2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4979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2C76EF4-EFE9-49A9-A9E7-E1A0843866C8}" type="slidenum">
              <a:rPr lang="en-CA" altLang="en-US" sz="1200" smtClean="0">
                <a:latin typeface="Tahoma" panose="020B0604030504040204" pitchFamily="34" charset="0"/>
              </a:rPr>
              <a:pPr/>
              <a:t>21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1279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D04CFE4-DA97-42DE-A541-EBD2186B11BF}" type="slidenum">
              <a:rPr lang="en-CA" altLang="en-US" sz="1200" smtClean="0">
                <a:latin typeface="Tahoma" panose="020B0604030504040204" pitchFamily="34" charset="0"/>
              </a:rPr>
              <a:pPr/>
              <a:t>22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8114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FF38F0-B6FD-487D-8A85-EE8AB5E4F2B0}" type="slidenum">
              <a:rPr lang="en-CA" altLang="en-US" sz="1200" smtClean="0">
                <a:latin typeface="Tahoma" panose="020B0604030504040204" pitchFamily="34" charset="0"/>
              </a:rPr>
              <a:pPr/>
              <a:t>25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040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2842E5-616F-453D-AFA4-8E6B7DA6BD4C}" type="slidenum">
              <a:rPr lang="en-CA" altLang="en-US" sz="1200" smtClean="0">
                <a:latin typeface="Tahoma" panose="020B0604030504040204" pitchFamily="34" charset="0"/>
              </a:rPr>
              <a:pPr/>
              <a:t>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451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9423BCC-089C-4DB0-ABB0-47CB5E246FF2}" type="slidenum">
              <a:rPr lang="en-CA" altLang="en-US" sz="1200" smtClean="0">
                <a:latin typeface="Tahoma" panose="020B0604030504040204" pitchFamily="34" charset="0"/>
              </a:rPr>
              <a:pPr/>
              <a:t>26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5312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823AC26-E5C8-4A0F-B5D6-DDDE9D5BEC57}" type="slidenum">
              <a:rPr lang="en-CA" altLang="en-US" sz="1200" smtClean="0">
                <a:latin typeface="Tahoma" panose="020B0604030504040204" pitchFamily="34" charset="0"/>
              </a:rPr>
              <a:pPr/>
              <a:t>27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8465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505C120-D7C8-4B3F-9A06-6169D2E09A15}" type="slidenum">
              <a:rPr lang="en-CA" altLang="en-US" sz="1200" smtClean="0">
                <a:latin typeface="Tahoma" panose="020B0604030504040204" pitchFamily="34" charset="0"/>
              </a:rPr>
              <a:pPr/>
              <a:t>28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3966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3C17F7-3CCF-4868-97F9-19F74C11044A}" type="slidenum">
              <a:rPr lang="en-CA" altLang="en-US" sz="1200" smtClean="0">
                <a:latin typeface="Tahoma" panose="020B0604030504040204" pitchFamily="34" charset="0"/>
              </a:rPr>
              <a:pPr/>
              <a:t>29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foreign key must refer to an entire primary 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not just part of it.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43538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2E5B21-1142-4196-A722-B1A28D2C8C6B}" type="slidenum">
              <a:rPr lang="en-CA" altLang="en-US" sz="1200" smtClean="0">
                <a:latin typeface="Tahoma" panose="020B0604030504040204" pitchFamily="34" charset="0"/>
              </a:rPr>
              <a:pPr/>
              <a:t>30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7947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AACB37-6C53-43D7-9963-84BAB29F631E}" type="slidenum">
              <a:rPr lang="en-CA" altLang="en-US" sz="1200" smtClean="0">
                <a:latin typeface="Tahoma" panose="020B0604030504040204" pitchFamily="34" charset="0"/>
              </a:rPr>
              <a:pPr/>
              <a:t>31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6793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A55381E-E7A2-4BE4-864E-7A225E008AEA}" type="slidenum">
              <a:rPr lang="en-CA" altLang="en-US" sz="1200" smtClean="0">
                <a:latin typeface="Tahoma" panose="020B0604030504040204" pitchFamily="34" charset="0"/>
              </a:rPr>
              <a:pPr/>
              <a:t>32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These constraints are, usually, within the</a:t>
            </a:r>
            <a:r>
              <a:rPr lang="en-US" altLang="en-US" baseline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application programs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94513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9F9B781-83C7-4EB8-80EC-19A46501CF3E}" type="slidenum">
              <a:rPr lang="en-CA" altLang="en-US" sz="1200" smtClean="0">
                <a:latin typeface="Tahoma" panose="020B0604030504040204" pitchFamily="34" charset="0"/>
              </a:rPr>
              <a:pPr/>
              <a:t>33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47012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F61605-F0F7-478B-91E4-F2A2568B1260}" type="slidenum">
              <a:rPr lang="en-CA" altLang="en-US" sz="1200" smtClean="0">
                <a:latin typeface="Tahoma" panose="020B0604030504040204" pitchFamily="34" charset="0"/>
              </a:rPr>
              <a:pPr/>
              <a:t>34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9745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0D7467-117C-4955-9A19-DF0809950A99}" type="slidenum">
              <a:rPr lang="en-CA" altLang="en-US" sz="1200" smtClean="0">
                <a:latin typeface="Tahoma" panose="020B0604030504040204" pitchFamily="34" charset="0"/>
              </a:rPr>
              <a:pPr/>
              <a:t>38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5675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C808C2-1063-4C38-986A-554F0778F9BD}" type="slidenum">
              <a:rPr lang="en-CA" altLang="en-US" sz="1200" smtClean="0">
                <a:latin typeface="Tahoma" panose="020B0604030504040204" pitchFamily="34" charset="0"/>
              </a:rPr>
              <a:pPr/>
              <a:t>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801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A8DEF13-1C24-412A-B714-D4ECFA86FF61}" type="slidenum">
              <a:rPr lang="en-CA" altLang="en-US" sz="1200" smtClean="0">
                <a:latin typeface="Tahoma" panose="020B0604030504040204" pitchFamily="34" charset="0"/>
              </a:rPr>
              <a:pPr/>
              <a:t>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9594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23F5135-D4CF-41DD-B598-0EAC1BD1F0EF}" type="slidenum">
              <a:rPr lang="en-CA" altLang="en-US" sz="1200" smtClean="0">
                <a:latin typeface="Tahoma" panose="020B0604030504040204" pitchFamily="34" charset="0"/>
              </a:rPr>
              <a:pPr/>
              <a:t>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982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54C4FE-AE3C-4C54-913F-4F572A7D842A}" type="slidenum">
              <a:rPr lang="en-CA" altLang="en-US" sz="1200" smtClean="0">
                <a:latin typeface="Tahoma" panose="020B0604030504040204" pitchFamily="34" charset="0"/>
              </a:rPr>
              <a:pPr/>
              <a:t>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5730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34D6BB-F339-4AE0-83C3-34CBF2A927D0}" type="slidenum">
              <a:rPr lang="en-CA" altLang="en-US" sz="1200" smtClean="0">
                <a:latin typeface="Tahoma" panose="020B0604030504040204" pitchFamily="34" charset="0"/>
              </a:rPr>
              <a:pPr/>
              <a:t>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04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7328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6E08401-9920-4FD0-B2C2-7459EA709F0F}" type="slidenum">
              <a:rPr lang="en-CA" altLang="en-US" sz="1200" smtClean="0">
                <a:latin typeface="Tahoma" panose="020B0604030504040204" pitchFamily="34" charset="0"/>
              </a:rPr>
              <a:pPr/>
              <a:t>10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27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3240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986337-091B-4610-A7B1-036023D7BF6D}" type="slidenum">
              <a:rPr lang="en-CA" altLang="en-US" sz="1200" smtClean="0">
                <a:latin typeface="Tahoma" panose="020B0604030504040204" pitchFamily="34" charset="0"/>
              </a:rPr>
              <a:pPr/>
              <a:t>11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68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105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>
            <a:lvl1pPr marL="34290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lnSpc>
                <a:spcPct val="150000"/>
              </a:lnSpc>
              <a:spcAft>
                <a:spcPts val="0"/>
              </a:spcAft>
              <a:defRPr sz="1800">
                <a:solidFill>
                  <a:srgbClr val="0070C0"/>
                </a:solidFill>
              </a:defRPr>
            </a:lvl2pPr>
            <a:lvl3pPr algn="just">
              <a:lnSpc>
                <a:spcPct val="150000"/>
              </a:lnSpc>
              <a:spcAft>
                <a:spcPts val="0"/>
              </a:spcAft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 algn="just"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algn="just"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 algn="just"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 algn="just"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algn="just"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 algn="just"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 algn="just"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CS2005	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7095184" cy="113779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Spring2022</a:t>
            </a:r>
          </a:p>
          <a:p>
            <a:r>
              <a:rPr lang="en-US" dirty="0"/>
              <a:t>National University of Computer and Emerging Sciences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EFD9B988-01E9-46E3-B7AC-8B81BD53A808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31747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Definition Summary</a:t>
            </a:r>
          </a:p>
        </p:txBody>
      </p:sp>
      <p:graphicFrame>
        <p:nvGraphicFramePr>
          <p:cNvPr id="686130" name="Group 50">
            <a:extLst>
              <a:ext uri="{FF2B5EF4-FFF2-40B4-BE49-F238E27FC236}">
                <a16:creationId xmlns:a16="http://schemas.microsoft.com/office/drawing/2014/main" id="{835AF24A-9E44-4963-9E62-CF0CB24337F9}"/>
              </a:ext>
            </a:extLst>
          </p:cNvPr>
          <p:cNvGraphicFramePr>
            <a:graphicFrameLocks noGrp="1"/>
          </p:cNvGraphicFramePr>
          <p:nvPr>
            <p:ph type="tbl" idx="4294967295"/>
          </p:nvPr>
        </p:nvGraphicFramePr>
        <p:xfrm>
          <a:off x="2133601" y="1600201"/>
          <a:ext cx="8050213" cy="4822823"/>
        </p:xfrm>
        <a:graphic>
          <a:graphicData uri="http://schemas.openxmlformats.org/drawingml/2006/table">
            <a:tbl>
              <a:tblPr/>
              <a:tblGrid>
                <a:gridCol w="34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0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Informal Terms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Formal Terms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Table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Relation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Column Header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Attribute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All possible Column Values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Domain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Row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Tuple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Table Definition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Schema of a Relation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Populated Table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State of the Relation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02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Characteristics Of Relations</a:t>
            </a:r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Ordering of tuples in a relation r(R):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The tuples are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not considered to be ordered</a:t>
            </a:r>
            <a:r>
              <a:rPr lang="en-US" altLang="en-US" sz="2200" dirty="0">
                <a:ea typeface="ＭＳ Ｐゴシック" panose="020B0600070205080204" pitchFamily="34" charset="-128"/>
              </a:rPr>
              <a:t>, even though they appear to be in the tabular form.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Mathematically, elements of a set have </a:t>
            </a:r>
            <a:r>
              <a:rPr lang="en-US" sz="2200" i="1" dirty="0"/>
              <a:t>no order </a:t>
            </a:r>
            <a:r>
              <a:rPr lang="en-US" sz="2200" dirty="0"/>
              <a:t>among them; hence, tuples in a relation do not have any particular order.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 relation is not sensitive to the ordering of tuples.</a:t>
            </a:r>
            <a:r>
              <a:rPr lang="en-US" sz="2000" dirty="0"/>
              <a:t> 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4813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Same state as previous Figure (but with different order of tuples)</a:t>
            </a:r>
          </a:p>
        </p:txBody>
      </p:sp>
      <p:pic>
        <p:nvPicPr>
          <p:cNvPr id="37892" name="Picture 5" descr="fig05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352" y="2357664"/>
            <a:ext cx="9443169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85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Identical Tuples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80" y="3102202"/>
            <a:ext cx="8811631" cy="176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3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Characteristics Of Relations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Values in a tuple: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All values are considered atomic (indivisible).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Each value in a tuple must be from the domain of the attribute for that column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If tuple t = &lt;v1, v2, …,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vn</a:t>
            </a:r>
            <a:r>
              <a:rPr lang="en-US" altLang="en-US" sz="2000" dirty="0">
                <a:ea typeface="ＭＳ Ｐゴシック" panose="020B0600070205080204" pitchFamily="34" charset="-128"/>
              </a:rPr>
              <a:t>&gt; is a tuple (row) in the relation state r of R(A1, A2, …, An)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Then each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vi</a:t>
            </a:r>
            <a:r>
              <a:rPr lang="en-US" altLang="en-US" sz="2000" dirty="0">
                <a:ea typeface="ＭＳ Ｐゴシック" panose="020B0600070205080204" pitchFamily="34" charset="-128"/>
              </a:rPr>
              <a:t> must be a value from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dom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(Ai)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A special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null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value is used to represent values that are unknown or not available or inapplicable in certain tuples. </a:t>
            </a:r>
          </a:p>
        </p:txBody>
      </p:sp>
    </p:spTree>
    <p:extLst>
      <p:ext uri="{BB962C8B-B14F-4D97-AF65-F5344CB8AC3E}">
        <p14:creationId xmlns:p14="http://schemas.microsoft.com/office/powerpoint/2010/main" val="284784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CONSTRAINTS</a:t>
            </a:r>
          </a:p>
        </p:txBody>
      </p:sp>
      <p:sp>
        <p:nvSpPr>
          <p:cNvPr id="4198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Constraints determine which values are permissible and which are not in the database.</a:t>
            </a:r>
          </a:p>
          <a:p>
            <a:pPr marL="0" indent="0"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They are of three main types:</a:t>
            </a:r>
          </a:p>
          <a:p>
            <a:pPr lvl="1"/>
            <a:r>
              <a:rPr lang="en-US" altLang="en-US" sz="2200" b="1" dirty="0">
                <a:ea typeface="ＭＳ Ｐゴシック" panose="020B0600070205080204" pitchFamily="34" charset="-128"/>
              </a:rPr>
              <a:t>Inherent or Implicit Constraints</a:t>
            </a:r>
            <a:r>
              <a:rPr lang="en-US" altLang="en-US" sz="2200" dirty="0">
                <a:ea typeface="ＭＳ Ｐゴシック" panose="020B0600070205080204" pitchFamily="34" charset="-128"/>
              </a:rPr>
              <a:t>: These are based on the data model itself. (E.g., relational model does not allow a list as a value for any attribute)</a:t>
            </a:r>
          </a:p>
          <a:p>
            <a:pPr lvl="2"/>
            <a:r>
              <a:rPr lang="en-US" b="1" dirty="0"/>
              <a:t>Constraints that are applied in the data model</a:t>
            </a:r>
            <a:r>
              <a:rPr lang="en-US" dirty="0"/>
              <a:t> is called Implicit constraints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b="1" dirty="0">
                <a:ea typeface="ＭＳ Ｐゴシック" panose="020B0600070205080204" pitchFamily="34" charset="-128"/>
              </a:rPr>
              <a:t>Schema-based or Explicit Constraints</a:t>
            </a:r>
            <a:r>
              <a:rPr lang="en-US" altLang="en-US" sz="2400" dirty="0">
                <a:ea typeface="ＭＳ Ｐゴシック" panose="020B0600070205080204" pitchFamily="34" charset="-128"/>
              </a:rPr>
              <a:t>: They are expressed in the schema by using the facilities provided by the model. (E.g., max. cardinality ratio constraint in the ER model)</a:t>
            </a:r>
          </a:p>
          <a:p>
            <a:pPr lvl="1"/>
            <a:r>
              <a:rPr lang="en-US" altLang="en-US" sz="2400" b="1" dirty="0">
                <a:ea typeface="ＭＳ Ｐゴシック" panose="020B0600070205080204" pitchFamily="34" charset="-128"/>
              </a:rPr>
              <a:t>Application based or semantic constraints</a:t>
            </a:r>
            <a:r>
              <a:rPr lang="en-US" altLang="en-US" sz="2400" dirty="0">
                <a:ea typeface="ＭＳ Ｐゴシック" panose="020B0600070205080204" pitchFamily="34" charset="-128"/>
              </a:rPr>
              <a:t>: These are beyond the expressive power of the model and must be specified and enforced by the application programs.</a:t>
            </a:r>
          </a:p>
        </p:txBody>
      </p:sp>
    </p:spTree>
    <p:extLst>
      <p:ext uri="{BB962C8B-B14F-4D97-AF65-F5344CB8AC3E}">
        <p14:creationId xmlns:p14="http://schemas.microsoft.com/office/powerpoint/2010/main" val="1206420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Relational Integrity Constraints</a:t>
            </a:r>
          </a:p>
        </p:txBody>
      </p:sp>
      <p:sp>
        <p:nvSpPr>
          <p:cNvPr id="43012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Constraints are </a:t>
            </a:r>
            <a:r>
              <a:rPr lang="en-US" altLang="en-US" sz="2400" b="1">
                <a:ea typeface="ＭＳ Ｐゴシック" panose="020B0600070205080204" pitchFamily="34" charset="-128"/>
              </a:rPr>
              <a:t>conditions</a:t>
            </a:r>
            <a:r>
              <a:rPr lang="en-US" altLang="en-US" sz="2400">
                <a:ea typeface="ＭＳ Ｐゴシック" panose="020B0600070205080204" pitchFamily="34" charset="-128"/>
              </a:rPr>
              <a:t> that must hold on </a:t>
            </a:r>
            <a:r>
              <a:rPr lang="en-US" altLang="en-US" sz="2400" b="1">
                <a:ea typeface="ＭＳ Ｐゴシック" panose="020B0600070205080204" pitchFamily="34" charset="-128"/>
              </a:rPr>
              <a:t>all</a:t>
            </a:r>
            <a:r>
              <a:rPr lang="en-US" altLang="en-US" sz="2400">
                <a:ea typeface="ＭＳ Ｐゴシック" panose="020B0600070205080204" pitchFamily="34" charset="-128"/>
              </a:rPr>
              <a:t>  valid relation states.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There are three </a:t>
            </a:r>
            <a:r>
              <a:rPr lang="en-US" altLang="en-US" sz="2400" i="1">
                <a:ea typeface="ＭＳ Ｐゴシック" panose="020B0600070205080204" pitchFamily="34" charset="-128"/>
              </a:rPr>
              <a:t>main types</a:t>
            </a:r>
            <a:r>
              <a:rPr lang="en-US" altLang="en-US" sz="2400">
                <a:ea typeface="ＭＳ Ｐゴシック" panose="020B0600070205080204" pitchFamily="34" charset="-128"/>
              </a:rPr>
              <a:t> of (explicit schema-based) constraints that can be expressed in the relational model:</a:t>
            </a:r>
          </a:p>
          <a:p>
            <a:pPr lvl="1" eaLnBrk="1" hangingPunct="1"/>
            <a:r>
              <a:rPr lang="en-US" altLang="en-US" sz="2200" b="1">
                <a:ea typeface="ＭＳ Ｐゴシック" panose="020B0600070205080204" pitchFamily="34" charset="-128"/>
              </a:rPr>
              <a:t>Key</a:t>
            </a:r>
            <a:r>
              <a:rPr lang="en-US" altLang="en-US" sz="2200">
                <a:ea typeface="ＭＳ Ｐゴシック" panose="020B0600070205080204" pitchFamily="34" charset="-128"/>
              </a:rPr>
              <a:t> constraints</a:t>
            </a:r>
          </a:p>
          <a:p>
            <a:pPr lvl="1" eaLnBrk="1" hangingPunct="1"/>
            <a:r>
              <a:rPr lang="en-US" altLang="en-US" sz="2200" b="1">
                <a:ea typeface="ＭＳ Ｐゴシック" panose="020B0600070205080204" pitchFamily="34" charset="-128"/>
              </a:rPr>
              <a:t>Entity</a:t>
            </a:r>
            <a:r>
              <a:rPr lang="en-US" altLang="en-US" sz="2200">
                <a:ea typeface="ＭＳ Ｐゴシック" panose="020B0600070205080204" pitchFamily="34" charset="-128"/>
              </a:rPr>
              <a:t> </a:t>
            </a:r>
            <a:r>
              <a:rPr lang="en-US" altLang="en-US" sz="2200" b="1">
                <a:ea typeface="ＭＳ Ｐゴシック" panose="020B0600070205080204" pitchFamily="34" charset="-128"/>
              </a:rPr>
              <a:t>integrity</a:t>
            </a:r>
            <a:r>
              <a:rPr lang="en-US" altLang="en-US" sz="2200">
                <a:ea typeface="ＭＳ Ｐゴシック" panose="020B0600070205080204" pitchFamily="34" charset="-128"/>
              </a:rPr>
              <a:t> constraints</a:t>
            </a:r>
          </a:p>
          <a:p>
            <a:pPr lvl="1" eaLnBrk="1" hangingPunct="1"/>
            <a:r>
              <a:rPr lang="en-US" altLang="en-US" sz="2200" b="1">
                <a:ea typeface="ＭＳ Ｐゴシック" panose="020B0600070205080204" pitchFamily="34" charset="-128"/>
              </a:rPr>
              <a:t>Referential integrity</a:t>
            </a:r>
            <a:r>
              <a:rPr lang="en-US" altLang="en-US" sz="2200">
                <a:ea typeface="ＭＳ Ｐゴシック" panose="020B0600070205080204" pitchFamily="34" charset="-128"/>
              </a:rPr>
              <a:t> constraints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Another schema-based constraint is the </a:t>
            </a:r>
            <a:r>
              <a:rPr lang="en-US" altLang="en-US" sz="2400" b="1">
                <a:ea typeface="ＭＳ Ｐゴシック" panose="020B0600070205080204" pitchFamily="34" charset="-128"/>
              </a:rPr>
              <a:t>domain</a:t>
            </a:r>
            <a:r>
              <a:rPr lang="en-US" altLang="en-US" sz="2400">
                <a:ea typeface="ＭＳ Ｐゴシック" panose="020B0600070205080204" pitchFamily="34" charset="-128"/>
              </a:rPr>
              <a:t> constraint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Every value in a tuple must be from the </a:t>
            </a:r>
            <a:r>
              <a:rPr lang="en-US" altLang="en-US" sz="2200" i="1">
                <a:ea typeface="ＭＳ Ｐゴシック" panose="020B0600070205080204" pitchFamily="34" charset="-128"/>
              </a:rPr>
              <a:t>domain of its attribute</a:t>
            </a:r>
            <a:r>
              <a:rPr lang="en-US" altLang="en-US" sz="2200">
                <a:ea typeface="ＭＳ Ｐゴシック" panose="020B0600070205080204" pitchFamily="34" charset="-128"/>
              </a:rPr>
              <a:t> (or it could be </a:t>
            </a:r>
            <a:r>
              <a:rPr lang="en-US" altLang="en-US" sz="2200" b="1">
                <a:ea typeface="ＭＳ Ｐゴシック" panose="020B0600070205080204" pitchFamily="34" charset="-128"/>
              </a:rPr>
              <a:t>null</a:t>
            </a:r>
            <a:r>
              <a:rPr lang="en-US" altLang="en-US" sz="2200">
                <a:ea typeface="ＭＳ Ｐゴシック" panose="020B0600070205080204" pitchFamily="34" charset="-128"/>
              </a:rPr>
              <a:t>, if allowed for that attribute)</a:t>
            </a:r>
          </a:p>
        </p:txBody>
      </p:sp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7AD788F9-3C1A-4160-B033-D458FC3439D0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922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Key Constraints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400" b="1">
                <a:ea typeface="ＭＳ Ｐゴシック" panose="020B0600070205080204" pitchFamily="34" charset="-128"/>
              </a:rPr>
              <a:t>Superkey</a:t>
            </a:r>
            <a:r>
              <a:rPr lang="en-US" altLang="en-US" sz="2400">
                <a:ea typeface="ＭＳ Ｐゴシック" panose="020B0600070205080204" pitchFamily="34" charset="-128"/>
              </a:rPr>
              <a:t> of R: 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Is a set of attributes SK of R with the following condition: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No two tuples in any valid relation state r(R) will have the same value for SK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That is, for any distinct tuples t1 and t2 in r(R), t1[SK] </a:t>
            </a:r>
            <a:r>
              <a:rPr lang="en-US" altLang="en-US" sz="2000">
                <a:ea typeface="ＭＳ Ｐゴシック" panose="020B0600070205080204" pitchFamily="34" charset="-128"/>
                <a:sym typeface="Symbol" panose="05050102010706020507" pitchFamily="18" charset="2"/>
              </a:rPr>
              <a:t></a:t>
            </a:r>
            <a:r>
              <a:rPr lang="en-US" altLang="en-US" sz="2000">
                <a:ea typeface="ＭＳ Ｐゴシック" panose="020B0600070205080204" pitchFamily="34" charset="-128"/>
              </a:rPr>
              <a:t> t2[SK]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This condition must hold in </a:t>
            </a:r>
            <a:r>
              <a:rPr lang="en-US" altLang="en-US" sz="2000" i="1">
                <a:ea typeface="ＭＳ Ｐゴシック" panose="020B0600070205080204" pitchFamily="34" charset="-128"/>
              </a:rPr>
              <a:t>any valid state</a:t>
            </a:r>
            <a:r>
              <a:rPr lang="en-US" altLang="en-US" sz="2000">
                <a:ea typeface="ＭＳ Ｐゴシック" panose="020B0600070205080204" pitchFamily="34" charset="-128"/>
              </a:rPr>
              <a:t> r(R)</a:t>
            </a:r>
          </a:p>
          <a:p>
            <a:pPr eaLnBrk="1" hangingPunct="1"/>
            <a:r>
              <a:rPr lang="en-US" altLang="en-US" sz="2400" b="1">
                <a:ea typeface="ＭＳ Ｐゴシック" panose="020B0600070205080204" pitchFamily="34" charset="-128"/>
              </a:rPr>
              <a:t>Key</a:t>
            </a:r>
            <a:r>
              <a:rPr lang="en-US" altLang="en-US" sz="2400">
                <a:ea typeface="ＭＳ Ｐゴシック" panose="020B0600070205080204" pitchFamily="34" charset="-128"/>
              </a:rPr>
              <a:t> of R: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A "minimal" superkey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That is, a key is a superkey K such that removal of any attribute from K results in a set of attributes that is not a superkey (does not possess the superkey uniqueness property)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 Key is a Superkey but not vice versa</a:t>
            </a:r>
          </a:p>
        </p:txBody>
      </p:sp>
    </p:spTree>
    <p:extLst>
      <p:ext uri="{BB962C8B-B14F-4D97-AF65-F5344CB8AC3E}">
        <p14:creationId xmlns:p14="http://schemas.microsoft.com/office/powerpoint/2010/main" val="427726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Key Constraints (continued)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Example: Consider the CAR relation schema: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CAR(State, Reg#, SerialNo, Make, Model, Year)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CAR has two keys: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Key1 = {State, Reg#}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Key2 = {SerialNo}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Both are also superkeys of CAR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{SerialNo, Make} is a superkey but </a:t>
            </a:r>
            <a:r>
              <a:rPr lang="en-US" altLang="en-US" sz="2200" i="1">
                <a:ea typeface="ＭＳ Ｐゴシック" panose="020B0600070205080204" pitchFamily="34" charset="-128"/>
              </a:rPr>
              <a:t>not</a:t>
            </a:r>
            <a:r>
              <a:rPr lang="en-US" altLang="en-US" sz="2200">
                <a:ea typeface="ＭＳ Ｐゴシック" panose="020B0600070205080204" pitchFamily="34" charset="-128"/>
              </a:rPr>
              <a:t> a key.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In general: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Any </a:t>
            </a:r>
            <a:r>
              <a:rPr lang="en-US" altLang="en-US" sz="2200" i="1">
                <a:ea typeface="ＭＳ Ｐゴシック" panose="020B0600070205080204" pitchFamily="34" charset="-128"/>
              </a:rPr>
              <a:t>key</a:t>
            </a:r>
            <a:r>
              <a:rPr lang="en-US" altLang="en-US" sz="2200">
                <a:ea typeface="ＭＳ Ｐゴシック" panose="020B0600070205080204" pitchFamily="34" charset="-128"/>
              </a:rPr>
              <a:t> is a </a:t>
            </a:r>
            <a:r>
              <a:rPr lang="en-US" altLang="en-US" sz="2200" i="1">
                <a:ea typeface="ＭＳ Ｐゴシック" panose="020B0600070205080204" pitchFamily="34" charset="-128"/>
              </a:rPr>
              <a:t>superkey </a:t>
            </a:r>
            <a:r>
              <a:rPr lang="en-US" altLang="en-US" sz="2200">
                <a:ea typeface="ＭＳ Ｐゴシック" panose="020B0600070205080204" pitchFamily="34" charset="-128"/>
              </a:rPr>
              <a:t>(but not vice versa)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Any set of attributes that </a:t>
            </a:r>
            <a:r>
              <a:rPr lang="en-US" altLang="en-US" sz="2200" i="1">
                <a:ea typeface="ＭＳ Ｐゴシック" panose="020B0600070205080204" pitchFamily="34" charset="-128"/>
              </a:rPr>
              <a:t>includes a key</a:t>
            </a:r>
            <a:r>
              <a:rPr lang="en-US" altLang="en-US" sz="2200">
                <a:ea typeface="ＭＳ Ｐゴシック" panose="020B0600070205080204" pitchFamily="34" charset="-128"/>
              </a:rPr>
              <a:t> is a </a:t>
            </a:r>
            <a:r>
              <a:rPr lang="en-US" altLang="en-US" sz="2200" i="1">
                <a:ea typeface="ＭＳ Ｐゴシック" panose="020B0600070205080204" pitchFamily="34" charset="-128"/>
              </a:rPr>
              <a:t>superkey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A </a:t>
            </a:r>
            <a:r>
              <a:rPr lang="en-US" altLang="en-US" sz="2200" i="1">
                <a:ea typeface="ＭＳ Ｐゴシック" panose="020B0600070205080204" pitchFamily="34" charset="-128"/>
              </a:rPr>
              <a:t>minimal</a:t>
            </a:r>
            <a:r>
              <a:rPr lang="en-US" altLang="en-US" sz="2200">
                <a:ea typeface="ＭＳ Ｐゴシック" panose="020B0600070205080204" pitchFamily="34" charset="-128"/>
              </a:rPr>
              <a:t> superkey is also a key</a:t>
            </a:r>
          </a:p>
        </p:txBody>
      </p:sp>
    </p:spTree>
    <p:extLst>
      <p:ext uri="{BB962C8B-B14F-4D97-AF65-F5344CB8AC3E}">
        <p14:creationId xmlns:p14="http://schemas.microsoft.com/office/powerpoint/2010/main" val="3456405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Key Constraints (continued)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If a relation has several </a:t>
            </a:r>
            <a:r>
              <a:rPr lang="en-US" altLang="en-US" sz="2400" b="1">
                <a:ea typeface="ＭＳ Ｐゴシック" panose="020B0600070205080204" pitchFamily="34" charset="-128"/>
              </a:rPr>
              <a:t>candidate keys</a:t>
            </a:r>
            <a:r>
              <a:rPr lang="en-US" altLang="en-US" sz="2400">
                <a:ea typeface="ＭＳ Ｐゴシック" panose="020B0600070205080204" pitchFamily="34" charset="-128"/>
              </a:rPr>
              <a:t>, one is chosen arbitrarily to be the </a:t>
            </a:r>
            <a:r>
              <a:rPr lang="en-US" altLang="en-US" sz="2400" b="1">
                <a:ea typeface="ＭＳ Ｐゴシック" panose="020B0600070205080204" pitchFamily="34" charset="-128"/>
              </a:rPr>
              <a:t>primary key</a:t>
            </a:r>
            <a:r>
              <a:rPr lang="en-US" altLang="en-US" sz="2400">
                <a:ea typeface="ＭＳ Ｐゴシック" panose="020B0600070205080204" pitchFamily="34" charset="-128"/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The primary key attributes are </a:t>
            </a:r>
            <a:r>
              <a:rPr lang="en-US" altLang="en-US" sz="2200" u="sng">
                <a:ea typeface="ＭＳ Ｐゴシック" panose="020B0600070205080204" pitchFamily="34" charset="-128"/>
              </a:rPr>
              <a:t>underlined</a:t>
            </a:r>
            <a:r>
              <a:rPr lang="en-US" altLang="en-US" sz="2200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Example: Consider the CAR relation schema: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CAR(State, Reg#, </a:t>
            </a:r>
            <a:r>
              <a:rPr lang="en-US" altLang="en-US" sz="2200" u="sng">
                <a:ea typeface="ＭＳ Ｐゴシック" panose="020B0600070205080204" pitchFamily="34" charset="-128"/>
              </a:rPr>
              <a:t>SerialNo</a:t>
            </a:r>
            <a:r>
              <a:rPr lang="en-US" altLang="en-US" sz="2200">
                <a:ea typeface="ＭＳ Ｐゴシック" panose="020B0600070205080204" pitchFamily="34" charset="-128"/>
              </a:rPr>
              <a:t>, Make, Model, Year)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We chose SerialNo as the primary key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The primary key value is used to </a:t>
            </a:r>
            <a:r>
              <a:rPr lang="en-US" altLang="en-US" sz="2400" i="1">
                <a:ea typeface="ＭＳ Ｐゴシック" panose="020B0600070205080204" pitchFamily="34" charset="-128"/>
              </a:rPr>
              <a:t>uniquely identify</a:t>
            </a:r>
            <a:r>
              <a:rPr lang="en-US" altLang="en-US" sz="2400">
                <a:ea typeface="ＭＳ Ｐゴシック" panose="020B0600070205080204" pitchFamily="34" charset="-128"/>
              </a:rPr>
              <a:t> each tuple in a relation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Provides the tuple identity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Also used to </a:t>
            </a:r>
            <a:r>
              <a:rPr lang="en-US" altLang="en-US" sz="2400" i="1">
                <a:ea typeface="ＭＳ Ｐゴシック" panose="020B0600070205080204" pitchFamily="34" charset="-128"/>
              </a:rPr>
              <a:t>reference</a:t>
            </a:r>
            <a:r>
              <a:rPr lang="en-US" altLang="en-US" sz="2400">
                <a:ea typeface="ＭＳ Ｐゴシック" panose="020B0600070205080204" pitchFamily="34" charset="-128"/>
              </a:rPr>
              <a:t> the tuple from another tuple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General rule: Choose as primary key the smallest of the candidate keys (in terms of size)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Not always applicable – choice is sometimes subjective</a:t>
            </a:r>
          </a:p>
        </p:txBody>
      </p:sp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05AD0070-B5D8-45B7-BF5C-CD6951C01A04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22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C4A4-2606-4B5F-9C6E-3FD7EA94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 marL="0" indent="0" algn="ctr">
              <a:buNone/>
              <a:defRPr/>
            </a:pPr>
            <a:r>
              <a:rPr lang="en-US" sz="3200" b="1" dirty="0"/>
              <a:t>CHAPTER 5</a:t>
            </a:r>
          </a:p>
          <a:p>
            <a:pPr algn="ctr">
              <a:buNone/>
              <a:defRPr/>
            </a:pPr>
            <a:r>
              <a:rPr lang="en-US" sz="3600" dirty="0"/>
              <a:t>The Relational Data Model and</a:t>
            </a:r>
            <a:br>
              <a:rPr lang="en-US" sz="3600" dirty="0"/>
            </a:br>
            <a:r>
              <a:rPr lang="en-US" sz="3600" dirty="0"/>
              <a:t>Relational Database Constraints 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8843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CAR table with two candidate keys – LicenseNumber chosen as Primary Key</a:t>
            </a:r>
          </a:p>
        </p:txBody>
      </p:sp>
      <p:pic>
        <p:nvPicPr>
          <p:cNvPr id="51204" name="Picture 9" descr="fig05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59050"/>
            <a:ext cx="84137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957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Relational Database Schema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Relational Database Schema: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A set S of relation schemas that belong to the same database.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 is the name of the whole </a:t>
            </a:r>
            <a:r>
              <a:rPr lang="en-US" altLang="en-US" b="1">
                <a:ea typeface="ＭＳ Ｐゴシック" panose="020B0600070205080204" pitchFamily="34" charset="-128"/>
              </a:rPr>
              <a:t>database schema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 = {R1, R2, ..., Rn} and a set IC of Integrity Constraints.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R1, R2, …, Rn are the names of the individual </a:t>
            </a:r>
            <a:r>
              <a:rPr lang="en-US" altLang="en-US" b="1">
                <a:ea typeface="ＭＳ Ｐゴシック" panose="020B0600070205080204" pitchFamily="34" charset="-128"/>
              </a:rPr>
              <a:t>relation schemas</a:t>
            </a:r>
            <a:r>
              <a:rPr lang="en-US" altLang="en-US">
                <a:ea typeface="ＭＳ Ｐゴシック" panose="020B0600070205080204" pitchFamily="34" charset="-128"/>
              </a:rPr>
              <a:t> within the database 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Following slide shows a COMPANY database schema with 6 relation schemas</a:t>
            </a:r>
          </a:p>
        </p:txBody>
      </p:sp>
    </p:spTree>
    <p:extLst>
      <p:ext uri="{BB962C8B-B14F-4D97-AF65-F5344CB8AC3E}">
        <p14:creationId xmlns:p14="http://schemas.microsoft.com/office/powerpoint/2010/main" val="1737754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5" descr="fig05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524000"/>
            <a:ext cx="8074025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Text Box 6" descr="Pink tissue paper"/>
          <p:cNvSpPr txBox="1">
            <a:spLocks noChangeArrowheads="1"/>
          </p:cNvSpPr>
          <p:nvPr/>
        </p:nvSpPr>
        <p:spPr bwMode="auto">
          <a:xfrm>
            <a:off x="1905000" y="762000"/>
            <a:ext cx="693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800000"/>
                </a:solidFill>
              </a:rPr>
              <a:t>COMPANY 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288005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Relational Database State</a:t>
            </a:r>
          </a:p>
        </p:txBody>
      </p:sp>
      <p:sp>
        <p:nvSpPr>
          <p:cNvPr id="5734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785939" y="1563688"/>
            <a:ext cx="8294687" cy="45720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600">
                <a:ea typeface="ＭＳ Ｐゴシック" panose="020B0600070205080204" pitchFamily="34" charset="-128"/>
              </a:rPr>
              <a:t>A </a:t>
            </a:r>
            <a:r>
              <a:rPr lang="en-US" altLang="en-US" sz="2600" b="1">
                <a:ea typeface="ＭＳ Ｐゴシック" panose="020B0600070205080204" pitchFamily="34" charset="-128"/>
              </a:rPr>
              <a:t>relational database state</a:t>
            </a:r>
            <a:r>
              <a:rPr lang="en-US" altLang="en-US" sz="2600">
                <a:ea typeface="ＭＳ Ｐゴシック" panose="020B0600070205080204" pitchFamily="34" charset="-128"/>
              </a:rPr>
              <a:t> DB of </a:t>
            </a:r>
            <a:r>
              <a:rPr lang="en-US" altLang="en-US" sz="2600" i="1">
                <a:ea typeface="ＭＳ Ｐゴシック" panose="020B0600070205080204" pitchFamily="34" charset="-128"/>
              </a:rPr>
              <a:t>S</a:t>
            </a:r>
            <a:r>
              <a:rPr lang="en-US" altLang="en-US" sz="2600">
                <a:ea typeface="ＭＳ Ｐゴシック" panose="020B0600070205080204" pitchFamily="34" charset="-128"/>
              </a:rPr>
              <a:t> is a set of relation states DB = {</a:t>
            </a:r>
            <a:r>
              <a:rPr lang="en-US" altLang="en-US" sz="2600" i="1">
                <a:ea typeface="ＭＳ Ｐゴシック" panose="020B0600070205080204" pitchFamily="34" charset="-128"/>
              </a:rPr>
              <a:t>r</a:t>
            </a:r>
            <a:r>
              <a:rPr lang="en-US" altLang="en-US" sz="2600" baseline="-25000">
                <a:ea typeface="ＭＳ Ｐゴシック" panose="020B0600070205080204" pitchFamily="34" charset="-128"/>
              </a:rPr>
              <a:t>1</a:t>
            </a:r>
            <a:r>
              <a:rPr lang="en-US" altLang="en-US" sz="2600">
                <a:ea typeface="ＭＳ Ｐゴシック" panose="020B0600070205080204" pitchFamily="34" charset="-128"/>
              </a:rPr>
              <a:t>, </a:t>
            </a:r>
            <a:r>
              <a:rPr lang="en-US" altLang="en-US" sz="2600" i="1">
                <a:ea typeface="ＭＳ Ｐゴシック" panose="020B0600070205080204" pitchFamily="34" charset="-128"/>
              </a:rPr>
              <a:t>r</a:t>
            </a:r>
            <a:r>
              <a:rPr lang="en-US" altLang="en-US" sz="2600" baseline="-25000">
                <a:ea typeface="ＭＳ Ｐゴシック" panose="020B0600070205080204" pitchFamily="34" charset="-128"/>
              </a:rPr>
              <a:t>2</a:t>
            </a:r>
            <a:r>
              <a:rPr lang="en-US" altLang="en-US" sz="2600">
                <a:ea typeface="ＭＳ Ｐゴシック" panose="020B0600070205080204" pitchFamily="34" charset="-128"/>
              </a:rPr>
              <a:t>, ..., </a:t>
            </a:r>
            <a:r>
              <a:rPr lang="en-US" altLang="en-US" sz="2600" i="1">
                <a:ea typeface="ＭＳ Ｐゴシック" panose="020B0600070205080204" pitchFamily="34" charset="-128"/>
              </a:rPr>
              <a:t>r</a:t>
            </a:r>
            <a:r>
              <a:rPr lang="en-US" altLang="en-US" sz="2600" i="1" baseline="-25000">
                <a:ea typeface="ＭＳ Ｐゴシック" panose="020B0600070205080204" pitchFamily="34" charset="-128"/>
              </a:rPr>
              <a:t>m</a:t>
            </a:r>
            <a:r>
              <a:rPr lang="en-US" altLang="en-US" sz="2600">
                <a:ea typeface="ＭＳ Ｐゴシック" panose="020B0600070205080204" pitchFamily="34" charset="-128"/>
              </a:rPr>
              <a:t>} such that each </a:t>
            </a:r>
            <a:r>
              <a:rPr lang="en-US" altLang="en-US" sz="2600" i="1">
                <a:ea typeface="ＭＳ Ｐゴシック" panose="020B0600070205080204" pitchFamily="34" charset="-128"/>
              </a:rPr>
              <a:t>r</a:t>
            </a:r>
            <a:r>
              <a:rPr lang="en-US" altLang="en-US" sz="2600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600">
                <a:ea typeface="ＭＳ Ｐゴシック" panose="020B0600070205080204" pitchFamily="34" charset="-128"/>
              </a:rPr>
              <a:t> is a state of </a:t>
            </a:r>
            <a:r>
              <a:rPr lang="en-US" altLang="en-US" sz="2600" i="1">
                <a:ea typeface="ＭＳ Ｐゴシック" panose="020B0600070205080204" pitchFamily="34" charset="-128"/>
              </a:rPr>
              <a:t>R</a:t>
            </a:r>
            <a:r>
              <a:rPr lang="en-US" altLang="en-US" sz="2600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600">
                <a:ea typeface="ＭＳ Ｐゴシック" panose="020B0600070205080204" pitchFamily="34" charset="-128"/>
              </a:rPr>
              <a:t> and such that the </a:t>
            </a:r>
            <a:r>
              <a:rPr lang="en-US" altLang="en-US" sz="2600" i="1">
                <a:ea typeface="ＭＳ Ｐゴシック" panose="020B0600070205080204" pitchFamily="34" charset="-128"/>
              </a:rPr>
              <a:t>r</a:t>
            </a:r>
            <a:r>
              <a:rPr lang="en-US" altLang="en-US" sz="2600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600">
                <a:ea typeface="ＭＳ Ｐゴシック" panose="020B0600070205080204" pitchFamily="34" charset="-128"/>
              </a:rPr>
              <a:t> relation states satisfy the integrity constraints specified in IC. </a:t>
            </a:r>
          </a:p>
          <a:p>
            <a:r>
              <a:rPr lang="en-US" altLang="en-US" sz="2600">
                <a:ea typeface="ＭＳ Ｐゴシック" panose="020B0600070205080204" pitchFamily="34" charset="-128"/>
              </a:rPr>
              <a:t>A relational database </a:t>
            </a:r>
            <a:r>
              <a:rPr lang="en-US" altLang="en-US" sz="2600" i="1">
                <a:ea typeface="ＭＳ Ｐゴシック" panose="020B0600070205080204" pitchFamily="34" charset="-128"/>
              </a:rPr>
              <a:t>state</a:t>
            </a:r>
            <a:r>
              <a:rPr lang="en-US" altLang="en-US" sz="2600">
                <a:ea typeface="ＭＳ Ｐゴシック" panose="020B0600070205080204" pitchFamily="34" charset="-128"/>
              </a:rPr>
              <a:t> is sometimes called a relational database </a:t>
            </a:r>
            <a:r>
              <a:rPr lang="en-US" altLang="en-US" sz="2600" i="1">
                <a:ea typeface="ＭＳ Ｐゴシック" panose="020B0600070205080204" pitchFamily="34" charset="-128"/>
              </a:rPr>
              <a:t>snapshot</a:t>
            </a:r>
            <a:r>
              <a:rPr lang="en-US" altLang="en-US" sz="2600">
                <a:ea typeface="ＭＳ Ｐゴシック" panose="020B0600070205080204" pitchFamily="34" charset="-128"/>
              </a:rPr>
              <a:t> or </a:t>
            </a:r>
            <a:r>
              <a:rPr lang="en-US" altLang="en-US" sz="2600" i="1">
                <a:ea typeface="ＭＳ Ｐゴシック" panose="020B0600070205080204" pitchFamily="34" charset="-128"/>
              </a:rPr>
              <a:t>instance</a:t>
            </a:r>
            <a:r>
              <a:rPr lang="en-US" altLang="en-US" sz="2600">
                <a:ea typeface="ＭＳ Ｐゴシック" panose="020B0600070205080204" pitchFamily="34" charset="-128"/>
              </a:rPr>
              <a:t>. </a:t>
            </a:r>
          </a:p>
          <a:p>
            <a:r>
              <a:rPr lang="en-US" altLang="en-US" sz="2600">
                <a:ea typeface="ＭＳ Ｐゴシック" panose="020B0600070205080204" pitchFamily="34" charset="-128"/>
              </a:rPr>
              <a:t>We will not use the term </a:t>
            </a:r>
            <a:r>
              <a:rPr lang="en-US" altLang="en-US" sz="2600" i="1">
                <a:ea typeface="ＭＳ Ｐゴシック" panose="020B0600070205080204" pitchFamily="34" charset="-128"/>
              </a:rPr>
              <a:t>instance</a:t>
            </a:r>
            <a:r>
              <a:rPr lang="en-US" altLang="en-US" sz="2600">
                <a:ea typeface="ＭＳ Ｐゴシック" panose="020B0600070205080204" pitchFamily="34" charset="-128"/>
              </a:rPr>
              <a:t> since it also applies to single tuples.</a:t>
            </a:r>
          </a:p>
          <a:p>
            <a:r>
              <a:rPr lang="en-US" altLang="en-US" sz="2600">
                <a:ea typeface="ＭＳ Ｐゴシック" panose="020B0600070205080204" pitchFamily="34" charset="-128"/>
              </a:rPr>
              <a:t>A database state that does not meet the constraints is an invalid state</a:t>
            </a:r>
          </a:p>
        </p:txBody>
      </p:sp>
    </p:spTree>
    <p:extLst>
      <p:ext uri="{BB962C8B-B14F-4D97-AF65-F5344CB8AC3E}">
        <p14:creationId xmlns:p14="http://schemas.microsoft.com/office/powerpoint/2010/main" val="1555466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Populated database state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Each </a:t>
            </a:r>
            <a:r>
              <a:rPr lang="en-US" altLang="en-US" sz="2400" i="1">
                <a:ea typeface="ＭＳ Ｐゴシック" panose="020B0600070205080204" pitchFamily="34" charset="-128"/>
              </a:rPr>
              <a:t>relation</a:t>
            </a:r>
            <a:r>
              <a:rPr lang="en-US" altLang="en-US" sz="2400">
                <a:ea typeface="ＭＳ Ｐゴシック" panose="020B0600070205080204" pitchFamily="34" charset="-128"/>
              </a:rPr>
              <a:t> will have many tuples in its current relation state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The </a:t>
            </a:r>
            <a:r>
              <a:rPr lang="en-US" altLang="en-US" sz="2400" i="1">
                <a:ea typeface="ＭＳ Ｐゴシック" panose="020B0600070205080204" pitchFamily="34" charset="-128"/>
              </a:rPr>
              <a:t>relational database state</a:t>
            </a:r>
            <a:r>
              <a:rPr lang="en-US" altLang="en-US" sz="2400">
                <a:ea typeface="ＭＳ Ｐゴシック" panose="020B0600070205080204" pitchFamily="34" charset="-128"/>
              </a:rPr>
              <a:t> is a union of all the individual relation states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Whenever the database is changed, a new state arises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Basic operations for changing the database: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INSERT a new tuple in a relation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DELETE an existing tuple from a relation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MODIFY an attribute of an existing tuple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Next slide (Fig. 5.6) shows an example state for the COMPANY database schema shown in Fig. 5.5.</a:t>
            </a:r>
          </a:p>
        </p:txBody>
      </p:sp>
    </p:spTree>
    <p:extLst>
      <p:ext uri="{BB962C8B-B14F-4D97-AF65-F5344CB8AC3E}">
        <p14:creationId xmlns:p14="http://schemas.microsoft.com/office/powerpoint/2010/main" val="2577901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9" descr="fig05_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9213"/>
            <a:ext cx="5334000" cy="67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 Box 10" descr="Pink tissue paper"/>
          <p:cNvSpPr txBox="1">
            <a:spLocks noChangeArrowheads="1"/>
          </p:cNvSpPr>
          <p:nvPr/>
        </p:nvSpPr>
        <p:spPr bwMode="auto">
          <a:xfrm>
            <a:off x="232229" y="2438400"/>
            <a:ext cx="36396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800000"/>
                </a:solidFill>
              </a:rPr>
              <a:t>Populated database state for COMPANY</a:t>
            </a:r>
          </a:p>
        </p:txBody>
      </p:sp>
    </p:spTree>
    <p:extLst>
      <p:ext uri="{BB962C8B-B14F-4D97-AF65-F5344CB8AC3E}">
        <p14:creationId xmlns:p14="http://schemas.microsoft.com/office/powerpoint/2010/main" val="1579278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Entity Integrity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400" b="1">
                <a:ea typeface="ＭＳ Ｐゴシック" panose="020B0600070205080204" pitchFamily="34" charset="-128"/>
              </a:rPr>
              <a:t>Entity Integrity: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The </a:t>
            </a:r>
            <a:r>
              <a:rPr lang="en-US" altLang="en-US" sz="2400" i="1">
                <a:ea typeface="ＭＳ Ｐゴシック" panose="020B0600070205080204" pitchFamily="34" charset="-128"/>
              </a:rPr>
              <a:t>primary key attributes</a:t>
            </a:r>
            <a:r>
              <a:rPr lang="en-US" altLang="en-US" sz="2400">
                <a:ea typeface="ＭＳ Ｐゴシック" panose="020B0600070205080204" pitchFamily="34" charset="-128"/>
              </a:rPr>
              <a:t> PK of each relation schema R in S cannot have null values in any tuple of r(R).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This is because primary key values are used to </a:t>
            </a:r>
            <a:r>
              <a:rPr lang="en-US" altLang="en-US" sz="2000" i="1">
                <a:ea typeface="ＭＳ Ｐゴシック" panose="020B0600070205080204" pitchFamily="34" charset="-128"/>
              </a:rPr>
              <a:t>identify</a:t>
            </a:r>
            <a:r>
              <a:rPr lang="en-US" altLang="en-US" sz="2000">
                <a:ea typeface="ＭＳ Ｐゴシック" panose="020B0600070205080204" pitchFamily="34" charset="-128"/>
              </a:rPr>
              <a:t> the individual tuples.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t[PK] </a:t>
            </a:r>
            <a:r>
              <a:rPr lang="en-US" altLang="en-US" sz="2000">
                <a:ea typeface="ＭＳ Ｐゴシック" panose="020B0600070205080204" pitchFamily="34" charset="-128"/>
                <a:sym typeface="Symbol" panose="05050102010706020507" pitchFamily="18" charset="2"/>
              </a:rPr>
              <a:t></a:t>
            </a:r>
            <a:r>
              <a:rPr lang="en-US" altLang="en-US" sz="2000">
                <a:ea typeface="ＭＳ Ｐゴシック" panose="020B0600070205080204" pitchFamily="34" charset="-128"/>
              </a:rPr>
              <a:t> null for any tuple t in r(R)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If PK has several attributes, null is not allowed in any of these attributes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Note: Other attributes of R may be constrained  to disallow null values, even though they are not members of the primary key.</a:t>
            </a:r>
          </a:p>
        </p:txBody>
      </p:sp>
    </p:spTree>
    <p:extLst>
      <p:ext uri="{BB962C8B-B14F-4D97-AF65-F5344CB8AC3E}">
        <p14:creationId xmlns:p14="http://schemas.microsoft.com/office/powerpoint/2010/main" val="965890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Referential Integrity</a:t>
            </a:r>
          </a:p>
        </p:txBody>
      </p:sp>
      <p:sp>
        <p:nvSpPr>
          <p:cNvPr id="634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 constraint involving </a:t>
            </a:r>
            <a:r>
              <a:rPr lang="en-US" altLang="en-US" b="1">
                <a:ea typeface="ＭＳ Ｐゴシック" panose="020B0600070205080204" pitchFamily="34" charset="-128"/>
              </a:rPr>
              <a:t>two</a:t>
            </a:r>
            <a:r>
              <a:rPr lang="en-US" altLang="en-US">
                <a:ea typeface="ＭＳ Ｐゴシック" panose="020B0600070205080204" pitchFamily="34" charset="-128"/>
              </a:rPr>
              <a:t> relations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The previous constraints involve a single  relation.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Used to specify a </a:t>
            </a:r>
            <a:r>
              <a:rPr lang="en-US" altLang="en-US" b="1">
                <a:ea typeface="ＭＳ Ｐゴシック" panose="020B0600070205080204" pitchFamily="34" charset="-128"/>
              </a:rPr>
              <a:t>relationship</a:t>
            </a:r>
            <a:r>
              <a:rPr lang="en-US" altLang="en-US">
                <a:ea typeface="ＭＳ Ｐゴシック" panose="020B0600070205080204" pitchFamily="34" charset="-128"/>
              </a:rPr>
              <a:t> among tuples in two relations: 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 b="1">
                <a:ea typeface="ＭＳ Ｐゴシック" panose="020B0600070205080204" pitchFamily="34" charset="-128"/>
              </a:rPr>
              <a:t>referencing relation </a:t>
            </a:r>
            <a:r>
              <a:rPr lang="en-US" altLang="en-US">
                <a:ea typeface="ＭＳ Ｐゴシック" panose="020B0600070205080204" pitchFamily="34" charset="-128"/>
              </a:rPr>
              <a:t>and the </a:t>
            </a:r>
            <a:r>
              <a:rPr lang="en-US" altLang="en-US" b="1">
                <a:ea typeface="ＭＳ Ｐゴシック" panose="020B0600070205080204" pitchFamily="34" charset="-128"/>
              </a:rPr>
              <a:t>referenced relation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7625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Referential Integrity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Tuples in the </a:t>
            </a:r>
            <a:r>
              <a:rPr lang="en-US" altLang="en-US" b="1">
                <a:ea typeface="ＭＳ Ｐゴシック" panose="020B0600070205080204" pitchFamily="34" charset="-128"/>
              </a:rPr>
              <a:t>referencing relation</a:t>
            </a:r>
            <a:r>
              <a:rPr lang="en-US" altLang="en-US">
                <a:ea typeface="ＭＳ Ｐゴシック" panose="020B0600070205080204" pitchFamily="34" charset="-128"/>
              </a:rPr>
              <a:t> R1 have attributes FK (called </a:t>
            </a:r>
            <a:r>
              <a:rPr lang="en-US" altLang="en-US" b="1">
                <a:ea typeface="ＭＳ Ｐゴシック" panose="020B0600070205080204" pitchFamily="34" charset="-128"/>
              </a:rPr>
              <a:t>foreign key</a:t>
            </a:r>
            <a:r>
              <a:rPr lang="en-US" altLang="en-US">
                <a:ea typeface="ＭＳ Ｐゴシック" panose="020B0600070205080204" pitchFamily="34" charset="-128"/>
              </a:rPr>
              <a:t> attributes) that reference the primary key attributes PK of the </a:t>
            </a:r>
            <a:r>
              <a:rPr lang="en-US" altLang="en-US" b="1">
                <a:ea typeface="ＭＳ Ｐゴシック" panose="020B0600070205080204" pitchFamily="34" charset="-128"/>
              </a:rPr>
              <a:t>referenced relation</a:t>
            </a:r>
            <a:r>
              <a:rPr lang="en-US" altLang="en-US">
                <a:ea typeface="ＭＳ Ｐゴシック" panose="020B0600070205080204" pitchFamily="34" charset="-128"/>
              </a:rPr>
              <a:t> R2.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A tuple t1 in R1 is said to </a:t>
            </a:r>
            <a:r>
              <a:rPr lang="en-US" altLang="en-US" b="1">
                <a:ea typeface="ＭＳ Ｐゴシック" panose="020B0600070205080204" pitchFamily="34" charset="-128"/>
              </a:rPr>
              <a:t>reference</a:t>
            </a:r>
            <a:r>
              <a:rPr lang="en-US" altLang="en-US">
                <a:ea typeface="ＭＳ Ｐゴシック" panose="020B0600070205080204" pitchFamily="34" charset="-128"/>
              </a:rPr>
              <a:t> a tuple t2 in R2 if t1[FK] = t2[PK].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 referential integrity constraint can be displayed in a relational database schema as a directed arc from R1.FK to R2. </a:t>
            </a:r>
          </a:p>
        </p:txBody>
      </p:sp>
    </p:spTree>
    <p:extLst>
      <p:ext uri="{BB962C8B-B14F-4D97-AF65-F5344CB8AC3E}">
        <p14:creationId xmlns:p14="http://schemas.microsoft.com/office/powerpoint/2010/main" val="3372605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Referential Integrity (or foreign key) Constraint</a:t>
            </a:r>
          </a:p>
        </p:txBody>
      </p:sp>
      <p:sp>
        <p:nvSpPr>
          <p:cNvPr id="675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Statement of the constraint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The value in the foreign key column (or columns) FK of the </a:t>
            </a:r>
            <a:r>
              <a:rPr lang="en-US" altLang="en-US" b="1" dirty="0">
                <a:ea typeface="ＭＳ Ｐゴシック" panose="020B0600070205080204" pitchFamily="34" charset="-128"/>
              </a:rPr>
              <a:t>referencing relation</a:t>
            </a:r>
            <a:r>
              <a:rPr lang="en-US" altLang="en-US" dirty="0">
                <a:ea typeface="ＭＳ Ｐゴシック" panose="020B0600070205080204" pitchFamily="34" charset="-128"/>
              </a:rPr>
              <a:t> R1 can be </a:t>
            </a:r>
            <a:r>
              <a:rPr lang="en-US" altLang="en-US" b="1" dirty="0">
                <a:ea typeface="ＭＳ Ｐゴシック" panose="020B0600070205080204" pitchFamily="34" charset="-128"/>
              </a:rPr>
              <a:t>either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a value of an existing primary key value of a corresponding primary key PK in the </a:t>
            </a:r>
            <a:r>
              <a:rPr lang="en-US" altLang="en-US" b="1" dirty="0">
                <a:ea typeface="ＭＳ Ｐゴシック" panose="020B0600070205080204" pitchFamily="34" charset="-128"/>
              </a:rPr>
              <a:t>referenced relation</a:t>
            </a:r>
            <a:r>
              <a:rPr lang="en-US" altLang="en-US" dirty="0">
                <a:ea typeface="ＭＳ Ｐゴシック" panose="020B0600070205080204" pitchFamily="34" charset="-128"/>
              </a:rPr>
              <a:t> R2, </a:t>
            </a:r>
            <a:r>
              <a:rPr lang="en-US" altLang="en-US" u="sng" dirty="0">
                <a:ea typeface="ＭＳ Ｐゴシック" panose="020B0600070205080204" pitchFamily="34" charset="-128"/>
              </a:rPr>
              <a:t>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a </a:t>
            </a:r>
            <a:r>
              <a:rPr lang="en-US" altLang="en-US" b="1" dirty="0">
                <a:ea typeface="ＭＳ Ｐゴシック" panose="020B0600070205080204" pitchFamily="34" charset="-128"/>
              </a:rPr>
              <a:t>null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In case (2), the FK in R1 should </a:t>
            </a:r>
            <a:r>
              <a:rPr lang="en-US" altLang="en-US" b="1" dirty="0">
                <a:ea typeface="ＭＳ Ｐゴシック" panose="020B0600070205080204" pitchFamily="34" charset="-128"/>
              </a:rPr>
              <a:t>not</a:t>
            </a:r>
            <a:r>
              <a:rPr lang="en-US" altLang="en-US" dirty="0">
                <a:ea typeface="ＭＳ Ｐゴシック" panose="020B0600070205080204" pitchFamily="34" charset="-128"/>
              </a:rPr>
              <a:t> be a part of its own primary key.</a:t>
            </a:r>
          </a:p>
        </p:txBody>
      </p:sp>
    </p:spTree>
    <p:extLst>
      <p:ext uri="{BB962C8B-B14F-4D97-AF65-F5344CB8AC3E}">
        <p14:creationId xmlns:p14="http://schemas.microsoft.com/office/powerpoint/2010/main" val="279728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relational model represents the database as a collection of </a:t>
            </a:r>
            <a:r>
              <a:rPr lang="en-US" i="1" dirty="0"/>
              <a:t>relations</a:t>
            </a:r>
            <a:r>
              <a:rPr lang="en-US" dirty="0"/>
              <a:t> (tables)</a:t>
            </a:r>
          </a:p>
          <a:p>
            <a:pPr lvl="1"/>
            <a:r>
              <a:rPr lang="en-US" dirty="0"/>
              <a:t>Each row in the table represents a collection of related data values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 </a:t>
            </a:r>
            <a:r>
              <a:rPr lang="en-US" altLang="en-US" b="1" dirty="0">
                <a:ea typeface="ＭＳ Ｐゴシック" panose="020B0600070205080204" pitchFamily="34" charset="-128"/>
              </a:rPr>
              <a:t>Relation</a:t>
            </a:r>
            <a:r>
              <a:rPr lang="en-US" altLang="en-US" dirty="0">
                <a:ea typeface="ＭＳ Ｐゴシック" panose="020B0600070205080204" pitchFamily="34" charset="-128"/>
              </a:rPr>
              <a:t> is a mathematical concept based on the ideas of sets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>
                <a:ea typeface="ＭＳ Ｐゴシック" panose="020B0600070205080204" pitchFamily="34" charset="-128"/>
              </a:rPr>
              <a:t>A relation typically contains a </a:t>
            </a:r>
            <a:r>
              <a:rPr lang="en-US" altLang="en-US" sz="2100" b="1" dirty="0">
                <a:ea typeface="ＭＳ Ｐゴシック" panose="020B0600070205080204" pitchFamily="34" charset="-128"/>
              </a:rPr>
              <a:t>set of rows</a:t>
            </a:r>
            <a:r>
              <a:rPr lang="en-US" altLang="en-US" sz="2100" dirty="0">
                <a:ea typeface="ＭＳ Ｐゴシック" panose="020B0600070205080204" pitchFamily="34" charset="-128"/>
              </a:rPr>
              <a:t>.</a:t>
            </a:r>
          </a:p>
          <a:p>
            <a:pPr>
              <a:lnSpc>
                <a:spcPct val="80000"/>
              </a:lnSpc>
            </a:pPr>
            <a:endParaRPr lang="en-US" altLang="en-US" sz="23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300" dirty="0">
                <a:ea typeface="ＭＳ Ｐゴシック" panose="020B0600070205080204" pitchFamily="34" charset="-128"/>
              </a:rPr>
              <a:t>The data elements in each </a:t>
            </a:r>
            <a:r>
              <a:rPr lang="en-US" altLang="en-US" sz="2300" b="1" dirty="0">
                <a:ea typeface="ＭＳ Ｐゴシック" panose="020B0600070205080204" pitchFamily="34" charset="-128"/>
              </a:rPr>
              <a:t>row</a:t>
            </a:r>
            <a:r>
              <a:rPr lang="en-US" altLang="en-US" sz="2300" dirty="0">
                <a:ea typeface="ＭＳ Ｐゴシック" panose="020B0600070205080204" pitchFamily="34" charset="-128"/>
              </a:rPr>
              <a:t> represent certain facts that correspond to a real-world </a:t>
            </a:r>
            <a:r>
              <a:rPr lang="en-US" altLang="en-US" sz="2300" b="1" dirty="0">
                <a:ea typeface="ＭＳ Ｐゴシック" panose="020B0600070205080204" pitchFamily="34" charset="-128"/>
              </a:rPr>
              <a:t>entity</a:t>
            </a:r>
            <a:r>
              <a:rPr lang="en-US" altLang="en-US" sz="2300" dirty="0">
                <a:ea typeface="ＭＳ Ｐゴシック" panose="020B0600070205080204" pitchFamily="34" charset="-128"/>
              </a:rPr>
              <a:t> or </a:t>
            </a:r>
            <a:r>
              <a:rPr lang="en-US" altLang="en-US" sz="2300" b="1" dirty="0">
                <a:ea typeface="ＭＳ Ｐゴシック" panose="020B0600070205080204" pitchFamily="34" charset="-128"/>
              </a:rPr>
              <a:t>relationship</a:t>
            </a:r>
          </a:p>
          <a:p>
            <a:pPr lvl="1">
              <a:lnSpc>
                <a:spcPct val="80000"/>
              </a:lnSpc>
            </a:pPr>
            <a:r>
              <a:rPr lang="en-US" altLang="en-US" sz="2300" dirty="0">
                <a:ea typeface="ＭＳ Ｐゴシック" panose="020B0600070205080204" pitchFamily="34" charset="-128"/>
              </a:rPr>
              <a:t>In the formal model, rows are called </a:t>
            </a:r>
            <a:r>
              <a:rPr lang="en-US" altLang="en-US" sz="2100" b="1" dirty="0">
                <a:ea typeface="ＭＳ Ｐゴシック" panose="020B0600070205080204" pitchFamily="34" charset="-128"/>
              </a:rPr>
              <a:t>tuples</a:t>
            </a:r>
          </a:p>
          <a:p>
            <a:pPr lvl="1">
              <a:lnSpc>
                <a:spcPct val="80000"/>
              </a:lnSpc>
            </a:pPr>
            <a:endParaRPr lang="en-US" altLang="en-US" sz="21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300" dirty="0">
                <a:ea typeface="ＭＳ Ｐゴシック" panose="020B0600070205080204" pitchFamily="34" charset="-128"/>
              </a:rPr>
              <a:t>Each </a:t>
            </a:r>
            <a:r>
              <a:rPr lang="en-US" altLang="en-US" sz="2300" b="1" dirty="0">
                <a:ea typeface="ＭＳ Ｐゴシック" panose="020B0600070205080204" pitchFamily="34" charset="-128"/>
              </a:rPr>
              <a:t>column</a:t>
            </a:r>
            <a:r>
              <a:rPr lang="en-US" altLang="en-US" sz="2300" dirty="0">
                <a:ea typeface="ＭＳ Ｐゴシック" panose="020B0600070205080204" pitchFamily="34" charset="-128"/>
              </a:rPr>
              <a:t> has a column header that gives an indication of the meaning of the data items in that column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>
                <a:ea typeface="ＭＳ Ｐゴシック" panose="020B0600070205080204" pitchFamily="34" charset="-128"/>
              </a:rPr>
              <a:t>In the formal model, the column header is called an </a:t>
            </a:r>
            <a:r>
              <a:rPr lang="en-US" altLang="en-US" sz="2100" b="1" dirty="0">
                <a:ea typeface="ＭＳ Ｐゴシック" panose="020B0600070205080204" pitchFamily="34" charset="-128"/>
              </a:rPr>
              <a:t>attribute name</a:t>
            </a:r>
            <a:r>
              <a:rPr lang="en-US" altLang="en-US" sz="2100" dirty="0">
                <a:ea typeface="ＭＳ Ｐゴシック" panose="020B0600070205080204" pitchFamily="34" charset="-128"/>
              </a:rPr>
              <a:t> (or just </a:t>
            </a:r>
            <a:r>
              <a:rPr lang="en-US" altLang="en-US" sz="2100" b="1" dirty="0">
                <a:ea typeface="ＭＳ Ｐゴシック" panose="020B0600070205080204" pitchFamily="34" charset="-128"/>
              </a:rPr>
              <a:t>attribute</a:t>
            </a:r>
            <a:r>
              <a:rPr lang="en-US" altLang="en-US" sz="2100" dirty="0">
                <a:ea typeface="ＭＳ Ｐゴシック" panose="020B0600070205080204" pitchFamily="34" charset="-128"/>
              </a:rPr>
              <a:t>)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4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Displaying a relational database schema and its constraints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Each relation schema can be displayed as a row of attribute names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The name of the relation is written above the attribute names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The primary key attribute (or attributes) will be underlined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 foreign key (referential integrity) constraints is displayed as a directed arc (arrow) from the foreign key attributes to the referenced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Can also point to the primary key of the referenced relation for clarity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Next slide shows the COMPANY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relational schema diagram with referential integrity constraints </a:t>
            </a:r>
          </a:p>
        </p:txBody>
      </p:sp>
    </p:spTree>
    <p:extLst>
      <p:ext uri="{BB962C8B-B14F-4D97-AF65-F5344CB8AC3E}">
        <p14:creationId xmlns:p14="http://schemas.microsoft.com/office/powerpoint/2010/main" val="1249003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AA648A3F-6BB5-47CD-8EDF-206E1704A336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pic>
        <p:nvPicPr>
          <p:cNvPr id="71683" name="Picture 5" descr="fig05_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9" y="204788"/>
            <a:ext cx="8518525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Text Box 6" descr="Pink tissue paper"/>
          <p:cNvSpPr txBox="1">
            <a:spLocks noChangeArrowheads="1"/>
          </p:cNvSpPr>
          <p:nvPr/>
        </p:nvSpPr>
        <p:spPr bwMode="auto">
          <a:xfrm>
            <a:off x="8305800" y="4114800"/>
            <a:ext cx="2362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800000"/>
                </a:solidFill>
              </a:rPr>
              <a:t>Referential Integrity Constraints for COMPANY database </a:t>
            </a:r>
          </a:p>
        </p:txBody>
      </p:sp>
    </p:spTree>
    <p:extLst>
      <p:ext uri="{BB962C8B-B14F-4D97-AF65-F5344CB8AC3E}">
        <p14:creationId xmlns:p14="http://schemas.microsoft.com/office/powerpoint/2010/main" val="1138941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Other Types of Constraints</a:t>
            </a:r>
          </a:p>
        </p:txBody>
      </p:sp>
      <p:sp>
        <p:nvSpPr>
          <p:cNvPr id="7373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63714" y="1447800"/>
            <a:ext cx="8294687" cy="47244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sz="2400" b="1" dirty="0">
                <a:ea typeface="ＭＳ Ｐゴシック" panose="020B0600070205080204" pitchFamily="34" charset="-128"/>
              </a:rPr>
              <a:t>Semantic Integrity Constraints</a:t>
            </a:r>
            <a:r>
              <a:rPr lang="en-US" altLang="en-US" sz="2400" dirty="0">
                <a:ea typeface="ＭＳ Ｐゴシック" panose="020B0600070205080204" pitchFamily="34" charset="-128"/>
              </a:rPr>
              <a:t>: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based on application semantics and cannot be expressed by the model per se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Example: “the max. no. of hours per employee for all projects he or she works on is 56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hrs</a:t>
            </a:r>
            <a:r>
              <a:rPr lang="en-US" altLang="en-US" sz="2400" dirty="0">
                <a:ea typeface="ＭＳ Ｐゴシック" panose="020B0600070205080204" pitchFamily="34" charset="-128"/>
              </a:rPr>
              <a:t> per week”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A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constraint specification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 language may have to be used to express these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SQL-99 allows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CREATE TRIGGER </a:t>
            </a:r>
            <a:r>
              <a:rPr lang="en-US" altLang="en-US" sz="24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CREATE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ASSERTION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 to express some of these semantic constraints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Keys, Permissibility of Null values, Candidate Keys (Unique in SQL), Foreign Keys, Referential Integrity etc. are expressed by the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CREATE TABLE </a:t>
            </a:r>
            <a:r>
              <a:rPr lang="en-US" altLang="en-US" sz="2400" dirty="0">
                <a:ea typeface="ＭＳ Ｐゴシック" panose="020B0600070205080204" pitchFamily="34" charset="-128"/>
              </a:rPr>
              <a:t>statement in SQL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0349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Update Operations on Relations</a:t>
            </a:r>
          </a:p>
        </p:txBody>
      </p:sp>
      <p:sp>
        <p:nvSpPr>
          <p:cNvPr id="75780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INSERT a tuple.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DELETE a tuple.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MODIFY a tuple.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Integrity constraints should not be violated by the update operations.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Several update operations may have to be grouped together.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Updates may </a:t>
            </a:r>
            <a:r>
              <a:rPr lang="en-US" altLang="en-US" b="1" dirty="0">
                <a:ea typeface="ＭＳ Ｐゴシック" panose="020B0600070205080204" pitchFamily="34" charset="-128"/>
              </a:rPr>
              <a:t>propagate</a:t>
            </a:r>
            <a:r>
              <a:rPr lang="en-US" altLang="en-US" dirty="0">
                <a:ea typeface="ＭＳ Ｐゴシック" panose="020B0600070205080204" pitchFamily="34" charset="-128"/>
              </a:rPr>
              <a:t>  to cause other updates automatically. This may be necessary to maintain integrity constraints.</a:t>
            </a:r>
          </a:p>
        </p:txBody>
      </p:sp>
    </p:spTree>
    <p:extLst>
      <p:ext uri="{BB962C8B-B14F-4D97-AF65-F5344CB8AC3E}">
        <p14:creationId xmlns:p14="http://schemas.microsoft.com/office/powerpoint/2010/main" val="33652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758452E2-3E9A-40E9-A9DF-AB24EEC0D936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78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Update Operations on Relations</a:t>
            </a:r>
          </a:p>
        </p:txBody>
      </p:sp>
      <p:sp>
        <p:nvSpPr>
          <p:cNvPr id="778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In case of integrity violation, several actions can be taken: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Cancel the operation that causes the violation (RESTRICT or REJECT option)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Perform the operation but inform the user of the violation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Trigger additional updates so the violation is corrected (</a:t>
            </a:r>
            <a:r>
              <a:rPr lang="en-US" altLang="en-US" b="1" dirty="0">
                <a:ea typeface="ＭＳ Ｐゴシック" panose="020B0600070205080204" pitchFamily="34" charset="-128"/>
              </a:rPr>
              <a:t>CASCADE</a:t>
            </a:r>
            <a:r>
              <a:rPr lang="en-US" altLang="en-US" dirty="0">
                <a:ea typeface="ＭＳ Ｐゴシック" panose="020B0600070205080204" pitchFamily="34" charset="-128"/>
              </a:rPr>
              <a:t> option, </a:t>
            </a:r>
            <a:r>
              <a:rPr lang="en-US" altLang="en-US" b="1" dirty="0">
                <a:ea typeface="ＭＳ Ｐゴシック" panose="020B0600070205080204" pitchFamily="34" charset="-128"/>
              </a:rPr>
              <a:t>SET NULL</a:t>
            </a:r>
            <a:r>
              <a:rPr lang="en-US" altLang="en-US" dirty="0">
                <a:ea typeface="ＭＳ Ｐゴシック" panose="020B0600070205080204" pitchFamily="34" charset="-128"/>
              </a:rPr>
              <a:t> option)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Execute a user-specified error-correction routine </a:t>
            </a:r>
          </a:p>
        </p:txBody>
      </p:sp>
    </p:spTree>
    <p:extLst>
      <p:ext uri="{BB962C8B-B14F-4D97-AF65-F5344CB8AC3E}">
        <p14:creationId xmlns:p14="http://schemas.microsoft.com/office/powerpoint/2010/main" val="2720284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Possible violations for each operation</a:t>
            </a:r>
          </a:p>
        </p:txBody>
      </p:sp>
      <p:sp>
        <p:nvSpPr>
          <p:cNvPr id="7987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INSERT may violate any of the constraints: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Domain constraint: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if one of the attribute values provided for the new tuple is not of the specified attribute domain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Key constraint: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if the value of a key attribute in the new tuple already exists in another tuple in the relation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Referential integrity: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if a foreign key value in the new tuple references a primary key value that does not exist in the referenced relation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Entity integrity: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if the primary key value is null in the new tuple</a:t>
            </a:r>
          </a:p>
        </p:txBody>
      </p:sp>
    </p:spTree>
    <p:extLst>
      <p:ext uri="{BB962C8B-B14F-4D97-AF65-F5344CB8AC3E}">
        <p14:creationId xmlns:p14="http://schemas.microsoft.com/office/powerpoint/2010/main" val="2678365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Possible violations for each operation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DELETE may violate only referential integrity: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If the primary key value of the tuple being deleted is referenced from other tuples in the database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Can be remedied by several actions: RESTRICT, CASCADE, SET NULL (see Chapter 6 for more details)</a:t>
            </a:r>
          </a:p>
          <a:p>
            <a:pPr lvl="3" eaLnBrk="1" hangingPunct="1"/>
            <a:r>
              <a:rPr lang="en-US" altLang="en-US" sz="1800">
                <a:ea typeface="ＭＳ Ｐゴシック" panose="020B0600070205080204" pitchFamily="34" charset="-128"/>
              </a:rPr>
              <a:t>RESTRICT option: reject the deletion</a:t>
            </a:r>
          </a:p>
          <a:p>
            <a:pPr lvl="3" eaLnBrk="1" hangingPunct="1"/>
            <a:r>
              <a:rPr lang="en-US" altLang="en-US" sz="1800">
                <a:ea typeface="ＭＳ Ｐゴシック" panose="020B0600070205080204" pitchFamily="34" charset="-128"/>
              </a:rPr>
              <a:t>CASCADE option: propagate the new primary key value into the foreign keys of the referencing tuples</a:t>
            </a:r>
          </a:p>
          <a:p>
            <a:pPr lvl="3" eaLnBrk="1" hangingPunct="1"/>
            <a:r>
              <a:rPr lang="en-US" altLang="en-US" sz="1800">
                <a:ea typeface="ＭＳ Ｐゴシック" panose="020B0600070205080204" pitchFamily="34" charset="-128"/>
              </a:rPr>
              <a:t>SET NULL option: set the foreign keys of the referencing tuples to NULL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One of the above options must be specified during database design for each foreign key constraint</a:t>
            </a:r>
          </a:p>
        </p:txBody>
      </p:sp>
    </p:spTree>
    <p:extLst>
      <p:ext uri="{BB962C8B-B14F-4D97-AF65-F5344CB8AC3E}">
        <p14:creationId xmlns:p14="http://schemas.microsoft.com/office/powerpoint/2010/main" val="2037673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Possible violations for each operation</a:t>
            </a:r>
          </a:p>
        </p:txBody>
      </p:sp>
      <p:sp>
        <p:nvSpPr>
          <p:cNvPr id="8192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UPDATE may violate domain constraint and NOT NULL constraint on an attribute being modified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Any of the other constraints may also be violated, depending on the attribute being updated: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Updating the primary key (PK):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Similar to a DELETE followed by an INSERT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Need to specify similar options to DELETE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Updating a foreign key (FK):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May violate referential integrity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Updating an ordinary attribute (neither PK nor FK):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Can only violate domain constraints</a:t>
            </a:r>
          </a:p>
        </p:txBody>
      </p:sp>
    </p:spTree>
    <p:extLst>
      <p:ext uri="{BB962C8B-B14F-4D97-AF65-F5344CB8AC3E}">
        <p14:creationId xmlns:p14="http://schemas.microsoft.com/office/powerpoint/2010/main" val="58913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In-Class Exercise</a:t>
            </a:r>
          </a:p>
        </p:txBody>
      </p:sp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1752600" y="1606550"/>
            <a:ext cx="8534400" cy="4216400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(Taken from Exercise 5.15)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Consider the following relations for a database that keeps track of student enrollment in courses and the books adopted for each course: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STUDENT(</a:t>
            </a:r>
            <a:r>
              <a:rPr lang="en-US" altLang="en-US" sz="2000" u="sng" dirty="0">
                <a:latin typeface="Times New Roman" panose="02020603050405020304" pitchFamily="18" charset="0"/>
              </a:rPr>
              <a:t>SSN</a:t>
            </a:r>
            <a:r>
              <a:rPr lang="en-US" altLang="en-US" sz="2000" dirty="0">
                <a:latin typeface="Times New Roman" panose="02020603050405020304" pitchFamily="18" charset="0"/>
              </a:rPr>
              <a:t>, Name, Major, </a:t>
            </a:r>
            <a:r>
              <a:rPr lang="en-US" altLang="en-US" sz="2000" dirty="0" err="1">
                <a:latin typeface="Times New Roman" panose="02020603050405020304" pitchFamily="18" charset="0"/>
              </a:rPr>
              <a:t>Bdate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COURSE(</a:t>
            </a:r>
            <a:r>
              <a:rPr lang="en-US" altLang="en-US" sz="2000" u="sng" dirty="0">
                <a:latin typeface="Times New Roman" panose="02020603050405020304" pitchFamily="18" charset="0"/>
              </a:rPr>
              <a:t>Course#</a:t>
            </a:r>
            <a:r>
              <a:rPr lang="en-US" altLang="en-US" sz="2000" dirty="0">
                <a:latin typeface="Times New Roman" panose="02020603050405020304" pitchFamily="18" charset="0"/>
              </a:rPr>
              <a:t>, </a:t>
            </a:r>
            <a:r>
              <a:rPr lang="en-US" altLang="en-US" sz="2000" dirty="0" err="1">
                <a:latin typeface="Times New Roman" panose="02020603050405020304" pitchFamily="18" charset="0"/>
              </a:rPr>
              <a:t>Cname</a:t>
            </a:r>
            <a:r>
              <a:rPr lang="en-US" altLang="en-US" sz="2000" dirty="0">
                <a:latin typeface="Times New Roman" panose="02020603050405020304" pitchFamily="18" charset="0"/>
              </a:rPr>
              <a:t>, </a:t>
            </a:r>
            <a:r>
              <a:rPr lang="en-US" altLang="en-US" sz="2000" dirty="0" err="1">
                <a:latin typeface="Times New Roman" panose="02020603050405020304" pitchFamily="18" charset="0"/>
              </a:rPr>
              <a:t>Dept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ENROLL(</a:t>
            </a:r>
            <a:r>
              <a:rPr lang="en-US" altLang="en-US" sz="2000" u="sng" dirty="0">
                <a:latin typeface="Times New Roman" panose="02020603050405020304" pitchFamily="18" charset="0"/>
              </a:rPr>
              <a:t>SSN</a:t>
            </a:r>
            <a:r>
              <a:rPr lang="en-US" altLang="en-US" sz="2000" dirty="0">
                <a:latin typeface="Times New Roman" panose="02020603050405020304" pitchFamily="18" charset="0"/>
              </a:rPr>
              <a:t>, </a:t>
            </a:r>
            <a:r>
              <a:rPr lang="en-US" altLang="en-US" sz="2000" u="sng" dirty="0">
                <a:latin typeface="Times New Roman" panose="02020603050405020304" pitchFamily="18" charset="0"/>
              </a:rPr>
              <a:t>Course#</a:t>
            </a:r>
            <a:r>
              <a:rPr lang="en-US" altLang="en-US" sz="2000" dirty="0">
                <a:latin typeface="Times New Roman" panose="02020603050405020304" pitchFamily="18" charset="0"/>
              </a:rPr>
              <a:t>, </a:t>
            </a:r>
            <a:r>
              <a:rPr lang="en-US" altLang="en-US" sz="2000" u="sng" dirty="0">
                <a:latin typeface="Times New Roman" panose="02020603050405020304" pitchFamily="18" charset="0"/>
              </a:rPr>
              <a:t>Quarter</a:t>
            </a:r>
            <a:r>
              <a:rPr lang="en-US" altLang="en-US" sz="2000" dirty="0">
                <a:latin typeface="Times New Roman" panose="02020603050405020304" pitchFamily="18" charset="0"/>
              </a:rPr>
              <a:t>, Grade)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BOOK_ADOPTION(</a:t>
            </a:r>
            <a:r>
              <a:rPr lang="en-US" altLang="en-US" sz="2000" u="sng" dirty="0">
                <a:latin typeface="Times New Roman" panose="02020603050405020304" pitchFamily="18" charset="0"/>
              </a:rPr>
              <a:t>Course#</a:t>
            </a:r>
            <a:r>
              <a:rPr lang="en-US" altLang="en-US" sz="2000" dirty="0">
                <a:latin typeface="Times New Roman" panose="02020603050405020304" pitchFamily="18" charset="0"/>
              </a:rPr>
              <a:t>, </a:t>
            </a:r>
            <a:r>
              <a:rPr lang="en-US" altLang="en-US" sz="2000" u="sng" dirty="0">
                <a:latin typeface="Times New Roman" panose="02020603050405020304" pitchFamily="18" charset="0"/>
              </a:rPr>
              <a:t>Quarter</a:t>
            </a:r>
            <a:r>
              <a:rPr lang="en-US" altLang="en-US" sz="2000" dirty="0">
                <a:latin typeface="Times New Roman" panose="02020603050405020304" pitchFamily="18" charset="0"/>
              </a:rPr>
              <a:t>, </a:t>
            </a:r>
            <a:r>
              <a:rPr lang="en-US" altLang="en-US" sz="2000" dirty="0" err="1">
                <a:latin typeface="Times New Roman" panose="02020603050405020304" pitchFamily="18" charset="0"/>
              </a:rPr>
              <a:t>Book_ISBN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TEXT(</a:t>
            </a:r>
            <a:r>
              <a:rPr lang="en-US" altLang="en-US" sz="2000" u="sng" dirty="0" err="1">
                <a:latin typeface="Times New Roman" panose="02020603050405020304" pitchFamily="18" charset="0"/>
              </a:rPr>
              <a:t>Book_ISBN</a:t>
            </a:r>
            <a:r>
              <a:rPr lang="en-US" altLang="en-US" sz="2000" dirty="0">
                <a:latin typeface="Times New Roman" panose="02020603050405020304" pitchFamily="18" charset="0"/>
              </a:rPr>
              <a:t>, </a:t>
            </a:r>
            <a:r>
              <a:rPr lang="en-US" altLang="en-US" sz="2000" dirty="0" err="1">
                <a:latin typeface="Times New Roman" panose="02020603050405020304" pitchFamily="18" charset="0"/>
              </a:rPr>
              <a:t>Book_Title</a:t>
            </a:r>
            <a:r>
              <a:rPr lang="en-US" altLang="en-US" sz="2000" dirty="0">
                <a:latin typeface="Times New Roman" panose="02020603050405020304" pitchFamily="18" charset="0"/>
              </a:rPr>
              <a:t>, Publisher, Author)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Draw a relational schema diagram specifying the foreign keys for this schema.</a:t>
            </a:r>
          </a:p>
        </p:txBody>
      </p:sp>
    </p:spTree>
    <p:extLst>
      <p:ext uri="{BB962C8B-B14F-4D97-AF65-F5344CB8AC3E}">
        <p14:creationId xmlns:p14="http://schemas.microsoft.com/office/powerpoint/2010/main" val="427169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A Relation</a:t>
            </a:r>
          </a:p>
        </p:txBody>
      </p:sp>
      <p:pic>
        <p:nvPicPr>
          <p:cNvPr id="4" name="Picture 6" descr="fig05_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4" y="2094957"/>
            <a:ext cx="11275326" cy="408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58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Informal Definitions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Key of a Relation:</a:t>
            </a:r>
          </a:p>
          <a:p>
            <a:pPr lvl="1"/>
            <a:r>
              <a:rPr lang="en-US" altLang="en-US" sz="2300" dirty="0">
                <a:ea typeface="ＭＳ Ｐゴシック" panose="020B0600070205080204" pitchFamily="34" charset="-128"/>
              </a:rPr>
              <a:t>Each row has a value of a data item (or set of items) that uniquely identifies that row in the table called the </a:t>
            </a:r>
            <a:r>
              <a:rPr lang="en-US" altLang="en-US" sz="2300" b="1" i="1" dirty="0">
                <a:ea typeface="ＭＳ Ｐゴシック" panose="020B0600070205080204" pitchFamily="34" charset="-128"/>
              </a:rPr>
              <a:t>key</a:t>
            </a:r>
          </a:p>
          <a:p>
            <a:pPr lvl="2"/>
            <a:r>
              <a:rPr lang="en-US" altLang="en-US" sz="1900" dirty="0">
                <a:ea typeface="ＭＳ Ｐゴシック" panose="020B0600070205080204" pitchFamily="34" charset="-128"/>
              </a:rPr>
              <a:t>In the STUDENT table, SSN is the key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Sometimes row-ids or sequential numbers are assigned as keys to identify the rows in a table</a:t>
            </a:r>
          </a:p>
          <a:p>
            <a:pPr lvl="2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Called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artificial key</a:t>
            </a:r>
            <a:r>
              <a:rPr lang="en-US" altLang="en-US" sz="1800" dirty="0">
                <a:ea typeface="ＭＳ Ｐゴシック" panose="020B0600070205080204" pitchFamily="34" charset="-128"/>
              </a:rPr>
              <a:t> or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surrogate key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5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942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Formal Definitions - Domain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 </a:t>
            </a:r>
            <a:r>
              <a:rPr lang="en-US" altLang="en-US" b="1" dirty="0">
                <a:ea typeface="ＭＳ Ｐゴシック" panose="020B0600070205080204" pitchFamily="34" charset="-128"/>
              </a:rPr>
              <a:t>domain</a:t>
            </a:r>
            <a:r>
              <a:rPr lang="en-US" altLang="en-US" dirty="0">
                <a:ea typeface="ＭＳ Ｐゴシック" panose="020B0600070205080204" pitchFamily="34" charset="-128"/>
              </a:rPr>
              <a:t> has a logical 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dirty="0">
                <a:ea typeface="ＭＳ Ｐゴシック" panose="020B0600070205080204" pitchFamily="34" charset="-128"/>
              </a:rPr>
              <a:t>Example: “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USA_phone_numbers</a:t>
            </a:r>
            <a:r>
              <a:rPr lang="en-US" altLang="en-US" sz="1900" dirty="0">
                <a:ea typeface="ＭＳ Ｐゴシック" panose="020B0600070205080204" pitchFamily="34" charset="-128"/>
              </a:rPr>
              <a:t>” are the set of 10 digit phone numbers valid in the U.S.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 domain also has a data-type or a format defined for 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dirty="0">
                <a:ea typeface="ＭＳ Ｐゴシック" panose="020B0600070205080204" pitchFamily="34" charset="-128"/>
              </a:rPr>
              <a:t>The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USA_phone_numbers</a:t>
            </a:r>
            <a:r>
              <a:rPr lang="en-US" altLang="en-US" sz="1900" dirty="0">
                <a:ea typeface="ＭＳ Ｐゴシック" panose="020B0600070205080204" pitchFamily="34" charset="-128"/>
              </a:rPr>
              <a:t> may have a format: (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ddd</a:t>
            </a:r>
            <a:r>
              <a:rPr lang="en-US" altLang="en-US" sz="1900" dirty="0">
                <a:ea typeface="ＭＳ Ｐゴシック" panose="020B0600070205080204" pitchFamily="34" charset="-128"/>
              </a:rPr>
              <a:t>)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ddd-dddd</a:t>
            </a:r>
            <a:r>
              <a:rPr lang="en-US" altLang="en-US" sz="1900" dirty="0">
                <a:ea typeface="ＭＳ Ｐゴシック" panose="020B0600070205080204" pitchFamily="34" charset="-128"/>
              </a:rPr>
              <a:t> where each d is a decimal digit.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Dates have various formats such as year, month, date formatted as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yyyy</a:t>
            </a:r>
            <a:r>
              <a:rPr lang="en-US" altLang="en-US" sz="2000" dirty="0">
                <a:ea typeface="ＭＳ Ｐゴシック" panose="020B0600070205080204" pitchFamily="34" charset="-128"/>
              </a:rPr>
              <a:t>-mm-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dd</a:t>
            </a:r>
            <a:r>
              <a:rPr lang="en-US" altLang="en-US" sz="2000" dirty="0">
                <a:ea typeface="ＭＳ Ｐゴシック" panose="020B0600070205080204" pitchFamily="34" charset="-128"/>
              </a:rPr>
              <a:t>, or as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dd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mm,yyyy</a:t>
            </a:r>
            <a:r>
              <a:rPr lang="en-US" altLang="en-US" sz="2000" dirty="0">
                <a:ea typeface="ＭＳ Ｐゴシック" panose="020B0600070205080204" pitchFamily="34" charset="-128"/>
              </a:rPr>
              <a:t> etc.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attribute name designates the role played by a domain in a relation: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Used to interpret the meaning of the data elements corresponding to that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dirty="0">
                <a:ea typeface="ＭＳ Ｐゴシック" panose="020B0600070205080204" pitchFamily="34" charset="-128"/>
              </a:rPr>
              <a:t>Example: The domain Date may be used to define two attributes named “Invoice-date” and “Payment-date” with different meanings</a:t>
            </a:r>
          </a:p>
        </p:txBody>
      </p:sp>
    </p:spTree>
    <p:extLst>
      <p:ext uri="{BB962C8B-B14F-4D97-AF65-F5344CB8AC3E}">
        <p14:creationId xmlns:p14="http://schemas.microsoft.com/office/powerpoint/2010/main" val="274570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5B829473-6F20-4934-9741-323D7A1712E7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Formal Definitions - Tuple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 </a:t>
            </a:r>
            <a:r>
              <a:rPr lang="en-US" altLang="en-US" sz="2400" b="1">
                <a:ea typeface="ＭＳ Ｐゴシック" panose="020B0600070205080204" pitchFamily="34" charset="-128"/>
              </a:rPr>
              <a:t>tuple</a:t>
            </a:r>
            <a:r>
              <a:rPr lang="en-US" altLang="en-US" sz="2400">
                <a:ea typeface="ＭＳ Ｐゴシック" panose="020B0600070205080204" pitchFamily="34" charset="-128"/>
              </a:rPr>
              <a:t> is an ordered set of values (enclosed in angled brackets ‘&lt; … &gt;’)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Each value is derived from an appropriate </a:t>
            </a:r>
            <a:r>
              <a:rPr lang="en-US" altLang="en-US" sz="2400" i="1">
                <a:ea typeface="ＭＳ Ｐゴシック" panose="020B0600070205080204" pitchFamily="34" charset="-128"/>
              </a:rPr>
              <a:t>domain</a:t>
            </a:r>
            <a:r>
              <a:rPr lang="en-US" altLang="en-US" sz="240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 row in the CUSTOMER relation is a 4-tuple and would consist of four values, for example: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&lt;632895, "John Smith", "101 Main St. Atlanta, GA  30332", "(404) 894-2000"&gt;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This is called a 4-tuple as it has 4 values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A tuple (row) in the CUSTOMER relation.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 relation is a </a:t>
            </a:r>
            <a:r>
              <a:rPr lang="en-US" altLang="en-US" sz="2400" b="1">
                <a:ea typeface="ＭＳ Ｐゴシック" panose="020B0600070205080204" pitchFamily="34" charset="-128"/>
              </a:rPr>
              <a:t>set </a:t>
            </a:r>
            <a:r>
              <a:rPr lang="en-US" altLang="en-US" sz="2400">
                <a:ea typeface="ＭＳ Ｐゴシック" panose="020B0600070205080204" pitchFamily="34" charset="-128"/>
              </a:rPr>
              <a:t>of such tuples (rows)</a:t>
            </a:r>
          </a:p>
        </p:txBody>
      </p:sp>
    </p:spTree>
    <p:extLst>
      <p:ext uri="{BB962C8B-B14F-4D97-AF65-F5344CB8AC3E}">
        <p14:creationId xmlns:p14="http://schemas.microsoft.com/office/powerpoint/2010/main" val="19882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Formal Definitions - State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b="1" dirty="0">
                <a:ea typeface="ＭＳ Ｐゴシック" panose="020B0600070205080204" pitchFamily="34" charset="-128"/>
              </a:rPr>
              <a:t>relation state</a:t>
            </a:r>
            <a:r>
              <a:rPr lang="en-US" altLang="en-US" dirty="0">
                <a:ea typeface="ＭＳ Ｐゴシック" panose="020B0600070205080204" pitchFamily="34" charset="-128"/>
              </a:rPr>
              <a:t> is a subset of the Cartesian product of the domains of its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each domain contains the set of all possible values the attribute can take.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Example: </a:t>
            </a:r>
            <a:r>
              <a:rPr lang="en-US" altLang="en-US">
                <a:ea typeface="ＭＳ Ｐゴシック" panose="020B0600070205080204" pitchFamily="34" charset="-128"/>
              </a:rPr>
              <a:t>attribute Cust-name </a:t>
            </a:r>
            <a:r>
              <a:rPr lang="en-US" altLang="en-US" dirty="0">
                <a:ea typeface="ＭＳ Ｐゴシック" panose="020B0600070205080204" pitchFamily="34" charset="-128"/>
              </a:rPr>
              <a:t>is defined over the domain of character strings of maximum length 25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>
                <a:ea typeface="ＭＳ Ｐゴシック" panose="020B0600070205080204" pitchFamily="34" charset="-128"/>
              </a:rPr>
              <a:t>dom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Cust</a:t>
            </a:r>
            <a:r>
              <a:rPr lang="en-US" altLang="en-US" dirty="0">
                <a:ea typeface="ＭＳ Ｐゴシック" panose="020B0600070205080204" pitchFamily="34" charset="-128"/>
              </a:rPr>
              <a:t>-name) is </a:t>
            </a:r>
            <a:r>
              <a:rPr lang="en-US" altLang="en-US" dirty="0" err="1">
                <a:ea typeface="ＭＳ Ｐゴシック" panose="020B0600070205080204" pitchFamily="34" charset="-128"/>
              </a:rPr>
              <a:t>varchar</a:t>
            </a:r>
            <a:r>
              <a:rPr lang="en-US" altLang="en-US" dirty="0">
                <a:ea typeface="ＭＳ Ｐゴシック" panose="020B0600070205080204" pitchFamily="34" charset="-128"/>
              </a:rPr>
              <a:t>(25)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role these strings play in the CUSTOMER relation is that of the </a:t>
            </a:r>
            <a:r>
              <a:rPr lang="en-US" altLang="en-US" i="1" dirty="0">
                <a:ea typeface="ＭＳ Ｐゴシック" panose="020B0600070205080204" pitchFamily="34" charset="-128"/>
              </a:rPr>
              <a:t>name of a customer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relation </a:t>
            </a:r>
            <a:r>
              <a:rPr lang="en-US" dirty="0"/>
              <a:t>(or </a:t>
            </a:r>
            <a:r>
              <a:rPr lang="en-US" b="1" dirty="0"/>
              <a:t>relation state</a:t>
            </a:r>
            <a:r>
              <a:rPr lang="en-US" dirty="0"/>
              <a:t>) </a:t>
            </a:r>
            <a:r>
              <a:rPr lang="en-US" i="1" dirty="0"/>
              <a:t>r </a:t>
            </a:r>
            <a:r>
              <a:rPr lang="en-US" dirty="0"/>
              <a:t>of the relation schema </a:t>
            </a:r>
            <a:r>
              <a:rPr lang="en-US" i="1" dirty="0"/>
              <a:t>R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1, </a:t>
            </a:r>
            <a:r>
              <a:rPr lang="en-US" i="1" dirty="0"/>
              <a:t>A</a:t>
            </a:r>
            <a:r>
              <a:rPr lang="en-US" dirty="0"/>
              <a:t>2, … , </a:t>
            </a:r>
            <a:r>
              <a:rPr lang="en-US" i="1" dirty="0"/>
              <a:t>An</a:t>
            </a:r>
            <a:r>
              <a:rPr lang="en-US" dirty="0"/>
              <a:t>), also denoted</a:t>
            </a:r>
            <a:br>
              <a:rPr lang="en-US" dirty="0"/>
            </a:br>
            <a:r>
              <a:rPr lang="en-US" dirty="0"/>
              <a:t>by </a:t>
            </a:r>
            <a:r>
              <a:rPr lang="en-US" i="1" dirty="0"/>
              <a:t>r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), is a set of </a:t>
            </a:r>
            <a:r>
              <a:rPr lang="en-US" i="1" dirty="0"/>
              <a:t>n</a:t>
            </a:r>
            <a:r>
              <a:rPr lang="en-US" dirty="0"/>
              <a:t>-tuples </a:t>
            </a:r>
            <a:r>
              <a:rPr lang="en-US" i="1" dirty="0"/>
              <a:t>r </a:t>
            </a:r>
            <a:r>
              <a:rPr lang="en-US" dirty="0"/>
              <a:t>= {</a:t>
            </a:r>
            <a:r>
              <a:rPr lang="en-US" i="1" dirty="0"/>
              <a:t>t</a:t>
            </a:r>
            <a:r>
              <a:rPr lang="en-US" dirty="0"/>
              <a:t>1, </a:t>
            </a:r>
            <a:r>
              <a:rPr lang="en-US" i="1" dirty="0"/>
              <a:t>t</a:t>
            </a:r>
            <a:r>
              <a:rPr lang="en-US" dirty="0"/>
              <a:t>2, … , </a:t>
            </a:r>
            <a:r>
              <a:rPr lang="en-US" i="1" dirty="0"/>
              <a:t>tm</a:t>
            </a:r>
            <a:r>
              <a:rPr lang="en-US" dirty="0"/>
              <a:t>}. Each </a:t>
            </a:r>
            <a:r>
              <a:rPr lang="en-US" i="1" dirty="0"/>
              <a:t>n</a:t>
            </a:r>
            <a:r>
              <a:rPr lang="en-US" b="1" dirty="0"/>
              <a:t>-tuple </a:t>
            </a:r>
            <a:r>
              <a:rPr lang="en-US" i="1" dirty="0"/>
              <a:t>t </a:t>
            </a:r>
            <a:r>
              <a:rPr lang="en-US" dirty="0"/>
              <a:t>is an ordered list of </a:t>
            </a:r>
            <a:r>
              <a:rPr lang="en-US" i="1" dirty="0"/>
              <a:t>n</a:t>
            </a:r>
            <a:br>
              <a:rPr lang="en-US" i="1" dirty="0"/>
            </a:br>
            <a:r>
              <a:rPr lang="en-US" dirty="0"/>
              <a:t>values </a:t>
            </a:r>
            <a:r>
              <a:rPr lang="en-US" i="1" dirty="0"/>
              <a:t>t =</a:t>
            </a:r>
            <a:r>
              <a:rPr lang="en-US" dirty="0"/>
              <a:t>&lt;</a:t>
            </a:r>
            <a:r>
              <a:rPr lang="en-US" i="1" dirty="0"/>
              <a:t>v</a:t>
            </a:r>
            <a:r>
              <a:rPr lang="en-US" dirty="0"/>
              <a:t>1</a:t>
            </a:r>
            <a:r>
              <a:rPr lang="en-US" i="1" dirty="0"/>
              <a:t>, v</a:t>
            </a:r>
            <a:r>
              <a:rPr lang="en-US" dirty="0"/>
              <a:t>2</a:t>
            </a:r>
            <a:r>
              <a:rPr lang="en-US" i="1" dirty="0"/>
              <a:t>, … , </a:t>
            </a:r>
            <a:r>
              <a:rPr lang="en-US" i="1" dirty="0" err="1"/>
              <a:t>vn</a:t>
            </a:r>
            <a:r>
              <a:rPr lang="en-US" dirty="0"/>
              <a:t>&gt;, where each value </a:t>
            </a:r>
            <a:r>
              <a:rPr lang="en-US" i="1" dirty="0"/>
              <a:t>vi, </a:t>
            </a:r>
            <a:r>
              <a:rPr lang="en-US" dirty="0"/>
              <a:t>1 ≤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≤ </a:t>
            </a:r>
            <a:r>
              <a:rPr lang="en-US" i="1" dirty="0"/>
              <a:t>n</a:t>
            </a:r>
            <a:r>
              <a:rPr lang="en-US" dirty="0"/>
              <a:t>, is an element of </a:t>
            </a:r>
            <a:r>
              <a:rPr lang="en-US" dirty="0" err="1"/>
              <a:t>dom</a:t>
            </a:r>
            <a:r>
              <a:rPr lang="en-US" dirty="0"/>
              <a:t> (</a:t>
            </a:r>
            <a:r>
              <a:rPr lang="en-US" i="1" dirty="0"/>
              <a:t>Ai</a:t>
            </a:r>
            <a:r>
              <a:rPr lang="en-US" dirty="0"/>
              <a:t>) or is</a:t>
            </a:r>
            <a:br>
              <a:rPr lang="en-US" dirty="0"/>
            </a:br>
            <a:r>
              <a:rPr lang="en-US" dirty="0"/>
              <a:t>a special </a:t>
            </a:r>
            <a:r>
              <a:rPr lang="en-US" b="1" dirty="0"/>
              <a:t>NULL</a:t>
            </a:r>
            <a:r>
              <a:rPr lang="en-US" dirty="0"/>
              <a:t> value. 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599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Formal Definitions - Schema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Schema</a:t>
            </a:r>
            <a:r>
              <a:rPr lang="en-US" altLang="en-US" sz="2400" dirty="0">
                <a:ea typeface="ＭＳ Ｐゴシック" panose="020B0600070205080204" pitchFamily="34" charset="-128"/>
              </a:rPr>
              <a:t> (or description) of a Relation: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Denoted by R (A1, A2, .....An)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R is the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name</a:t>
            </a:r>
            <a:r>
              <a:rPr lang="en-US" altLang="en-US" sz="2200" dirty="0">
                <a:ea typeface="ＭＳ Ｐゴシック" panose="020B0600070205080204" pitchFamily="34" charset="-128"/>
              </a:rPr>
              <a:t> of the relation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attributes</a:t>
            </a:r>
            <a:r>
              <a:rPr lang="en-US" altLang="en-US" sz="2200" dirty="0">
                <a:ea typeface="ＭＳ Ｐゴシック" panose="020B0600070205080204" pitchFamily="34" charset="-128"/>
              </a:rPr>
              <a:t> of the relation are A1, A2, ..., An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E.g.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CUSTOMER</a:t>
            </a:r>
            <a:r>
              <a:rPr lang="en-US" altLang="en-US" sz="2400" dirty="0">
                <a:ea typeface="ＭＳ Ｐゴシック" panose="020B0600070205080204" pitchFamily="34" charset="-128"/>
              </a:rPr>
              <a:t> (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Cust</a:t>
            </a:r>
            <a:r>
              <a:rPr lang="en-US" altLang="en-US" sz="2400" dirty="0">
                <a:ea typeface="ＭＳ Ｐゴシック" panose="020B0600070205080204" pitchFamily="34" charset="-128"/>
              </a:rPr>
              <a:t>-id,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Cust</a:t>
            </a:r>
            <a:r>
              <a:rPr lang="en-US" altLang="en-US" sz="2400" dirty="0">
                <a:ea typeface="ＭＳ Ｐゴシック" panose="020B0600070205080204" pitchFamily="34" charset="-128"/>
              </a:rPr>
              <a:t>-name, Address, Phone#)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CUSTOMER is the relation name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Defined over the four attributes: </a:t>
            </a:r>
            <a:r>
              <a:rPr lang="en-US" altLang="en-US" sz="2200" dirty="0" err="1">
                <a:ea typeface="ＭＳ Ｐゴシック" panose="020B0600070205080204" pitchFamily="34" charset="-128"/>
              </a:rPr>
              <a:t>Cust</a:t>
            </a:r>
            <a:r>
              <a:rPr lang="en-US" altLang="en-US" sz="2200" dirty="0">
                <a:ea typeface="ＭＳ Ｐゴシック" panose="020B0600070205080204" pitchFamily="34" charset="-128"/>
              </a:rPr>
              <a:t>-id, </a:t>
            </a:r>
            <a:r>
              <a:rPr lang="en-US" altLang="en-US" sz="2200" dirty="0" err="1">
                <a:ea typeface="ＭＳ Ｐゴシック" panose="020B0600070205080204" pitchFamily="34" charset="-128"/>
              </a:rPr>
              <a:t>Cust</a:t>
            </a:r>
            <a:r>
              <a:rPr lang="en-US" altLang="en-US" sz="2200" dirty="0">
                <a:ea typeface="ＭＳ Ｐゴシック" panose="020B0600070205080204" pitchFamily="34" charset="-128"/>
              </a:rPr>
              <a:t>-name, Address, Phone#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Each attribute has a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domain</a:t>
            </a:r>
            <a:r>
              <a:rPr lang="en-US" altLang="en-US" sz="2400" dirty="0">
                <a:ea typeface="ＭＳ Ｐゴシック" panose="020B0600070205080204" pitchFamily="34" charset="-128"/>
              </a:rPr>
              <a:t> or a set of valid values. 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For example, the domain of </a:t>
            </a:r>
            <a:r>
              <a:rPr lang="en-US" altLang="en-US" sz="2200" dirty="0" err="1">
                <a:ea typeface="ＭＳ Ｐゴシック" panose="020B0600070205080204" pitchFamily="34" charset="-128"/>
              </a:rPr>
              <a:t>Cust</a:t>
            </a:r>
            <a:r>
              <a:rPr lang="en-US" altLang="en-US" sz="2200" dirty="0">
                <a:ea typeface="ＭＳ Ｐゴシック" panose="020B0600070205080204" pitchFamily="34" charset="-128"/>
              </a:rPr>
              <a:t>-id is 6 digit numbers.</a:t>
            </a:r>
          </a:p>
        </p:txBody>
      </p:sp>
    </p:spTree>
    <p:extLst>
      <p:ext uri="{BB962C8B-B14F-4D97-AF65-F5344CB8AC3E}">
        <p14:creationId xmlns:p14="http://schemas.microsoft.com/office/powerpoint/2010/main" val="201614837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1911</TotalTime>
  <Words>2815</Words>
  <Application>Microsoft Office PowerPoint</Application>
  <PresentationFormat>Widescreen</PresentationFormat>
  <Paragraphs>293</Paragraphs>
  <Slides>38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Segoe UI</vt:lpstr>
      <vt:lpstr>Segoe UI Light</vt:lpstr>
      <vt:lpstr>Tahoma</vt:lpstr>
      <vt:lpstr>Times New Roman</vt:lpstr>
      <vt:lpstr>Wingdings</vt:lpstr>
      <vt:lpstr>WelcomeDoc</vt:lpstr>
      <vt:lpstr>CS2005 Database Systems</vt:lpstr>
      <vt:lpstr> </vt:lpstr>
      <vt:lpstr>Relational Model Concepts</vt:lpstr>
      <vt:lpstr>e.g. A Relation</vt:lpstr>
      <vt:lpstr>Informal Definitions</vt:lpstr>
      <vt:lpstr>Formal Definitions - Domain</vt:lpstr>
      <vt:lpstr>Formal Definitions - Tuple</vt:lpstr>
      <vt:lpstr>Formal Definitions - State</vt:lpstr>
      <vt:lpstr>Formal Definitions - Schema</vt:lpstr>
      <vt:lpstr>Definition Summary</vt:lpstr>
      <vt:lpstr>Characteristics Of Relations</vt:lpstr>
      <vt:lpstr>Same state as previous Figure (but with different order of tuples)</vt:lpstr>
      <vt:lpstr>Two Identical Tuples</vt:lpstr>
      <vt:lpstr>Characteristics Of Relations</vt:lpstr>
      <vt:lpstr>CONSTRAINTS</vt:lpstr>
      <vt:lpstr>Relational Integrity Constraints</vt:lpstr>
      <vt:lpstr>Key Constraints</vt:lpstr>
      <vt:lpstr>Key Constraints (continued)</vt:lpstr>
      <vt:lpstr>Key Constraints (continued)</vt:lpstr>
      <vt:lpstr>CAR table with two candidate keys – LicenseNumber chosen as Primary Key</vt:lpstr>
      <vt:lpstr>Relational Database Schema</vt:lpstr>
      <vt:lpstr>PowerPoint Presentation</vt:lpstr>
      <vt:lpstr>Relational Database State</vt:lpstr>
      <vt:lpstr>Populated database state</vt:lpstr>
      <vt:lpstr>PowerPoint Presentation</vt:lpstr>
      <vt:lpstr>Entity Integrity</vt:lpstr>
      <vt:lpstr>Referential Integrity</vt:lpstr>
      <vt:lpstr>Referential Integrity</vt:lpstr>
      <vt:lpstr>Referential Integrity (or foreign key) Constraint</vt:lpstr>
      <vt:lpstr>Displaying a relational database schema and its constraints</vt:lpstr>
      <vt:lpstr>PowerPoint Presentation</vt:lpstr>
      <vt:lpstr>Other Types of Constraints</vt:lpstr>
      <vt:lpstr>Update Operations on Relations</vt:lpstr>
      <vt:lpstr>Update Operations on Relations</vt:lpstr>
      <vt:lpstr>Possible violations for each operation</vt:lpstr>
      <vt:lpstr>Possible violations for each operation</vt:lpstr>
      <vt:lpstr>Possible violations for each operation</vt:lpstr>
      <vt:lpstr>In-Class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CS-203 Database Systems</dc:title>
  <dc:creator>Muhammad Danish</dc:creator>
  <cp:keywords/>
  <cp:lastModifiedBy>Mohammad Usama</cp:lastModifiedBy>
  <cp:revision>198</cp:revision>
  <dcterms:created xsi:type="dcterms:W3CDTF">2021-09-06T03:19:13Z</dcterms:created>
  <dcterms:modified xsi:type="dcterms:W3CDTF">2022-09-26T18:10:35Z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