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7"/>
  </p:notes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7" r:id="rId16"/>
    <p:sldId id="268" r:id="rId17"/>
    <p:sldId id="269" r:id="rId18"/>
    <p:sldId id="270" r:id="rId19"/>
    <p:sldId id="271" r:id="rId20"/>
    <p:sldId id="273" r:id="rId21"/>
    <p:sldId id="274" r:id="rId22"/>
    <p:sldId id="275" r:id="rId23"/>
    <p:sldId id="276" r:id="rId24"/>
    <p:sldId id="279" r:id="rId25"/>
    <p:sldId id="280" r:id="rId26"/>
    <p:sldId id="281" r:id="rId27"/>
    <p:sldId id="282" r:id="rId28"/>
    <p:sldId id="283" r:id="rId29"/>
    <p:sldId id="284" r:id="rId30"/>
    <p:sldId id="299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300" r:id="rId40"/>
    <p:sldId id="293" r:id="rId41"/>
    <p:sldId id="294" r:id="rId42"/>
    <p:sldId id="295" r:id="rId43"/>
    <p:sldId id="296" r:id="rId44"/>
    <p:sldId id="297" r:id="rId45"/>
    <p:sldId id="298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77"/>
            <p14:sldId id="268"/>
            <p14:sldId id="269"/>
            <p14:sldId id="270"/>
            <p14:sldId id="271"/>
            <p14:sldId id="273"/>
            <p14:sldId id="274"/>
            <p14:sldId id="275"/>
            <p14:sldId id="276"/>
            <p14:sldId id="279"/>
            <p14:sldId id="280"/>
            <p14:sldId id="281"/>
            <p14:sldId id="282"/>
            <p14:sldId id="283"/>
            <p14:sldId id="284"/>
            <p14:sldId id="299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300"/>
            <p14:sldId id="293"/>
            <p14:sldId id="294"/>
            <p14:sldId id="295"/>
            <p14:sldId id="296"/>
            <p14:sldId id="297"/>
            <p14:sldId id="298"/>
          </p14:sldIdLst>
        </p14:section>
        <p14:section name="Design, Impress, Work Together" id="{B9B51309-D148-4332-87C2-07BE32FBCA3B}">
          <p14:sldIdLst/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80" autoAdjust="0"/>
  </p:normalViewPr>
  <p:slideViewPr>
    <p:cSldViewPr snapToGrid="0">
      <p:cViewPr varScale="1">
        <p:scale>
          <a:sx n="66" d="100"/>
          <a:sy n="66" d="100"/>
        </p:scale>
        <p:origin x="81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E22225A-CCEE-4108-8376-F5E04E8EFBC6}" type="slidenum">
              <a:rPr lang="en-CA" altLang="en-US" sz="1200" smtClean="0">
                <a:latin typeface="Tahoma" panose="020B0604030504040204" pitchFamily="34" charset="0"/>
              </a:rPr>
              <a:pPr/>
              <a:t>42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2290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82842E5-616F-453D-AFA4-8E6B7DA6BD4C}" type="slidenum">
              <a:rPr lang="en-CA" altLang="en-US" sz="1200" smtClean="0">
                <a:latin typeface="Tahoma" panose="020B0604030504040204" pitchFamily="34" charset="0"/>
              </a:rPr>
              <a:pPr/>
              <a:t>2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145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7326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9216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FCFC018-0FE5-4FCF-9115-C45DA050B9DD}" type="slidenum">
              <a:rPr lang="en-CA" altLang="en-US" sz="1200" smtClean="0">
                <a:latin typeface="Tahoma" panose="020B0604030504040204" pitchFamily="34" charset="0"/>
              </a:rPr>
              <a:pPr/>
              <a:t>34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2337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DBMS that fully implements SQL should support and enforce all the integrity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constraints that can be specified in the DDL.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50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6967803-FFB8-4A68-B3D7-989EC702CDEB}" type="slidenum">
              <a:rPr lang="en-CA" altLang="en-US" sz="1200" smtClean="0">
                <a:latin typeface="Tahoma" panose="020B0604030504040204" pitchFamily="34" charset="0"/>
              </a:rPr>
              <a:pPr/>
              <a:t>38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58282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4B09DA0-AB6A-4B5C-9EB8-3C4A9B7B4B56}" type="slidenum">
              <a:rPr lang="en-CA" altLang="en-US" sz="1200" smtClean="0">
                <a:latin typeface="Tahoma" panose="020B0604030504040204" pitchFamily="34" charset="0"/>
              </a:rPr>
              <a:pPr/>
              <a:t>40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3034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729BB45-0B6C-4ADF-87A7-EF9E2162BABB}" type="slidenum">
              <a:rPr lang="en-CA" altLang="en-US" sz="1200" smtClean="0">
                <a:latin typeface="Tahoma" panose="020B0604030504040204" pitchFamily="34" charset="0"/>
              </a:rPr>
              <a:pPr/>
              <a:t>41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656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599" cy="4351338"/>
          </a:xfrm>
        </p:spPr>
        <p:txBody>
          <a:bodyPr>
            <a:normAutofit/>
          </a:bodyPr>
          <a:lstStyle>
            <a:lvl1pPr marL="34290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algn="just">
              <a:lnSpc>
                <a:spcPct val="150000"/>
              </a:lnSpc>
              <a:spcAft>
                <a:spcPts val="0"/>
              </a:spcAft>
              <a:defRPr sz="1800">
                <a:solidFill>
                  <a:srgbClr val="0070C0"/>
                </a:solidFill>
              </a:defRPr>
            </a:lvl2pPr>
            <a:lvl3pPr algn="just">
              <a:lnSpc>
                <a:spcPct val="150000"/>
              </a:lnSpc>
              <a:spcAft>
                <a:spcPts val="0"/>
              </a:spcAft>
              <a:defRPr sz="1600">
                <a:solidFill>
                  <a:schemeClr val="accent5">
                    <a:lumMod val="50000"/>
                  </a:schemeClr>
                </a:solidFill>
              </a:defRPr>
            </a:lvl3pPr>
            <a:lvl4pPr algn="just"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4pPr>
            <a:lvl5pPr algn="just"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algn="just"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 algn="just"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 algn="just"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 algn="just"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 algn="just"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algn="just"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 algn="just"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 algn="just"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 algn="just"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 algn="just"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CS2005	Database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7095184" cy="1137793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Fall </a:t>
            </a:r>
            <a:r>
              <a:rPr lang="en-US" smtClean="0"/>
              <a:t>2022</a:t>
            </a:r>
            <a:endParaRPr lang="en-US" dirty="0" smtClean="0"/>
          </a:p>
          <a:p>
            <a:r>
              <a:rPr lang="en-US" dirty="0" smtClean="0"/>
              <a:t>National University of Computer and Emerging Sciences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Specifying Constraints in SQL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xmlns="" id="{9BAE39DC-B0A4-4AE4-B2FB-D987F28ED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en-US" b="1" dirty="0"/>
              <a:t>Basic constraints:</a:t>
            </a:r>
          </a:p>
          <a:p>
            <a:pPr>
              <a:defRPr/>
            </a:pPr>
            <a:r>
              <a:rPr lang="en-US" altLang="en-US" dirty="0"/>
              <a:t>Relational Model has 3 basic constraint types that are supported in SQL:</a:t>
            </a:r>
          </a:p>
          <a:p>
            <a:pPr lvl="1">
              <a:defRPr/>
            </a:pPr>
            <a:r>
              <a:rPr lang="en-US" altLang="en-US" b="1" dirty="0"/>
              <a:t>Key</a:t>
            </a:r>
            <a:r>
              <a:rPr lang="en-US" altLang="en-US" dirty="0"/>
              <a:t> constraint: A primary key value cannot be duplicated</a:t>
            </a:r>
          </a:p>
          <a:p>
            <a:pPr lvl="1">
              <a:defRPr/>
            </a:pPr>
            <a:r>
              <a:rPr lang="en-US" altLang="en-US" b="1" dirty="0"/>
              <a:t>Entity Integrity </a:t>
            </a:r>
            <a:r>
              <a:rPr lang="en-US" altLang="en-US" dirty="0"/>
              <a:t>Constraint: A primary key value cannot be null</a:t>
            </a:r>
          </a:p>
          <a:p>
            <a:pPr lvl="1">
              <a:defRPr/>
            </a:pPr>
            <a:r>
              <a:rPr lang="en-US" altLang="en-US" b="1" dirty="0"/>
              <a:t>Referential integrity </a:t>
            </a:r>
            <a:r>
              <a:rPr lang="en-US" altLang="en-US" dirty="0"/>
              <a:t>constraints : The “foreign key “ must have a value that is already present as a primary key, or may be null.</a:t>
            </a:r>
          </a:p>
        </p:txBody>
      </p:sp>
    </p:spTree>
    <p:extLst>
      <p:ext uri="{BB962C8B-B14F-4D97-AF65-F5344CB8AC3E}">
        <p14:creationId xmlns:p14="http://schemas.microsoft.com/office/powerpoint/2010/main" val="183029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Specifying Attribute Constraints and Attribute Defaults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xmlns="" id="{99E8B78D-295E-4ABE-89F2-E81CCCF4F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dirty="0" smtClean="0"/>
              <a:t>A </a:t>
            </a:r>
            <a:r>
              <a:rPr lang="en-US" i="1" dirty="0"/>
              <a:t>constraint </a:t>
            </a:r>
            <a:r>
              <a:rPr lang="en-US" b="1" dirty="0"/>
              <a:t>NOT NULL</a:t>
            </a:r>
            <a:r>
              <a:rPr lang="en-US" dirty="0"/>
              <a:t> may be </a:t>
            </a:r>
            <a:r>
              <a:rPr lang="en-US" dirty="0" smtClean="0"/>
              <a:t>specified if </a:t>
            </a:r>
            <a:r>
              <a:rPr lang="en-US" dirty="0"/>
              <a:t>NULL is not permitted for a particular </a:t>
            </a:r>
            <a:r>
              <a:rPr lang="en-US" dirty="0" smtClean="0"/>
              <a:t>attribute.</a:t>
            </a:r>
          </a:p>
          <a:p>
            <a:pPr lvl="1">
              <a:defRPr/>
            </a:pPr>
            <a:r>
              <a:rPr lang="en-US" dirty="0" smtClean="0"/>
              <a:t>This </a:t>
            </a:r>
            <a:r>
              <a:rPr lang="en-US" dirty="0"/>
              <a:t>is always implicitly specified </a:t>
            </a:r>
            <a:r>
              <a:rPr lang="en-US" dirty="0" smtClean="0"/>
              <a:t>for the </a:t>
            </a:r>
            <a:r>
              <a:rPr lang="en-US" dirty="0"/>
              <a:t>attributes that are part of the </a:t>
            </a:r>
            <a:r>
              <a:rPr lang="en-US" i="1" dirty="0"/>
              <a:t>primary key </a:t>
            </a:r>
            <a:r>
              <a:rPr lang="en-US" dirty="0"/>
              <a:t>of each relation, but it can be specified </a:t>
            </a:r>
            <a:r>
              <a:rPr lang="en-US" dirty="0" smtClean="0"/>
              <a:t>for any </a:t>
            </a:r>
            <a:r>
              <a:rPr lang="en-US" dirty="0"/>
              <a:t>other attributes whose values are required not to be </a:t>
            </a:r>
            <a:r>
              <a:rPr lang="en-US" dirty="0" smtClean="0"/>
              <a:t>NULL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It </a:t>
            </a:r>
            <a:r>
              <a:rPr lang="en-US" dirty="0"/>
              <a:t>is also possible to define a </a:t>
            </a:r>
            <a:r>
              <a:rPr lang="en-US" i="1" dirty="0"/>
              <a:t>default value </a:t>
            </a:r>
            <a:r>
              <a:rPr lang="en-US" dirty="0"/>
              <a:t>for an attribute by appending the </a:t>
            </a:r>
            <a:r>
              <a:rPr lang="en-US" dirty="0" smtClean="0"/>
              <a:t>clause </a:t>
            </a:r>
            <a:r>
              <a:rPr lang="en-US" b="1" dirty="0" smtClean="0"/>
              <a:t>DEFAULT </a:t>
            </a:r>
            <a:r>
              <a:rPr lang="en-US" b="1" dirty="0"/>
              <a:t>&lt;value&gt;</a:t>
            </a:r>
            <a:r>
              <a:rPr lang="en-US" dirty="0"/>
              <a:t> to an attribute definition. </a:t>
            </a:r>
            <a:endParaRPr lang="en-US" dirty="0" smtClean="0"/>
          </a:p>
          <a:p>
            <a:pPr lvl="1">
              <a:defRPr/>
            </a:pPr>
            <a:r>
              <a:rPr lang="en-US" dirty="0"/>
              <a:t>The default value is included in any new tuple if an explicit value is not provided for that </a:t>
            </a:r>
            <a:r>
              <a:rPr lang="en-US" dirty="0" smtClean="0"/>
              <a:t>attribute</a:t>
            </a:r>
          </a:p>
        </p:txBody>
      </p:sp>
    </p:spTree>
    <p:extLst>
      <p:ext uri="{BB962C8B-B14F-4D97-AF65-F5344CB8AC3E}">
        <p14:creationId xmlns:p14="http://schemas.microsoft.com/office/powerpoint/2010/main" val="426963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Specifying Attribute Constraints and Attribute Defaults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xmlns="" id="{99E8B78D-295E-4ABE-89F2-E81CCCF4F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Another type of constraint can restrict attribute or domain values using the </a:t>
            </a:r>
            <a:r>
              <a:rPr lang="en-US" b="1" dirty="0"/>
              <a:t>CHECK</a:t>
            </a:r>
            <a:r>
              <a:rPr lang="en-US" dirty="0"/>
              <a:t> clause following an attribute or domain definition</a:t>
            </a:r>
            <a:r>
              <a:rPr lang="en-US" sz="1700" dirty="0"/>
              <a:t> </a:t>
            </a:r>
            <a:endParaRPr lang="en-US" sz="1700" dirty="0" smtClean="0"/>
          </a:p>
          <a:p>
            <a:pPr lvl="1">
              <a:defRPr/>
            </a:pP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Dnumber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NOT NULL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Dnumber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0 AND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Dnumber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21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defRPr/>
            </a:pPr>
            <a:r>
              <a:rPr lang="en-US" altLang="en-US" dirty="0" smtClean="0"/>
              <a:t>Additional </a:t>
            </a:r>
            <a:r>
              <a:rPr lang="en-US" altLang="en-US" dirty="0"/>
              <a:t>Constraints on individual tuples within a relation are also possible using CHECK </a:t>
            </a:r>
            <a:endParaRPr lang="en-US" altLang="en-US" dirty="0" smtClean="0"/>
          </a:p>
          <a:p>
            <a:pPr lvl="1">
              <a:defRPr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 </a:t>
            </a:r>
            <a:r>
              <a:rPr lang="en-US" altLang="en-US" dirty="0"/>
              <a:t>clauses at the end of a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</a:t>
            </a:r>
            <a:r>
              <a:rPr lang="en-US" altLang="en-US" dirty="0"/>
              <a:t> statement</a:t>
            </a:r>
          </a:p>
          <a:p>
            <a:pPr lvl="1">
              <a:defRPr/>
            </a:pPr>
            <a:r>
              <a:rPr lang="en-US" altLang="en-US" dirty="0"/>
              <a:t>Apply to each tuple individually</a:t>
            </a:r>
          </a:p>
          <a:p>
            <a:pPr lvl="1"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CHECK 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Dept_create_date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Mgr_start_date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defRPr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71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Specifying Key and Referential Integrity Constraints</a:t>
            </a:r>
          </a:p>
        </p:txBody>
      </p:sp>
      <p:sp>
        <p:nvSpPr>
          <p:cNvPr id="2867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PRIMARY KEY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clause 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Specifies one or more attributes that make up the primary key of a relation</a:t>
            </a:r>
          </a:p>
          <a:p>
            <a:pPr lvl="1"/>
            <a:r>
              <a:rPr lang="en-US" altLang="en-US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Dnumber</a:t>
            </a:r>
            <a:r>
              <a:rPr lang="en-US" altLang="en-US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INT PRIMARY KEY;</a:t>
            </a:r>
          </a:p>
          <a:p>
            <a:endParaRPr lang="en-US" altLang="en-US" b="1" dirty="0" smtClean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r>
              <a:rPr lang="en-US" altLang="en-US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UNIQUE</a:t>
            </a:r>
            <a:r>
              <a:rPr lang="en-US" altLang="en-US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clause 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Specifies alternate (secondary) keys (called CANDIDATE keys in the relational model).</a:t>
            </a:r>
          </a:p>
          <a:p>
            <a:pPr lvl="1"/>
            <a:r>
              <a:rPr lang="en-US" altLang="en-US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Dname</a:t>
            </a:r>
            <a:r>
              <a:rPr lang="en-US" altLang="en-US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VARCHAR(15) UNIQUE;</a:t>
            </a:r>
          </a:p>
        </p:txBody>
      </p:sp>
    </p:spTree>
    <p:extLst>
      <p:ext uri="{BB962C8B-B14F-4D97-AF65-F5344CB8AC3E}">
        <p14:creationId xmlns:p14="http://schemas.microsoft.com/office/powerpoint/2010/main" val="318076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Specifying Key and Referential Integrity Constraints (cont’d.)</a:t>
            </a:r>
          </a:p>
        </p:txBody>
      </p:sp>
      <p:sp>
        <p:nvSpPr>
          <p:cNvPr id="2969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FOREIGN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KEY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clause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Default operation: reject update on violation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Attach 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referential triggered action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clause</a:t>
            </a:r>
          </a:p>
          <a:p>
            <a:pPr lvl="2"/>
            <a:r>
              <a:rPr lang="en-US" altLang="en-US" dirty="0" smtClean="0">
                <a:ea typeface="ＭＳ Ｐゴシック" panose="020B0600070205080204" pitchFamily="34" charset="-128"/>
              </a:rPr>
              <a:t>Options include </a:t>
            </a:r>
            <a:r>
              <a:rPr lang="en-US" altLang="en-US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SET NULL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, </a:t>
            </a:r>
            <a:r>
              <a:rPr lang="en-US" altLang="en-US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CASCADE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, and </a:t>
            </a:r>
            <a:r>
              <a:rPr lang="en-US" altLang="en-US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SET DEFAULT</a:t>
            </a:r>
          </a:p>
          <a:p>
            <a:pPr lvl="2"/>
            <a:r>
              <a:rPr lang="en-US" altLang="en-US" dirty="0" smtClean="0">
                <a:ea typeface="ＭＳ Ｐゴシック" panose="020B0600070205080204" pitchFamily="34" charset="-128"/>
              </a:rPr>
              <a:t>Action taken by the DBMS for </a:t>
            </a:r>
            <a:r>
              <a:rPr lang="en-US" altLang="en-US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SET NULL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or </a:t>
            </a:r>
            <a:r>
              <a:rPr lang="en-US" altLang="en-US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SET DEFAULT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is the same for both </a:t>
            </a:r>
            <a:r>
              <a:rPr lang="en-US" altLang="en-US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ON DELETE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and </a:t>
            </a:r>
            <a:r>
              <a:rPr lang="en-US" altLang="en-US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ON UPDATE</a:t>
            </a:r>
          </a:p>
          <a:p>
            <a:pPr lvl="2"/>
            <a:r>
              <a:rPr lang="en-US" altLang="en-US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CASCADE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option suitable for “relationship” relations</a:t>
            </a:r>
          </a:p>
        </p:txBody>
      </p:sp>
    </p:spTree>
    <p:extLst>
      <p:ext uri="{BB962C8B-B14F-4D97-AF65-F5344CB8AC3E}">
        <p14:creationId xmlns:p14="http://schemas.microsoft.com/office/powerpoint/2010/main" val="421129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Giving Names to Constraints</a:t>
            </a:r>
          </a:p>
        </p:txBody>
      </p:sp>
      <p:sp>
        <p:nvSpPr>
          <p:cNvPr id="3072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Using the Keyword </a:t>
            </a:r>
            <a:r>
              <a:rPr lang="en-US" altLang="en-US" b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CONSTRAINT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Name a constraint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Useful for later altering</a:t>
            </a:r>
          </a:p>
        </p:txBody>
      </p:sp>
    </p:spTree>
    <p:extLst>
      <p:ext uri="{BB962C8B-B14F-4D97-AF65-F5344CB8AC3E}">
        <p14:creationId xmlns:p14="http://schemas.microsoft.com/office/powerpoint/2010/main" val="393944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600">
                <a:latin typeface="Verdana" panose="020B0604030504040204" pitchFamily="34" charset="0"/>
                <a:ea typeface="ＭＳ Ｐゴシック" panose="020B0600070205080204" pitchFamily="34" charset="-128"/>
              </a:rPr>
              <a:t>Default attribute values and referential integrity triggered action specification (Fig. 6.2)</a:t>
            </a:r>
          </a:p>
        </p:txBody>
      </p:sp>
      <p:pic>
        <p:nvPicPr>
          <p:cNvPr id="31747" name="Picture 2" descr="fig06_0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863" y="1600200"/>
            <a:ext cx="53721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37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Basic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Retrieval SQL Queries: The SELECT-FROM-WHERE</a:t>
            </a:r>
          </a:p>
        </p:txBody>
      </p:sp>
      <p:sp>
        <p:nvSpPr>
          <p:cNvPr id="3379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Basic form of the 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SELECT</a:t>
            </a:r>
            <a:r>
              <a:rPr lang="en-US" altLang="en-US" smtClean="0">
                <a:ea typeface="ＭＳ Ｐゴシック" panose="020B0600070205080204" pitchFamily="34" charset="-128"/>
              </a:rPr>
              <a:t> statement:</a:t>
            </a:r>
          </a:p>
        </p:txBody>
      </p:sp>
      <p:pic>
        <p:nvPicPr>
          <p:cNvPr id="3379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1" y="2438400"/>
            <a:ext cx="7307263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283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4"/>
          <p:cNvSpPr>
            <a:spLocks noGrp="1" noChangeArrowheads="1"/>
          </p:cNvSpPr>
          <p:nvPr>
            <p:ph type="title"/>
          </p:nvPr>
        </p:nvSpPr>
        <p:spPr>
          <a:xfrm>
            <a:off x="522515" y="228600"/>
            <a:ext cx="94581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The SELECT-FROM-WHERE Structure of Basic SQL Queries (cont’d.)</a:t>
            </a:r>
          </a:p>
        </p:txBody>
      </p:sp>
      <p:sp>
        <p:nvSpPr>
          <p:cNvPr id="34819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981201" y="2057400"/>
            <a:ext cx="8228013" cy="4071938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Logical comparison operators</a:t>
            </a:r>
          </a:p>
          <a:p>
            <a:pPr lvl="1"/>
            <a:r>
              <a:rPr lang="en-US" altLang="en-US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=, &lt;, &lt;=, &gt;, &gt;=,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and </a:t>
            </a:r>
            <a:r>
              <a:rPr lang="en-US" altLang="en-US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&lt;&gt;</a:t>
            </a:r>
          </a:p>
          <a:p>
            <a:r>
              <a:rPr lang="en-US" altLang="en-US" b="1" dirty="0" smtClean="0">
                <a:ea typeface="ＭＳ Ｐゴシック" panose="020B0600070205080204" pitchFamily="34" charset="-128"/>
              </a:rPr>
              <a:t>Projection attributes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Attributes whose values are to be retrieved </a:t>
            </a:r>
          </a:p>
          <a:p>
            <a:r>
              <a:rPr lang="en-US" altLang="en-US" b="1" dirty="0" smtClean="0">
                <a:ea typeface="ＭＳ Ｐゴシック" panose="020B0600070205080204" pitchFamily="34" charset="-128"/>
              </a:rPr>
              <a:t>Selection condition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Boolean condition that must be true for any retrieved tuple. Selection conditions include 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join conditions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when multiple relations are involved.</a:t>
            </a:r>
          </a:p>
        </p:txBody>
      </p:sp>
    </p:spTree>
    <p:extLst>
      <p:ext uri="{BB962C8B-B14F-4D97-AF65-F5344CB8AC3E}">
        <p14:creationId xmlns:p14="http://schemas.microsoft.com/office/powerpoint/2010/main" val="299460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114" y="2982913"/>
            <a:ext cx="683418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648200"/>
            <a:ext cx="68453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4" name="Picture 3" descr="fig06_03a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1477964"/>
            <a:ext cx="4645025" cy="10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825" y="1462088"/>
            <a:ext cx="35052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6" name="Tit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Basic Retrieval Queries</a:t>
            </a:r>
          </a:p>
        </p:txBody>
      </p:sp>
    </p:spTree>
    <p:extLst>
      <p:ext uri="{BB962C8B-B14F-4D97-AF65-F5344CB8AC3E}">
        <p14:creationId xmlns:p14="http://schemas.microsoft.com/office/powerpoint/2010/main" val="249947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C4C4A4-2606-4B5F-9C6E-3FD7EA945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>
              <a:ea typeface="+mn-ea"/>
              <a:cs typeface="+mn-cs"/>
            </a:endParaRPr>
          </a:p>
          <a:p>
            <a:pPr marL="0" indent="0" algn="ctr">
              <a:buNone/>
              <a:defRPr/>
            </a:pPr>
            <a:r>
              <a:rPr lang="en-US" sz="3200" b="1" dirty="0" smtClean="0"/>
              <a:t>CHAPTER 6</a:t>
            </a:r>
            <a:endParaRPr lang="en-US" sz="3200" b="1" dirty="0"/>
          </a:p>
          <a:p>
            <a:pPr algn="ctr">
              <a:buNone/>
              <a:defRPr/>
            </a:pPr>
            <a:r>
              <a:rPr lang="en-US" sz="3600" dirty="0" smtClean="0"/>
              <a:t>BASIC SQL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2884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370"/>
          <a:stretch>
            <a:fillRect/>
          </a:stretch>
        </p:blipFill>
        <p:spPr bwMode="auto">
          <a:xfrm>
            <a:off x="1981200" y="1600200"/>
            <a:ext cx="72834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6" y="3429000"/>
            <a:ext cx="733107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Basic Retrieval Queries (Contd.)</a:t>
            </a:r>
          </a:p>
        </p:txBody>
      </p:sp>
    </p:spTree>
    <p:extLst>
      <p:ext uri="{BB962C8B-B14F-4D97-AF65-F5344CB8AC3E}">
        <p14:creationId xmlns:p14="http://schemas.microsoft.com/office/powerpoint/2010/main" val="207832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Ambiguous Attribute Names </a:t>
            </a:r>
          </a:p>
        </p:txBody>
      </p:sp>
      <p:sp>
        <p:nvSpPr>
          <p:cNvPr id="3789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Same name can be used for two (or more) attributes in different relations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As long as the attributes are in different relations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Must </a:t>
            </a:r>
            <a:r>
              <a:rPr lang="en-US" altLang="en-US" b="1" smtClean="0">
                <a:ea typeface="ＭＳ Ｐゴシック" panose="020B0600070205080204" pitchFamily="34" charset="-128"/>
              </a:rPr>
              <a:t>qualify</a:t>
            </a:r>
            <a:r>
              <a:rPr lang="en-US" altLang="en-US" smtClean="0">
                <a:ea typeface="ＭＳ Ｐゴシック" panose="020B0600070205080204" pitchFamily="34" charset="-128"/>
              </a:rPr>
              <a:t> the attribute name with the relation name to prevent ambiguity</a:t>
            </a:r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542" y="4212097"/>
            <a:ext cx="8259765" cy="1619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451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Aliasing, and Renaming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="" xmlns:a16="http://schemas.microsoft.com/office/drawing/2014/main" id="{4A91E52E-7099-42B4-AFF9-8D86820A4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en-US" b="1" dirty="0"/>
              <a:t>Aliases</a:t>
            </a:r>
            <a:r>
              <a:rPr lang="en-US" altLang="en-US" dirty="0"/>
              <a:t> or </a:t>
            </a:r>
            <a:r>
              <a:rPr lang="en-US" altLang="en-US" b="1" dirty="0"/>
              <a:t>tuple variables</a:t>
            </a:r>
          </a:p>
          <a:p>
            <a:pPr lvl="1">
              <a:defRPr/>
            </a:pPr>
            <a:r>
              <a:rPr lang="en-US" altLang="en-US" dirty="0"/>
              <a:t>Declare alternative relation names E and S to refer to the EMPLOYEE relation twice in a query:</a:t>
            </a:r>
          </a:p>
          <a:p>
            <a:pPr marL="457200" lvl="1" indent="0">
              <a:buNone/>
              <a:defRPr/>
            </a:pPr>
            <a:endParaRPr lang="en-US" altLang="en-US" dirty="0"/>
          </a:p>
          <a:p>
            <a:pPr marL="0" indent="0">
              <a:buNone/>
              <a:defRPr/>
            </a:pPr>
            <a:r>
              <a:rPr lang="en-US" b="1" dirty="0"/>
              <a:t>Query 8.</a:t>
            </a:r>
            <a:r>
              <a:rPr lang="en-US" dirty="0"/>
              <a:t> For each employee, retrieve the employee’s first and last name and the first and last name of his or her immediate supervisor.</a:t>
            </a:r>
            <a:endParaRPr lang="en-US" sz="1600" dirty="0"/>
          </a:p>
          <a:p>
            <a:pPr marL="0" indent="0">
              <a:buNone/>
              <a:defRPr/>
            </a:pPr>
            <a:r>
              <a:rPr lang="en-US" dirty="0"/>
              <a:t>		</a:t>
            </a:r>
            <a:r>
              <a:rPr lang="en-US" b="1" dirty="0"/>
              <a:t>SELECT</a:t>
            </a:r>
            <a:r>
              <a:rPr lang="en-US" dirty="0"/>
              <a:t>  </a:t>
            </a:r>
            <a:r>
              <a:rPr lang="en-US" dirty="0" err="1"/>
              <a:t>E.Fname</a:t>
            </a:r>
            <a:r>
              <a:rPr lang="en-US" dirty="0"/>
              <a:t>, </a:t>
            </a:r>
            <a:r>
              <a:rPr lang="en-US" dirty="0" err="1"/>
              <a:t>E.Lname</a:t>
            </a:r>
            <a:r>
              <a:rPr lang="en-US" dirty="0"/>
              <a:t>, </a:t>
            </a:r>
            <a:r>
              <a:rPr lang="en-US" dirty="0" err="1"/>
              <a:t>S.Fname</a:t>
            </a:r>
            <a:r>
              <a:rPr lang="en-US" dirty="0"/>
              <a:t>, </a:t>
            </a:r>
            <a:r>
              <a:rPr lang="en-US" dirty="0" err="1"/>
              <a:t>S.Lname</a:t>
            </a:r>
            <a:endParaRPr lang="en-US" sz="1200" dirty="0"/>
          </a:p>
          <a:p>
            <a:pPr marL="0" indent="0">
              <a:buNone/>
              <a:defRPr/>
            </a:pPr>
            <a:r>
              <a:rPr lang="en-US" dirty="0"/>
              <a:t>		</a:t>
            </a:r>
            <a:r>
              <a:rPr lang="en-US" b="1" dirty="0"/>
              <a:t>FROM</a:t>
            </a:r>
            <a:r>
              <a:rPr lang="en-US" dirty="0"/>
              <a:t>	EMPLOYEE </a:t>
            </a:r>
            <a:r>
              <a:rPr lang="en-US" b="1" dirty="0"/>
              <a:t>AS</a:t>
            </a:r>
            <a:r>
              <a:rPr lang="en-US" dirty="0"/>
              <a:t> E, EMPLOYEE </a:t>
            </a:r>
            <a:r>
              <a:rPr lang="en-US" b="1" dirty="0"/>
              <a:t>AS</a:t>
            </a:r>
            <a:r>
              <a:rPr lang="en-US" dirty="0"/>
              <a:t> S</a:t>
            </a:r>
            <a:endParaRPr lang="en-US" sz="1200" dirty="0"/>
          </a:p>
          <a:p>
            <a:pPr marL="0" indent="0">
              <a:buNone/>
              <a:defRPr/>
            </a:pPr>
            <a:r>
              <a:rPr lang="en-US" dirty="0"/>
              <a:t>		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E.Super_ssn</a:t>
            </a:r>
            <a:r>
              <a:rPr lang="en-US" dirty="0"/>
              <a:t>=</a:t>
            </a:r>
            <a:r>
              <a:rPr lang="en-US" dirty="0" err="1"/>
              <a:t>S.Ssn</a:t>
            </a:r>
            <a:r>
              <a:rPr lang="en-US" dirty="0"/>
              <a:t>;</a:t>
            </a:r>
            <a:endParaRPr lang="en-US" altLang="en-US" dirty="0"/>
          </a:p>
          <a:p>
            <a:pPr lvl="1">
              <a:defRPr/>
            </a:pPr>
            <a:r>
              <a:rPr lang="en-US" altLang="en-US" dirty="0"/>
              <a:t>Recommended practice to abbreviate names and to prefix same or similar attribute from multiple tables.</a:t>
            </a:r>
          </a:p>
        </p:txBody>
      </p:sp>
    </p:spTree>
    <p:extLst>
      <p:ext uri="{BB962C8B-B14F-4D97-AF65-F5344CB8AC3E}">
        <p14:creationId xmlns:p14="http://schemas.microsoft.com/office/powerpoint/2010/main" val="73348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Aliasing,Renaming and Tuple Variables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2A1740C-8470-4EEF-A008-926713978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defRPr/>
            </a:pPr>
            <a:r>
              <a:rPr lang="en-US" altLang="en-US" sz="2400" dirty="0">
                <a:cs typeface="Courier New" panose="02070309020205020404" pitchFamily="49" charset="0"/>
              </a:rPr>
              <a:t>The attribute names can also be renamed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EMPLOYEE AS E(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Ln,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Sex, Sal,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defRPr/>
            </a:pPr>
            <a:r>
              <a:rPr lang="en-US" altLang="en-US" sz="2400" dirty="0">
                <a:cs typeface="Courier New" panose="02070309020205020404" pitchFamily="49" charset="0"/>
              </a:rPr>
              <a:t>Note that the relation EMPLOYEE now has a variable name E which corresponds to a tuple variable</a:t>
            </a:r>
          </a:p>
          <a:p>
            <a:pPr lvl="1">
              <a:defRPr/>
            </a:pPr>
            <a:r>
              <a:rPr lang="en-US" altLang="en-US" sz="2400" dirty="0">
                <a:cs typeface="Courier New" panose="02070309020205020404" pitchFamily="49" charset="0"/>
              </a:rPr>
              <a:t>The “AS” may be dropped in most SQL implementations</a:t>
            </a:r>
          </a:p>
          <a:p>
            <a:pPr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8919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Unspecified WHERE Clause and Use of the Asterisk</a:t>
            </a:r>
          </a:p>
        </p:txBody>
      </p:sp>
      <p:sp>
        <p:nvSpPr>
          <p:cNvPr id="4096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Missing 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WHERE </a:t>
            </a:r>
            <a:r>
              <a:rPr lang="en-US" altLang="en-US" smtClean="0">
                <a:ea typeface="ＭＳ Ｐゴシック" panose="020B0600070205080204" pitchFamily="34" charset="-128"/>
              </a:rPr>
              <a:t>clause 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Indicates no condition on tuple selection</a:t>
            </a:r>
          </a:p>
          <a:p>
            <a:r>
              <a:rPr lang="en-US" altLang="en-US" smtClean="0">
                <a:ea typeface="ＭＳ Ｐゴシック" panose="020B0600070205080204" pitchFamily="34" charset="-128"/>
                <a:cs typeface="Courier New" panose="02070309020205020404" pitchFamily="49" charset="0"/>
              </a:rPr>
              <a:t>Effect is a 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CROSS PRODUCT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Result is all possible tuple combinations (or the Algebra operation of Cartesian Product– see Ch.8) result </a:t>
            </a:r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1" y="4383312"/>
            <a:ext cx="67659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988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Unspecified WHERE Clause</a:t>
            </a:r>
            <a:br>
              <a:rPr lang="en-US" altLang="en-US" smtClean="0">
                <a:ea typeface="ＭＳ Ｐゴシック" panose="020B0600070205080204" pitchFamily="34" charset="-128"/>
              </a:rPr>
            </a:br>
            <a:r>
              <a:rPr lang="en-US" altLang="en-US" smtClean="0">
                <a:ea typeface="ＭＳ Ｐゴシック" panose="020B0600070205080204" pitchFamily="34" charset="-128"/>
              </a:rPr>
              <a:t>and Use of the Asterisk (cont’d.)</a:t>
            </a:r>
          </a:p>
        </p:txBody>
      </p:sp>
      <p:sp>
        <p:nvSpPr>
          <p:cNvPr id="4198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Specify an asterisk (*)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Retrieve all the attribute values of the selected tuples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The * can be prefixed by the relation name; e.g., EMPLOYEE *</a:t>
            </a:r>
          </a:p>
          <a:p>
            <a:pPr lvl="1"/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pic>
        <p:nvPicPr>
          <p:cNvPr id="4198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037014"/>
            <a:ext cx="5562600" cy="243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100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Tables as Sets in SQL</a:t>
            </a:r>
          </a:p>
        </p:txBody>
      </p:sp>
      <p:sp>
        <p:nvSpPr>
          <p:cNvPr id="4301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SQL does not automatically eliminate duplicate tuples in query results 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For aggregate operations (See sec 7.1.7) duplicates must be accounted for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Use the keyword 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DISTINCT</a:t>
            </a:r>
            <a:r>
              <a:rPr lang="en-US" altLang="en-US" dirty="0">
                <a:ea typeface="ＭＳ Ｐゴシック" panose="020B0600070205080204" pitchFamily="34" charset="-128"/>
              </a:rPr>
              <a:t> in the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SELECT</a:t>
            </a:r>
            <a:r>
              <a:rPr lang="en-US" altLang="en-US" dirty="0">
                <a:ea typeface="ＭＳ Ｐゴシック" panose="020B0600070205080204" pitchFamily="34" charset="-128"/>
              </a:rPr>
              <a:t> clause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Only distinct tuples should remain in the result</a:t>
            </a:r>
          </a:p>
        </p:txBody>
      </p:sp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885" y="4191000"/>
            <a:ext cx="7199116" cy="198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41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has directly incorporated some of the set operations from mathematical </a:t>
            </a:r>
            <a:r>
              <a:rPr lang="en-US" i="1" dirty="0" smtClean="0"/>
              <a:t>set: </a:t>
            </a:r>
            <a:r>
              <a:rPr lang="en-US" dirty="0" smtClean="0"/>
              <a:t>set union (</a:t>
            </a:r>
            <a:r>
              <a:rPr lang="en-US" b="1" dirty="0" smtClean="0"/>
              <a:t>UNION</a:t>
            </a:r>
            <a:r>
              <a:rPr lang="en-US" dirty="0"/>
              <a:t>), set difference (</a:t>
            </a:r>
            <a:r>
              <a:rPr lang="en-US" b="1" dirty="0"/>
              <a:t>EXCEPT</a:t>
            </a:r>
            <a:r>
              <a:rPr lang="en-US" dirty="0" smtClean="0"/>
              <a:t>), </a:t>
            </a:r>
            <a:r>
              <a:rPr lang="en-US" dirty="0"/>
              <a:t>set intersection (</a:t>
            </a:r>
            <a:r>
              <a:rPr lang="en-US" b="1" dirty="0"/>
              <a:t>INTERSECT</a:t>
            </a:r>
            <a:r>
              <a:rPr lang="en-US" dirty="0"/>
              <a:t>) </a:t>
            </a:r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relations resulting from these set operations are sets of tuples; that is, </a:t>
            </a:r>
            <a:r>
              <a:rPr lang="en-US" i="1" dirty="0"/>
              <a:t>duplicate</a:t>
            </a:r>
            <a:br>
              <a:rPr lang="en-US" i="1" dirty="0"/>
            </a:br>
            <a:r>
              <a:rPr lang="en-US" i="1" dirty="0"/>
              <a:t>tuples are eliminated from the result. </a:t>
            </a:r>
            <a:endParaRPr lang="en-US" i="1" dirty="0" smtClean="0"/>
          </a:p>
          <a:p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set operations apply only to </a:t>
            </a:r>
            <a:r>
              <a:rPr lang="en-US" i="1" dirty="0" err="1"/>
              <a:t>typecompatible</a:t>
            </a:r>
            <a:r>
              <a:rPr lang="en-US" i="1" dirty="0"/>
              <a:t> relations</a:t>
            </a:r>
            <a:r>
              <a:rPr lang="en-US" dirty="0"/>
              <a:t>, so we must make sure that the two relations on which we </a:t>
            </a:r>
            <a:r>
              <a:rPr lang="en-US" dirty="0" smtClean="0"/>
              <a:t>apply the </a:t>
            </a:r>
            <a:r>
              <a:rPr lang="en-US" dirty="0"/>
              <a:t>operation have the same attributes and that the attributes appear in the </a:t>
            </a:r>
            <a:r>
              <a:rPr lang="en-US" dirty="0" smtClean="0"/>
              <a:t>same order </a:t>
            </a:r>
            <a:r>
              <a:rPr lang="en-US" dirty="0"/>
              <a:t>in both relations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06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Tables as Sets in SQL (cont’d.)</a:t>
            </a:r>
          </a:p>
        </p:txBody>
      </p:sp>
      <p:sp>
        <p:nvSpPr>
          <p:cNvPr id="4403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Set operations</a:t>
            </a:r>
          </a:p>
          <a:p>
            <a:pPr lvl="1"/>
            <a:r>
              <a:rPr lang="en-US" altLang="en-US" sz="2000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UNION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, </a:t>
            </a:r>
            <a:r>
              <a:rPr lang="en-US" altLang="en-US" sz="2000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EXCEPT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(difference), </a:t>
            </a:r>
            <a:r>
              <a:rPr lang="en-US" altLang="en-US" sz="2000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INTERSECT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Corresponding </a:t>
            </a:r>
            <a:r>
              <a:rPr lang="en-US" altLang="en-US" sz="2000" dirty="0" err="1" smtClean="0">
                <a:ea typeface="ＭＳ Ｐゴシック" panose="020B0600070205080204" pitchFamily="34" charset="-128"/>
              </a:rPr>
              <a:t>multiset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operations: </a:t>
            </a:r>
            <a:r>
              <a:rPr lang="en-US" altLang="en-US" sz="20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UNION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ALL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, </a:t>
            </a:r>
            <a:r>
              <a:rPr lang="en-US" altLang="en-US" sz="20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EXCEPT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ALL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, </a:t>
            </a:r>
            <a:r>
              <a:rPr lang="en-US" altLang="en-US" sz="20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INTERSECT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ALL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)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Type compatibility is needed for these operations to be valid</a:t>
            </a:r>
          </a:p>
        </p:txBody>
      </p:sp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063034"/>
            <a:ext cx="6030685" cy="270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664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Substring Pattern Matching and Arithmetic Operators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="" xmlns:a16="http://schemas.microsoft.com/office/drawing/2014/main" id="{052EF4A7-B199-403C-B2EC-635BE7ED9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en-US" altLang="en-US" b="1" dirty="0"/>
              <a:t> </a:t>
            </a:r>
            <a:r>
              <a:rPr lang="en-US" altLang="en-US" dirty="0"/>
              <a:t>comparison </a:t>
            </a:r>
            <a:r>
              <a:rPr lang="en-US" altLang="en-US" dirty="0" smtClean="0"/>
              <a:t>operator</a:t>
            </a:r>
          </a:p>
          <a:p>
            <a:pPr lvl="1">
              <a:defRPr/>
            </a:pPr>
            <a:r>
              <a:rPr lang="en-US" altLang="en-US" dirty="0" smtClean="0"/>
              <a:t>Used </a:t>
            </a:r>
            <a:r>
              <a:rPr lang="en-US" altLang="en-US" dirty="0"/>
              <a:t>for string </a:t>
            </a:r>
            <a:r>
              <a:rPr lang="en-US" altLang="en-US" b="1" dirty="0"/>
              <a:t>pattern </a:t>
            </a:r>
            <a:r>
              <a:rPr lang="en-US" altLang="en-US" b="1" dirty="0" smtClean="0"/>
              <a:t>matching</a:t>
            </a:r>
          </a:p>
          <a:p>
            <a:pPr lvl="1">
              <a:defRPr/>
            </a:pPr>
            <a:r>
              <a:rPr lang="en-US" altLang="en-US" dirty="0" smtClean="0"/>
              <a:t>% </a:t>
            </a:r>
            <a:r>
              <a:rPr lang="en-US" altLang="en-US" dirty="0"/>
              <a:t>replaces an arbitrary number of zero or more </a:t>
            </a:r>
            <a:r>
              <a:rPr lang="en-US" altLang="en-US" dirty="0" smtClean="0"/>
              <a:t>characters</a:t>
            </a:r>
          </a:p>
          <a:p>
            <a:pPr lvl="1">
              <a:defRPr/>
            </a:pPr>
            <a:r>
              <a:rPr lang="en-US" altLang="en-US" dirty="0" smtClean="0"/>
              <a:t>underscore </a:t>
            </a:r>
            <a:r>
              <a:rPr lang="en-US" altLang="en-US" dirty="0"/>
              <a:t>(_) replaces a single </a:t>
            </a:r>
            <a:r>
              <a:rPr lang="en-US" altLang="en-US" dirty="0" smtClean="0"/>
              <a:t>character</a:t>
            </a:r>
          </a:p>
          <a:p>
            <a:pPr lvl="1">
              <a:defRPr/>
            </a:pPr>
            <a:r>
              <a:rPr lang="en-US" altLang="en-US" dirty="0" smtClean="0">
                <a:solidFill>
                  <a:schemeClr val="tx2"/>
                </a:solidFill>
                <a:cs typeface="ＭＳ Ｐゴシック" charset="0"/>
              </a:rPr>
              <a:t>Examples</a:t>
            </a:r>
            <a:r>
              <a:rPr lang="en-US" altLang="en-US" dirty="0">
                <a:solidFill>
                  <a:schemeClr val="tx2"/>
                </a:solidFill>
                <a:cs typeface="ＭＳ Ｐゴシック" charset="0"/>
              </a:rPr>
              <a:t>: </a:t>
            </a:r>
            <a:r>
              <a:rPr lang="en-US" b="1" dirty="0"/>
              <a:t>WHERE</a:t>
            </a:r>
            <a:r>
              <a:rPr lang="en-US" dirty="0"/>
              <a:t> Address </a:t>
            </a:r>
            <a:r>
              <a:rPr lang="en-US" b="1" dirty="0"/>
              <a:t>LIKE</a:t>
            </a:r>
            <a:r>
              <a:rPr lang="en-US" dirty="0"/>
              <a:t> ‘%</a:t>
            </a:r>
            <a:r>
              <a:rPr lang="en-US" dirty="0" err="1"/>
              <a:t>Houston,TX</a:t>
            </a:r>
            <a:r>
              <a:rPr lang="en-US" dirty="0" smtClean="0"/>
              <a:t>%’;</a:t>
            </a:r>
          </a:p>
          <a:p>
            <a:pPr lvl="1">
              <a:defRPr/>
            </a:pPr>
            <a:r>
              <a:rPr lang="en-US" b="1" dirty="0" smtClean="0"/>
              <a:t>WHERE</a:t>
            </a:r>
            <a:r>
              <a:rPr lang="en-US" dirty="0" smtClean="0"/>
              <a:t> </a:t>
            </a:r>
            <a:r>
              <a:rPr lang="en-US" dirty="0" err="1"/>
              <a:t>Ssn</a:t>
            </a:r>
            <a:r>
              <a:rPr lang="en-US" dirty="0"/>
              <a:t> </a:t>
            </a:r>
            <a:r>
              <a:rPr lang="en-US" b="1" dirty="0"/>
              <a:t>LIKE</a:t>
            </a:r>
            <a:r>
              <a:rPr lang="en-US" dirty="0"/>
              <a:t> ‘_ _ 1_ _ 8901’;</a:t>
            </a:r>
            <a:endParaRPr lang="en-US" altLang="en-US" dirty="0"/>
          </a:p>
          <a:p>
            <a:pPr>
              <a:defRPr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lang="en-US" altLang="en-US" dirty="0"/>
              <a:t> comparison operator</a:t>
            </a:r>
          </a:p>
          <a:p>
            <a:pPr marL="0" indent="0">
              <a:buNone/>
              <a:defRPr/>
            </a:pPr>
            <a:r>
              <a:rPr lang="en-US" sz="1700" b="1" dirty="0" smtClean="0">
                <a:solidFill>
                  <a:srgbClr val="800000"/>
                </a:solidFill>
              </a:rPr>
              <a:t>	WHERE</a:t>
            </a:r>
            <a:r>
              <a:rPr lang="en-US" sz="1700" dirty="0" smtClean="0">
                <a:solidFill>
                  <a:srgbClr val="800000"/>
                </a:solidFill>
              </a:rPr>
              <a:t>(Salary </a:t>
            </a:r>
            <a:r>
              <a:rPr lang="en-US" sz="1700" b="1" dirty="0">
                <a:solidFill>
                  <a:srgbClr val="800000"/>
                </a:solidFill>
              </a:rPr>
              <a:t>BETWEEN</a:t>
            </a:r>
            <a:r>
              <a:rPr lang="en-US" sz="1700" dirty="0">
                <a:solidFill>
                  <a:srgbClr val="800000"/>
                </a:solidFill>
              </a:rPr>
              <a:t> 30000 </a:t>
            </a:r>
            <a:r>
              <a:rPr lang="en-US" sz="1700" b="1" dirty="0">
                <a:solidFill>
                  <a:srgbClr val="800000"/>
                </a:solidFill>
              </a:rPr>
              <a:t>AND</a:t>
            </a:r>
            <a:r>
              <a:rPr lang="en-US" sz="1700" dirty="0">
                <a:solidFill>
                  <a:srgbClr val="800000"/>
                </a:solidFill>
              </a:rPr>
              <a:t> 40000) </a:t>
            </a:r>
            <a:r>
              <a:rPr lang="en-US" sz="1700" b="1" dirty="0" smtClean="0">
                <a:solidFill>
                  <a:srgbClr val="800000"/>
                </a:solidFill>
              </a:rPr>
              <a:t>AND </a:t>
            </a:r>
            <a:r>
              <a:rPr lang="en-US" sz="1700" dirty="0" err="1">
                <a:solidFill>
                  <a:srgbClr val="800000"/>
                </a:solidFill>
              </a:rPr>
              <a:t>Dno</a:t>
            </a:r>
            <a:r>
              <a:rPr lang="en-US" sz="1700" dirty="0">
                <a:solidFill>
                  <a:srgbClr val="800000"/>
                </a:solidFill>
              </a:rPr>
              <a:t> = 5</a:t>
            </a:r>
            <a:r>
              <a:rPr lang="en-US" sz="1700" dirty="0" smtClean="0">
                <a:solidFill>
                  <a:srgbClr val="800000"/>
                </a:solidFill>
              </a:rPr>
              <a:t>;</a:t>
            </a:r>
            <a:endParaRPr lang="en-US" sz="17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04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Basic SQL</a:t>
            </a:r>
          </a:p>
        </p:txBody>
      </p:sp>
      <p:sp>
        <p:nvSpPr>
          <p:cNvPr id="1741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sz="2600" b="1" dirty="0" smtClean="0">
                <a:ea typeface="ＭＳ Ｐゴシック" panose="020B0600070205080204" pitchFamily="34" charset="-128"/>
              </a:rPr>
              <a:t>SQL language </a:t>
            </a:r>
            <a:endParaRPr lang="en-US" altLang="en-US" b="1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200" dirty="0" smtClean="0">
                <a:ea typeface="ＭＳ Ｐゴシック" panose="020B0600070205080204" pitchFamily="34" charset="-128"/>
              </a:rPr>
              <a:t>Considered </a:t>
            </a:r>
            <a:r>
              <a:rPr lang="en-US" altLang="en-US" sz="2200" dirty="0">
                <a:ea typeface="ＭＳ Ｐゴシック" panose="020B0600070205080204" pitchFamily="34" charset="-128"/>
              </a:rPr>
              <a:t>one of the major reasons for the commercial success of relational databases</a:t>
            </a:r>
          </a:p>
          <a:p>
            <a:r>
              <a:rPr lang="en-US" altLang="en-US" sz="2600" b="1" dirty="0" smtClean="0">
                <a:ea typeface="ＭＳ Ｐゴシック" panose="020B0600070205080204" pitchFamily="34" charset="-128"/>
              </a:rPr>
              <a:t>SQL</a:t>
            </a:r>
          </a:p>
          <a:p>
            <a:pPr lvl="1"/>
            <a:r>
              <a:rPr lang="en-US" altLang="en-US" sz="2200" dirty="0" smtClean="0">
                <a:ea typeface="ＭＳ Ｐゴシック" panose="020B0600070205080204" pitchFamily="34" charset="-128"/>
              </a:rPr>
              <a:t>The </a:t>
            </a:r>
            <a:r>
              <a:rPr lang="en-US" altLang="en-US" sz="2200" dirty="0">
                <a:ea typeface="ＭＳ Ｐゴシック" panose="020B0600070205080204" pitchFamily="34" charset="-128"/>
              </a:rPr>
              <a:t>origin of SQL is relational predicate calculus called tuple calculus (see Ch.8) which was proposed initially as the language </a:t>
            </a:r>
            <a:r>
              <a:rPr lang="en-US" altLang="en-US" sz="2200" dirty="0" smtClean="0">
                <a:ea typeface="ＭＳ Ｐゴシック" panose="020B0600070205080204" pitchFamily="34" charset="-128"/>
              </a:rPr>
              <a:t>SQUARE.</a:t>
            </a:r>
          </a:p>
          <a:p>
            <a:pPr lvl="1"/>
            <a:r>
              <a:rPr lang="en-US" altLang="en-US" sz="2200" dirty="0" smtClean="0">
                <a:ea typeface="ＭＳ Ｐゴシック" panose="020B0600070205080204" pitchFamily="34" charset="-128"/>
              </a:rPr>
              <a:t>SQL </a:t>
            </a:r>
            <a:r>
              <a:rPr lang="en-US" altLang="en-US" sz="2200" dirty="0">
                <a:ea typeface="ＭＳ Ｐゴシック" panose="020B0600070205080204" pitchFamily="34" charset="-128"/>
              </a:rPr>
              <a:t>Actually comes from the word “SEQUEL” which was the original term used in the paper: “SEQUEL TO SQUARE” by Chamberlin and Boyce. IBM could not copyright that term, so they abbreviated to SQL and copyrighted the term SQL.</a:t>
            </a:r>
          </a:p>
          <a:p>
            <a:pPr lvl="1"/>
            <a:r>
              <a:rPr lang="en-US" altLang="en-US" sz="2200" dirty="0">
                <a:ea typeface="ＭＳ Ｐゴシック" panose="020B0600070205080204" pitchFamily="34" charset="-128"/>
              </a:rPr>
              <a:t>Now popularly  known as “Structured Query language”.</a:t>
            </a:r>
          </a:p>
          <a:p>
            <a:pPr lvl="1"/>
            <a:r>
              <a:rPr lang="en-US" altLang="en-US" sz="2200" dirty="0">
                <a:ea typeface="ＭＳ Ｐゴシック" panose="020B0600070205080204" pitchFamily="34" charset="-128"/>
              </a:rPr>
              <a:t>SQL is an informal  or practical rendering of the relational data model with syntax</a:t>
            </a:r>
          </a:p>
        </p:txBody>
      </p:sp>
    </p:spTree>
    <p:extLst>
      <p:ext uri="{BB962C8B-B14F-4D97-AF65-F5344CB8AC3E}">
        <p14:creationId xmlns:p14="http://schemas.microsoft.com/office/powerpoint/2010/main" val="73567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Arithmetic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AFAB67D-670F-4B54-9D2A-62F6FE9E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8294688" cy="4572000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altLang="en-US" dirty="0"/>
              <a:t>Standard arithmetic operators:</a:t>
            </a:r>
          </a:p>
          <a:p>
            <a:pPr lvl="1">
              <a:defRPr/>
            </a:pPr>
            <a:r>
              <a:rPr lang="en-US" altLang="en-US" dirty="0"/>
              <a:t>Addition (+), subtraction (–), multiplication (*), and division (/) may be included as a part of </a:t>
            </a:r>
            <a:r>
              <a:rPr lang="en-US" altLang="en-US" b="1" dirty="0"/>
              <a:t>SELECT</a:t>
            </a:r>
          </a:p>
          <a:p>
            <a:pPr marL="457200" lvl="1" indent="0">
              <a:buNone/>
              <a:defRPr/>
            </a:pPr>
            <a:endParaRPr lang="en-US" altLang="en-US" dirty="0"/>
          </a:p>
          <a:p>
            <a:pPr>
              <a:defRPr/>
            </a:pPr>
            <a:r>
              <a:rPr lang="en-US" b="1" dirty="0"/>
              <a:t>Query 13.</a:t>
            </a:r>
            <a:r>
              <a:rPr lang="en-US" dirty="0"/>
              <a:t> Show the resulting salaries if every employee working on the ‘</a:t>
            </a:r>
            <a:r>
              <a:rPr lang="en-US" dirty="0" err="1"/>
              <a:t>ProductX</a:t>
            </a:r>
            <a:r>
              <a:rPr lang="en-US" dirty="0"/>
              <a:t>’ project is given a 10 percent raise.</a:t>
            </a:r>
          </a:p>
          <a:p>
            <a:pPr>
              <a:defRPr/>
            </a:pPr>
            <a:endParaRPr lang="en-US" dirty="0"/>
          </a:p>
          <a:p>
            <a:pPr marL="400050" lvl="1" indent="0">
              <a:buNone/>
              <a:defRPr/>
            </a:pPr>
            <a:r>
              <a:rPr lang="en-US" sz="2000" b="1" dirty="0"/>
              <a:t>SELECT</a:t>
            </a:r>
            <a:r>
              <a:rPr lang="en-US" sz="2000" dirty="0"/>
              <a:t>  </a:t>
            </a:r>
            <a:r>
              <a:rPr lang="en-US" sz="2000" dirty="0" err="1"/>
              <a:t>E.Fname</a:t>
            </a:r>
            <a:r>
              <a:rPr lang="en-US" sz="2000" dirty="0"/>
              <a:t>, </a:t>
            </a:r>
            <a:r>
              <a:rPr lang="en-US" sz="2000" dirty="0" err="1"/>
              <a:t>E.Lname</a:t>
            </a:r>
            <a:r>
              <a:rPr lang="en-US" sz="2000" dirty="0"/>
              <a:t>, 0.1 * </a:t>
            </a:r>
            <a:r>
              <a:rPr lang="en-US" sz="2000" dirty="0" err="1"/>
              <a:t>E.Salary</a:t>
            </a:r>
            <a:r>
              <a:rPr lang="en-US" sz="2000" dirty="0"/>
              <a:t> </a:t>
            </a:r>
            <a:r>
              <a:rPr lang="en-US" sz="2000" b="1" dirty="0"/>
              <a:t>AS</a:t>
            </a:r>
            <a:r>
              <a:rPr lang="en-US" sz="2000" dirty="0"/>
              <a:t> </a:t>
            </a:r>
            <a:r>
              <a:rPr lang="en-US" sz="2000" dirty="0" err="1"/>
              <a:t>Increased_sal</a:t>
            </a:r>
            <a:endParaRPr lang="en-US" sz="2000" dirty="0"/>
          </a:p>
          <a:p>
            <a:pPr marL="400050" lvl="1" indent="0">
              <a:buNone/>
              <a:defRPr/>
            </a:pPr>
            <a:r>
              <a:rPr lang="en-US" sz="2000" b="1" dirty="0"/>
              <a:t>FROM</a:t>
            </a:r>
            <a:r>
              <a:rPr lang="en-US" sz="2000" dirty="0"/>
              <a:t>  EMPLOYEE </a:t>
            </a:r>
            <a:r>
              <a:rPr lang="en-US" sz="2000" b="1" dirty="0"/>
              <a:t>AS</a:t>
            </a:r>
            <a:r>
              <a:rPr lang="en-US" sz="2000" dirty="0"/>
              <a:t> E, WORKS_ON </a:t>
            </a:r>
            <a:r>
              <a:rPr lang="en-US" sz="2000" b="1" dirty="0"/>
              <a:t>AS</a:t>
            </a:r>
            <a:r>
              <a:rPr lang="en-US" sz="2000" dirty="0"/>
              <a:t> W, PROJECT </a:t>
            </a:r>
            <a:r>
              <a:rPr lang="en-US" sz="2000" b="1" dirty="0"/>
              <a:t>AS</a:t>
            </a:r>
            <a:r>
              <a:rPr lang="en-US" sz="2000" dirty="0"/>
              <a:t> P</a:t>
            </a:r>
          </a:p>
          <a:p>
            <a:pPr marL="400050" lvl="1" indent="0">
              <a:buNone/>
              <a:defRPr/>
            </a:pPr>
            <a:r>
              <a:rPr lang="en-US" sz="2000" b="1" dirty="0"/>
              <a:t>WHERE</a:t>
            </a:r>
            <a:r>
              <a:rPr lang="en-US" sz="2000" dirty="0"/>
              <a:t>  </a:t>
            </a:r>
            <a:r>
              <a:rPr lang="en-US" sz="2000" dirty="0" err="1"/>
              <a:t>E.Ssn</a:t>
            </a:r>
            <a:r>
              <a:rPr lang="en-US" sz="2000" dirty="0"/>
              <a:t>=</a:t>
            </a:r>
            <a:r>
              <a:rPr lang="en-US" sz="2000" dirty="0" err="1"/>
              <a:t>W.Essn</a:t>
            </a:r>
            <a:r>
              <a:rPr lang="en-US" sz="2000" dirty="0"/>
              <a:t> </a:t>
            </a:r>
            <a:r>
              <a:rPr lang="en-US" sz="2000" b="1" dirty="0"/>
              <a:t>AND</a:t>
            </a:r>
            <a:r>
              <a:rPr lang="en-US" sz="2000" dirty="0"/>
              <a:t> </a:t>
            </a:r>
            <a:r>
              <a:rPr lang="en-US" sz="2000" dirty="0" err="1"/>
              <a:t>W.Pno</a:t>
            </a:r>
            <a:r>
              <a:rPr lang="en-US" sz="2000" dirty="0"/>
              <a:t>=</a:t>
            </a:r>
            <a:r>
              <a:rPr lang="en-US" sz="2000" dirty="0" err="1"/>
              <a:t>P.Pnumber</a:t>
            </a:r>
            <a:r>
              <a:rPr lang="en-US" sz="2000" dirty="0"/>
              <a:t> </a:t>
            </a:r>
            <a:r>
              <a:rPr lang="en-US" sz="2000" b="1" dirty="0"/>
              <a:t>AND </a:t>
            </a:r>
            <a:r>
              <a:rPr lang="en-US" sz="2000" dirty="0" err="1"/>
              <a:t>P.Pname</a:t>
            </a:r>
            <a:r>
              <a:rPr lang="en-US" sz="2000" dirty="0"/>
              <a:t>=‘</a:t>
            </a:r>
            <a:r>
              <a:rPr lang="en-US" sz="2000" dirty="0" err="1"/>
              <a:t>ProductX</a:t>
            </a:r>
            <a:r>
              <a:rPr lang="en-US" sz="2000" dirty="0"/>
              <a:t>’;</a:t>
            </a:r>
          </a:p>
          <a:p>
            <a:pPr lvl="1"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6487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Ordering of Query Results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="" xmlns:a16="http://schemas.microsoft.com/office/drawing/2014/main" id="{6A71D147-DF2F-4895-9B73-F6E5A81C2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Use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/>
              <a:t>clause</a:t>
            </a:r>
          </a:p>
          <a:p>
            <a:pPr lvl="1">
              <a:defRPr/>
            </a:pPr>
            <a:r>
              <a:rPr lang="en-US" altLang="en-US" dirty="0"/>
              <a:t>Keyword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/>
              <a:t>to see result in a descending order of values</a:t>
            </a:r>
          </a:p>
          <a:p>
            <a:pPr lvl="1">
              <a:defRPr/>
            </a:pPr>
            <a:r>
              <a:rPr lang="en-US" altLang="en-US" dirty="0"/>
              <a:t>Keyword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ASC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/>
              <a:t>to specify ascending order explicitly</a:t>
            </a:r>
          </a:p>
          <a:p>
            <a:pPr lvl="1">
              <a:defRPr/>
            </a:pPr>
            <a:r>
              <a:rPr lang="en-US" altLang="en-US" dirty="0"/>
              <a:t>Typically placed at the end of the query</a:t>
            </a:r>
          </a:p>
          <a:p>
            <a:pPr marL="457200" lvl="1" indent="0">
              <a:buNone/>
              <a:defRPr/>
            </a:pPr>
            <a:endParaRPr lang="en-US" altLang="en-US" dirty="0"/>
          </a:p>
          <a:p>
            <a:pPr marL="457200" lvl="1" indent="0"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D.Dname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DESC,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E.Lname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ASC,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E.Fname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ASC</a:t>
            </a:r>
          </a:p>
        </p:txBody>
      </p:sp>
    </p:spTree>
    <p:extLst>
      <p:ext uri="{BB962C8B-B14F-4D97-AF65-F5344CB8AC3E}">
        <p14:creationId xmlns:p14="http://schemas.microsoft.com/office/powerpoint/2010/main" val="116734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 noChangeArrowheads="1"/>
          </p:cNvSpPr>
          <p:nvPr>
            <p:ph type="title"/>
          </p:nvPr>
        </p:nvSpPr>
        <p:spPr>
          <a:xfrm>
            <a:off x="1524001" y="273050"/>
            <a:ext cx="8685213" cy="1143000"/>
          </a:xfrm>
        </p:spPr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/>
            </a:r>
            <a:br>
              <a:rPr lang="en-US" altLang="en-US" smtClean="0">
                <a:ea typeface="ＭＳ Ｐゴシック" panose="020B0600070205080204" pitchFamily="34" charset="-128"/>
              </a:rPr>
            </a:br>
            <a:r>
              <a:rPr lang="en-US" altLang="en-US" smtClean="0">
                <a:ea typeface="ＭＳ Ｐゴシック" panose="020B0600070205080204" pitchFamily="34" charset="-128"/>
              </a:rPr>
              <a:t>Basic SQL Retrieval Query Block</a:t>
            </a:r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667001"/>
            <a:ext cx="3989388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67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INSERT, DELETE, and UPDATE Statements in SQL</a:t>
            </a:r>
          </a:p>
        </p:txBody>
      </p:sp>
      <p:sp>
        <p:nvSpPr>
          <p:cNvPr id="4915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Three commands used to modify the database: </a:t>
            </a:r>
          </a:p>
          <a:p>
            <a:pPr lvl="1"/>
            <a:r>
              <a:rPr lang="en-US" altLang="en-US" sz="2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INSERT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, </a:t>
            </a:r>
            <a:r>
              <a:rPr lang="en-US" altLang="en-US" sz="2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DELETE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, </a:t>
            </a:r>
            <a:r>
              <a:rPr lang="en-US" altLang="en-US" sz="20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and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UPDATE</a:t>
            </a:r>
            <a:endParaRPr lang="en-US" altLang="en-US" dirty="0" smtClean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r>
              <a:rPr lang="en-US" altLang="en-US" sz="2600" dirty="0">
                <a:solidFill>
                  <a:srgbClr val="8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INSERT</a:t>
            </a:r>
            <a:r>
              <a:rPr lang="en-US" altLang="en-US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typically inserts a tuple (row) in a relation (table)</a:t>
            </a:r>
          </a:p>
          <a:p>
            <a:r>
              <a:rPr lang="en-US" altLang="en-US" sz="2600" dirty="0">
                <a:solidFill>
                  <a:srgbClr val="8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UPDATE</a:t>
            </a:r>
            <a:r>
              <a:rPr lang="en-US" altLang="en-US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may update a number of tuples (rows) in a relation (table) that satisfy the condition</a:t>
            </a:r>
          </a:p>
          <a:p>
            <a:r>
              <a:rPr lang="en-US" altLang="en-US" sz="2600" dirty="0">
                <a:solidFill>
                  <a:srgbClr val="8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DELETE</a:t>
            </a:r>
            <a:r>
              <a:rPr lang="en-US" altLang="en-US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may also update a number of tuples (rows) in a relation (table) that satisfy the condition</a:t>
            </a: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298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INSERT</a:t>
            </a:r>
          </a:p>
        </p:txBody>
      </p:sp>
      <p:sp>
        <p:nvSpPr>
          <p:cNvPr id="5017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In its simplest form, it is used to add one or more tuples to a relation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Attribute values should be listed in the same order as the attributes were specified in the </a:t>
            </a:r>
            <a:r>
              <a:rPr lang="en-US" altLang="en-US" b="1" smtClean="0">
                <a:ea typeface="ＭＳ Ｐゴシック" panose="020B0600070205080204" pitchFamily="34" charset="-128"/>
              </a:rPr>
              <a:t>CREATE TABLE</a:t>
            </a:r>
            <a:r>
              <a:rPr lang="en-US" altLang="en-US" smtClean="0">
                <a:ea typeface="ＭＳ Ｐゴシック" panose="020B0600070205080204" pitchFamily="34" charset="-128"/>
              </a:rPr>
              <a:t> command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Constraints on data types are observed automatically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Any integrity constraints as a part of the DDL specification are enforced</a:t>
            </a:r>
          </a:p>
        </p:txBody>
      </p:sp>
    </p:spTree>
    <p:extLst>
      <p:ext uri="{BB962C8B-B14F-4D97-AF65-F5344CB8AC3E}">
        <p14:creationId xmlns:p14="http://schemas.microsoft.com/office/powerpoint/2010/main" val="85013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The INSERT Command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="" xmlns:a16="http://schemas.microsoft.com/office/drawing/2014/main" id="{7A6936B2-A8E6-4CF4-BA15-87D11ABAF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Specify the relation name and a list of values for the tuple. All values including nulls are supplied.</a:t>
            </a:r>
          </a:p>
          <a:p>
            <a:pPr marL="0" indent="0">
              <a:buNone/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</p:txBody>
      </p:sp>
      <p:pic>
        <p:nvPicPr>
          <p:cNvPr id="522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318" y="3384223"/>
            <a:ext cx="7698925" cy="918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0546" y="4862186"/>
            <a:ext cx="6614471" cy="75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57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The INSERT Command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="" xmlns:a16="http://schemas.microsoft.com/office/drawing/2014/main" id="{7A6936B2-A8E6-4CF4-BA15-87D11ABAF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The </a:t>
            </a:r>
            <a:r>
              <a:rPr lang="en-US" altLang="en-US" dirty="0"/>
              <a:t>variation below inserts multiple tuples where a new table is loaded values from </a:t>
            </a:r>
            <a:r>
              <a:rPr lang="en-US" altLang="en-US" dirty="0" smtClean="0"/>
              <a:t>the result </a:t>
            </a:r>
            <a:r>
              <a:rPr lang="en-US" altLang="en-US" dirty="0"/>
              <a:t>of a query.</a:t>
            </a:r>
          </a:p>
          <a:p>
            <a:pPr>
              <a:defRPr/>
            </a:pP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394" y="3169330"/>
            <a:ext cx="6927906" cy="258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88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BULK LOADING OF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AC68A20-5759-4F37-AEF4-2502425E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z="2600" dirty="0"/>
              <a:t>Another variation of </a:t>
            </a:r>
            <a:r>
              <a:rPr lang="en-US" sz="2600" b="1" dirty="0"/>
              <a:t>INSERT </a:t>
            </a:r>
            <a:r>
              <a:rPr lang="en-US" sz="2600" dirty="0"/>
              <a:t>is used for bulk-loading of several tuples into tables</a:t>
            </a:r>
          </a:p>
          <a:p>
            <a:pPr>
              <a:defRPr/>
            </a:pPr>
            <a:r>
              <a:rPr lang="en-US" sz="2600" dirty="0"/>
              <a:t>A new table TNEW can be created with the same attributes as T and using LIKE and DATA in the syntax, it can be loaded with entire data.</a:t>
            </a:r>
          </a:p>
          <a:p>
            <a:pPr>
              <a:defRPr/>
            </a:pPr>
            <a:r>
              <a:rPr lang="en-US" sz="2600" dirty="0"/>
              <a:t>EXAMPLE:</a:t>
            </a:r>
          </a:p>
          <a:p>
            <a:pPr marL="0" indent="0">
              <a:buNone/>
              <a:defRPr/>
            </a:pPr>
            <a:r>
              <a:rPr lang="en-US" b="1" dirty="0" smtClean="0">
                <a:solidFill>
                  <a:srgbClr val="990033"/>
                </a:solidFill>
              </a:rPr>
              <a:t>	CREATE </a:t>
            </a:r>
            <a:r>
              <a:rPr lang="en-US" b="1" dirty="0">
                <a:solidFill>
                  <a:srgbClr val="990033"/>
                </a:solidFill>
              </a:rPr>
              <a:t>TABLE</a:t>
            </a:r>
            <a:r>
              <a:rPr lang="en-US" dirty="0">
                <a:solidFill>
                  <a:srgbClr val="990033"/>
                </a:solidFill>
              </a:rPr>
              <a:t> D5EMPS  </a:t>
            </a:r>
            <a:r>
              <a:rPr lang="en-US" b="1" dirty="0">
                <a:solidFill>
                  <a:srgbClr val="990033"/>
                </a:solidFill>
              </a:rPr>
              <a:t>LIKE  </a:t>
            </a:r>
            <a:r>
              <a:rPr lang="en-US" dirty="0" smtClean="0">
                <a:solidFill>
                  <a:srgbClr val="990033"/>
                </a:solidFill>
              </a:rPr>
              <a:t>EMPLOYEE</a:t>
            </a:r>
          </a:p>
          <a:p>
            <a:pPr marL="0" indent="0">
              <a:buNone/>
              <a:defRPr/>
            </a:pPr>
            <a:r>
              <a:rPr lang="en-US" b="1" dirty="0" smtClean="0">
                <a:solidFill>
                  <a:srgbClr val="990033"/>
                </a:solidFill>
              </a:rPr>
              <a:t>	SELECT</a:t>
            </a:r>
            <a:r>
              <a:rPr lang="en-US" dirty="0" smtClean="0">
                <a:solidFill>
                  <a:srgbClr val="990033"/>
                </a:solidFill>
              </a:rPr>
              <a:t>   </a:t>
            </a:r>
            <a:r>
              <a:rPr lang="en-US" dirty="0">
                <a:solidFill>
                  <a:srgbClr val="990033"/>
                </a:solidFill>
              </a:rPr>
              <a:t>E</a:t>
            </a:r>
            <a:r>
              <a:rPr lang="en-US" dirty="0" smtClean="0">
                <a:solidFill>
                  <a:srgbClr val="990033"/>
                </a:solidFill>
              </a:rPr>
              <a:t>.*</a:t>
            </a:r>
          </a:p>
          <a:p>
            <a:pPr marL="0" indent="0">
              <a:buNone/>
              <a:defRPr/>
            </a:pPr>
            <a:r>
              <a:rPr lang="en-US" b="1" dirty="0" smtClean="0">
                <a:solidFill>
                  <a:srgbClr val="990033"/>
                </a:solidFill>
              </a:rPr>
              <a:t>	FROM	</a:t>
            </a:r>
            <a:r>
              <a:rPr lang="en-US" dirty="0" smtClean="0">
                <a:solidFill>
                  <a:srgbClr val="990033"/>
                </a:solidFill>
              </a:rPr>
              <a:t>EMPLOYEE </a:t>
            </a:r>
            <a:r>
              <a:rPr lang="en-US" b="1" dirty="0">
                <a:solidFill>
                  <a:srgbClr val="990033"/>
                </a:solidFill>
              </a:rPr>
              <a:t>AS </a:t>
            </a:r>
            <a:r>
              <a:rPr lang="en-US" dirty="0">
                <a:solidFill>
                  <a:srgbClr val="990033"/>
                </a:solidFill>
              </a:rPr>
              <a:t>E</a:t>
            </a:r>
          </a:p>
          <a:p>
            <a:pPr marL="0" indent="0">
              <a:buNone/>
              <a:defRPr/>
            </a:pPr>
            <a:r>
              <a:rPr lang="en-US" b="1" dirty="0" smtClean="0">
                <a:solidFill>
                  <a:srgbClr val="990033"/>
                </a:solidFill>
              </a:rPr>
              <a:t>	WHERE</a:t>
            </a:r>
            <a:r>
              <a:rPr lang="en-US" dirty="0">
                <a:solidFill>
                  <a:srgbClr val="990033"/>
                </a:solidFill>
              </a:rPr>
              <a:t>	</a:t>
            </a:r>
            <a:r>
              <a:rPr lang="en-US" dirty="0" err="1" smtClean="0">
                <a:solidFill>
                  <a:srgbClr val="990033"/>
                </a:solidFill>
              </a:rPr>
              <a:t>E.Dno</a:t>
            </a:r>
            <a:r>
              <a:rPr lang="en-US" dirty="0" smtClean="0">
                <a:solidFill>
                  <a:srgbClr val="990033"/>
                </a:solidFill>
              </a:rPr>
              <a:t>=5</a:t>
            </a:r>
            <a:r>
              <a:rPr lang="en-US" dirty="0">
                <a:solidFill>
                  <a:srgbClr val="990033"/>
                </a:solidFill>
              </a:rPr>
              <a:t>) </a:t>
            </a:r>
            <a:endParaRPr lang="en-US" dirty="0" smtClean="0">
              <a:solidFill>
                <a:srgbClr val="990033"/>
              </a:solidFill>
            </a:endParaRPr>
          </a:p>
          <a:p>
            <a:pPr marL="0" indent="0">
              <a:buNone/>
              <a:defRPr/>
            </a:pPr>
            <a:r>
              <a:rPr lang="en-US" b="1" dirty="0" smtClean="0">
                <a:solidFill>
                  <a:srgbClr val="990033"/>
                </a:solidFill>
              </a:rPr>
              <a:t>	WITH 	DATA</a:t>
            </a:r>
            <a:r>
              <a:rPr lang="en-US" dirty="0">
                <a:solidFill>
                  <a:srgbClr val="990033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9417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DELETE</a:t>
            </a:r>
          </a:p>
        </p:txBody>
      </p:sp>
      <p:sp>
        <p:nvSpPr>
          <p:cNvPr id="5427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sz="2400" dirty="0">
                <a:ea typeface="ＭＳ Ｐゴシック" panose="020B0600070205080204" pitchFamily="34" charset="-128"/>
              </a:rPr>
              <a:t>Removes tuples from a relation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Includes a WHERE-clause to select the tuples to be deleted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Referential integrity should be enforced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Tuples are deleted from only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one table</a:t>
            </a:r>
            <a:r>
              <a:rPr lang="en-US" altLang="en-US" sz="2400" dirty="0">
                <a:ea typeface="ＭＳ Ｐゴシック" panose="020B0600070205080204" pitchFamily="34" charset="-128"/>
              </a:rPr>
              <a:t> at a time (unless CASCADE is specified on a referential integrity constraint)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A missing WHERE-clause specifies that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all tuples</a:t>
            </a:r>
            <a:r>
              <a:rPr lang="en-US" altLang="en-US" sz="2400" dirty="0">
                <a:ea typeface="ＭＳ Ｐゴシック" panose="020B0600070205080204" pitchFamily="34" charset="-128"/>
              </a:rPr>
              <a:t> in the relation are to be deleted; the table then becomes an empty table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The number of tuples deleted depends on the number of tuples in the relation that satisfy the WHERE-clause</a:t>
            </a:r>
          </a:p>
          <a:p>
            <a:endParaRPr lang="en-US" altLang="en-US" sz="24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90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The DELETE Command</a:t>
            </a:r>
          </a:p>
        </p:txBody>
      </p:sp>
      <p:sp>
        <p:nvSpPr>
          <p:cNvPr id="5632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Removes tuples from a relation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Includes a 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WHERE</a:t>
            </a:r>
            <a:r>
              <a:rPr lang="en-US" altLang="en-US" smtClean="0">
                <a:ea typeface="ＭＳ Ｐゴシック" panose="020B0600070205080204" pitchFamily="34" charset="-128"/>
              </a:rPr>
              <a:t> clause to select the tuples to be deleted. The number of tuples deleted will vary.</a:t>
            </a:r>
          </a:p>
        </p:txBody>
      </p:sp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7"/>
          <a:stretch>
            <a:fillRect/>
          </a:stretch>
        </p:blipFill>
        <p:spPr bwMode="auto">
          <a:xfrm>
            <a:off x="3276600" y="3348038"/>
            <a:ext cx="4979988" cy="267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820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The 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CREATE TABLE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Command in SQL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xmlns="" id="{D46877A3-508F-4F84-8CDA-3F1B06348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Specifying a new relation 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Provide </a:t>
            </a:r>
            <a:r>
              <a:rPr lang="en-US" dirty="0"/>
              <a:t>name of </a:t>
            </a:r>
            <a:r>
              <a:rPr lang="en-US" dirty="0" smtClean="0"/>
              <a:t>table</a:t>
            </a:r>
          </a:p>
          <a:p>
            <a:pPr lvl="1">
              <a:defRPr/>
            </a:pPr>
            <a:r>
              <a:rPr lang="en-US" dirty="0" smtClean="0"/>
              <a:t>Specify </a:t>
            </a:r>
            <a:r>
              <a:rPr lang="en-US" dirty="0"/>
              <a:t>attributes, their types  and initial constraints</a:t>
            </a:r>
          </a:p>
          <a:p>
            <a:pPr>
              <a:defRPr/>
            </a:pPr>
            <a:r>
              <a:rPr lang="en-US" dirty="0"/>
              <a:t>Can optionally specify </a:t>
            </a:r>
            <a:r>
              <a:rPr lang="en-US" dirty="0" smtClean="0"/>
              <a:t>schema:</a:t>
            </a:r>
          </a:p>
          <a:p>
            <a:pPr lvl="1"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TABLE COMPANY.EMPLOYEE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971550" lvl="1" indent="-514350"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  <a:endParaRPr lang="en-US" dirty="0"/>
          </a:p>
          <a:p>
            <a:pPr lvl="1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CREATE TABLE EMPLOYEE ...</a:t>
            </a:r>
          </a:p>
        </p:txBody>
      </p:sp>
    </p:spTree>
    <p:extLst>
      <p:ext uri="{BB962C8B-B14F-4D97-AF65-F5344CB8AC3E}">
        <p14:creationId xmlns:p14="http://schemas.microsoft.com/office/powerpoint/2010/main" val="300838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UPDATE</a:t>
            </a:r>
          </a:p>
        </p:txBody>
      </p:sp>
      <p:sp>
        <p:nvSpPr>
          <p:cNvPr id="5734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Used to modify attribute values of one or more selected tuples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A WHERE-clause selects the tuples to be modified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An additional SET-clause specifies the attributes to be modified and their new values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Each command modifies tuples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in the same relation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Referential integrity specified as part of DDL specification is enforced</a:t>
            </a:r>
          </a:p>
        </p:txBody>
      </p:sp>
    </p:spTree>
    <p:extLst>
      <p:ext uri="{BB962C8B-B14F-4D97-AF65-F5344CB8AC3E}">
        <p14:creationId xmlns:p14="http://schemas.microsoft.com/office/powerpoint/2010/main" val="15428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UPDATE (contd.)</a:t>
            </a:r>
          </a:p>
        </p:txBody>
      </p:sp>
      <p:sp>
        <p:nvSpPr>
          <p:cNvPr id="160772" name="Rectangle 7">
            <a:extLst>
              <a:ext uri="{FF2B5EF4-FFF2-40B4-BE49-F238E27FC236}">
                <a16:creationId xmlns="" xmlns:a16="http://schemas.microsoft.com/office/drawing/2014/main" id="{F22D2A7B-AD9E-4C95-8FE2-6E43B81A4A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400" dirty="0">
                <a:ea typeface="ＭＳ Ｐゴシック" panose="020B0600070205080204" pitchFamily="34" charset="-128"/>
              </a:rPr>
              <a:t>Example: Change the location and controlling department </a:t>
            </a:r>
            <a:r>
              <a:rPr lang="en-US" altLang="en-US" sz="2400">
                <a:ea typeface="ＭＳ Ｐゴシック" panose="020B0600070205080204" pitchFamily="34" charset="-128"/>
              </a:rPr>
              <a:t>number </a:t>
            </a:r>
            <a:r>
              <a:rPr lang="en-US" altLang="en-US" sz="2400" smtClean="0">
                <a:ea typeface="ＭＳ Ｐゴシック" panose="020B0600070205080204" pitchFamily="34" charset="-128"/>
              </a:rPr>
              <a:t>of project </a:t>
            </a:r>
            <a:r>
              <a:rPr lang="en-US" altLang="en-US" sz="2400" dirty="0">
                <a:ea typeface="ＭＳ Ｐゴシック" panose="020B0600070205080204" pitchFamily="34" charset="-128"/>
              </a:rPr>
              <a:t>number 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10 to </a:t>
            </a:r>
            <a:r>
              <a:rPr lang="en-US" altLang="en-US" sz="2400" dirty="0">
                <a:ea typeface="ＭＳ Ｐゴシック" panose="020B0600070205080204" pitchFamily="34" charset="-128"/>
              </a:rPr>
              <a:t>'Bellaire' and 5, 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respectively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U5:		</a:t>
            </a:r>
            <a:r>
              <a:rPr lang="en-US" altLang="en-US" sz="2000" b="1" dirty="0" smtClean="0">
                <a:ea typeface="ＭＳ Ｐゴシック" panose="020B0600070205080204" pitchFamily="34" charset="-128"/>
              </a:rPr>
              <a:t>UPDATE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	PROJECT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			SET</a:t>
            </a:r>
            <a:r>
              <a:rPr lang="en-US" altLang="en-US" sz="2000" dirty="0">
                <a:ea typeface="ＭＳ Ｐゴシック" panose="020B0600070205080204" pitchFamily="34" charset="-128"/>
              </a:rPr>
              <a:t>	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	PLOCATION = 'Bellaire', DNUM=5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	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		WHERE</a:t>
            </a:r>
            <a:r>
              <a:rPr lang="en-US" altLang="en-US" sz="2000" dirty="0">
                <a:ea typeface="ＭＳ Ｐゴシック" panose="020B0600070205080204" pitchFamily="34" charset="-128"/>
              </a:rPr>
              <a:t>	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	PNUMBER=10</a:t>
            </a: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602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UPDATE (contd.)</a:t>
            </a:r>
          </a:p>
        </p:txBody>
      </p:sp>
      <p:sp>
        <p:nvSpPr>
          <p:cNvPr id="61444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Example: Give all employees in the 'Research' department a 10% raise in 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salary.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 dirty="0" smtClean="0">
                <a:ea typeface="ＭＳ Ｐゴシック" panose="020B0600070205080204" pitchFamily="34" charset="-128"/>
              </a:rPr>
              <a:t>U6:		UPDATE 	EMPLOYEE</a:t>
            </a:r>
            <a:endParaRPr lang="en-US" altLang="en-US" sz="1900" dirty="0">
              <a:ea typeface="ＭＳ Ｐゴシック" panose="020B0600070205080204" pitchFamily="34" charset="-128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 dirty="0">
                <a:ea typeface="ＭＳ Ｐゴシック" panose="020B0600070205080204" pitchFamily="34" charset="-128"/>
              </a:rPr>
              <a:t>	</a:t>
            </a:r>
            <a:r>
              <a:rPr lang="en-US" altLang="en-US" sz="1900" dirty="0" smtClean="0">
                <a:ea typeface="ＭＳ Ｐゴシック" panose="020B0600070205080204" pitchFamily="34" charset="-128"/>
              </a:rPr>
              <a:t>		SET		SALARY = SALARY *1.1 </a:t>
            </a:r>
            <a:endParaRPr lang="en-US" altLang="en-US" sz="1900" dirty="0">
              <a:ea typeface="ＭＳ Ｐゴシック" panose="020B0600070205080204" pitchFamily="34" charset="-128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 dirty="0" smtClean="0">
                <a:ea typeface="ＭＳ Ｐゴシック" panose="020B0600070205080204" pitchFamily="34" charset="-128"/>
              </a:rPr>
              <a:t>			WHERE		DNO IN (SELECT		DNUMBER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 dirty="0">
                <a:ea typeface="ＭＳ Ｐゴシック" panose="020B0600070205080204" pitchFamily="34" charset="-128"/>
              </a:rPr>
              <a:t>	</a:t>
            </a:r>
            <a:r>
              <a:rPr lang="en-US" altLang="en-US" sz="1900" dirty="0" smtClean="0">
                <a:ea typeface="ＭＳ Ｐゴシック" panose="020B0600070205080204" pitchFamily="34" charset="-128"/>
              </a:rPr>
              <a:t>					FROM		DEPARTMENT</a:t>
            </a:r>
            <a:endParaRPr lang="en-US" altLang="en-US" sz="1900" dirty="0">
              <a:ea typeface="ＭＳ Ｐゴシック" panose="020B0600070205080204" pitchFamily="34" charset="-128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 dirty="0" smtClean="0">
                <a:ea typeface="ＭＳ Ｐゴシック" panose="020B0600070205080204" pitchFamily="34" charset="-128"/>
              </a:rPr>
              <a:t>						WHERE		DNAME='Research')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 smtClean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 smtClean="0">
                <a:ea typeface="ＭＳ Ｐゴシック" panose="020B0600070205080204" pitchFamily="34" charset="-128"/>
              </a:rPr>
              <a:t>In </a:t>
            </a:r>
            <a:r>
              <a:rPr lang="en-US" altLang="en-US" sz="2400" dirty="0">
                <a:ea typeface="ＭＳ Ｐゴシック" panose="020B0600070205080204" pitchFamily="34" charset="-128"/>
              </a:rPr>
              <a:t>this request, the modified SALARY value depends on the original SALARY value in each tuple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The </a:t>
            </a:r>
            <a:r>
              <a:rPr lang="en-US" altLang="en-US" sz="2000" dirty="0">
                <a:ea typeface="ＭＳ Ｐゴシック" panose="020B0600070205080204" pitchFamily="34" charset="-128"/>
              </a:rPr>
              <a:t>reference to the SALARY attribute on the right of = refers to the old SALARY value before modification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The reference to the SALARY attribute on the left of = refers to the new SALARY value after 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modification</a:t>
            </a: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065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The CREATE TABLE Command in SQL (cont’d.)</a:t>
            </a:r>
          </a:p>
        </p:txBody>
      </p:sp>
      <p:sp>
        <p:nvSpPr>
          <p:cNvPr id="1945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 smtClean="0">
                <a:ea typeface="ＭＳ Ｐゴシック" panose="020B0600070205080204" pitchFamily="34" charset="-128"/>
              </a:rPr>
              <a:t>Base tables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(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base relations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)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Relation and its tuples are actually created and stored as a file by the DBMS</a:t>
            </a:r>
          </a:p>
          <a:p>
            <a:r>
              <a:rPr lang="en-US" altLang="en-US" b="1" dirty="0" smtClean="0">
                <a:ea typeface="ＭＳ Ｐゴシック" panose="020B0600070205080204" pitchFamily="34" charset="-128"/>
              </a:rPr>
              <a:t>Virtual relations (views)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Created through the </a:t>
            </a:r>
            <a:r>
              <a:rPr lang="en-US" altLang="en-US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CREATE VIEW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statement. Do not correspond to any physical file.</a:t>
            </a:r>
          </a:p>
          <a:p>
            <a:r>
              <a:rPr lang="en-US" b="1" dirty="0" smtClean="0"/>
              <a:t>Attribute </a:t>
            </a:r>
            <a:r>
              <a:rPr lang="en-US" b="1" dirty="0"/>
              <a:t>Data Types and Domains in SQL </a:t>
            </a:r>
          </a:p>
          <a:p>
            <a:pPr lvl="1"/>
            <a:r>
              <a:rPr lang="en-US" dirty="0"/>
              <a:t>The basic </a:t>
            </a:r>
            <a:r>
              <a:rPr lang="en-US" b="1" dirty="0"/>
              <a:t>data types </a:t>
            </a:r>
            <a:r>
              <a:rPr lang="en-US" dirty="0"/>
              <a:t>available for attributes include numeric, character string, bit string, Boolean, date, and time. </a:t>
            </a: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585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Verdana" panose="020B0604030504040204" pitchFamily="34" charset="0"/>
                <a:ea typeface="ＭＳ Ｐゴシック" panose="020B0600070205080204" pitchFamily="34" charset="-128"/>
              </a:rPr>
              <a:t>COMPANY relational database schema (Fig. 5.7)</a:t>
            </a:r>
          </a:p>
        </p:txBody>
      </p:sp>
      <p:pic>
        <p:nvPicPr>
          <p:cNvPr id="20483" name="Picture 2" descr="fig05_0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205" y="1524000"/>
            <a:ext cx="707707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714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9" descr="fig05_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686" y="-14514"/>
            <a:ext cx="5334000" cy="679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057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fig06_01continued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752601"/>
            <a:ext cx="5943600" cy="467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TextBox 4"/>
          <p:cNvSpPr txBox="1">
            <a:spLocks noChangeArrowheads="1"/>
          </p:cNvSpPr>
          <p:nvPr/>
        </p:nvSpPr>
        <p:spPr bwMode="auto">
          <a:xfrm>
            <a:off x="7192964" y="6124576"/>
            <a:ext cx="34750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i="1">
                <a:solidFill>
                  <a:schemeClr val="tx1"/>
                </a:solidFill>
                <a:latin typeface="Verdana" panose="020B0604030504040204" pitchFamily="34" charset="0"/>
              </a:rPr>
              <a:t>continued on next slide</a:t>
            </a:r>
          </a:p>
        </p:txBody>
      </p:sp>
      <p:sp>
        <p:nvSpPr>
          <p:cNvPr id="22533" name="Tit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990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600">
                <a:latin typeface="Verdana" panose="020B0604030504040204" pitchFamily="34" charset="0"/>
                <a:ea typeface="ＭＳ Ｐゴシック" panose="020B0600070205080204" pitchFamily="34" charset="-128"/>
              </a:rPr>
              <a:t>SQL CREATE TABLE data definition statements for defining the COMPANY schema from Figure 5.7 (Fig. 6.1)</a:t>
            </a:r>
            <a:r>
              <a:rPr lang="en-US" altLang="en-US" sz="2800">
                <a:latin typeface="Verdana" panose="020B0604030504040204" pitchFamily="34" charset="0"/>
                <a:ea typeface="ＭＳ Ｐゴシック" panose="020B0600070205080204" pitchFamily="34" charset="-128"/>
              </a:rPr>
              <a:t>-continued</a:t>
            </a:r>
            <a:endParaRPr lang="en-US" altLang="en-US" sz="2600" i="1">
              <a:latin typeface="Verdana" panose="020B060403050404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24579" name="Picture 2" descr="fig06_01continued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600200"/>
            <a:ext cx="64008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6- 15</a:t>
            </a:r>
            <a:endParaRPr lang="en-CA" altLang="en-US" sz="140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12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970C04F-E7AC-41AB-9C6D-1B1BB88BFF7F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2013</Template>
  <TotalTime>1953</TotalTime>
  <Words>1664</Words>
  <Application>Microsoft Office PowerPoint</Application>
  <PresentationFormat>Widescreen</PresentationFormat>
  <Paragraphs>217</Paragraphs>
  <Slides>42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ＭＳ Ｐゴシック</vt:lpstr>
      <vt:lpstr>Arial</vt:lpstr>
      <vt:lpstr>Calibri</vt:lpstr>
      <vt:lpstr>Courier New</vt:lpstr>
      <vt:lpstr>Segoe UI</vt:lpstr>
      <vt:lpstr>Segoe UI Light</vt:lpstr>
      <vt:lpstr>Tahoma</vt:lpstr>
      <vt:lpstr>Verdana</vt:lpstr>
      <vt:lpstr>Wingdings</vt:lpstr>
      <vt:lpstr>WelcomeDoc</vt:lpstr>
      <vt:lpstr>CS2005 Database Systems</vt:lpstr>
      <vt:lpstr> </vt:lpstr>
      <vt:lpstr>Basic SQL</vt:lpstr>
      <vt:lpstr>The CREATE TABLE Command in SQL</vt:lpstr>
      <vt:lpstr>The CREATE TABLE Command in SQL (cont’d.)</vt:lpstr>
      <vt:lpstr>COMPANY relational database schema (Fig. 5.7)</vt:lpstr>
      <vt:lpstr>PowerPoint Presentation</vt:lpstr>
      <vt:lpstr>PowerPoint Presentation</vt:lpstr>
      <vt:lpstr>SQL CREATE TABLE data definition statements for defining the COMPANY schema from Figure 5.7 (Fig. 6.1)-continued</vt:lpstr>
      <vt:lpstr>Specifying Constraints in SQL</vt:lpstr>
      <vt:lpstr>Specifying Attribute Constraints and Attribute Defaults</vt:lpstr>
      <vt:lpstr>Specifying Attribute Constraints and Attribute Defaults</vt:lpstr>
      <vt:lpstr>Specifying Key and Referential Integrity Constraints</vt:lpstr>
      <vt:lpstr>Specifying Key and Referential Integrity Constraints (cont’d.)</vt:lpstr>
      <vt:lpstr>Giving Names to Constraints</vt:lpstr>
      <vt:lpstr>Default attribute values and referential integrity triggered action specification (Fig. 6.2)</vt:lpstr>
      <vt:lpstr>Basic Retrieval SQL Queries: The SELECT-FROM-WHERE</vt:lpstr>
      <vt:lpstr>The SELECT-FROM-WHERE Structure of Basic SQL Queries (cont’d.)</vt:lpstr>
      <vt:lpstr>Basic Retrieval Queries</vt:lpstr>
      <vt:lpstr>Basic Retrieval Queries (Contd.)</vt:lpstr>
      <vt:lpstr>Ambiguous Attribute Names </vt:lpstr>
      <vt:lpstr>Aliasing, and Renaming</vt:lpstr>
      <vt:lpstr>Aliasing,Renaming and Tuple Variables (contd.)</vt:lpstr>
      <vt:lpstr>Unspecified WHERE Clause and Use of the Asterisk</vt:lpstr>
      <vt:lpstr>Unspecified WHERE Clause and Use of the Asterisk (cont’d.)</vt:lpstr>
      <vt:lpstr>Tables as Sets in SQL</vt:lpstr>
      <vt:lpstr>PowerPoint Presentation</vt:lpstr>
      <vt:lpstr>Tables as Sets in SQL (cont’d.)</vt:lpstr>
      <vt:lpstr>Substring Pattern Matching and Arithmetic Operators</vt:lpstr>
      <vt:lpstr>Arithmetic Operations</vt:lpstr>
      <vt:lpstr>Ordering of Query Results</vt:lpstr>
      <vt:lpstr> Basic SQL Retrieval Query Block</vt:lpstr>
      <vt:lpstr>INSERT, DELETE, and UPDATE Statements in SQL</vt:lpstr>
      <vt:lpstr>INSERT</vt:lpstr>
      <vt:lpstr>The INSERT Command</vt:lpstr>
      <vt:lpstr>The INSERT Command</vt:lpstr>
      <vt:lpstr>BULK LOADING OF TABLES</vt:lpstr>
      <vt:lpstr>DELETE</vt:lpstr>
      <vt:lpstr>The DELETE Command</vt:lpstr>
      <vt:lpstr>UPDATE</vt:lpstr>
      <vt:lpstr>UPDATE (contd.)</vt:lpstr>
      <vt:lpstr>UPDATE (contd.)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CS-203 Database Systems</dc:title>
  <dc:creator>Muhammad Danish</dc:creator>
  <cp:keywords/>
  <cp:lastModifiedBy>Muhammad Danish</cp:lastModifiedBy>
  <cp:revision>259</cp:revision>
  <dcterms:created xsi:type="dcterms:W3CDTF">2021-09-06T03:19:13Z</dcterms:created>
  <dcterms:modified xsi:type="dcterms:W3CDTF">2022-09-13T07:27:40Z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