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65" r:id="rId6"/>
    <p:sldId id="268" r:id="rId7"/>
    <p:sldId id="270" r:id="rId8"/>
    <p:sldId id="271" r:id="rId9"/>
    <p:sldId id="269" r:id="rId10"/>
    <p:sldId id="272" r:id="rId11"/>
    <p:sldId id="273" r:id="rId12"/>
    <p:sldId id="267" r:id="rId13"/>
    <p:sldId id="324" r:id="rId14"/>
    <p:sldId id="326" r:id="rId15"/>
    <p:sldId id="327" r:id="rId16"/>
    <p:sldId id="328" r:id="rId17"/>
    <p:sldId id="377" r:id="rId18"/>
    <p:sldId id="336" r:id="rId19"/>
    <p:sldId id="375" r:id="rId20"/>
    <p:sldId id="346" r:id="rId21"/>
    <p:sldId id="348" r:id="rId22"/>
    <p:sldId id="379" r:id="rId23"/>
    <p:sldId id="378" r:id="rId24"/>
    <p:sldId id="347" r:id="rId25"/>
    <p:sldId id="332" r:id="rId26"/>
    <p:sldId id="333" r:id="rId27"/>
    <p:sldId id="334" r:id="rId28"/>
    <p:sldId id="335" r:id="rId29"/>
    <p:sldId id="345" r:id="rId30"/>
    <p:sldId id="338" r:id="rId31"/>
    <p:sldId id="356" r:id="rId32"/>
    <p:sldId id="357" r:id="rId33"/>
    <p:sldId id="358" r:id="rId34"/>
    <p:sldId id="359" r:id="rId35"/>
    <p:sldId id="382" r:id="rId36"/>
    <p:sldId id="383" r:id="rId37"/>
    <p:sldId id="385" r:id="rId38"/>
    <p:sldId id="386" r:id="rId39"/>
    <p:sldId id="352" r:id="rId40"/>
    <p:sldId id="354" r:id="rId41"/>
    <p:sldId id="355" r:id="rId42"/>
    <p:sldId id="362" r:id="rId43"/>
    <p:sldId id="363" r:id="rId44"/>
    <p:sldId id="364" r:id="rId45"/>
    <p:sldId id="365" r:id="rId46"/>
    <p:sldId id="372" r:id="rId47"/>
    <p:sldId id="384" r:id="rId48"/>
    <p:sldId id="373"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5"/>
            <p14:sldId id="268"/>
            <p14:sldId id="270"/>
            <p14:sldId id="271"/>
            <p14:sldId id="269"/>
            <p14:sldId id="272"/>
            <p14:sldId id="273"/>
            <p14:sldId id="267"/>
            <p14:sldId id="324"/>
            <p14:sldId id="326"/>
            <p14:sldId id="327"/>
            <p14:sldId id="328"/>
            <p14:sldId id="377"/>
            <p14:sldId id="336"/>
            <p14:sldId id="375"/>
            <p14:sldId id="346"/>
            <p14:sldId id="348"/>
            <p14:sldId id="379"/>
            <p14:sldId id="378"/>
            <p14:sldId id="347"/>
            <p14:sldId id="332"/>
            <p14:sldId id="333"/>
            <p14:sldId id="334"/>
            <p14:sldId id="335"/>
            <p14:sldId id="345"/>
            <p14:sldId id="338"/>
            <p14:sldId id="356"/>
            <p14:sldId id="357"/>
            <p14:sldId id="358"/>
            <p14:sldId id="359"/>
            <p14:sldId id="382"/>
            <p14:sldId id="383"/>
            <p14:sldId id="385"/>
            <p14:sldId id="386"/>
            <p14:sldId id="352"/>
            <p14:sldId id="354"/>
            <p14:sldId id="355"/>
            <p14:sldId id="362"/>
            <p14:sldId id="363"/>
            <p14:sldId id="364"/>
            <p14:sldId id="365"/>
            <p14:sldId id="372"/>
            <p14:sldId id="384"/>
            <p14:sldId id="373"/>
            <p14:sldId id="374"/>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1" d="100"/>
          <a:sy n="61" d="100"/>
        </p:scale>
        <p:origin x="108"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66E989-8C57-4350-9024-8381D2ABC55A}" type="slidenum">
              <a:rPr lang="en-CA" altLang="en-US" sz="1200" smtClean="0">
                <a:latin typeface="Tahoma" panose="020B0604030504040204" pitchFamily="34" charset="0"/>
              </a:rPr>
              <a:pPr/>
              <a:t>38</a:t>
            </a:fld>
            <a:endParaRPr lang="en-CA" altLang="en-US" sz="1200" smtClean="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368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6307DC-3CC6-42DF-A526-81ADAB3667C5}" type="slidenum">
              <a:rPr lang="en-CA" altLang="en-US" sz="1200" smtClean="0">
                <a:latin typeface="Tahoma" panose="020B0604030504040204" pitchFamily="34" charset="0"/>
              </a:rPr>
              <a:pPr/>
              <a:t>39</a:t>
            </a:fld>
            <a:endParaRPr lang="en-CA" altLang="en-US" sz="1200" smtClean="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72072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5E052C-723F-4F3A-84EC-C22E275A5138}" type="slidenum">
              <a:rPr lang="en-CA" altLang="en-US" sz="1200" smtClean="0">
                <a:latin typeface="Tahoma" panose="020B0604030504040204" pitchFamily="34" charset="0"/>
              </a:rPr>
              <a:pPr/>
              <a:t>40</a:t>
            </a:fld>
            <a:endParaRPr lang="en-CA" altLang="en-US" sz="1200" smtClean="0">
              <a:latin typeface="Tahoma" panose="020B0604030504040204" pitchFamily="34" charset="0"/>
            </a:endParaRPr>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4541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E7FDEA-62DA-4B4D-8DFA-E052D925D9E1}" type="slidenum">
              <a:rPr lang="en-CA" altLang="en-US" sz="1200" smtClean="0">
                <a:latin typeface="Tahoma" panose="020B0604030504040204" pitchFamily="34" charset="0"/>
              </a:rPr>
              <a:pPr/>
              <a:t>41</a:t>
            </a:fld>
            <a:endParaRPr lang="en-CA" altLang="en-US" sz="1200" smtClean="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9093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D2E142-9D3C-449A-9681-0F9301B2FB62}" type="slidenum">
              <a:rPr lang="en-CA" altLang="en-US" sz="1200" smtClean="0">
                <a:latin typeface="Tahoma" panose="020B0604030504040204" pitchFamily="34" charset="0"/>
              </a:rPr>
              <a:pPr/>
              <a:t>42</a:t>
            </a:fld>
            <a:endParaRPr lang="en-CA" altLang="en-US" sz="1200" smtClean="0">
              <a:latin typeface="Tahoma" panose="020B0604030504040204" pitchFamily="34" charset="0"/>
            </a:endParaRPr>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3593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93CD6D-550A-46CA-8C57-F6A7FA5E2180}" type="slidenum">
              <a:rPr lang="en-CA" altLang="en-US" sz="1200" smtClean="0">
                <a:latin typeface="Tahoma" panose="020B0604030504040204" pitchFamily="34" charset="0"/>
              </a:rPr>
              <a:pPr/>
              <a:t>45</a:t>
            </a:fld>
            <a:endParaRPr lang="en-CA" altLang="en-US" sz="1200" smtClean="0">
              <a:latin typeface="Tahoma" panose="020B060403050404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7208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30D675-2C04-440F-BF8E-8BA43DBC1D17}" type="slidenum">
              <a:rPr lang="en-CA" altLang="en-US" sz="1200" smtClean="0">
                <a:latin typeface="Tahoma" panose="020B0604030504040204" pitchFamily="34" charset="0"/>
              </a:rPr>
              <a:pPr/>
              <a:t>46</a:t>
            </a:fld>
            <a:endParaRPr lang="en-CA" altLang="en-US" sz="1200" smtClean="0">
              <a:latin typeface="Tahoma" panose="020B0604030504040204" pitchFamily="34" charset="0"/>
            </a:endParaRPr>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7538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55519D-8B91-4C0D-AA41-85DEF700C47A}" type="slidenum">
              <a:rPr lang="en-CA" altLang="en-US" sz="1200" smtClean="0">
                <a:latin typeface="Tahoma" panose="020B0604030504040204" pitchFamily="34" charset="0"/>
              </a:rPr>
              <a:pPr/>
              <a:t>17</a:t>
            </a:fld>
            <a:endParaRPr lang="en-CA" altLang="en-US" sz="1200" smtClean="0">
              <a:latin typeface="Tahoma" panose="020B060403050404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8593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5C5BF1-BA1D-4AAA-AC5E-34747D357780}" type="slidenum">
              <a:rPr lang="en-CA" altLang="en-US" sz="1200" smtClean="0">
                <a:latin typeface="Tahoma" panose="020B0604030504040204" pitchFamily="34" charset="0"/>
              </a:rPr>
              <a:pPr/>
              <a:t>18</a:t>
            </a:fld>
            <a:endParaRPr lang="en-CA" altLang="en-US" sz="1200" smtClean="0">
              <a:latin typeface="Tahoma" panose="020B0604030504040204" pitchFamily="34" charset="0"/>
            </a:endParaRPr>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7462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78A396-B5E0-4528-B6B8-BF4288DEC07A}" type="slidenum">
              <a:rPr lang="en-CA" altLang="en-US" sz="1200" smtClean="0">
                <a:latin typeface="Tahoma" panose="020B0604030504040204" pitchFamily="34" charset="0"/>
              </a:rPr>
              <a:pPr/>
              <a:t>28</a:t>
            </a:fld>
            <a:endParaRPr lang="en-CA" altLang="en-US" sz="1200" smtClean="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79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9FAA21-8225-46CF-AF12-8DA64FBB0B0C}" type="slidenum">
              <a:rPr lang="en-CA" altLang="en-US" sz="1200" smtClean="0">
                <a:latin typeface="Tahoma" panose="020B0604030504040204" pitchFamily="34" charset="0"/>
              </a:rPr>
              <a:pPr/>
              <a:t>29</a:t>
            </a:fld>
            <a:endParaRPr lang="en-CA" altLang="en-US" sz="1200" smtClean="0">
              <a:latin typeface="Tahoma" panose="020B0604030504040204" pitchFamily="34" charset="0"/>
            </a:endParaRP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8240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A46588-9E91-4692-8118-CD62CDB90AB7}" type="slidenum">
              <a:rPr lang="en-CA" altLang="en-US" sz="1200" smtClean="0">
                <a:latin typeface="Tahoma" panose="020B0604030504040204" pitchFamily="34" charset="0"/>
              </a:rPr>
              <a:pPr/>
              <a:t>30</a:t>
            </a:fld>
            <a:endParaRPr lang="en-CA" altLang="en-US" sz="1200" smtClean="0">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0348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662EDE0-E48D-494D-A3E1-D382F6869A12}" type="slidenum">
              <a:rPr lang="en-CA" altLang="en-US" sz="1200" smtClean="0">
                <a:latin typeface="Tahoma" panose="020B0604030504040204" pitchFamily="34" charset="0"/>
              </a:rPr>
              <a:pPr/>
              <a:t>31</a:t>
            </a:fld>
            <a:endParaRPr lang="en-CA" altLang="en-US" sz="1200" smtClean="0">
              <a:latin typeface="Tahoma" panose="020B0604030504040204" pitchFamily="34"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8315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1EDBAC-841A-4E3D-885C-763C8D15317D}" type="slidenum">
              <a:rPr lang="en-CA" altLang="en-US" sz="1200" smtClean="0">
                <a:latin typeface="Tahoma" panose="020B0604030504040204" pitchFamily="34" charset="0"/>
              </a:rPr>
              <a:pPr/>
              <a:t>36</a:t>
            </a:fld>
            <a:endParaRPr lang="en-CA" altLang="en-US" sz="1200" smtClean="0">
              <a:latin typeface="Tahoma" panose="020B060403050404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1250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B476D0-1487-4834-9D2A-78FD1588AD95}" type="slidenum">
              <a:rPr lang="en-CA" altLang="en-US" sz="1200" smtClean="0">
                <a:latin typeface="Tahoma" panose="020B0604030504040204" pitchFamily="34" charset="0"/>
              </a:rPr>
              <a:pPr/>
              <a:t>37</a:t>
            </a:fld>
            <a:endParaRPr lang="en-CA" altLang="en-US" sz="1200" smtClean="0">
              <a:latin typeface="Tahoma" panose="020B0604030504040204" pitchFamily="34"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348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10515599" cy="4351338"/>
          </a:xfrm>
        </p:spPr>
        <p:txBody>
          <a:bodyPr>
            <a:normAutofit/>
          </a:bodyPr>
          <a:lstStyle>
            <a:lvl1pPr marL="342900" indent="-342900" algn="just">
              <a:lnSpc>
                <a:spcPct val="150000"/>
              </a:lnSpc>
              <a:spcAft>
                <a:spcPts val="0"/>
              </a:spcAft>
              <a:buFont typeface="Arial" panose="020B0604020202020204" pitchFamily="34" charset="0"/>
              <a:buChar char="•"/>
              <a:defRPr sz="2000">
                <a:solidFill>
                  <a:schemeClr val="tx1">
                    <a:lumMod val="75000"/>
                    <a:lumOff val="25000"/>
                  </a:schemeClr>
                </a:solidFill>
              </a:defRPr>
            </a:lvl1pPr>
            <a:lvl2pPr algn="just">
              <a:lnSpc>
                <a:spcPct val="150000"/>
              </a:lnSpc>
              <a:spcAft>
                <a:spcPts val="0"/>
              </a:spcAft>
              <a:defRPr sz="1800">
                <a:solidFill>
                  <a:srgbClr val="0070C0"/>
                </a:solidFill>
              </a:defRPr>
            </a:lvl2pPr>
            <a:lvl3pPr algn="just">
              <a:lnSpc>
                <a:spcPct val="150000"/>
              </a:lnSpc>
              <a:spcAft>
                <a:spcPts val="0"/>
              </a:spcAft>
              <a:defRPr sz="1600">
                <a:solidFill>
                  <a:schemeClr val="bg1">
                    <a:lumMod val="50000"/>
                  </a:schemeClr>
                </a:solidFill>
              </a:defRPr>
            </a:lvl3pPr>
            <a:lvl4pPr algn="just">
              <a:lnSpc>
                <a:spcPct val="150000"/>
              </a:lnSpc>
              <a:spcAft>
                <a:spcPts val="1200"/>
              </a:spcAft>
              <a:defRPr sz="1200">
                <a:solidFill>
                  <a:schemeClr val="bg1">
                    <a:lumMod val="50000"/>
                  </a:schemeClr>
                </a:solidFill>
              </a:defRPr>
            </a:lvl4pPr>
            <a:lvl5pPr algn="just">
              <a:lnSpc>
                <a:spcPct val="150000"/>
              </a:lnSpc>
              <a:spcAft>
                <a:spcPts val="1200"/>
              </a:spcAft>
              <a:defRPr sz="11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8/31/2022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danish@nu.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assroom.google.com/c/NTQ0NTI0ODU1MzY0?cjc=e74ls2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CS2005	Database Systems</a:t>
            </a:r>
            <a:endParaRPr lang="en-US" dirty="0"/>
          </a:p>
        </p:txBody>
      </p:sp>
      <p:sp>
        <p:nvSpPr>
          <p:cNvPr id="3" name="Subtitle 2"/>
          <p:cNvSpPr>
            <a:spLocks noGrp="1"/>
          </p:cNvSpPr>
          <p:nvPr>
            <p:ph type="subTitle" idx="1"/>
          </p:nvPr>
        </p:nvSpPr>
        <p:spPr>
          <a:xfrm>
            <a:off x="838202" y="5110609"/>
            <a:ext cx="7095184" cy="1137793"/>
          </a:xfrm>
        </p:spPr>
        <p:txBody>
          <a:bodyPr>
            <a:normAutofit fontScale="77500" lnSpcReduction="20000"/>
          </a:bodyPr>
          <a:lstStyle/>
          <a:p>
            <a:r>
              <a:rPr lang="en-US" smtClean="0"/>
              <a:t>Fall </a:t>
            </a:r>
            <a:r>
              <a:rPr lang="en-US" dirty="0" smtClean="0"/>
              <a:t>2022</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A </a:t>
            </a:r>
            <a:r>
              <a:rPr lang="en-US" sz="2000" b="1" dirty="0"/>
              <a:t>database </a:t>
            </a:r>
            <a:r>
              <a:rPr lang="en-US" sz="2000" dirty="0"/>
              <a:t>is a collection of related data</a:t>
            </a:r>
            <a:r>
              <a:rPr lang="en-US" sz="2000" dirty="0" smtClean="0"/>
              <a:t>.</a:t>
            </a:r>
          </a:p>
          <a:p>
            <a:pPr marL="1028700" lvl="1" indent="-342900" algn="just"/>
            <a:r>
              <a:rPr lang="en-US" sz="1800" dirty="0" smtClean="0"/>
              <a:t>For </a:t>
            </a:r>
            <a:r>
              <a:rPr lang="en-US" sz="1800" dirty="0"/>
              <a:t>example, consider the </a:t>
            </a:r>
            <a:r>
              <a:rPr lang="en-US" sz="1800" dirty="0" smtClean="0"/>
              <a:t>names, telephone </a:t>
            </a:r>
            <a:r>
              <a:rPr lang="en-US" sz="1800" dirty="0"/>
              <a:t>numbers, and addresses of the people you know. Nowadays, this data </a:t>
            </a:r>
            <a:r>
              <a:rPr lang="en-US" sz="1800" dirty="0" smtClean="0"/>
              <a:t>is typically </a:t>
            </a:r>
            <a:r>
              <a:rPr lang="en-US" sz="1800" dirty="0"/>
              <a:t>stored in mobile phones, which have their own simple database </a:t>
            </a:r>
            <a:r>
              <a:rPr lang="en-US" sz="1800" dirty="0" smtClean="0"/>
              <a:t>software</a:t>
            </a:r>
          </a:p>
          <a:p>
            <a:pPr marL="685800"/>
            <a:r>
              <a:rPr lang="en-US" dirty="0" smtClean="0"/>
              <a:t>A </a:t>
            </a:r>
            <a:r>
              <a:rPr lang="en-US" dirty="0"/>
              <a:t>database represents some aspect of the real world, sometimes called the</a:t>
            </a:r>
            <a:br>
              <a:rPr lang="en-US" dirty="0"/>
            </a:br>
            <a:r>
              <a:rPr lang="en-US" b="1" dirty="0" err="1"/>
              <a:t>miniworld</a:t>
            </a:r>
            <a:r>
              <a:rPr lang="en-US" b="1" dirty="0"/>
              <a:t> </a:t>
            </a:r>
            <a:r>
              <a:rPr lang="en-US" dirty="0"/>
              <a:t>or the </a:t>
            </a:r>
            <a:r>
              <a:rPr lang="en-US" b="1" dirty="0"/>
              <a:t>universe of discourse (</a:t>
            </a:r>
            <a:r>
              <a:rPr lang="en-US" b="1" dirty="0" err="1"/>
              <a:t>UoD</a:t>
            </a:r>
            <a:r>
              <a:rPr lang="en-US" b="1" dirty="0" smtClean="0"/>
              <a:t>)</a:t>
            </a:r>
            <a:r>
              <a:rPr lang="en-US" sz="2200" dirty="0" smtClean="0"/>
              <a:t> </a:t>
            </a:r>
            <a:endParaRPr lang="en-US" sz="2200" dirty="0"/>
          </a:p>
        </p:txBody>
      </p:sp>
    </p:spTree>
    <p:extLst>
      <p:ext uri="{BB962C8B-B14F-4D97-AF65-F5344CB8AC3E}">
        <p14:creationId xmlns:p14="http://schemas.microsoft.com/office/powerpoint/2010/main" val="1562966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smtClean="0"/>
              <a:t>Users Are Dependent on Databases</a:t>
            </a:r>
            <a:endParaRPr lang="en-IN" altLang="en-US" smtClean="0"/>
          </a:p>
        </p:txBody>
      </p:sp>
      <p:sp>
        <p:nvSpPr>
          <p:cNvPr id="10243" name="Text Placeholder 4"/>
          <p:cNvSpPr>
            <a:spLocks noGrp="1" noChangeArrowheads="1"/>
          </p:cNvSpPr>
          <p:nvPr>
            <p:ph type="body" idx="1"/>
          </p:nvPr>
        </p:nvSpPr>
        <p:spPr>
          <a:xfrm>
            <a:off x="1981200" y="1600201"/>
            <a:ext cx="8229600" cy="498475"/>
          </a:xfrm>
        </p:spPr>
        <p:txBody>
          <a:bodyPr>
            <a:normAutofit fontScale="85000" lnSpcReduction="20000"/>
          </a:bodyPr>
          <a:lstStyle/>
          <a:p>
            <a:pPr marL="0" indent="0">
              <a:buNone/>
            </a:pPr>
            <a:r>
              <a:rPr lang="en-US" altLang="en-US" sz="2400"/>
              <a:t>The Internet and Mobile Device World</a:t>
            </a:r>
          </a:p>
        </p:txBody>
      </p:sp>
      <p:pic>
        <p:nvPicPr>
          <p:cNvPr id="10244" name="Picture 5" descr="Two chains show connections between users and databases using computers versus using mobile devices. The first chain, from left to right, reads: users, personal computer with web browser client, internet, web server, database. The bottom line, from left to right, reads: users, smartphone with app client, cell phone system data network, app data server, databas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1" y="2286001"/>
            <a:ext cx="8589963"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22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noChangeArrowheads="1"/>
          </p:cNvSpPr>
          <p:nvPr>
            <p:ph type="title"/>
          </p:nvPr>
        </p:nvSpPr>
        <p:spPr/>
        <p:txBody>
          <a:bodyPr/>
          <a:lstStyle/>
          <a:p>
            <a:r>
              <a:rPr lang="en-US" altLang="en-US" smtClean="0"/>
              <a:t>Purpose of a Database</a:t>
            </a:r>
            <a:endParaRPr lang="en-IN" altLang="en-US" smtClean="0"/>
          </a:p>
        </p:txBody>
      </p:sp>
      <p:sp>
        <p:nvSpPr>
          <p:cNvPr id="11267" name="Text Placeholder 5"/>
          <p:cNvSpPr>
            <a:spLocks noGrp="1" noChangeArrowheads="1"/>
          </p:cNvSpPr>
          <p:nvPr>
            <p:ph type="body" idx="1"/>
          </p:nvPr>
        </p:nvSpPr>
        <p:spPr/>
        <p:txBody>
          <a:bodyPr/>
          <a:lstStyle/>
          <a:p>
            <a:r>
              <a:rPr lang="en-US" altLang="en-US" sz="2400"/>
              <a:t>The purpose of a database is to keep track of things.</a:t>
            </a:r>
          </a:p>
          <a:p>
            <a:r>
              <a:rPr lang="en-US" altLang="en-US" sz="2400"/>
              <a:t>Unlike a list or spreadsheet, a database may store information that is more complicated than a simple list.</a:t>
            </a:r>
          </a:p>
        </p:txBody>
      </p:sp>
    </p:spTree>
    <p:extLst>
      <p:ext uri="{BB962C8B-B14F-4D97-AF65-F5344CB8AC3E}">
        <p14:creationId xmlns:p14="http://schemas.microsoft.com/office/powerpoint/2010/main" val="317439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noChangeArrowheads="1"/>
          </p:cNvSpPr>
          <p:nvPr>
            <p:ph type="title"/>
          </p:nvPr>
        </p:nvSpPr>
        <p:spPr/>
        <p:txBody>
          <a:bodyPr/>
          <a:lstStyle/>
          <a:p>
            <a:r>
              <a:rPr lang="en-US" altLang="en-US" dirty="0" smtClean="0"/>
              <a:t>Relational Database</a:t>
            </a:r>
            <a:endParaRPr lang="en-IN" altLang="en-US" dirty="0" smtClean="0"/>
          </a:p>
        </p:txBody>
      </p:sp>
      <p:sp>
        <p:nvSpPr>
          <p:cNvPr id="12291" name="Text Placeholder 4"/>
          <p:cNvSpPr>
            <a:spLocks noGrp="1" noChangeArrowheads="1"/>
          </p:cNvSpPr>
          <p:nvPr>
            <p:ph type="body" idx="1"/>
          </p:nvPr>
        </p:nvSpPr>
        <p:spPr/>
        <p:txBody>
          <a:bodyPr/>
          <a:lstStyle/>
          <a:p>
            <a:r>
              <a:rPr lang="en-US" altLang="en-US" sz="2400" dirty="0"/>
              <a:t>A relational database stores data in </a:t>
            </a:r>
            <a:r>
              <a:rPr lang="en-US" altLang="en-US" sz="2400" b="1" dirty="0" smtClean="0"/>
              <a:t>tables </a:t>
            </a:r>
            <a:r>
              <a:rPr lang="en-US" altLang="en-US" sz="2400" dirty="0" smtClean="0"/>
              <a:t>called</a:t>
            </a:r>
            <a:r>
              <a:rPr lang="en-US" altLang="en-US" sz="2400" b="1" dirty="0" smtClean="0"/>
              <a:t> Relations</a:t>
            </a:r>
            <a:r>
              <a:rPr lang="en-US" altLang="en-US" sz="2400" dirty="0" smtClean="0"/>
              <a:t>.</a:t>
            </a:r>
            <a:endParaRPr lang="en-US" altLang="en-US" sz="2400" dirty="0"/>
          </a:p>
          <a:p>
            <a:pPr lvl="2"/>
            <a:r>
              <a:rPr lang="en-US" altLang="en-US" sz="2000" dirty="0"/>
              <a:t>Each table holds data about one single theme.</a:t>
            </a:r>
          </a:p>
          <a:p>
            <a:r>
              <a:rPr lang="en-US" altLang="en-US" sz="2400" dirty="0" smtClean="0"/>
              <a:t>Relational </a:t>
            </a:r>
            <a:r>
              <a:rPr lang="en-US" altLang="en-US" sz="2400" dirty="0"/>
              <a:t>databases minimize data redundancy, preserve </a:t>
            </a:r>
            <a:r>
              <a:rPr lang="en-US" altLang="en-US" sz="2400" dirty="0" smtClean="0"/>
              <a:t>complex relationships</a:t>
            </a:r>
            <a:r>
              <a:rPr lang="en-US" altLang="en-US" sz="2400" dirty="0"/>
              <a:t>, and allow for partial data.</a:t>
            </a:r>
          </a:p>
        </p:txBody>
      </p:sp>
    </p:spTree>
    <p:extLst>
      <p:ext uri="{BB962C8B-B14F-4D97-AF65-F5344CB8AC3E}">
        <p14:creationId xmlns:p14="http://schemas.microsoft.com/office/powerpoint/2010/main" val="1094319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838201" y="4462463"/>
            <a:ext cx="5753100" cy="2247900"/>
          </a:xfrm>
          <a:prstGeom prst="rect">
            <a:avLst/>
          </a:prstGeom>
        </p:spPr>
      </p:pic>
      <p:pic>
        <p:nvPicPr>
          <p:cNvPr id="5" name="Picture 4"/>
          <p:cNvPicPr>
            <a:picLocks noChangeAspect="1"/>
          </p:cNvPicPr>
          <p:nvPr/>
        </p:nvPicPr>
        <p:blipFill>
          <a:blip r:embed="rId3"/>
          <a:stretch>
            <a:fillRect/>
          </a:stretch>
        </p:blipFill>
        <p:spPr>
          <a:xfrm>
            <a:off x="838201" y="1387540"/>
            <a:ext cx="4210050" cy="1133475"/>
          </a:xfrm>
          <a:prstGeom prst="rect">
            <a:avLst/>
          </a:prstGeom>
        </p:spPr>
      </p:pic>
      <p:pic>
        <p:nvPicPr>
          <p:cNvPr id="6" name="Picture 5"/>
          <p:cNvPicPr>
            <a:picLocks noChangeAspect="1"/>
          </p:cNvPicPr>
          <p:nvPr/>
        </p:nvPicPr>
        <p:blipFill>
          <a:blip r:embed="rId4"/>
          <a:stretch>
            <a:fillRect/>
          </a:stretch>
        </p:blipFill>
        <p:spPr>
          <a:xfrm>
            <a:off x="838201" y="2634489"/>
            <a:ext cx="5772150" cy="1714500"/>
          </a:xfrm>
          <a:prstGeom prst="rect">
            <a:avLst/>
          </a:prstGeom>
        </p:spPr>
      </p:pic>
      <p:pic>
        <p:nvPicPr>
          <p:cNvPr id="8" name="Picture 7"/>
          <p:cNvPicPr>
            <a:picLocks noChangeAspect="1"/>
          </p:cNvPicPr>
          <p:nvPr/>
        </p:nvPicPr>
        <p:blipFill>
          <a:blip r:embed="rId5"/>
          <a:stretch>
            <a:fillRect/>
          </a:stretch>
        </p:blipFill>
        <p:spPr>
          <a:xfrm>
            <a:off x="7390998" y="1735528"/>
            <a:ext cx="4210050" cy="2200275"/>
          </a:xfrm>
          <a:prstGeom prst="rect">
            <a:avLst/>
          </a:prstGeom>
        </p:spPr>
      </p:pic>
    </p:spTree>
    <p:extLst>
      <p:ext uri="{BB962C8B-B14F-4D97-AF65-F5344CB8AC3E}">
        <p14:creationId xmlns:p14="http://schemas.microsoft.com/office/powerpoint/2010/main" val="57302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dirty="0" smtClean="0"/>
              <a:t>What is a Database System?</a:t>
            </a:r>
            <a:endParaRPr lang="en-IN" altLang="en-US" dirty="0" smtClean="0"/>
          </a:p>
        </p:txBody>
      </p:sp>
      <p:sp>
        <p:nvSpPr>
          <p:cNvPr id="20483" name="Text Placeholder 3"/>
          <p:cNvSpPr>
            <a:spLocks noGrp="1" noChangeArrowheads="1"/>
          </p:cNvSpPr>
          <p:nvPr>
            <p:ph type="body" idx="1"/>
          </p:nvPr>
        </p:nvSpPr>
        <p:spPr/>
        <p:txBody>
          <a:bodyPr/>
          <a:lstStyle/>
          <a:p>
            <a:r>
              <a:rPr lang="en-US" altLang="en-US" sz="2400" dirty="0"/>
              <a:t>A </a:t>
            </a:r>
            <a:r>
              <a:rPr lang="en-US" altLang="en-US" sz="2400" b="1" dirty="0"/>
              <a:t>database system </a:t>
            </a:r>
            <a:r>
              <a:rPr lang="en-US" altLang="en-US" sz="2400" dirty="0"/>
              <a:t>is comprised of four components:</a:t>
            </a:r>
          </a:p>
          <a:p>
            <a:pPr lvl="1"/>
            <a:r>
              <a:rPr lang="en-US" altLang="en-US" sz="2400" dirty="0"/>
              <a:t>Database</a:t>
            </a:r>
            <a:endParaRPr lang="en-IN" altLang="en-US" sz="2400" dirty="0"/>
          </a:p>
          <a:p>
            <a:pPr lvl="1"/>
            <a:r>
              <a:rPr lang="en-US" altLang="en-US" sz="2400" dirty="0"/>
              <a:t>Database Management System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lvl="1"/>
            <a:r>
              <a:rPr lang="en-US" altLang="en-US" sz="2400" dirty="0" smtClean="0"/>
              <a:t>Database Application</a:t>
            </a:r>
          </a:p>
          <a:p>
            <a:pPr lvl="1"/>
            <a:r>
              <a:rPr lang="en-US" altLang="en-US" sz="2400" dirty="0"/>
              <a:t>Users</a:t>
            </a:r>
          </a:p>
          <a:p>
            <a:pPr lvl="1"/>
            <a:endParaRPr lang="en-US" altLang="en-US" sz="2400" dirty="0"/>
          </a:p>
        </p:txBody>
      </p:sp>
      <p:pic>
        <p:nvPicPr>
          <p:cNvPr id="4" name="Picture 5" descr="A graphic illustrates the components of a database system. It has four parts, running from left to right with arrowed lines linking each part. On the far left is a picture of humans sitting at computers, labeled users. An arrowed line connects this to a box in the center left, labeled Database application. An arrowed line connects this box to a second box in the center right, labeled Database management system left parenthesis D B M S right parenthesis. Finally, an arrowed line connects this box to a cylinder on the right, labeled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548" y="4579135"/>
            <a:ext cx="7524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71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Management System (DBMS)</a:t>
            </a:r>
            <a:endParaRPr lang="en-US" dirty="0"/>
          </a:p>
        </p:txBody>
      </p:sp>
      <p:sp>
        <p:nvSpPr>
          <p:cNvPr id="5" name="Content Placeholder 4"/>
          <p:cNvSpPr>
            <a:spLocks noGrp="1"/>
          </p:cNvSpPr>
          <p:nvPr>
            <p:ph idx="1"/>
          </p:nvPr>
        </p:nvSpPr>
        <p:spPr/>
        <p:txBody>
          <a:bodyPr>
            <a:normAutofit/>
          </a:bodyPr>
          <a:lstStyle/>
          <a:p>
            <a:r>
              <a:rPr lang="en-US" dirty="0"/>
              <a:t>A </a:t>
            </a:r>
            <a:r>
              <a:rPr lang="en-US" b="1" dirty="0"/>
              <a:t>database management system (DBMS) </a:t>
            </a:r>
            <a:r>
              <a:rPr lang="en-US" dirty="0"/>
              <a:t>is a computerized system that enables</a:t>
            </a:r>
            <a:br>
              <a:rPr lang="en-US" dirty="0"/>
            </a:br>
            <a:r>
              <a:rPr lang="en-US" dirty="0"/>
              <a:t>users to create and maintain a database. </a:t>
            </a:r>
            <a:endParaRPr lang="en-US" dirty="0" smtClean="0"/>
          </a:p>
          <a:p>
            <a:r>
              <a:rPr lang="en-US" altLang="en-US" dirty="0" smtClean="0"/>
              <a:t>The </a:t>
            </a:r>
            <a:r>
              <a:rPr lang="en-US" altLang="en-US" dirty="0"/>
              <a:t>D</a:t>
            </a:r>
            <a:r>
              <a:rPr lang="en-US" altLang="en-US" sz="100" dirty="0"/>
              <a:t> </a:t>
            </a:r>
            <a:r>
              <a:rPr lang="en-US" altLang="en-US" dirty="0"/>
              <a:t>B</a:t>
            </a:r>
            <a:r>
              <a:rPr lang="en-US" altLang="en-US" sz="100" dirty="0"/>
              <a:t> </a:t>
            </a:r>
            <a:r>
              <a:rPr lang="en-US" altLang="en-US" dirty="0"/>
              <a:t>M</a:t>
            </a:r>
            <a:r>
              <a:rPr lang="en-US" altLang="en-US" sz="100" dirty="0"/>
              <a:t> </a:t>
            </a:r>
            <a:r>
              <a:rPr lang="en-US" altLang="en-US" dirty="0"/>
              <a:t>S manages and controls database </a:t>
            </a:r>
            <a:r>
              <a:rPr lang="en-US" altLang="en-US" dirty="0" smtClean="0"/>
              <a:t>activities.</a:t>
            </a:r>
          </a:p>
          <a:p>
            <a:pPr lvl="1"/>
            <a:endParaRPr lang="en-US" dirty="0" smtClean="0"/>
          </a:p>
          <a:p>
            <a:endParaRPr lang="en-US" dirty="0" smtClean="0"/>
          </a:p>
        </p:txBody>
      </p:sp>
    </p:spTree>
    <p:extLst>
      <p:ext uri="{BB962C8B-B14F-4D97-AF65-F5344CB8AC3E}">
        <p14:creationId xmlns:p14="http://schemas.microsoft.com/office/powerpoint/2010/main" val="276440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en-US" smtClean="0"/>
              <a:t>Typical DBMS Functionality</a:t>
            </a:r>
          </a:p>
        </p:txBody>
      </p:sp>
      <p:sp>
        <p:nvSpPr>
          <p:cNvPr id="30724" name="Rectangle 5"/>
          <p:cNvSpPr>
            <a:spLocks noGrp="1" noChangeArrowheads="1"/>
          </p:cNvSpPr>
          <p:nvPr>
            <p:ph type="body" idx="1"/>
          </p:nvPr>
        </p:nvSpPr>
        <p:spPr/>
        <p:txBody>
          <a:bodyPr>
            <a:normAutofit fontScale="85000" lnSpcReduction="10000"/>
          </a:bodyPr>
          <a:lstStyle/>
          <a:p>
            <a:pPr eaLnBrk="1" hangingPunct="1"/>
            <a:r>
              <a:rPr lang="en-US" altLang="en-US" sz="2400" b="1" i="1" dirty="0"/>
              <a:t>Define</a:t>
            </a:r>
            <a:r>
              <a:rPr lang="en-US" altLang="en-US" sz="2400" dirty="0"/>
              <a:t> a particular database in terms of its data types, structures, and </a:t>
            </a:r>
            <a:r>
              <a:rPr lang="en-US" altLang="en-US" sz="2400" dirty="0" smtClean="0"/>
              <a:t>constraints</a:t>
            </a:r>
          </a:p>
          <a:p>
            <a:pPr eaLnBrk="1" hangingPunct="1"/>
            <a:r>
              <a:rPr lang="en-US" altLang="en-US" sz="2400" b="1" i="1" dirty="0" smtClean="0"/>
              <a:t>Construct</a:t>
            </a:r>
            <a:r>
              <a:rPr lang="en-US" altLang="en-US" sz="2400" dirty="0" smtClean="0"/>
              <a:t> </a:t>
            </a:r>
            <a:r>
              <a:rPr lang="en-US" altLang="en-US" sz="2400" dirty="0"/>
              <a:t>or Load the initial database contents on a secondary storage medium</a:t>
            </a:r>
          </a:p>
          <a:p>
            <a:pPr eaLnBrk="1" hangingPunct="1"/>
            <a:r>
              <a:rPr lang="en-US" altLang="en-US" sz="2400" i="1" dirty="0"/>
              <a:t>Manipulating</a:t>
            </a:r>
            <a:r>
              <a:rPr lang="en-US" altLang="en-US" sz="2400" dirty="0"/>
              <a:t> the database:</a:t>
            </a:r>
          </a:p>
          <a:p>
            <a:pPr lvl="1" eaLnBrk="1" hangingPunct="1"/>
            <a:r>
              <a:rPr lang="en-US" altLang="en-US" sz="2200" b="1" dirty="0"/>
              <a:t>Retrieval</a:t>
            </a:r>
            <a:r>
              <a:rPr lang="en-US" altLang="en-US" sz="2200" dirty="0"/>
              <a:t>: Querying, generating reports</a:t>
            </a:r>
          </a:p>
          <a:p>
            <a:pPr lvl="1" eaLnBrk="1" hangingPunct="1"/>
            <a:r>
              <a:rPr lang="en-US" altLang="en-US" sz="2200" b="1" dirty="0"/>
              <a:t>Modification</a:t>
            </a:r>
            <a:r>
              <a:rPr lang="en-US" altLang="en-US" sz="2200" dirty="0"/>
              <a:t>: Insertions, deletions and updates to its content</a:t>
            </a:r>
          </a:p>
          <a:p>
            <a:pPr lvl="1" eaLnBrk="1" hangingPunct="1"/>
            <a:r>
              <a:rPr lang="en-US" altLang="en-US" sz="2200" dirty="0"/>
              <a:t>Accessing the database through Web applications</a:t>
            </a:r>
          </a:p>
          <a:p>
            <a:pPr eaLnBrk="1" hangingPunct="1"/>
            <a:r>
              <a:rPr lang="en-US" altLang="en-US" sz="2400" i="1" dirty="0"/>
              <a:t>Processing</a:t>
            </a:r>
            <a:r>
              <a:rPr lang="en-US" altLang="en-US" sz="2400" dirty="0"/>
              <a:t> and </a:t>
            </a:r>
            <a:r>
              <a:rPr lang="en-US" altLang="en-US" sz="2400" i="1" dirty="0"/>
              <a:t>Sharing</a:t>
            </a:r>
            <a:r>
              <a:rPr lang="en-US" altLang="en-US" sz="2400" dirty="0"/>
              <a:t> by a set of concurrent users and application programs – yet, keeping all data valid and consistent</a:t>
            </a:r>
          </a:p>
        </p:txBody>
      </p:sp>
    </p:spTree>
    <p:extLst>
      <p:ext uri="{BB962C8B-B14F-4D97-AF65-F5344CB8AC3E}">
        <p14:creationId xmlns:p14="http://schemas.microsoft.com/office/powerpoint/2010/main" val="142916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pPr eaLnBrk="1" hangingPunct="1"/>
            <a:r>
              <a:rPr lang="en-US" altLang="en-US" smtClean="0"/>
              <a:t>Additional DBMS Functionality</a:t>
            </a:r>
          </a:p>
        </p:txBody>
      </p:sp>
      <p:sp>
        <p:nvSpPr>
          <p:cNvPr id="33796" name="Rectangle 5"/>
          <p:cNvSpPr>
            <a:spLocks noGrp="1" noChangeArrowheads="1"/>
          </p:cNvSpPr>
          <p:nvPr>
            <p:ph type="body" idx="1"/>
          </p:nvPr>
        </p:nvSpPr>
        <p:spPr/>
        <p:txBody>
          <a:bodyPr/>
          <a:lstStyle/>
          <a:p>
            <a:pPr eaLnBrk="1" hangingPunct="1"/>
            <a:r>
              <a:rPr lang="en-US" altLang="en-US" smtClean="0"/>
              <a:t>DBMS may additionally provide:</a:t>
            </a:r>
          </a:p>
          <a:p>
            <a:pPr lvl="1" eaLnBrk="1" hangingPunct="1"/>
            <a:r>
              <a:rPr lang="en-US" altLang="en-US" smtClean="0"/>
              <a:t>Protection or Security measures to prevent unauthorized access</a:t>
            </a:r>
          </a:p>
          <a:p>
            <a:pPr lvl="1" eaLnBrk="1" hangingPunct="1"/>
            <a:r>
              <a:rPr lang="en-US" altLang="en-US" smtClean="0"/>
              <a:t>“Active” processing to take internal actions on data</a:t>
            </a:r>
          </a:p>
          <a:p>
            <a:pPr lvl="1" eaLnBrk="1" hangingPunct="1"/>
            <a:r>
              <a:rPr lang="en-US" altLang="en-US" smtClean="0"/>
              <a:t>Presentation and Visualization of data</a:t>
            </a:r>
          </a:p>
          <a:p>
            <a:pPr lvl="1" eaLnBrk="1" hangingPunct="1"/>
            <a:r>
              <a:rPr lang="en-US" altLang="en-US" smtClean="0"/>
              <a:t>Maintenance of the database and associated programs over the lifetime of the database application</a:t>
            </a:r>
          </a:p>
          <a:p>
            <a:pPr lvl="2" eaLnBrk="1" hangingPunct="1"/>
            <a:r>
              <a:rPr lang="en-US" altLang="en-US" smtClean="0"/>
              <a:t>Called database, software, and system maintenance</a:t>
            </a:r>
          </a:p>
        </p:txBody>
      </p:sp>
    </p:spTree>
    <p:extLst>
      <p:ext uri="{BB962C8B-B14F-4D97-AF65-F5344CB8AC3E}">
        <p14:creationId xmlns:p14="http://schemas.microsoft.com/office/powerpoint/2010/main" val="60464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a:bodyPr>
          <a:lstStyle/>
          <a:p>
            <a:r>
              <a:rPr lang="en-US" b="1" dirty="0" smtClean="0"/>
              <a:t>Defining </a:t>
            </a:r>
            <a:r>
              <a:rPr lang="en-US" dirty="0"/>
              <a:t>a </a:t>
            </a:r>
            <a:r>
              <a:rPr lang="en-US" dirty="0" smtClean="0"/>
              <a:t>database involves </a:t>
            </a:r>
            <a:r>
              <a:rPr lang="en-US" dirty="0"/>
              <a:t>specifying the data types, structures, and constraints of the data to </a:t>
            </a:r>
            <a:r>
              <a:rPr lang="en-US" dirty="0" smtClean="0"/>
              <a:t>be stored </a:t>
            </a:r>
            <a:r>
              <a:rPr lang="en-US" dirty="0"/>
              <a:t>in the database. </a:t>
            </a:r>
            <a:endParaRPr lang="en-US" dirty="0" smtClean="0"/>
          </a:p>
          <a:p>
            <a:pPr lvl="1"/>
            <a:r>
              <a:rPr lang="en-US" dirty="0"/>
              <a:t>The database definition or descriptive information is </a:t>
            </a:r>
            <a:r>
              <a:rPr lang="en-US" dirty="0" smtClean="0"/>
              <a:t>also stored </a:t>
            </a:r>
            <a:r>
              <a:rPr lang="en-US" dirty="0"/>
              <a:t>by the DBMS in the form of a database </a:t>
            </a:r>
            <a:r>
              <a:rPr lang="en-US" dirty="0" smtClean="0"/>
              <a:t>dictionary called </a:t>
            </a:r>
            <a:r>
              <a:rPr lang="en-US" b="1" dirty="0" smtClean="0"/>
              <a:t>meta-data</a:t>
            </a:r>
          </a:p>
          <a:p>
            <a:r>
              <a:rPr lang="en-US" altLang="en-US" dirty="0" smtClean="0"/>
              <a:t>A </a:t>
            </a:r>
            <a:r>
              <a:rPr lang="en-US" altLang="en-US" dirty="0"/>
              <a:t>database is a self-describing collection of related tables</a:t>
            </a:r>
            <a:endParaRPr lang="en-US" dirty="0"/>
          </a:p>
        </p:txBody>
      </p:sp>
    </p:spTree>
    <p:extLst>
      <p:ext uri="{BB962C8B-B14F-4D97-AF65-F5344CB8AC3E}">
        <p14:creationId xmlns:p14="http://schemas.microsoft.com/office/powerpoint/2010/main" val="2267587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8257" y="1799867"/>
            <a:ext cx="10121720" cy="4163051"/>
          </a:xfrm>
        </p:spPr>
        <p:txBody>
          <a:bodyPr>
            <a:normAutofit lnSpcReduction="10000"/>
          </a:bodyPr>
          <a:lstStyle/>
          <a:p>
            <a:r>
              <a:rPr lang="en-US" b="1" dirty="0"/>
              <a:t>Instructor</a:t>
            </a:r>
          </a:p>
          <a:p>
            <a:pPr marL="0" indent="0">
              <a:spcBef>
                <a:spcPts val="0"/>
              </a:spcBef>
              <a:spcAft>
                <a:spcPts val="0"/>
              </a:spcAft>
              <a:buNone/>
            </a:pPr>
            <a:r>
              <a:rPr lang="en-US" b="1" dirty="0"/>
              <a:t>	</a:t>
            </a:r>
            <a:r>
              <a:rPr lang="en-US" dirty="0"/>
              <a:t>Muhammad Danish Khan</a:t>
            </a:r>
          </a:p>
          <a:p>
            <a:pPr marL="0" indent="0">
              <a:spcBef>
                <a:spcPts val="0"/>
              </a:spcBef>
              <a:spcAft>
                <a:spcPts val="0"/>
              </a:spcAft>
              <a:buNone/>
            </a:pPr>
            <a:r>
              <a:rPr lang="en-US" dirty="0"/>
              <a:t>	Lecturer, Department of Computer Science</a:t>
            </a:r>
          </a:p>
          <a:p>
            <a:pPr marL="0" indent="0">
              <a:spcBef>
                <a:spcPts val="0"/>
              </a:spcBef>
              <a:spcAft>
                <a:spcPts val="0"/>
              </a:spcAft>
              <a:buNone/>
            </a:pPr>
            <a:r>
              <a:rPr lang="en-US" dirty="0"/>
              <a:t>	FAST NUCES Karachi</a:t>
            </a:r>
          </a:p>
          <a:p>
            <a:pPr marL="0" indent="0">
              <a:spcBef>
                <a:spcPts val="0"/>
              </a:spcBef>
              <a:spcAft>
                <a:spcPts val="0"/>
              </a:spcAft>
              <a:buNone/>
            </a:pPr>
            <a:r>
              <a:rPr lang="en-US" dirty="0"/>
              <a:t>	</a:t>
            </a:r>
            <a:r>
              <a:rPr lang="en-US" dirty="0">
                <a:hlinkClick r:id="rId2"/>
              </a:rPr>
              <a:t>m.danish@nu.edu.pk</a:t>
            </a:r>
            <a:endParaRPr lang="en-US" dirty="0"/>
          </a:p>
          <a:p>
            <a:pPr>
              <a:spcAft>
                <a:spcPts val="0"/>
              </a:spcAft>
            </a:pPr>
            <a:r>
              <a:rPr lang="en-US" b="1" dirty="0"/>
              <a:t>Recommended Text </a:t>
            </a:r>
            <a:r>
              <a:rPr lang="en-US" b="1" dirty="0" smtClean="0"/>
              <a:t>Book</a:t>
            </a:r>
          </a:p>
          <a:p>
            <a:pPr marL="0" indent="0">
              <a:spcAft>
                <a:spcPts val="0"/>
              </a:spcAft>
              <a:buNone/>
            </a:pPr>
            <a:r>
              <a:rPr lang="en-US" b="1" dirty="0"/>
              <a:t>	</a:t>
            </a:r>
            <a:r>
              <a:rPr lang="en-US" sz="1500" dirty="0"/>
              <a:t>FUNDAMENTALS </a:t>
            </a:r>
            <a:r>
              <a:rPr lang="en-US" sz="1500" dirty="0" smtClean="0"/>
              <a:t>OF Database</a:t>
            </a:r>
            <a:r>
              <a:rPr lang="en-US" sz="1500" dirty="0"/>
              <a:t> </a:t>
            </a:r>
            <a:r>
              <a:rPr lang="en-US" sz="1500" dirty="0" smtClean="0"/>
              <a:t>Systems</a:t>
            </a:r>
            <a:endParaRPr lang="en-US" sz="1500" dirty="0"/>
          </a:p>
          <a:p>
            <a:pPr marL="0" indent="0">
              <a:spcAft>
                <a:spcPts val="0"/>
              </a:spcAft>
              <a:buNone/>
            </a:pPr>
            <a:r>
              <a:rPr lang="en-US" sz="1500" dirty="0"/>
              <a:t>	</a:t>
            </a:r>
            <a:r>
              <a:rPr lang="en-US" sz="1500" dirty="0" smtClean="0"/>
              <a:t>SEVENTH </a:t>
            </a:r>
            <a:r>
              <a:rPr lang="en-US" sz="1500" dirty="0"/>
              <a:t>EDITION</a:t>
            </a:r>
          </a:p>
          <a:p>
            <a:pPr marL="0" indent="0">
              <a:buNone/>
            </a:pPr>
            <a:r>
              <a:rPr lang="en-US" sz="1500" dirty="0" smtClean="0"/>
              <a:t>	</a:t>
            </a:r>
            <a:r>
              <a:rPr lang="en-US" sz="1500" dirty="0" err="1" smtClean="0"/>
              <a:t>Ramez</a:t>
            </a:r>
            <a:r>
              <a:rPr lang="en-US" sz="1500" dirty="0" smtClean="0"/>
              <a:t> </a:t>
            </a:r>
            <a:r>
              <a:rPr lang="en-US" sz="1500" dirty="0" err="1" smtClean="0"/>
              <a:t>Elmasri</a:t>
            </a:r>
            <a:r>
              <a:rPr lang="en-US" sz="1500" dirty="0"/>
              <a:t>, </a:t>
            </a:r>
            <a:r>
              <a:rPr lang="en-US" sz="1500" dirty="0" err="1"/>
              <a:t>Shamkant</a:t>
            </a:r>
            <a:r>
              <a:rPr lang="en-US" sz="1500" dirty="0"/>
              <a:t> B. </a:t>
            </a:r>
            <a:r>
              <a:rPr lang="en-US" sz="1500" dirty="0" err="1"/>
              <a:t>Navathe</a:t>
            </a:r>
            <a:endParaRPr lang="en-US" sz="1500" dirty="0"/>
          </a:p>
          <a:p>
            <a:endParaRPr lang="en-US" dirty="0"/>
          </a:p>
        </p:txBody>
      </p:sp>
      <p:pic>
        <p:nvPicPr>
          <p:cNvPr id="4" name="Picture 3"/>
          <p:cNvPicPr>
            <a:picLocks noChangeAspect="1"/>
          </p:cNvPicPr>
          <p:nvPr/>
        </p:nvPicPr>
        <p:blipFill>
          <a:blip r:embed="rId3"/>
          <a:stretch>
            <a:fillRect/>
          </a:stretch>
        </p:blipFill>
        <p:spPr>
          <a:xfrm>
            <a:off x="9219154" y="4095483"/>
            <a:ext cx="2134647" cy="2659487"/>
          </a:xfrm>
          <a:prstGeom prst="rect">
            <a:avLst/>
          </a:prstGeom>
        </p:spPr>
      </p:pic>
    </p:spTree>
    <p:extLst>
      <p:ext uri="{BB962C8B-B14F-4D97-AF65-F5344CB8AC3E}">
        <p14:creationId xmlns:p14="http://schemas.microsoft.com/office/powerpoint/2010/main" val="286485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e.g. Database Catalog: Metadata</a:t>
            </a:r>
            <a:endParaRPr lang="en-US" dirty="0"/>
          </a:p>
        </p:txBody>
      </p:sp>
      <p:pic>
        <p:nvPicPr>
          <p:cNvPr id="7" name="Picture 6"/>
          <p:cNvPicPr>
            <a:picLocks noChangeAspect="1"/>
          </p:cNvPicPr>
          <p:nvPr/>
        </p:nvPicPr>
        <p:blipFill rotWithShape="1">
          <a:blip r:embed="rId2"/>
          <a:srcRect r="14286"/>
          <a:stretch/>
        </p:blipFill>
        <p:spPr>
          <a:xfrm>
            <a:off x="3384024" y="1607514"/>
            <a:ext cx="5190186" cy="5134576"/>
          </a:xfrm>
          <a:prstGeom prst="rect">
            <a:avLst/>
          </a:prstGeom>
        </p:spPr>
      </p:pic>
    </p:spTree>
    <p:extLst>
      <p:ext uri="{BB962C8B-B14F-4D97-AF65-F5344CB8AC3E}">
        <p14:creationId xmlns:p14="http://schemas.microsoft.com/office/powerpoint/2010/main" val="3105529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b="1" dirty="0" smtClean="0"/>
              <a:t>Application</a:t>
            </a:r>
            <a:r>
              <a:rPr lang="en-US" altLang="en-US" dirty="0" smtClean="0"/>
              <a:t> Activities Against a Database</a:t>
            </a:r>
          </a:p>
        </p:txBody>
      </p:sp>
      <p:sp>
        <p:nvSpPr>
          <p:cNvPr id="32771" name="Content Placeholder 2"/>
          <p:cNvSpPr>
            <a:spLocks noGrp="1" noChangeArrowheads="1"/>
          </p:cNvSpPr>
          <p:nvPr>
            <p:ph idx="1"/>
          </p:nvPr>
        </p:nvSpPr>
        <p:spPr/>
        <p:txBody>
          <a:bodyPr>
            <a:normAutofit/>
          </a:bodyPr>
          <a:lstStyle/>
          <a:p>
            <a:r>
              <a:rPr lang="en-US" altLang="en-US" dirty="0" smtClean="0"/>
              <a:t>Applications interact with a database by generating </a:t>
            </a:r>
            <a:r>
              <a:rPr lang="en-US" altLang="en-US" b="1" dirty="0" smtClean="0"/>
              <a:t>Queries</a:t>
            </a:r>
            <a:r>
              <a:rPr lang="en-US" altLang="en-US" dirty="0" smtClean="0"/>
              <a:t>: </a:t>
            </a:r>
            <a:r>
              <a:rPr lang="en-US" altLang="en-US" dirty="0" smtClean="0">
                <a:solidFill>
                  <a:srgbClr val="800000"/>
                </a:solidFill>
              </a:rPr>
              <a:t>that access different parts of data and formulate the result of a request</a:t>
            </a:r>
          </a:p>
          <a:p>
            <a:r>
              <a:rPr lang="en-US" altLang="en-US" b="1" dirty="0" smtClean="0"/>
              <a:t>Transactions</a:t>
            </a:r>
            <a:r>
              <a:rPr lang="en-US" altLang="en-US" dirty="0" smtClean="0"/>
              <a:t>: </a:t>
            </a:r>
            <a:r>
              <a:rPr lang="en-US" altLang="en-US" dirty="0" smtClean="0">
                <a:solidFill>
                  <a:srgbClr val="800000"/>
                </a:solidFill>
              </a:rPr>
              <a:t>that may read some data and “update” certain values or generate new data and store that in the database</a:t>
            </a:r>
            <a:endParaRPr lang="en-US" dirty="0" smtClean="0"/>
          </a:p>
          <a:p>
            <a:r>
              <a:rPr lang="en-US" altLang="en-US" dirty="0" smtClean="0"/>
              <a:t>Applications must not allow unauthorized users to access data</a:t>
            </a:r>
          </a:p>
          <a:p>
            <a:r>
              <a:rPr lang="en-US" altLang="en-US" dirty="0" smtClean="0"/>
              <a:t>Applications must keep up with changing user requirements against the database</a:t>
            </a:r>
          </a:p>
          <a:p>
            <a:pPr>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88191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noChangeArrowheads="1"/>
          </p:cNvSpPr>
          <p:nvPr>
            <p:ph type="title"/>
          </p:nvPr>
        </p:nvSpPr>
        <p:spPr/>
        <p:txBody>
          <a:bodyPr>
            <a:normAutofit/>
          </a:bodyPr>
          <a:lstStyle/>
          <a:p>
            <a:r>
              <a:rPr lang="en-US" altLang="en-US" sz="2800" dirty="0" smtClean="0"/>
              <a:t>Relational Tables are Processed by </a:t>
            </a:r>
            <a:r>
              <a:rPr lang="en-US" altLang="en-US" sz="2800" b="1" dirty="0" smtClean="0"/>
              <a:t>Structured Query Language (S</a:t>
            </a:r>
            <a:r>
              <a:rPr lang="en-US" altLang="en-US" sz="100" b="1" dirty="0"/>
              <a:t> </a:t>
            </a:r>
            <a:r>
              <a:rPr lang="en-US" altLang="en-US" sz="2800" b="1" dirty="0" smtClean="0"/>
              <a:t>Q</a:t>
            </a:r>
            <a:r>
              <a:rPr lang="en-US" altLang="en-US" sz="100" b="1" dirty="0"/>
              <a:t> </a:t>
            </a:r>
            <a:r>
              <a:rPr lang="en-US" altLang="en-US" sz="2800" b="1" dirty="0" smtClean="0"/>
              <a:t>L)</a:t>
            </a:r>
            <a:endParaRPr lang="en-IN" altLang="en-US" sz="2800" b="1" dirty="0" smtClean="0"/>
          </a:p>
        </p:txBody>
      </p:sp>
      <p:sp>
        <p:nvSpPr>
          <p:cNvPr id="16387" name="Text Placeholder 4"/>
          <p:cNvSpPr>
            <a:spLocks noGrp="1" noChangeArrowheads="1"/>
          </p:cNvSpPr>
          <p:nvPr>
            <p:ph type="body" idx="1"/>
          </p:nvPr>
        </p:nvSpPr>
        <p:spPr/>
        <p:txBody>
          <a:bodyPr/>
          <a:lstStyle/>
          <a:p>
            <a:r>
              <a:rPr lang="en-US" altLang="en-US" sz="2400" b="1" dirty="0"/>
              <a:t>Structured Query Language </a:t>
            </a:r>
            <a:r>
              <a:rPr lang="en-US" altLang="en-US" sz="2400" dirty="0"/>
              <a:t>(</a:t>
            </a:r>
            <a:r>
              <a:rPr lang="en-US" altLang="en-US" sz="2400" dirty="0" smtClean="0"/>
              <a:t>SQL</a:t>
            </a:r>
            <a:r>
              <a:rPr lang="en-US" altLang="en-US" sz="2400" dirty="0"/>
              <a:t>) is an international standard for creating, processing, and querying databases and their tables.</a:t>
            </a:r>
          </a:p>
          <a:p>
            <a:endParaRPr lang="en-US" altLang="en-US" sz="2400" dirty="0" smtClean="0"/>
          </a:p>
          <a:p>
            <a:r>
              <a:rPr lang="en-US" altLang="en-US" sz="2400" dirty="0" smtClean="0"/>
              <a:t>Many </a:t>
            </a:r>
            <a:r>
              <a:rPr lang="en-US" altLang="en-US" sz="2400" dirty="0"/>
              <a:t>databases use S</a:t>
            </a:r>
            <a:r>
              <a:rPr lang="en-US" altLang="en-US" sz="100" dirty="0"/>
              <a:t> </a:t>
            </a:r>
            <a:r>
              <a:rPr lang="en-US" altLang="en-US" sz="2400" dirty="0"/>
              <a:t>Q</a:t>
            </a:r>
            <a:r>
              <a:rPr lang="en-US" altLang="en-US" sz="100" dirty="0"/>
              <a:t> </a:t>
            </a:r>
            <a:r>
              <a:rPr lang="en-US" altLang="en-US" sz="2400" dirty="0"/>
              <a:t>L to retrieve, format, report, insert, delete, and/or modify data for users.</a:t>
            </a:r>
          </a:p>
        </p:txBody>
      </p:sp>
    </p:spTree>
    <p:extLst>
      <p:ext uri="{BB962C8B-B14F-4D97-AF65-F5344CB8AC3E}">
        <p14:creationId xmlns:p14="http://schemas.microsoft.com/office/powerpoint/2010/main" val="400228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smtClean="0"/>
              <a:t>S</a:t>
            </a:r>
            <a:r>
              <a:rPr lang="en-US" altLang="en-US" sz="100"/>
              <a:t> </a:t>
            </a:r>
            <a:r>
              <a:rPr lang="en-US" altLang="en-US" smtClean="0"/>
              <a:t>Q</a:t>
            </a:r>
            <a:r>
              <a:rPr lang="en-US" altLang="en-US" sz="100"/>
              <a:t> </a:t>
            </a:r>
            <a:r>
              <a:rPr lang="en-US" altLang="en-US" smtClean="0"/>
              <a:t>L Example </a:t>
            </a:r>
            <a:r>
              <a:rPr lang="en-US" altLang="en-US" sz="2000"/>
              <a:t>(1 of 2)</a:t>
            </a:r>
            <a:endParaRPr lang="en-IN" altLang="en-US" sz="2000"/>
          </a:p>
        </p:txBody>
      </p:sp>
      <p:sp>
        <p:nvSpPr>
          <p:cNvPr id="17411" name="Text Placeholder 2"/>
          <p:cNvSpPr>
            <a:spLocks noGrp="1" noChangeArrowheads="1"/>
          </p:cNvSpPr>
          <p:nvPr>
            <p:ph type="body" idx="1"/>
          </p:nvPr>
        </p:nvSpPr>
        <p:spPr/>
        <p:txBody>
          <a:bodyPr/>
          <a:lstStyle/>
          <a:p>
            <a:r>
              <a:rPr lang="en-US" altLang="en-US" sz="2400" dirty="0"/>
              <a:t>We can use S</a:t>
            </a:r>
            <a:r>
              <a:rPr lang="en-US" altLang="en-US" sz="100" dirty="0"/>
              <a:t> </a:t>
            </a:r>
            <a:r>
              <a:rPr lang="en-US" altLang="en-US" sz="2400" dirty="0"/>
              <a:t>Q</a:t>
            </a:r>
            <a:r>
              <a:rPr lang="en-US" altLang="en-US" sz="100" dirty="0"/>
              <a:t> </a:t>
            </a:r>
            <a:r>
              <a:rPr lang="en-US" altLang="en-US" sz="2400" dirty="0"/>
              <a:t>L to combine the data in the three tables in the Art Course Database to recreate the original list structure of the data that was in the spreadsheet.</a:t>
            </a:r>
          </a:p>
          <a:p>
            <a:endParaRPr lang="en-US" altLang="en-US" sz="2400" dirty="0" smtClean="0"/>
          </a:p>
          <a:p>
            <a:r>
              <a:rPr lang="en-US" altLang="en-US" sz="2400" dirty="0" smtClean="0"/>
              <a:t>We </a:t>
            </a:r>
            <a:r>
              <a:rPr lang="en-US" altLang="en-US" sz="2400" dirty="0"/>
              <a:t>do this by using an S</a:t>
            </a:r>
            <a:r>
              <a:rPr lang="en-US" altLang="en-US" sz="100" dirty="0"/>
              <a:t> </a:t>
            </a:r>
            <a:r>
              <a:rPr lang="en-US" altLang="en-US" sz="2400" dirty="0"/>
              <a:t>Q</a:t>
            </a:r>
            <a:r>
              <a:rPr lang="en-US" altLang="en-US" sz="100" dirty="0"/>
              <a:t> </a:t>
            </a:r>
            <a:r>
              <a:rPr lang="en-US" altLang="en-US" sz="2400" dirty="0"/>
              <a:t>L SELECT statement as shown on the next slide.</a:t>
            </a:r>
          </a:p>
        </p:txBody>
      </p:sp>
    </p:spTree>
    <p:extLst>
      <p:ext uri="{BB962C8B-B14F-4D97-AF65-F5344CB8AC3E}">
        <p14:creationId xmlns:p14="http://schemas.microsoft.com/office/powerpoint/2010/main" val="211355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smtClean="0"/>
              <a:t>S</a:t>
            </a:r>
            <a:r>
              <a:rPr lang="en-US" altLang="en-US" sz="100"/>
              <a:t> </a:t>
            </a:r>
            <a:r>
              <a:rPr lang="en-US" altLang="en-US" smtClean="0"/>
              <a:t>Q</a:t>
            </a:r>
            <a:r>
              <a:rPr lang="en-US" altLang="en-US" sz="100"/>
              <a:t> </a:t>
            </a:r>
            <a:r>
              <a:rPr lang="en-US" altLang="en-US" smtClean="0"/>
              <a:t>L Example </a:t>
            </a:r>
            <a:r>
              <a:rPr lang="en-US" altLang="en-US" sz="2000"/>
              <a:t>(2 of 2)</a:t>
            </a:r>
            <a:endParaRPr lang="en-IN" altLang="en-US" sz="2000"/>
          </a:p>
        </p:txBody>
      </p:sp>
      <p:pic>
        <p:nvPicPr>
          <p:cNvPr id="18435" name="Picture 7" descr="A sample of S Q L code,"/>
          <p:cNvPicPr>
            <a:picLocks noChangeAspect="1" noChangeArrowheads="1"/>
          </p:cNvPicPr>
          <p:nvPr/>
        </p:nvPicPr>
        <p:blipFill>
          <a:blip r:embed="rId2">
            <a:extLst>
              <a:ext uri="{28A0092B-C50C-407E-A947-70E740481C1C}">
                <a14:useLocalDpi xmlns:a14="http://schemas.microsoft.com/office/drawing/2010/main" val="0"/>
              </a:ext>
            </a:extLst>
          </a:blip>
          <a:srcRect r="16066" b="25241"/>
          <a:stretch>
            <a:fillRect/>
          </a:stretch>
        </p:blipFill>
        <p:spPr bwMode="auto">
          <a:xfrm>
            <a:off x="2322513" y="1703389"/>
            <a:ext cx="694055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Placeholder 2"/>
          <p:cNvSpPr>
            <a:spLocks noGrp="1" noChangeArrowheads="1"/>
          </p:cNvSpPr>
          <p:nvPr>
            <p:ph type="body" idx="1"/>
          </p:nvPr>
        </p:nvSpPr>
        <p:spPr>
          <a:xfrm>
            <a:off x="1981200" y="5072063"/>
            <a:ext cx="8229600" cy="996950"/>
          </a:xfrm>
        </p:spPr>
        <p:txBody>
          <a:bodyPr>
            <a:normAutofit fontScale="92500"/>
          </a:bodyPr>
          <a:lstStyle/>
          <a:p>
            <a:r>
              <a:rPr lang="en-US" altLang="en-US" sz="2400"/>
              <a:t>The results of this S</a:t>
            </a:r>
            <a:r>
              <a:rPr lang="en-US" altLang="en-US" sz="100"/>
              <a:t> </a:t>
            </a:r>
            <a:r>
              <a:rPr lang="en-US" altLang="en-US" sz="2400"/>
              <a:t>Q</a:t>
            </a:r>
            <a:r>
              <a:rPr lang="en-US" altLang="en-US" sz="100"/>
              <a:t> </a:t>
            </a:r>
            <a:r>
              <a:rPr lang="en-US" altLang="en-US" sz="2400"/>
              <a:t>L code can be seen on the next page.</a:t>
            </a:r>
          </a:p>
        </p:txBody>
      </p:sp>
    </p:spTree>
    <p:extLst>
      <p:ext uri="{BB962C8B-B14F-4D97-AF65-F5344CB8AC3E}">
        <p14:creationId xmlns:p14="http://schemas.microsoft.com/office/powerpoint/2010/main" val="4014671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noChangeArrowheads="1"/>
          </p:cNvSpPr>
          <p:nvPr>
            <p:ph type="title"/>
          </p:nvPr>
        </p:nvSpPr>
        <p:spPr/>
        <p:txBody>
          <a:bodyPr/>
          <a:lstStyle/>
          <a:p>
            <a:r>
              <a:rPr lang="en-US" altLang="en-US" smtClean="0"/>
              <a:t>S</a:t>
            </a:r>
            <a:r>
              <a:rPr lang="en-US" altLang="en-US" sz="100"/>
              <a:t> </a:t>
            </a:r>
            <a:r>
              <a:rPr lang="en-US" altLang="en-US" smtClean="0"/>
              <a:t>Q</a:t>
            </a:r>
            <a:r>
              <a:rPr lang="en-US" altLang="en-US" sz="100"/>
              <a:t> </a:t>
            </a:r>
            <a:r>
              <a:rPr lang="en-US" altLang="en-US" smtClean="0"/>
              <a:t>L Example Results for the Art Course Database </a:t>
            </a:r>
            <a:endParaRPr lang="en-IN" altLang="en-US" smtClean="0"/>
          </a:p>
        </p:txBody>
      </p:sp>
      <p:sp>
        <p:nvSpPr>
          <p:cNvPr id="19459" name="Text Placeholder 4"/>
          <p:cNvSpPr>
            <a:spLocks noGrp="1" noChangeArrowheads="1"/>
          </p:cNvSpPr>
          <p:nvPr>
            <p:ph type="body" idx="1"/>
          </p:nvPr>
        </p:nvSpPr>
        <p:spPr>
          <a:xfrm>
            <a:off x="1981200" y="1600201"/>
            <a:ext cx="8229600" cy="892175"/>
          </a:xfrm>
        </p:spPr>
        <p:txBody>
          <a:bodyPr>
            <a:normAutofit fontScale="92500"/>
          </a:bodyPr>
          <a:lstStyle/>
          <a:p>
            <a:pPr marL="0" indent="0">
              <a:buNone/>
            </a:pPr>
            <a:r>
              <a:rPr lang="en-US" altLang="en-US" sz="2400"/>
              <a:t>Results of the S</a:t>
            </a:r>
            <a:r>
              <a:rPr lang="en-US" altLang="en-US" sz="100"/>
              <a:t> </a:t>
            </a:r>
            <a:r>
              <a:rPr lang="en-US" altLang="en-US" sz="2400"/>
              <a:t>Q</a:t>
            </a:r>
            <a:r>
              <a:rPr lang="en-US" altLang="en-US" sz="100"/>
              <a:t> </a:t>
            </a:r>
            <a:r>
              <a:rPr lang="en-US" altLang="en-US" sz="2400"/>
              <a:t>L Query to Recreate the Art Course List Data</a:t>
            </a:r>
          </a:p>
        </p:txBody>
      </p:sp>
      <p:pic>
        <p:nvPicPr>
          <p:cNvPr id="19460" name="Picture 1" descr="The screenshot shows the results of the S Q L query to recreate the art course list.  Instead of four distinct tables, one table lists information described in figure 1 12. Columns from left to right list each student’s last name, first name, phone number, course enrollment date, amount paid, course name and total f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289" y="3243263"/>
            <a:ext cx="7526337"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4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752601" y="228600"/>
            <a:ext cx="7796213" cy="611188"/>
          </a:xfrm>
        </p:spPr>
        <p:txBody>
          <a:bodyPr/>
          <a:lstStyle/>
          <a:p>
            <a:pPr eaLnBrk="1" hangingPunct="1"/>
            <a:r>
              <a:rPr lang="en-US" altLang="en-US" sz="3200"/>
              <a:t>Simplified database system environment</a:t>
            </a:r>
          </a:p>
        </p:txBody>
      </p:sp>
      <p:pic>
        <p:nvPicPr>
          <p:cNvPr id="29700"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r="23880"/>
          <a:stretch>
            <a:fillRect/>
          </a:stretch>
        </p:blipFill>
        <p:spPr bwMode="auto">
          <a:xfrm>
            <a:off x="3644722" y="1394352"/>
            <a:ext cx="4844604" cy="55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8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noChangeArrowheads="1"/>
          </p:cNvSpPr>
          <p:nvPr>
            <p:ph type="title"/>
          </p:nvPr>
        </p:nvSpPr>
        <p:spPr/>
        <p:txBody>
          <a:bodyPr/>
          <a:lstStyle/>
          <a:p>
            <a:r>
              <a:rPr lang="en-US" altLang="en-US" smtClean="0"/>
              <a:t>Users</a:t>
            </a:r>
            <a:endParaRPr lang="en-IN" altLang="en-US" smtClean="0"/>
          </a:p>
        </p:txBody>
      </p:sp>
      <p:sp>
        <p:nvSpPr>
          <p:cNvPr id="22531" name="Text Placeholder 4"/>
          <p:cNvSpPr>
            <a:spLocks noGrp="1" noChangeArrowheads="1"/>
          </p:cNvSpPr>
          <p:nvPr>
            <p:ph type="body" idx="1"/>
          </p:nvPr>
        </p:nvSpPr>
        <p:spPr/>
        <p:txBody>
          <a:bodyPr/>
          <a:lstStyle/>
          <a:p>
            <a:r>
              <a:rPr lang="en-US" altLang="en-US" sz="2400"/>
              <a:t>A </a:t>
            </a:r>
            <a:r>
              <a:rPr lang="en-US" altLang="en-US" sz="2400" b="1"/>
              <a:t>user</a:t>
            </a:r>
            <a:r>
              <a:rPr lang="en-US" altLang="en-US" sz="2400"/>
              <a:t> of a database system will:</a:t>
            </a:r>
          </a:p>
          <a:p>
            <a:pPr lvl="1"/>
            <a:r>
              <a:rPr lang="en-US" altLang="en-US" sz="2400"/>
              <a:t>Use a database application to track things</a:t>
            </a:r>
          </a:p>
          <a:p>
            <a:pPr lvl="1"/>
            <a:r>
              <a:rPr lang="en-US" altLang="en-US" sz="2400"/>
              <a:t>Use forms to enter, read, delete, and query data</a:t>
            </a:r>
          </a:p>
          <a:p>
            <a:pPr lvl="1"/>
            <a:r>
              <a:rPr lang="en-US" altLang="en-US" sz="2400"/>
              <a:t>Produce reports</a:t>
            </a:r>
          </a:p>
        </p:txBody>
      </p:sp>
    </p:spTree>
    <p:extLst>
      <p:ext uri="{BB962C8B-B14F-4D97-AF65-F5344CB8AC3E}">
        <p14:creationId xmlns:p14="http://schemas.microsoft.com/office/powerpoint/2010/main" val="227647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type="title"/>
          </p:nvPr>
        </p:nvSpPr>
        <p:spPr/>
        <p:txBody>
          <a:bodyPr/>
          <a:lstStyle/>
          <a:p>
            <a:pPr eaLnBrk="1" hangingPunct="1"/>
            <a:r>
              <a:rPr lang="en-US" altLang="en-US" smtClean="0"/>
              <a:t>Database Users</a:t>
            </a:r>
          </a:p>
        </p:txBody>
      </p:sp>
      <p:sp>
        <p:nvSpPr>
          <p:cNvPr id="48132" name="Rectangle 5"/>
          <p:cNvSpPr>
            <a:spLocks noGrp="1" noChangeArrowheads="1"/>
          </p:cNvSpPr>
          <p:nvPr>
            <p:ph idx="1"/>
          </p:nvPr>
        </p:nvSpPr>
        <p:spPr/>
        <p:txBody>
          <a:bodyPr/>
          <a:lstStyle/>
          <a:p>
            <a:pPr eaLnBrk="1" hangingPunct="1"/>
            <a:r>
              <a:rPr lang="en-US" altLang="en-US" dirty="0" smtClean="0"/>
              <a:t>Users may be divided into</a:t>
            </a:r>
          </a:p>
          <a:p>
            <a:pPr lvl="1" eaLnBrk="1" hangingPunct="1"/>
            <a:r>
              <a:rPr lang="en-US" altLang="en-US" dirty="0" smtClean="0"/>
              <a:t>Those who actually use and control the database content, and those who design, develop and maintain database applications (called “Actors on the Scene”), and</a:t>
            </a:r>
          </a:p>
          <a:p>
            <a:pPr lvl="1" eaLnBrk="1" hangingPunct="1"/>
            <a:endParaRPr lang="en-US" altLang="en-US" dirty="0" smtClean="0"/>
          </a:p>
          <a:p>
            <a:pPr lvl="1" eaLnBrk="1" hangingPunct="1"/>
            <a:r>
              <a:rPr lang="en-US" altLang="en-US" dirty="0" smtClean="0"/>
              <a:t>Those who design and develop the DBMS software and related tools, and the computer systems operators (called “Workers Behind the Scene”).</a:t>
            </a:r>
          </a:p>
        </p:txBody>
      </p:sp>
    </p:spTree>
    <p:extLst>
      <p:ext uri="{BB962C8B-B14F-4D97-AF65-F5344CB8AC3E}">
        <p14:creationId xmlns:p14="http://schemas.microsoft.com/office/powerpoint/2010/main" val="71337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Grp="1" noChangeArrowheads="1"/>
          </p:cNvSpPr>
          <p:nvPr>
            <p:ph type="title"/>
          </p:nvPr>
        </p:nvSpPr>
        <p:spPr/>
        <p:txBody>
          <a:bodyPr/>
          <a:lstStyle/>
          <a:p>
            <a:pPr eaLnBrk="1" hangingPunct="1"/>
            <a:r>
              <a:rPr lang="en-US" altLang="en-US" dirty="0" smtClean="0"/>
              <a:t>Database Users – Actors on the Scene </a:t>
            </a:r>
          </a:p>
        </p:txBody>
      </p:sp>
      <p:sp>
        <p:nvSpPr>
          <p:cNvPr id="50180" name="Rectangle 5"/>
          <p:cNvSpPr>
            <a:spLocks noGrp="1" noChangeArrowheads="1"/>
          </p:cNvSpPr>
          <p:nvPr>
            <p:ph idx="1"/>
          </p:nvPr>
        </p:nvSpPr>
        <p:spPr/>
        <p:txBody>
          <a:bodyPr>
            <a:normAutofit/>
          </a:bodyPr>
          <a:lstStyle/>
          <a:p>
            <a:pPr lvl="1" eaLnBrk="1" hangingPunct="1"/>
            <a:r>
              <a:rPr lang="en-US" altLang="en-US" sz="2000" b="1" dirty="0" smtClean="0"/>
              <a:t>Database administrators:</a:t>
            </a:r>
          </a:p>
          <a:p>
            <a:pPr lvl="2" eaLnBrk="1" hangingPunct="1"/>
            <a:r>
              <a:rPr lang="en-US" altLang="en-US" sz="1800" dirty="0" smtClean="0"/>
              <a:t>Responsible for authorizing access to the database, for coordinating and monitoring its use, acquiring software and hardware resources, controlling its use and monitoring efficiency of operations.</a:t>
            </a:r>
          </a:p>
          <a:p>
            <a:pPr marL="457200" lvl="1" indent="0" eaLnBrk="1" hangingPunct="1">
              <a:buNone/>
            </a:pPr>
            <a:endParaRPr lang="en-US" altLang="en-US" sz="2000" b="1" dirty="0" smtClean="0"/>
          </a:p>
          <a:p>
            <a:pPr lvl="1" eaLnBrk="1" hangingPunct="1"/>
            <a:r>
              <a:rPr lang="en-US" altLang="en-US" sz="2000" b="1" dirty="0" smtClean="0"/>
              <a:t>Database Designers:</a:t>
            </a:r>
          </a:p>
          <a:p>
            <a:pPr lvl="2" eaLnBrk="1" hangingPunct="1"/>
            <a:r>
              <a:rPr lang="en-US" altLang="en-US" sz="1800" dirty="0" smtClean="0"/>
              <a:t>Responsible to define the content, the structure, the constraints, and functions or transactions against the database. They must communicate with the end-users and understand their needs.</a:t>
            </a:r>
          </a:p>
        </p:txBody>
      </p:sp>
    </p:spTree>
    <p:extLst>
      <p:ext uri="{BB962C8B-B14F-4D97-AF65-F5344CB8AC3E}">
        <p14:creationId xmlns:p14="http://schemas.microsoft.com/office/powerpoint/2010/main" val="355504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835127" y="1709715"/>
            <a:ext cx="3518674" cy="4351338"/>
          </a:xfrm>
          <a:prstGeom prst="rect">
            <a:avLst/>
          </a:prstGeom>
        </p:spPr>
      </p:pic>
      <p:sp>
        <p:nvSpPr>
          <p:cNvPr id="7" name="Rectangle 6"/>
          <p:cNvSpPr/>
          <p:nvPr/>
        </p:nvSpPr>
        <p:spPr>
          <a:xfrm>
            <a:off x="604434" y="2004588"/>
            <a:ext cx="6096000" cy="1200329"/>
          </a:xfrm>
          <a:prstGeom prst="rect">
            <a:avLst/>
          </a:prstGeom>
        </p:spPr>
        <p:txBody>
          <a:bodyPr>
            <a:spAutoFit/>
          </a:bodyPr>
          <a:lstStyle/>
          <a:p>
            <a:pPr>
              <a:spcAft>
                <a:spcPts val="0"/>
              </a:spcAft>
            </a:pPr>
            <a:r>
              <a:rPr lang="en-US" b="1" dirty="0" smtClean="0"/>
              <a:t>Reference Book</a:t>
            </a:r>
            <a:endParaRPr lang="en-US" b="1" dirty="0"/>
          </a:p>
          <a:p>
            <a:pPr>
              <a:spcAft>
                <a:spcPts val="0"/>
              </a:spcAft>
            </a:pPr>
            <a:r>
              <a:rPr lang="en-US" b="1" dirty="0"/>
              <a:t>	</a:t>
            </a:r>
            <a:r>
              <a:rPr lang="en-US" dirty="0" smtClean="0"/>
              <a:t>DATABASE SYSTEMS</a:t>
            </a:r>
            <a:endParaRPr lang="en-US" dirty="0"/>
          </a:p>
          <a:p>
            <a:pPr>
              <a:spcAft>
                <a:spcPts val="0"/>
              </a:spcAft>
            </a:pPr>
            <a:r>
              <a:rPr lang="en-US" dirty="0"/>
              <a:t>	</a:t>
            </a:r>
            <a:r>
              <a:rPr lang="en-US" dirty="0" smtClean="0"/>
              <a:t>Sixth Edition</a:t>
            </a:r>
            <a:endParaRPr lang="en-US" dirty="0"/>
          </a:p>
          <a:p>
            <a:r>
              <a:rPr lang="en-US" dirty="0"/>
              <a:t>	</a:t>
            </a:r>
            <a:r>
              <a:rPr lang="en-US" dirty="0" smtClean="0"/>
              <a:t>Thomas Connolly, Carolyn </a:t>
            </a:r>
            <a:r>
              <a:rPr lang="en-US" dirty="0" err="1" smtClean="0"/>
              <a:t>Begg</a:t>
            </a:r>
            <a:endParaRPr lang="en-US" dirty="0"/>
          </a:p>
        </p:txBody>
      </p:sp>
    </p:spTree>
    <p:extLst>
      <p:ext uri="{BB962C8B-B14F-4D97-AF65-F5344CB8AC3E}">
        <p14:creationId xmlns:p14="http://schemas.microsoft.com/office/powerpoint/2010/main" val="495136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lstStyle/>
          <a:p>
            <a:r>
              <a:rPr lang="en-US" altLang="en-US" dirty="0"/>
              <a:t>Database Users – Actors on the Scene </a:t>
            </a:r>
            <a:endParaRPr lang="en-US" altLang="en-US" dirty="0" smtClean="0"/>
          </a:p>
        </p:txBody>
      </p:sp>
      <p:sp>
        <p:nvSpPr>
          <p:cNvPr id="52228" name="Rectangle 5"/>
          <p:cNvSpPr>
            <a:spLocks noGrp="1" noChangeArrowheads="1"/>
          </p:cNvSpPr>
          <p:nvPr>
            <p:ph idx="1"/>
          </p:nvPr>
        </p:nvSpPr>
        <p:spPr/>
        <p:txBody>
          <a:bodyPr>
            <a:normAutofit/>
          </a:bodyPr>
          <a:lstStyle/>
          <a:p>
            <a:pPr lvl="1" eaLnBrk="1" hangingPunct="1">
              <a:lnSpc>
                <a:spcPct val="90000"/>
              </a:lnSpc>
            </a:pPr>
            <a:r>
              <a:rPr lang="en-US" altLang="en-US" sz="2000" b="1" dirty="0" smtClean="0"/>
              <a:t>End-users: </a:t>
            </a:r>
            <a:r>
              <a:rPr lang="en-US" altLang="en-US" sz="2000" dirty="0" smtClean="0"/>
              <a:t>They use the data for queries, reports and some of them update the database content. End-users can be categorized into:</a:t>
            </a:r>
          </a:p>
          <a:p>
            <a:pPr lvl="2" eaLnBrk="1" hangingPunct="1">
              <a:lnSpc>
                <a:spcPct val="90000"/>
              </a:lnSpc>
            </a:pPr>
            <a:endParaRPr lang="en-US" altLang="en-US" sz="1800" b="1" dirty="0" smtClean="0"/>
          </a:p>
          <a:p>
            <a:pPr lvl="2" eaLnBrk="1" hangingPunct="1">
              <a:lnSpc>
                <a:spcPct val="90000"/>
              </a:lnSpc>
            </a:pPr>
            <a:r>
              <a:rPr lang="en-US" altLang="en-US" sz="1800" b="1" dirty="0" smtClean="0"/>
              <a:t>Casual</a:t>
            </a:r>
            <a:r>
              <a:rPr lang="en-US" altLang="en-US" sz="1800" dirty="0" smtClean="0"/>
              <a:t>: access database occasionally when needed</a:t>
            </a:r>
          </a:p>
          <a:p>
            <a:pPr lvl="2">
              <a:lnSpc>
                <a:spcPct val="90000"/>
              </a:lnSpc>
            </a:pPr>
            <a:endParaRPr lang="en-US" altLang="en-US" sz="1800" b="1" dirty="0" smtClean="0"/>
          </a:p>
          <a:p>
            <a:pPr lvl="2">
              <a:lnSpc>
                <a:spcPct val="90000"/>
              </a:lnSpc>
            </a:pPr>
            <a:r>
              <a:rPr lang="en-US" altLang="en-US" sz="1800" b="1" dirty="0" smtClean="0"/>
              <a:t>Naïve</a:t>
            </a:r>
            <a:r>
              <a:rPr lang="en-US" altLang="en-US" sz="1800" dirty="0" smtClean="0"/>
              <a:t> or Parametric: </a:t>
            </a:r>
            <a:r>
              <a:rPr lang="en-US" sz="1800" dirty="0"/>
              <a:t>Any user who does not have any knowledge about database can be in this </a:t>
            </a:r>
            <a:r>
              <a:rPr lang="en-US" sz="1800" dirty="0" smtClean="0"/>
              <a:t>category, </a:t>
            </a:r>
            <a:r>
              <a:rPr lang="en-US" altLang="en-US" sz="1800" dirty="0" smtClean="0"/>
              <a:t>they make up a large section of the end-user population.</a:t>
            </a:r>
          </a:p>
          <a:p>
            <a:pPr lvl="2" eaLnBrk="1" hangingPunct="1">
              <a:lnSpc>
                <a:spcPct val="90000"/>
              </a:lnSpc>
            </a:pPr>
            <a:r>
              <a:rPr lang="en-US" altLang="en-US" sz="1800" dirty="0" smtClean="0"/>
              <a:t>They use previously well-defined functions in the form of  “canned transactions” against the database.</a:t>
            </a:r>
          </a:p>
          <a:p>
            <a:pPr lvl="3" eaLnBrk="1" hangingPunct="1">
              <a:lnSpc>
                <a:spcPct val="90000"/>
              </a:lnSpc>
            </a:pPr>
            <a:r>
              <a:rPr lang="en-US" altLang="en-US" sz="1400" dirty="0" smtClean="0"/>
              <a:t>Users of Mobile Apps mostly fall in this category</a:t>
            </a:r>
          </a:p>
          <a:p>
            <a:pPr lvl="3" eaLnBrk="1" hangingPunct="1">
              <a:lnSpc>
                <a:spcPct val="90000"/>
              </a:lnSpc>
            </a:pPr>
            <a:r>
              <a:rPr lang="en-US" altLang="en-US" sz="1400" dirty="0" smtClean="0"/>
              <a:t>Bank-tellers or reservation clerks are parametric users who do this activity for an entire shift of operations.</a:t>
            </a:r>
          </a:p>
          <a:p>
            <a:pPr lvl="3" eaLnBrk="1" hangingPunct="1">
              <a:lnSpc>
                <a:spcPct val="90000"/>
              </a:lnSpc>
            </a:pPr>
            <a:r>
              <a:rPr lang="en-US" altLang="en-US" sz="1400" dirty="0" smtClean="0"/>
              <a:t>Social Media Users post and read information from websites</a:t>
            </a:r>
          </a:p>
        </p:txBody>
      </p:sp>
    </p:spTree>
    <p:extLst>
      <p:ext uri="{BB962C8B-B14F-4D97-AF65-F5344CB8AC3E}">
        <p14:creationId xmlns:p14="http://schemas.microsoft.com/office/powerpoint/2010/main" val="223765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p:txBody>
          <a:bodyPr/>
          <a:lstStyle/>
          <a:p>
            <a:pPr eaLnBrk="1" hangingPunct="1"/>
            <a:r>
              <a:rPr lang="en-US" altLang="en-US" smtClean="0"/>
              <a:t>Database End Users (continued)</a:t>
            </a:r>
          </a:p>
        </p:txBody>
      </p:sp>
      <p:sp>
        <p:nvSpPr>
          <p:cNvPr id="54276" name="Rectangle 5"/>
          <p:cNvSpPr>
            <a:spLocks noGrp="1" noChangeArrowheads="1"/>
          </p:cNvSpPr>
          <p:nvPr>
            <p:ph idx="1"/>
          </p:nvPr>
        </p:nvSpPr>
        <p:spPr/>
        <p:txBody>
          <a:bodyPr>
            <a:normAutofit/>
          </a:bodyPr>
          <a:lstStyle/>
          <a:p>
            <a:pPr marL="342900" lvl="2" indent="-342900"/>
            <a:r>
              <a:rPr lang="en-US" altLang="en-US" sz="2000" b="1" dirty="0" smtClean="0"/>
              <a:t>Sophisticated:</a:t>
            </a:r>
          </a:p>
          <a:p>
            <a:pPr marL="631825" lvl="3" eaLnBrk="1" hangingPunct="1"/>
            <a:r>
              <a:rPr lang="en-US" altLang="en-US" sz="1600" dirty="0" smtClean="0"/>
              <a:t>These include business analysts, scientists, engineers, others thoroughly familiar with the system capabilities.</a:t>
            </a:r>
          </a:p>
          <a:p>
            <a:pPr marL="631825" lvl="3" eaLnBrk="1" hangingPunct="1"/>
            <a:r>
              <a:rPr lang="en-US" altLang="en-US" sz="1600" dirty="0" smtClean="0"/>
              <a:t>Many use tools in the form of software packages that work closely with the stored database.</a:t>
            </a:r>
          </a:p>
          <a:p>
            <a:pPr marL="174625" lvl="2"/>
            <a:r>
              <a:rPr lang="en-US" altLang="en-US" sz="2000" b="1" dirty="0" smtClean="0"/>
              <a:t>Stand-alone:</a:t>
            </a:r>
          </a:p>
          <a:p>
            <a:pPr marL="631825" lvl="3"/>
            <a:r>
              <a:rPr lang="en-US" altLang="en-US" sz="1600" dirty="0" smtClean="0"/>
              <a:t>Mostly maintain personal databases using ready-to-use packaged applications</a:t>
            </a:r>
            <a:r>
              <a:rPr lang="en-US" altLang="en-US" sz="1200" dirty="0" smtClean="0"/>
              <a:t>.</a:t>
            </a:r>
          </a:p>
          <a:p>
            <a:pPr marL="631825" lvl="3"/>
            <a:r>
              <a:rPr lang="en-US" altLang="en-US" sz="1600" dirty="0" smtClean="0"/>
              <a:t>An example is the user of a tax program that creates its own internal database.</a:t>
            </a:r>
          </a:p>
          <a:p>
            <a:pPr marL="631825" lvl="3"/>
            <a:r>
              <a:rPr lang="en-US" altLang="en-US" sz="1600" dirty="0" smtClean="0"/>
              <a:t>Another example is a user that maintains a database of personal photos and videos.</a:t>
            </a:r>
          </a:p>
        </p:txBody>
      </p:sp>
    </p:spTree>
    <p:extLst>
      <p:ext uri="{BB962C8B-B14F-4D97-AF65-F5344CB8AC3E}">
        <p14:creationId xmlns:p14="http://schemas.microsoft.com/office/powerpoint/2010/main" val="320849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 Users – Actors on the Scene (continued)</a:t>
            </a:r>
            <a:endParaRPr lang="en-US" dirty="0"/>
          </a:p>
        </p:txBody>
      </p:sp>
      <p:sp>
        <p:nvSpPr>
          <p:cNvPr id="3" name="Content Placeholder 2"/>
          <p:cNvSpPr>
            <a:spLocks noGrp="1"/>
          </p:cNvSpPr>
          <p:nvPr>
            <p:ph idx="1"/>
          </p:nvPr>
        </p:nvSpPr>
        <p:spPr/>
        <p:txBody>
          <a:bodyPr>
            <a:normAutofit lnSpcReduction="10000"/>
          </a:bodyPr>
          <a:lstStyle/>
          <a:p>
            <a:r>
              <a:rPr lang="en-US" dirty="0"/>
              <a:t>This category currently accounts for a very large proportion of the IT work force.</a:t>
            </a:r>
          </a:p>
          <a:p>
            <a:r>
              <a:rPr lang="en-US" b="1" dirty="0"/>
              <a:t>System Analysts</a:t>
            </a:r>
            <a:r>
              <a:rPr lang="en-US" dirty="0"/>
              <a:t>: They understand the user requirements of naïve and sophisticated users and design applications including canned  transactions to meet those requirements. </a:t>
            </a:r>
          </a:p>
          <a:p>
            <a:r>
              <a:rPr lang="en-US" b="1" dirty="0"/>
              <a:t>Application Programmers</a:t>
            </a:r>
            <a:r>
              <a:rPr lang="en-US" dirty="0"/>
              <a:t>: Implement the specifications developed by analysts and test and debug them before deployment.</a:t>
            </a:r>
          </a:p>
          <a:p>
            <a:r>
              <a:rPr lang="en-US" b="1" dirty="0"/>
              <a:t>Business Analysts</a:t>
            </a:r>
            <a:r>
              <a:rPr lang="en-US" dirty="0"/>
              <a:t>: There is an increasing need for such people who can analyze vast amounts of business data and real-time data (“Big Data”) for better decision making related to planning, advertising, marketing etc. </a:t>
            </a:r>
          </a:p>
          <a:p>
            <a:endParaRPr lang="en-US" dirty="0"/>
          </a:p>
        </p:txBody>
      </p:sp>
    </p:spTree>
    <p:extLst>
      <p:ext uri="{BB962C8B-B14F-4D97-AF65-F5344CB8AC3E}">
        <p14:creationId xmlns:p14="http://schemas.microsoft.com/office/powerpoint/2010/main" val="177743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 Users – Actors behind the Scene </a:t>
            </a:r>
            <a:endParaRPr lang="en-US" dirty="0"/>
          </a:p>
        </p:txBody>
      </p:sp>
      <p:sp>
        <p:nvSpPr>
          <p:cNvPr id="3" name="Content Placeholder 2"/>
          <p:cNvSpPr>
            <a:spLocks noGrp="1"/>
          </p:cNvSpPr>
          <p:nvPr>
            <p:ph idx="1"/>
          </p:nvPr>
        </p:nvSpPr>
        <p:spPr/>
        <p:txBody>
          <a:bodyPr>
            <a:normAutofit lnSpcReduction="10000"/>
          </a:bodyPr>
          <a:lstStyle/>
          <a:p>
            <a:r>
              <a:rPr lang="en-US" b="1" dirty="0"/>
              <a:t>System Designers and </a:t>
            </a:r>
            <a:r>
              <a:rPr lang="en-US" b="1" dirty="0" smtClean="0"/>
              <a:t>Implementers</a:t>
            </a:r>
            <a:r>
              <a:rPr lang="en-US" dirty="0" smtClean="0"/>
              <a:t>: </a:t>
            </a:r>
            <a:r>
              <a:rPr lang="en-US" dirty="0"/>
              <a:t>Design and implement DBMS packages in the form of modules and interfaces and test and debug them. The DBMS must interface with applications, language compilers, operating system components, etc.</a:t>
            </a:r>
          </a:p>
          <a:p>
            <a:r>
              <a:rPr lang="en-US" b="1" dirty="0"/>
              <a:t>Tool Developers</a:t>
            </a:r>
            <a:r>
              <a:rPr lang="en-US" dirty="0"/>
              <a:t>: Design and implement software systems called  tools for modeling and designing databases, performance monitoring, prototyping, test data generation, user interface creation, simulation etc. that facilitate building of applications and allow using database effectively.  </a:t>
            </a:r>
          </a:p>
          <a:p>
            <a:r>
              <a:rPr lang="en-US" b="1" dirty="0"/>
              <a:t>Operators and Maintenance Personnel</a:t>
            </a:r>
            <a:r>
              <a:rPr lang="en-US" dirty="0"/>
              <a:t>: They manage the actual running and maintenance of the database system hardware and software environment.</a:t>
            </a:r>
          </a:p>
          <a:p>
            <a:endParaRPr lang="en-US" dirty="0"/>
          </a:p>
        </p:txBody>
      </p:sp>
    </p:spTree>
    <p:extLst>
      <p:ext uri="{BB962C8B-B14F-4D97-AF65-F5344CB8AC3E}">
        <p14:creationId xmlns:p14="http://schemas.microsoft.com/office/powerpoint/2010/main" val="2905716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File-Based Approach</a:t>
            </a:r>
            <a:r>
              <a:rPr lang="en-US" dirty="0"/>
              <a:t> </a:t>
            </a:r>
          </a:p>
        </p:txBody>
      </p:sp>
      <p:sp>
        <p:nvSpPr>
          <p:cNvPr id="3" name="Content Placeholder 2"/>
          <p:cNvSpPr>
            <a:spLocks noGrp="1"/>
          </p:cNvSpPr>
          <p:nvPr>
            <p:ph idx="1"/>
          </p:nvPr>
        </p:nvSpPr>
        <p:spPr/>
        <p:txBody>
          <a:bodyPr>
            <a:normAutofit lnSpcReduction="10000"/>
          </a:bodyPr>
          <a:lstStyle/>
          <a:p>
            <a:r>
              <a:rPr lang="en-US" b="1" dirty="0" smtClean="0"/>
              <a:t>File-based system</a:t>
            </a:r>
            <a:r>
              <a:rPr lang="en-US" dirty="0" smtClean="0"/>
              <a:t> A </a:t>
            </a:r>
            <a:r>
              <a:rPr lang="en-US" dirty="0"/>
              <a:t>collection of application programs that perform services for </a:t>
            </a:r>
            <a:r>
              <a:rPr lang="en-US" dirty="0" smtClean="0"/>
              <a:t>the end-users</a:t>
            </a:r>
            <a:r>
              <a:rPr lang="en-US" dirty="0"/>
              <a:t>, such as the production of reports. Each program </a:t>
            </a:r>
            <a:r>
              <a:rPr lang="en-US" dirty="0" smtClean="0"/>
              <a:t>defines and </a:t>
            </a:r>
            <a:r>
              <a:rPr lang="en-US" dirty="0"/>
              <a:t>manages its own </a:t>
            </a:r>
            <a:r>
              <a:rPr lang="en-US" dirty="0" smtClean="0"/>
              <a:t>data.</a:t>
            </a:r>
          </a:p>
          <a:p>
            <a:pPr lvl="1"/>
            <a:r>
              <a:rPr lang="en-US" dirty="0"/>
              <a:t>File-based systems were an early attempt to computerize the manual filing </a:t>
            </a:r>
            <a:r>
              <a:rPr lang="en-US" dirty="0" smtClean="0"/>
              <a:t>system that </a:t>
            </a:r>
            <a:r>
              <a:rPr lang="en-US" dirty="0"/>
              <a:t>we are all familiar with</a:t>
            </a:r>
            <a:r>
              <a:rPr lang="en-US" dirty="0"/>
              <a:t> </a:t>
            </a:r>
            <a:r>
              <a:rPr lang="en-US" dirty="0" smtClean="0"/>
              <a:t>.</a:t>
            </a:r>
          </a:p>
          <a:p>
            <a:pPr lvl="1"/>
            <a:r>
              <a:rPr lang="en-US" dirty="0"/>
              <a:t>The manual filing system works well as long as the number of items to be stored</a:t>
            </a:r>
            <a:br>
              <a:rPr lang="en-US" dirty="0"/>
            </a:br>
            <a:r>
              <a:rPr lang="en-US" dirty="0"/>
              <a:t>is small. It even works adequately when there are large numbers of items and we</a:t>
            </a:r>
            <a:br>
              <a:rPr lang="en-US" dirty="0"/>
            </a:br>
            <a:r>
              <a:rPr lang="en-US" dirty="0"/>
              <a:t>only have to store and retrieve them. </a:t>
            </a:r>
            <a:endParaRPr lang="en-US" dirty="0" smtClean="0"/>
          </a:p>
          <a:p>
            <a:pPr lvl="1"/>
            <a:r>
              <a:rPr lang="en-US" dirty="0" smtClean="0"/>
              <a:t>However</a:t>
            </a:r>
            <a:r>
              <a:rPr lang="en-US" dirty="0"/>
              <a:t>, the manual filing </a:t>
            </a:r>
            <a:r>
              <a:rPr lang="en-US" dirty="0" smtClean="0"/>
              <a:t>system breaks down </a:t>
            </a:r>
            <a:r>
              <a:rPr lang="en-US" dirty="0"/>
              <a:t>when we have to cross-reference or process the information in the </a:t>
            </a:r>
            <a:r>
              <a:rPr lang="en-US" dirty="0" smtClean="0"/>
              <a:t>files.</a:t>
            </a:r>
            <a:endParaRPr lang="en-US" dirty="0"/>
          </a:p>
        </p:txBody>
      </p:sp>
    </p:spTree>
    <p:extLst>
      <p:ext uri="{BB962C8B-B14F-4D97-AF65-F5344CB8AC3E}">
        <p14:creationId xmlns:p14="http://schemas.microsoft.com/office/powerpoint/2010/main" val="3805965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File-Based Approach</a:t>
            </a:r>
            <a:r>
              <a:rPr lang="en-US" dirty="0"/>
              <a:t> </a:t>
            </a:r>
          </a:p>
        </p:txBody>
      </p:sp>
      <p:sp>
        <p:nvSpPr>
          <p:cNvPr id="3" name="Content Placeholder 2"/>
          <p:cNvSpPr>
            <a:spLocks noGrp="1"/>
          </p:cNvSpPr>
          <p:nvPr>
            <p:ph idx="1"/>
          </p:nvPr>
        </p:nvSpPr>
        <p:spPr/>
        <p:txBody>
          <a:bodyPr>
            <a:normAutofit lnSpcReduction="10000"/>
          </a:bodyPr>
          <a:lstStyle/>
          <a:p>
            <a:r>
              <a:rPr lang="en-US" b="1" dirty="0" smtClean="0"/>
              <a:t>For Example: </a:t>
            </a:r>
            <a:r>
              <a:rPr lang="en-US" dirty="0" smtClean="0"/>
              <a:t>a </a:t>
            </a:r>
            <a:r>
              <a:rPr lang="en-US" dirty="0"/>
              <a:t>typical real estate agent’s office might have a separate file for each</a:t>
            </a:r>
            <a:br>
              <a:rPr lang="en-US" dirty="0"/>
            </a:br>
            <a:r>
              <a:rPr lang="en-US" dirty="0"/>
              <a:t>property for sale or rent, each potential buyer and renter, and each member </a:t>
            </a:r>
            <a:r>
              <a:rPr lang="en-US" dirty="0" smtClean="0"/>
              <a:t>of staff</a:t>
            </a:r>
            <a:r>
              <a:rPr lang="en-US" dirty="0"/>
              <a:t>. Consider the effort that would be required to answer the following questions:</a:t>
            </a:r>
            <a:r>
              <a:rPr lang="en-US" dirty="0"/>
              <a:t> </a:t>
            </a:r>
          </a:p>
          <a:p>
            <a:pPr lvl="1"/>
            <a:r>
              <a:rPr lang="en-US" dirty="0" smtClean="0"/>
              <a:t>What </a:t>
            </a:r>
            <a:r>
              <a:rPr lang="en-US" dirty="0"/>
              <a:t>three-bedroom properties do you have for sale with an acre of land and </a:t>
            </a:r>
            <a:r>
              <a:rPr lang="en-US" dirty="0" smtClean="0"/>
              <a:t>a garage?</a:t>
            </a:r>
          </a:p>
          <a:p>
            <a:pPr lvl="1"/>
            <a:r>
              <a:rPr lang="en-US" dirty="0" smtClean="0"/>
              <a:t>What </a:t>
            </a:r>
            <a:r>
              <a:rPr lang="en-US" dirty="0"/>
              <a:t>apartments do you have for rent within three miles of </a:t>
            </a:r>
            <a:r>
              <a:rPr lang="en-US" dirty="0" smtClean="0"/>
              <a:t>downtown?</a:t>
            </a:r>
            <a:endParaRPr lang="en-US" dirty="0"/>
          </a:p>
          <a:p>
            <a:pPr lvl="1"/>
            <a:r>
              <a:rPr lang="en-US" dirty="0" smtClean="0"/>
              <a:t>What </a:t>
            </a:r>
            <a:r>
              <a:rPr lang="en-US" dirty="0"/>
              <a:t>is the average rent for a two-bedroom </a:t>
            </a:r>
            <a:r>
              <a:rPr lang="en-US" dirty="0" smtClean="0"/>
              <a:t>apartment?</a:t>
            </a:r>
            <a:endParaRPr lang="en-US" dirty="0"/>
          </a:p>
          <a:p>
            <a:pPr lvl="1"/>
            <a:r>
              <a:rPr lang="en-US" dirty="0" smtClean="0"/>
              <a:t>What </a:t>
            </a:r>
            <a:r>
              <a:rPr lang="en-US" dirty="0"/>
              <a:t>is the annual total for staff </a:t>
            </a:r>
            <a:r>
              <a:rPr lang="en-US" dirty="0" smtClean="0"/>
              <a:t>salaries?</a:t>
            </a:r>
            <a:endParaRPr lang="en-US" dirty="0"/>
          </a:p>
          <a:p>
            <a:pPr lvl="1"/>
            <a:r>
              <a:rPr lang="en-US" dirty="0" smtClean="0"/>
              <a:t>How </a:t>
            </a:r>
            <a:r>
              <a:rPr lang="en-US" dirty="0"/>
              <a:t>does last month’s net income compare with the projected figure for </a:t>
            </a:r>
            <a:r>
              <a:rPr lang="en-US" dirty="0" smtClean="0"/>
              <a:t>this month?</a:t>
            </a:r>
            <a:endParaRPr lang="en-US" dirty="0"/>
          </a:p>
          <a:p>
            <a:pPr lvl="1"/>
            <a:r>
              <a:rPr lang="en-US" dirty="0" smtClean="0"/>
              <a:t>What </a:t>
            </a:r>
            <a:r>
              <a:rPr lang="en-US" dirty="0"/>
              <a:t>is the expected monthly net income for the next financial year</a:t>
            </a:r>
            <a:r>
              <a:rPr lang="en-US" dirty="0"/>
              <a:t> </a:t>
            </a:r>
          </a:p>
        </p:txBody>
      </p:sp>
    </p:spTree>
    <p:extLst>
      <p:ext uri="{BB962C8B-B14F-4D97-AF65-F5344CB8AC3E}">
        <p14:creationId xmlns:p14="http://schemas.microsoft.com/office/powerpoint/2010/main" val="3159152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p:nvPr>
        </p:nvSpPr>
        <p:spPr/>
        <p:txBody>
          <a:bodyPr/>
          <a:lstStyle/>
          <a:p>
            <a:pPr eaLnBrk="1" hangingPunct="1"/>
            <a:r>
              <a:rPr lang="en-US" altLang="en-US" smtClean="0"/>
              <a:t>Main Characteristics of the Database Approach</a:t>
            </a:r>
          </a:p>
        </p:txBody>
      </p:sp>
      <p:sp>
        <p:nvSpPr>
          <p:cNvPr id="14340" name="Rectangle 5">
            <a:extLst>
              <a:ext uri="{FF2B5EF4-FFF2-40B4-BE49-F238E27FC236}"/>
            </a:extLst>
          </p:cNvPr>
          <p:cNvSpPr>
            <a:spLocks noGrp="1" noChangeArrowheads="1"/>
          </p:cNvSpPr>
          <p:nvPr>
            <p:ph idx="1"/>
          </p:nvPr>
        </p:nvSpPr>
        <p:spPr/>
        <p:txBody>
          <a:bodyPr>
            <a:normAutofit fontScale="92500" lnSpcReduction="20000"/>
          </a:bodyPr>
          <a:lstStyle/>
          <a:p>
            <a:pPr eaLnBrk="1" hangingPunct="1">
              <a:defRPr/>
            </a:pPr>
            <a:r>
              <a:rPr lang="en-US" altLang="en-US" sz="2400" b="1" dirty="0"/>
              <a:t>Self-describing nature of a database system:</a:t>
            </a:r>
          </a:p>
          <a:p>
            <a:pPr lvl="1" eaLnBrk="1" hangingPunct="1">
              <a:defRPr/>
            </a:pPr>
            <a:r>
              <a:rPr lang="en-US" altLang="en-US" sz="2200" dirty="0">
                <a:ea typeface="ＭＳ Ｐゴシック" charset="0"/>
              </a:rPr>
              <a:t>A DBMS </a:t>
            </a:r>
            <a:r>
              <a:rPr lang="en-US" altLang="en-US" sz="2200" b="1" dirty="0">
                <a:ea typeface="ＭＳ Ｐゴシック" charset="0"/>
              </a:rPr>
              <a:t>catalog</a:t>
            </a:r>
            <a:r>
              <a:rPr lang="en-US" altLang="en-US" sz="2200" dirty="0">
                <a:ea typeface="ＭＳ Ｐゴシック" charset="0"/>
              </a:rPr>
              <a:t> stores the description of a particular database (e.g. data structures, types, and constraints)</a:t>
            </a:r>
          </a:p>
          <a:p>
            <a:pPr lvl="1" eaLnBrk="1" hangingPunct="1">
              <a:defRPr/>
            </a:pPr>
            <a:r>
              <a:rPr lang="en-US" altLang="en-US" sz="2200" dirty="0">
                <a:ea typeface="ＭＳ Ｐゴシック" charset="0"/>
              </a:rPr>
              <a:t>The description is called </a:t>
            </a:r>
            <a:r>
              <a:rPr lang="en-US" altLang="en-US" sz="2200" b="1" dirty="0">
                <a:ea typeface="ＭＳ Ｐゴシック" charset="0"/>
              </a:rPr>
              <a:t>meta-data*</a:t>
            </a:r>
            <a:r>
              <a:rPr lang="en-US" altLang="en-US" sz="2200" dirty="0">
                <a:ea typeface="ＭＳ Ｐゴシック" charset="0"/>
              </a:rPr>
              <a:t>.</a:t>
            </a:r>
          </a:p>
          <a:p>
            <a:pPr lvl="1" eaLnBrk="1" hangingPunct="1">
              <a:defRPr/>
            </a:pPr>
            <a:r>
              <a:rPr lang="en-US" altLang="en-US" sz="2200" dirty="0">
                <a:ea typeface="ＭＳ Ｐゴシック" charset="0"/>
              </a:rPr>
              <a:t>This allows the DBMS software to work with different database applications.</a:t>
            </a:r>
          </a:p>
          <a:p>
            <a:pPr eaLnBrk="1" hangingPunct="1">
              <a:defRPr/>
            </a:pPr>
            <a:r>
              <a:rPr lang="en-US" altLang="en-US" sz="2400" b="1" dirty="0"/>
              <a:t>Insulation between programs and data:</a:t>
            </a:r>
          </a:p>
          <a:p>
            <a:pPr lvl="1" eaLnBrk="1" hangingPunct="1">
              <a:defRPr/>
            </a:pPr>
            <a:r>
              <a:rPr lang="en-US" altLang="en-US" sz="2200" dirty="0">
                <a:ea typeface="ＭＳ Ｐゴシック" charset="0"/>
              </a:rPr>
              <a:t>Called </a:t>
            </a:r>
            <a:r>
              <a:rPr lang="en-US" altLang="en-US" sz="2200" b="1" dirty="0">
                <a:ea typeface="ＭＳ Ｐゴシック" charset="0"/>
              </a:rPr>
              <a:t>program-data independence</a:t>
            </a:r>
            <a:r>
              <a:rPr lang="en-US" altLang="en-US" sz="2200" dirty="0">
                <a:ea typeface="ＭＳ Ｐゴシック" charset="0"/>
              </a:rPr>
              <a:t>.</a:t>
            </a:r>
          </a:p>
          <a:p>
            <a:pPr lvl="1" eaLnBrk="1" hangingPunct="1">
              <a:defRPr/>
            </a:pPr>
            <a:r>
              <a:rPr lang="en-US" altLang="en-US" sz="2200" dirty="0">
                <a:ea typeface="ＭＳ Ｐゴシック" charset="0"/>
              </a:rPr>
              <a:t>Allows changing data structures and storage organization without having to change the DBMS access programs.</a:t>
            </a:r>
          </a:p>
          <a:p>
            <a:pPr marL="457200" lvl="1" indent="0">
              <a:buNone/>
              <a:defRPr/>
            </a:pPr>
            <a:endParaRPr lang="en-US" altLang="en-US" sz="2200" dirty="0">
              <a:ea typeface="ＭＳ Ｐゴシック" charset="0"/>
            </a:endParaRPr>
          </a:p>
        </p:txBody>
      </p:sp>
    </p:spTree>
    <p:extLst>
      <p:ext uri="{BB962C8B-B14F-4D97-AF65-F5344CB8AC3E}">
        <p14:creationId xmlns:p14="http://schemas.microsoft.com/office/powerpoint/2010/main" val="423964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Grp="1" noChangeArrowheads="1"/>
          </p:cNvSpPr>
          <p:nvPr>
            <p:ph type="title"/>
          </p:nvPr>
        </p:nvSpPr>
        <p:spPr/>
        <p:txBody>
          <a:bodyPr/>
          <a:lstStyle/>
          <a:p>
            <a:pPr eaLnBrk="1" hangingPunct="1"/>
            <a:r>
              <a:rPr lang="en-US" altLang="en-US" smtClean="0"/>
              <a:t>Main Characteristics of the Database Approach (continued)</a:t>
            </a:r>
          </a:p>
        </p:txBody>
      </p:sp>
      <p:sp>
        <p:nvSpPr>
          <p:cNvPr id="44036" name="Rectangle 5"/>
          <p:cNvSpPr>
            <a:spLocks noGrp="1" noChangeArrowheads="1"/>
          </p:cNvSpPr>
          <p:nvPr>
            <p:ph idx="1"/>
          </p:nvPr>
        </p:nvSpPr>
        <p:spPr/>
        <p:txBody>
          <a:bodyPr/>
          <a:lstStyle/>
          <a:p>
            <a:pPr eaLnBrk="1" hangingPunct="1"/>
            <a:r>
              <a:rPr lang="en-US" altLang="en-US" b="1" smtClean="0"/>
              <a:t>Data Abstraction: </a:t>
            </a:r>
          </a:p>
          <a:p>
            <a:pPr lvl="1" eaLnBrk="1" hangingPunct="1"/>
            <a:r>
              <a:rPr lang="en-US" altLang="en-US" smtClean="0"/>
              <a:t>A </a:t>
            </a:r>
            <a:r>
              <a:rPr lang="en-US" altLang="en-US" b="1" smtClean="0"/>
              <a:t>data model</a:t>
            </a:r>
            <a:r>
              <a:rPr lang="en-US" altLang="en-US" smtClean="0"/>
              <a:t> is used to hide storage details and present the users with a conceptual view  of the database.</a:t>
            </a:r>
          </a:p>
          <a:p>
            <a:pPr lvl="1" eaLnBrk="1" hangingPunct="1"/>
            <a:r>
              <a:rPr lang="en-US" altLang="en-US" smtClean="0"/>
              <a:t>Programs refer to the data model constructs rather than data storage details</a:t>
            </a:r>
          </a:p>
          <a:p>
            <a:pPr eaLnBrk="1" hangingPunct="1"/>
            <a:r>
              <a:rPr lang="en-US" altLang="en-US" b="1" smtClean="0"/>
              <a:t>Support of multiple views of the data:</a:t>
            </a:r>
          </a:p>
          <a:p>
            <a:pPr lvl="1" eaLnBrk="1" hangingPunct="1"/>
            <a:r>
              <a:rPr lang="en-US" altLang="en-US" smtClean="0"/>
              <a:t>Each user may see a different view of the database, which describes </a:t>
            </a:r>
            <a:r>
              <a:rPr lang="en-US" altLang="en-US" b="1" smtClean="0"/>
              <a:t>only</a:t>
            </a:r>
            <a:r>
              <a:rPr lang="en-US" altLang="en-US" smtClean="0"/>
              <a:t> the data of interest to that user.</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23853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Grp="1" noChangeArrowheads="1"/>
          </p:cNvSpPr>
          <p:nvPr>
            <p:ph type="title"/>
          </p:nvPr>
        </p:nvSpPr>
        <p:spPr/>
        <p:txBody>
          <a:bodyPr/>
          <a:lstStyle/>
          <a:p>
            <a:pPr eaLnBrk="1" hangingPunct="1"/>
            <a:r>
              <a:rPr lang="en-US" altLang="en-US" smtClean="0"/>
              <a:t>Main Characteristics of the Database Approach (continued)</a:t>
            </a:r>
          </a:p>
        </p:txBody>
      </p:sp>
      <p:sp>
        <p:nvSpPr>
          <p:cNvPr id="46084" name="Rectangle 5"/>
          <p:cNvSpPr>
            <a:spLocks noGrp="1" noChangeArrowheads="1"/>
          </p:cNvSpPr>
          <p:nvPr>
            <p:ph idx="1"/>
          </p:nvPr>
        </p:nvSpPr>
        <p:spPr/>
        <p:txBody>
          <a:bodyPr>
            <a:normAutofit fontScale="92500"/>
          </a:bodyPr>
          <a:lstStyle/>
          <a:p>
            <a:pPr eaLnBrk="1" hangingPunct="1"/>
            <a:r>
              <a:rPr lang="en-US" altLang="en-US" sz="2400" b="1" dirty="0"/>
              <a:t>Sharing of data and multi-user transaction processing:</a:t>
            </a:r>
          </a:p>
          <a:p>
            <a:pPr lvl="1" eaLnBrk="1" hangingPunct="1"/>
            <a:r>
              <a:rPr lang="en-US" altLang="en-US" sz="2200" dirty="0"/>
              <a:t>Allowing a set of </a:t>
            </a:r>
            <a:r>
              <a:rPr lang="en-US" altLang="en-US" sz="2200" b="1" dirty="0"/>
              <a:t>concurrent users</a:t>
            </a:r>
            <a:r>
              <a:rPr lang="en-US" altLang="en-US" sz="2200" dirty="0"/>
              <a:t> to retrieve from and to update the database.</a:t>
            </a:r>
          </a:p>
          <a:p>
            <a:pPr lvl="1" eaLnBrk="1" hangingPunct="1"/>
            <a:r>
              <a:rPr lang="en-US" altLang="en-US" sz="2200" i="1" dirty="0"/>
              <a:t>Concurrency control</a:t>
            </a:r>
            <a:r>
              <a:rPr lang="en-US" altLang="en-US" sz="2200" dirty="0"/>
              <a:t> within the DBMS guarantees that each </a:t>
            </a:r>
            <a:r>
              <a:rPr lang="en-US" altLang="en-US" sz="2200" b="1" dirty="0"/>
              <a:t>transaction</a:t>
            </a:r>
            <a:r>
              <a:rPr lang="en-US" altLang="en-US" sz="2200" dirty="0"/>
              <a:t> is correctly executed or aborted</a:t>
            </a:r>
          </a:p>
          <a:p>
            <a:pPr lvl="1" eaLnBrk="1" hangingPunct="1"/>
            <a:r>
              <a:rPr lang="en-US" altLang="en-US" sz="2200" i="1" dirty="0"/>
              <a:t>Recovery</a:t>
            </a:r>
            <a:r>
              <a:rPr lang="en-US" altLang="en-US" sz="2200" dirty="0"/>
              <a:t> subsystem ensures each completed transaction has its effect permanently recorded in the database</a:t>
            </a:r>
          </a:p>
          <a:p>
            <a:pPr lvl="1" eaLnBrk="1" hangingPunct="1"/>
            <a:r>
              <a:rPr lang="en-US" altLang="en-US" sz="2200" b="1" dirty="0"/>
              <a:t>OLTP</a:t>
            </a:r>
            <a:r>
              <a:rPr lang="en-US" altLang="en-US" sz="2200" dirty="0"/>
              <a:t> (Online Transaction Processing) is a major part of database applications. This allows hundreds of concurrent transactions to execute per second.</a:t>
            </a:r>
          </a:p>
        </p:txBody>
      </p:sp>
    </p:spTree>
    <p:extLst>
      <p:ext uri="{BB962C8B-B14F-4D97-AF65-F5344CB8AC3E}">
        <p14:creationId xmlns:p14="http://schemas.microsoft.com/office/powerpoint/2010/main" val="20357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noGrp="1" noChangeArrowheads="1"/>
          </p:cNvSpPr>
          <p:nvPr>
            <p:ph type="title"/>
          </p:nvPr>
        </p:nvSpPr>
        <p:spPr/>
        <p:txBody>
          <a:bodyPr/>
          <a:lstStyle/>
          <a:p>
            <a:pPr eaLnBrk="1" hangingPunct="1"/>
            <a:r>
              <a:rPr lang="en-US" altLang="en-US" smtClean="0"/>
              <a:t>Advantages of Using the Database Approach</a:t>
            </a:r>
          </a:p>
        </p:txBody>
      </p:sp>
      <p:sp>
        <p:nvSpPr>
          <p:cNvPr id="60420" name="Rectangle 5"/>
          <p:cNvSpPr>
            <a:spLocks noGrp="1" noChangeArrowheads="1"/>
          </p:cNvSpPr>
          <p:nvPr>
            <p:ph type="body" idx="1"/>
          </p:nvPr>
        </p:nvSpPr>
        <p:spPr/>
        <p:txBody>
          <a:bodyPr>
            <a:normAutofit/>
          </a:bodyPr>
          <a:lstStyle/>
          <a:p>
            <a:pPr eaLnBrk="1" hangingPunct="1"/>
            <a:r>
              <a:rPr lang="en-US" altLang="en-US" smtClean="0"/>
              <a:t>Controlling redundancy in data storage and in development and maintenance efforts.</a:t>
            </a:r>
          </a:p>
          <a:p>
            <a:pPr lvl="1" eaLnBrk="1" hangingPunct="1"/>
            <a:r>
              <a:rPr lang="en-US" altLang="en-US" smtClean="0"/>
              <a:t>Sharing of data among multiple users.</a:t>
            </a:r>
          </a:p>
          <a:p>
            <a:pPr eaLnBrk="1" hangingPunct="1"/>
            <a:r>
              <a:rPr lang="en-US" altLang="en-US" smtClean="0"/>
              <a:t>Restricting unauthorized access to data. Only the DBA staff uses privileged commands and facilities.</a:t>
            </a:r>
          </a:p>
          <a:p>
            <a:pPr eaLnBrk="1" hangingPunct="1"/>
            <a:r>
              <a:rPr lang="en-US" altLang="en-US" smtClean="0"/>
              <a:t>Providing persistent storage for program Objects</a:t>
            </a:r>
          </a:p>
          <a:p>
            <a:pPr lvl="1" eaLnBrk="1" hangingPunct="1"/>
            <a:r>
              <a:rPr lang="en-US" altLang="en-US" smtClean="0"/>
              <a:t>E.g., Object-oriented DBMSs make program objects persistent– see Chapter 12.</a:t>
            </a:r>
          </a:p>
          <a:p>
            <a:pPr eaLnBrk="1" hangingPunct="1"/>
            <a:r>
              <a:rPr lang="en-US" altLang="en-US" smtClean="0"/>
              <a:t>Providing Storage Structures (e.g. indexes) for efficient Query Processing – see Chapter 17.</a:t>
            </a:r>
          </a:p>
        </p:txBody>
      </p:sp>
    </p:spTree>
    <p:extLst>
      <p:ext uri="{BB962C8B-B14F-4D97-AF65-F5344CB8AC3E}">
        <p14:creationId xmlns:p14="http://schemas.microsoft.com/office/powerpoint/2010/main" val="287124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 Distribution and Deadlines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2582647"/>
              </p:ext>
            </p:extLst>
          </p:nvPr>
        </p:nvGraphicFramePr>
        <p:xfrm>
          <a:off x="1291771" y="2102152"/>
          <a:ext cx="10312400" cy="2763520"/>
        </p:xfrm>
        <a:graphic>
          <a:graphicData uri="http://schemas.openxmlformats.org/drawingml/2006/table">
            <a:tbl>
              <a:tblPr firstRow="1" bandRow="1">
                <a:tableStyleId>{21E4AEA4-8DFA-4A89-87EB-49C32662AFE0}</a:tableStyleId>
              </a:tblPr>
              <a:tblGrid>
                <a:gridCol w="3159205"/>
                <a:gridCol w="1532965"/>
                <a:gridCol w="5620230"/>
              </a:tblGrid>
              <a:tr h="370840">
                <a:tc>
                  <a:txBody>
                    <a:bodyPr/>
                    <a:lstStyle/>
                    <a:p>
                      <a:r>
                        <a:rPr lang="en-US" dirty="0" smtClean="0"/>
                        <a:t>Assessment</a:t>
                      </a:r>
                      <a:endParaRPr lang="en-US" dirty="0"/>
                    </a:p>
                  </a:txBody>
                  <a:tcPr/>
                </a:tc>
                <a:tc>
                  <a:txBody>
                    <a:bodyPr/>
                    <a:lstStyle/>
                    <a:p>
                      <a:r>
                        <a:rPr lang="en-US" dirty="0" smtClean="0"/>
                        <a:t>Weightage</a:t>
                      </a:r>
                      <a:endParaRPr lang="en-US" dirty="0"/>
                    </a:p>
                  </a:txBody>
                  <a:tcPr/>
                </a:tc>
                <a:tc>
                  <a:txBody>
                    <a:bodyPr/>
                    <a:lstStyle/>
                    <a:p>
                      <a:r>
                        <a:rPr lang="en-US" dirty="0" smtClean="0"/>
                        <a:t>Schedule/Deadlines/ Remarks</a:t>
                      </a:r>
                      <a:endParaRPr lang="en-US" dirty="0"/>
                    </a:p>
                  </a:txBody>
                  <a:tcPr/>
                </a:tc>
              </a:tr>
              <a:tr h="370840">
                <a:tc>
                  <a:txBody>
                    <a:bodyPr/>
                    <a:lstStyle/>
                    <a:p>
                      <a:r>
                        <a:rPr lang="en-US" dirty="0" smtClean="0"/>
                        <a:t>Mid-term I Examinations</a:t>
                      </a:r>
                      <a:endParaRPr lang="en-US" dirty="0"/>
                    </a:p>
                  </a:txBody>
                  <a:tcPr/>
                </a:tc>
                <a:tc>
                  <a:txBody>
                    <a:bodyPr/>
                    <a:lstStyle/>
                    <a:p>
                      <a:r>
                        <a:rPr lang="en-US" dirty="0" smtClean="0"/>
                        <a:t>15</a:t>
                      </a:r>
                      <a:endParaRPr lang="en-US" dirty="0"/>
                    </a:p>
                  </a:txBody>
                  <a:tcPr/>
                </a:tc>
                <a:tc>
                  <a:txBody>
                    <a:bodyPr/>
                    <a:lstStyle/>
                    <a:p>
                      <a:r>
                        <a:rPr lang="en-US" dirty="0" smtClean="0"/>
                        <a:t>6</a:t>
                      </a:r>
                      <a:r>
                        <a:rPr lang="en-US" baseline="30000" dirty="0" smtClean="0"/>
                        <a:t>th</a:t>
                      </a:r>
                      <a:r>
                        <a:rPr lang="en-US" dirty="0" smtClean="0"/>
                        <a:t> Week </a:t>
                      </a:r>
                      <a:endParaRPr lang="en-US" dirty="0"/>
                    </a:p>
                  </a:txBody>
                  <a:tcPr/>
                </a:tc>
              </a:tr>
              <a:tr h="370840">
                <a:tc>
                  <a:txBody>
                    <a:bodyPr/>
                    <a:lstStyle/>
                    <a:p>
                      <a:r>
                        <a:rPr lang="en-US" dirty="0" smtClean="0"/>
                        <a:t>Mid-term II Examinations</a:t>
                      </a:r>
                      <a:endParaRPr lang="en-US" dirty="0"/>
                    </a:p>
                  </a:txBody>
                  <a:tcPr/>
                </a:tc>
                <a:tc>
                  <a:txBody>
                    <a:bodyPr/>
                    <a:lstStyle/>
                    <a:p>
                      <a:r>
                        <a:rPr lang="en-US" dirty="0" smtClean="0"/>
                        <a:t>15</a:t>
                      </a:r>
                      <a:endParaRPr lang="en-US" dirty="0"/>
                    </a:p>
                  </a:txBody>
                  <a:tcPr/>
                </a:tc>
                <a:tc>
                  <a:txBody>
                    <a:bodyPr/>
                    <a:lstStyle/>
                    <a:p>
                      <a:r>
                        <a:rPr lang="en-US" dirty="0" smtClean="0"/>
                        <a:t>12</a:t>
                      </a:r>
                      <a:r>
                        <a:rPr lang="en-US" baseline="30000" dirty="0" smtClean="0"/>
                        <a:t>th</a:t>
                      </a:r>
                      <a:r>
                        <a:rPr lang="en-US" dirty="0" smtClean="0"/>
                        <a:t> Week</a:t>
                      </a:r>
                      <a:endParaRPr lang="en-US" dirty="0"/>
                    </a:p>
                  </a:txBody>
                  <a:tcPr/>
                </a:tc>
              </a:tr>
              <a:tr h="370840">
                <a:tc>
                  <a:txBody>
                    <a:bodyPr/>
                    <a:lstStyle/>
                    <a:p>
                      <a:r>
                        <a:rPr lang="en-US" dirty="0" smtClean="0"/>
                        <a:t>Quizzes/Assignments/Tasks</a:t>
                      </a:r>
                      <a:endParaRPr lang="en-US" dirty="0"/>
                    </a:p>
                  </a:txBody>
                  <a:tcPr/>
                </a:tc>
                <a:tc>
                  <a:txBody>
                    <a:bodyPr/>
                    <a:lstStyle/>
                    <a:p>
                      <a:r>
                        <a:rPr lang="en-US" dirty="0" smtClean="0"/>
                        <a:t>10</a:t>
                      </a:r>
                      <a:endParaRPr lang="en-US" dirty="0"/>
                    </a:p>
                  </a:txBody>
                  <a:tcPr/>
                </a:tc>
                <a:tc>
                  <a:txBody>
                    <a:bodyPr/>
                    <a:lstStyle/>
                    <a:p>
                      <a:r>
                        <a:rPr lang="en-US" dirty="0" smtClean="0"/>
                        <a:t>3 Quizzes + 3 Assignments/Tasks</a:t>
                      </a:r>
                      <a:endParaRPr lang="en-US" b="0" dirty="0"/>
                    </a:p>
                  </a:txBody>
                  <a:tcPr/>
                </a:tc>
              </a:tr>
              <a:tr h="370840">
                <a:tc>
                  <a:txBody>
                    <a:bodyPr/>
                    <a:lstStyle/>
                    <a:p>
                      <a:r>
                        <a:rPr lang="en-US" dirty="0" smtClean="0"/>
                        <a:t>Semester Project</a:t>
                      </a:r>
                      <a:endParaRPr lang="en-US" dirty="0"/>
                    </a:p>
                  </a:txBody>
                  <a:tcPr/>
                </a:tc>
                <a:tc>
                  <a:txBody>
                    <a:bodyPr/>
                    <a:lstStyle/>
                    <a:p>
                      <a:r>
                        <a:rPr lang="en-US" dirty="0" smtClean="0"/>
                        <a:t>10</a:t>
                      </a:r>
                      <a:endParaRPr lang="en-US" dirty="0"/>
                    </a:p>
                  </a:txBody>
                  <a:tcPr/>
                </a:tc>
                <a:tc>
                  <a:txBody>
                    <a:bodyPr/>
                    <a:lstStyle/>
                    <a:p>
                      <a:r>
                        <a:rPr lang="en-US" dirty="0" smtClean="0"/>
                        <a:t>Project Idea submission: 7</a:t>
                      </a:r>
                      <a:r>
                        <a:rPr lang="en-US" baseline="30000" dirty="0" smtClean="0"/>
                        <a:t>th</a:t>
                      </a:r>
                      <a:r>
                        <a:rPr lang="en-US" dirty="0" smtClean="0"/>
                        <a:t> week, Final Submission due in 15</a:t>
                      </a:r>
                      <a:r>
                        <a:rPr lang="en-US" baseline="30000" dirty="0" smtClean="0"/>
                        <a:t>th</a:t>
                      </a:r>
                      <a:r>
                        <a:rPr lang="en-US" dirty="0" smtClean="0"/>
                        <a:t> - 16</a:t>
                      </a:r>
                      <a:r>
                        <a:rPr lang="en-US" baseline="30000" dirty="0" smtClean="0"/>
                        <a:t>th</a:t>
                      </a:r>
                      <a:r>
                        <a:rPr lang="en-US" dirty="0" smtClean="0"/>
                        <a:t> Week </a:t>
                      </a:r>
                      <a:endParaRPr lang="en-US" dirty="0"/>
                    </a:p>
                  </a:txBody>
                  <a:tcPr/>
                </a:tc>
              </a:tr>
              <a:tr h="370840">
                <a:tc>
                  <a:txBody>
                    <a:bodyPr/>
                    <a:lstStyle/>
                    <a:p>
                      <a:r>
                        <a:rPr lang="en-US" dirty="0" smtClean="0"/>
                        <a:t>Final Examinations</a:t>
                      </a:r>
                      <a:endParaRPr lang="en-US" dirty="0"/>
                    </a:p>
                  </a:txBody>
                  <a:tcPr/>
                </a:tc>
                <a:tc>
                  <a:txBody>
                    <a:bodyPr/>
                    <a:lstStyle/>
                    <a:p>
                      <a:r>
                        <a:rPr lang="en-US" dirty="0" smtClean="0"/>
                        <a:t>50</a:t>
                      </a:r>
                      <a:endParaRPr lang="en-US" dirty="0"/>
                    </a:p>
                  </a:txBody>
                  <a:tcPr/>
                </a:tc>
                <a:tc>
                  <a:txBody>
                    <a:bodyPr/>
                    <a:lstStyle/>
                    <a:p>
                      <a:r>
                        <a:rPr lang="en-US" dirty="0" smtClean="0"/>
                        <a:t>Comprehensively</a:t>
                      </a:r>
                      <a:r>
                        <a:rPr lang="en-US" baseline="0" dirty="0" smtClean="0"/>
                        <a:t> from all the covered and assigned topics.</a:t>
                      </a:r>
                      <a:endParaRPr lang="en-US" dirty="0"/>
                    </a:p>
                  </a:txBody>
                  <a:tcPr/>
                </a:tc>
              </a:tr>
            </a:tbl>
          </a:graphicData>
        </a:graphic>
      </p:graphicFrame>
    </p:spTree>
    <p:extLst>
      <p:ext uri="{BB962C8B-B14F-4D97-AF65-F5344CB8AC3E}">
        <p14:creationId xmlns:p14="http://schemas.microsoft.com/office/powerpoint/2010/main" val="23757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Grp="1" noChangeArrowheads="1"/>
          </p:cNvSpPr>
          <p:nvPr>
            <p:ph type="title"/>
          </p:nvPr>
        </p:nvSpPr>
        <p:spPr/>
        <p:txBody>
          <a:bodyPr/>
          <a:lstStyle/>
          <a:p>
            <a:pPr eaLnBrk="1" hangingPunct="1"/>
            <a:r>
              <a:rPr lang="en-US" altLang="en-US" smtClean="0"/>
              <a:t>Advantages of Using the Database Approach (continued)</a:t>
            </a:r>
          </a:p>
        </p:txBody>
      </p:sp>
      <p:sp>
        <p:nvSpPr>
          <p:cNvPr id="62468" name="Rectangle 5"/>
          <p:cNvSpPr>
            <a:spLocks noGrp="1" noChangeArrowheads="1"/>
          </p:cNvSpPr>
          <p:nvPr>
            <p:ph idx="1"/>
          </p:nvPr>
        </p:nvSpPr>
        <p:spPr/>
        <p:txBody>
          <a:bodyPr>
            <a:normAutofit/>
          </a:bodyPr>
          <a:lstStyle/>
          <a:p>
            <a:pPr eaLnBrk="1" hangingPunct="1"/>
            <a:r>
              <a:rPr lang="en-US" altLang="en-US" smtClean="0"/>
              <a:t>Providing optimization of queries for efficient processing.</a:t>
            </a:r>
          </a:p>
          <a:p>
            <a:pPr eaLnBrk="1" hangingPunct="1"/>
            <a:r>
              <a:rPr lang="en-US" altLang="en-US" smtClean="0"/>
              <a:t>Providing backup and recovery services.</a:t>
            </a:r>
          </a:p>
          <a:p>
            <a:pPr eaLnBrk="1" hangingPunct="1"/>
            <a:r>
              <a:rPr lang="en-US" altLang="en-US" smtClean="0"/>
              <a:t>Providing multiple interfaces to different classes of users.</a:t>
            </a:r>
          </a:p>
          <a:p>
            <a:pPr eaLnBrk="1" hangingPunct="1"/>
            <a:r>
              <a:rPr lang="en-US" altLang="en-US" smtClean="0"/>
              <a:t>Representing complex relationships among data.</a:t>
            </a:r>
          </a:p>
          <a:p>
            <a:pPr eaLnBrk="1" hangingPunct="1"/>
            <a:r>
              <a:rPr lang="en-US" altLang="en-US" smtClean="0"/>
              <a:t>Enforcing integrity constraints on the database.</a:t>
            </a:r>
          </a:p>
          <a:p>
            <a:pPr eaLnBrk="1" hangingPunct="1"/>
            <a:r>
              <a:rPr lang="en-US" altLang="en-US" smtClean="0"/>
              <a:t>Drawing inferences and actions from the stored data using deductive and active rules and triggers.</a:t>
            </a:r>
          </a:p>
        </p:txBody>
      </p:sp>
    </p:spTree>
    <p:extLst>
      <p:ext uri="{BB962C8B-B14F-4D97-AF65-F5344CB8AC3E}">
        <p14:creationId xmlns:p14="http://schemas.microsoft.com/office/powerpoint/2010/main" val="335933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4"/>
          <p:cNvSpPr>
            <a:spLocks noGrp="1" noChangeArrowheads="1"/>
          </p:cNvSpPr>
          <p:nvPr>
            <p:ph type="title"/>
          </p:nvPr>
        </p:nvSpPr>
        <p:spPr/>
        <p:txBody>
          <a:bodyPr/>
          <a:lstStyle/>
          <a:p>
            <a:pPr eaLnBrk="1" hangingPunct="1"/>
            <a:r>
              <a:rPr lang="en-US" altLang="en-US" smtClean="0"/>
              <a:t>Additional Implications of Using the Database Approach</a:t>
            </a:r>
          </a:p>
        </p:txBody>
      </p:sp>
      <p:sp>
        <p:nvSpPr>
          <p:cNvPr id="64516" name="Rectangle 5"/>
          <p:cNvSpPr>
            <a:spLocks noGrp="1" noChangeArrowheads="1"/>
          </p:cNvSpPr>
          <p:nvPr>
            <p:ph idx="1"/>
          </p:nvPr>
        </p:nvSpPr>
        <p:spPr/>
        <p:txBody>
          <a:bodyPr/>
          <a:lstStyle/>
          <a:p>
            <a:pPr eaLnBrk="1" hangingPunct="1"/>
            <a:r>
              <a:rPr lang="en-US" altLang="en-US" smtClean="0"/>
              <a:t>Potential for enforcing standards:</a:t>
            </a:r>
          </a:p>
          <a:p>
            <a:pPr lvl="1" eaLnBrk="1" hangingPunct="1"/>
            <a:r>
              <a:rPr lang="en-US" altLang="en-US" smtClean="0"/>
              <a:t>This is very crucial for the success of database applications in large organizations. </a:t>
            </a:r>
            <a:r>
              <a:rPr lang="en-US" altLang="en-US" b="1" smtClean="0"/>
              <a:t>Standards</a:t>
            </a:r>
            <a:r>
              <a:rPr lang="en-US" altLang="en-US" smtClean="0"/>
              <a:t> refer to data item names, display formats, screens, report structures, meta-data (description of data), Web page layouts, etc.</a:t>
            </a:r>
          </a:p>
          <a:p>
            <a:pPr eaLnBrk="1" hangingPunct="1"/>
            <a:r>
              <a:rPr lang="en-US" altLang="en-US" smtClean="0"/>
              <a:t>Reduced application development time:</a:t>
            </a:r>
          </a:p>
          <a:p>
            <a:pPr lvl="1" eaLnBrk="1" hangingPunct="1"/>
            <a:r>
              <a:rPr lang="en-US" altLang="en-US" smtClean="0"/>
              <a:t>Incremental time to add each new application is reduced.</a:t>
            </a:r>
          </a:p>
          <a:p>
            <a:pPr eaLnBrk="1" hangingPunct="1"/>
            <a:endParaRPr lang="en-US" altLang="en-US" smtClean="0"/>
          </a:p>
        </p:txBody>
      </p:sp>
    </p:spTree>
    <p:extLst>
      <p:ext uri="{BB962C8B-B14F-4D97-AF65-F5344CB8AC3E}">
        <p14:creationId xmlns:p14="http://schemas.microsoft.com/office/powerpoint/2010/main" val="152886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ChangeArrowheads="1"/>
          </p:cNvSpPr>
          <p:nvPr>
            <p:ph type="title"/>
          </p:nvPr>
        </p:nvSpPr>
        <p:spPr/>
        <p:txBody>
          <a:bodyPr/>
          <a:lstStyle/>
          <a:p>
            <a:pPr eaLnBrk="1" hangingPunct="1"/>
            <a:r>
              <a:rPr lang="en-US" altLang="en-US" dirty="0" smtClean="0"/>
              <a:t>Additional Implications of Using the Database Approach (continued)</a:t>
            </a:r>
          </a:p>
        </p:txBody>
      </p:sp>
      <p:sp>
        <p:nvSpPr>
          <p:cNvPr id="66564" name="Rectangle 5"/>
          <p:cNvSpPr>
            <a:spLocks noGrp="1" noChangeArrowheads="1"/>
          </p:cNvSpPr>
          <p:nvPr>
            <p:ph idx="1"/>
          </p:nvPr>
        </p:nvSpPr>
        <p:spPr/>
        <p:txBody>
          <a:bodyPr>
            <a:normAutofit/>
          </a:bodyPr>
          <a:lstStyle/>
          <a:p>
            <a:pPr eaLnBrk="1" hangingPunct="1"/>
            <a:r>
              <a:rPr lang="en-US" altLang="en-US" smtClean="0"/>
              <a:t>Flexibility to change data structures:</a:t>
            </a:r>
          </a:p>
          <a:p>
            <a:pPr lvl="1" eaLnBrk="1" hangingPunct="1"/>
            <a:r>
              <a:rPr lang="en-US" altLang="en-US" smtClean="0"/>
              <a:t>Database structure may evolve as new requirements are defined. </a:t>
            </a:r>
          </a:p>
          <a:p>
            <a:pPr eaLnBrk="1" hangingPunct="1"/>
            <a:r>
              <a:rPr lang="en-US" altLang="en-US" smtClean="0"/>
              <a:t>Availability of current information:</a:t>
            </a:r>
          </a:p>
          <a:p>
            <a:pPr lvl="1" eaLnBrk="1" hangingPunct="1"/>
            <a:r>
              <a:rPr lang="en-US" altLang="en-US" smtClean="0"/>
              <a:t>Extremely important for on-line transaction systems such as shopping, airline, hotel, car reservations.</a:t>
            </a:r>
          </a:p>
          <a:p>
            <a:pPr eaLnBrk="1" hangingPunct="1"/>
            <a:r>
              <a:rPr lang="en-US" altLang="en-US" smtClean="0"/>
              <a:t>Economies of scale:</a:t>
            </a:r>
          </a:p>
          <a:p>
            <a:pPr lvl="1" eaLnBrk="1" hangingPunct="1"/>
            <a:r>
              <a:rPr lang="en-US" altLang="en-US" smtClean="0"/>
              <a:t>Wasteful overlap of resources and personnel can be avoided by consolidating data and applications across departments.</a:t>
            </a:r>
          </a:p>
        </p:txBody>
      </p:sp>
    </p:spTree>
    <p:extLst>
      <p:ext uri="{BB962C8B-B14F-4D97-AF65-F5344CB8AC3E}">
        <p14:creationId xmlns:p14="http://schemas.microsoft.com/office/powerpoint/2010/main" val="320186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rmAutofit/>
          </a:bodyPr>
          <a:lstStyle/>
          <a:p>
            <a:r>
              <a:rPr lang="en-US" altLang="en-US" dirty="0" smtClean="0"/>
              <a:t>Chapter 1 (Summary)</a:t>
            </a:r>
          </a:p>
        </p:txBody>
      </p:sp>
      <p:sp>
        <p:nvSpPr>
          <p:cNvPr id="3" name="Content Placeholder 2">
            <a:extLst>
              <a:ext uri="{FF2B5EF4-FFF2-40B4-BE49-F238E27FC236}"/>
            </a:extLst>
          </p:cNvPr>
          <p:cNvSpPr>
            <a:spLocks noGrp="1"/>
          </p:cNvSpPr>
          <p:nvPr>
            <p:ph idx="1"/>
          </p:nvPr>
        </p:nvSpPr>
        <p:spPr/>
        <p:txBody>
          <a:bodyPr>
            <a:normAutofit fontScale="92500"/>
          </a:bodyPr>
          <a:lstStyle/>
          <a:p>
            <a:pPr>
              <a:defRPr/>
            </a:pPr>
            <a:r>
              <a:rPr lang="en-US" sz="1550" dirty="0"/>
              <a:t>Database &amp; Database Users</a:t>
            </a:r>
          </a:p>
          <a:p>
            <a:pPr>
              <a:defRPr/>
            </a:pPr>
            <a:r>
              <a:rPr lang="en-US" sz="1550" dirty="0"/>
              <a:t>Characteristics of DB Approach</a:t>
            </a:r>
          </a:p>
          <a:p>
            <a:pPr>
              <a:defRPr/>
            </a:pPr>
            <a:r>
              <a:rPr lang="en-US" sz="1550" dirty="0"/>
              <a:t>Self-describing</a:t>
            </a:r>
          </a:p>
          <a:p>
            <a:pPr>
              <a:defRPr/>
            </a:pPr>
            <a:r>
              <a:rPr lang="en-US" sz="1550" dirty="0"/>
              <a:t>Data Abstraction (insulation between program &amp; Data)</a:t>
            </a:r>
          </a:p>
          <a:p>
            <a:pPr>
              <a:defRPr/>
            </a:pPr>
            <a:r>
              <a:rPr lang="en-US" sz="1550" dirty="0"/>
              <a:t>Support of Multiple Views of Data</a:t>
            </a:r>
          </a:p>
          <a:p>
            <a:pPr>
              <a:defRPr/>
            </a:pPr>
            <a:r>
              <a:rPr lang="en-US" sz="1550" dirty="0"/>
              <a:t>Sharing of Data and Multiuser transaction processing (OLTP)</a:t>
            </a:r>
          </a:p>
          <a:p>
            <a:pPr>
              <a:defRPr/>
            </a:pPr>
            <a:r>
              <a:rPr lang="en-US" sz="1550" dirty="0"/>
              <a:t>Actors on the Scene</a:t>
            </a:r>
          </a:p>
          <a:p>
            <a:pPr>
              <a:defRPr/>
            </a:pPr>
            <a:r>
              <a:rPr lang="en-US" sz="1550" dirty="0"/>
              <a:t>Database Administrator</a:t>
            </a:r>
          </a:p>
          <a:p>
            <a:pPr>
              <a:defRPr/>
            </a:pPr>
            <a:r>
              <a:rPr lang="en-US" sz="1550" dirty="0"/>
              <a:t>Database Designer</a:t>
            </a:r>
          </a:p>
          <a:p>
            <a:pPr>
              <a:defRPr/>
            </a:pPr>
            <a:r>
              <a:rPr lang="en-US" sz="1550" dirty="0"/>
              <a:t>End Users</a:t>
            </a:r>
          </a:p>
          <a:p>
            <a:pPr>
              <a:defRPr/>
            </a:pPr>
            <a:r>
              <a:rPr lang="en-US" sz="1550" dirty="0"/>
              <a:t>Software Analysts and Application </a:t>
            </a:r>
            <a:r>
              <a:rPr lang="en-US" sz="1550" dirty="0" smtClean="0"/>
              <a:t>Programmers</a:t>
            </a:r>
            <a:endParaRPr lang="en-US" sz="1550" dirty="0"/>
          </a:p>
        </p:txBody>
      </p:sp>
    </p:spTree>
    <p:extLst>
      <p:ext uri="{BB962C8B-B14F-4D97-AF65-F5344CB8AC3E}">
        <p14:creationId xmlns:p14="http://schemas.microsoft.com/office/powerpoint/2010/main" val="266052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1 (Summary)</a:t>
            </a:r>
            <a:endParaRPr lang="en-US" dirty="0"/>
          </a:p>
        </p:txBody>
      </p:sp>
      <p:sp>
        <p:nvSpPr>
          <p:cNvPr id="3" name="Content Placeholder 2"/>
          <p:cNvSpPr>
            <a:spLocks noGrp="1"/>
          </p:cNvSpPr>
          <p:nvPr>
            <p:ph idx="1"/>
          </p:nvPr>
        </p:nvSpPr>
        <p:spPr/>
        <p:txBody>
          <a:bodyPr>
            <a:normAutofit/>
          </a:bodyPr>
          <a:lstStyle/>
          <a:p>
            <a:pPr>
              <a:defRPr/>
            </a:pPr>
            <a:r>
              <a:rPr lang="en-US" sz="1550" dirty="0" smtClean="0"/>
              <a:t>Advantages </a:t>
            </a:r>
            <a:r>
              <a:rPr lang="en-US" sz="1550" dirty="0"/>
              <a:t>of DB Approach</a:t>
            </a:r>
          </a:p>
          <a:p>
            <a:pPr>
              <a:defRPr/>
            </a:pPr>
            <a:r>
              <a:rPr lang="en-US" sz="1550" dirty="0"/>
              <a:t>Controlling Redundancy</a:t>
            </a:r>
          </a:p>
          <a:p>
            <a:pPr>
              <a:defRPr/>
            </a:pPr>
            <a:r>
              <a:rPr lang="en-US" sz="1550" dirty="0"/>
              <a:t>Restricting Unauthorized Access</a:t>
            </a:r>
          </a:p>
          <a:p>
            <a:pPr>
              <a:defRPr/>
            </a:pPr>
            <a:r>
              <a:rPr lang="en-US" sz="1550" dirty="0"/>
              <a:t>Providing Persistent Storage for Program Objects</a:t>
            </a:r>
          </a:p>
          <a:p>
            <a:pPr>
              <a:defRPr/>
            </a:pPr>
            <a:r>
              <a:rPr lang="en-US" sz="1550" dirty="0"/>
              <a:t>Efficient Storage and Query Processing</a:t>
            </a:r>
          </a:p>
          <a:p>
            <a:pPr>
              <a:defRPr/>
            </a:pPr>
            <a:r>
              <a:rPr lang="en-US" sz="1550" dirty="0"/>
              <a:t>Providing Backup &amp; Recovery</a:t>
            </a:r>
          </a:p>
          <a:p>
            <a:pPr>
              <a:defRPr/>
            </a:pPr>
            <a:r>
              <a:rPr lang="en-US" sz="1550" dirty="0"/>
              <a:t>Providing Multiple User Interface</a:t>
            </a:r>
          </a:p>
          <a:p>
            <a:pPr>
              <a:defRPr/>
            </a:pPr>
            <a:r>
              <a:rPr lang="en-US" sz="1550" dirty="0"/>
              <a:t>Representing Complex Relationships among data</a:t>
            </a:r>
          </a:p>
          <a:p>
            <a:pPr>
              <a:defRPr/>
            </a:pPr>
            <a:r>
              <a:rPr lang="en-US" sz="1550" dirty="0"/>
              <a:t>Enforcing Integrity Constraints</a:t>
            </a:r>
          </a:p>
          <a:p>
            <a:pPr>
              <a:defRPr/>
            </a:pPr>
            <a:r>
              <a:rPr lang="en-US" sz="1550" dirty="0"/>
              <a:t>Economies of Scale</a:t>
            </a:r>
          </a:p>
        </p:txBody>
      </p:sp>
    </p:spTree>
    <p:extLst>
      <p:ext uri="{BB962C8B-B14F-4D97-AF65-F5344CB8AC3E}">
        <p14:creationId xmlns:p14="http://schemas.microsoft.com/office/powerpoint/2010/main" val="53579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
          <p:cNvSpPr>
            <a:spLocks noGrp="1" noChangeArrowheads="1"/>
          </p:cNvSpPr>
          <p:nvPr>
            <p:ph type="title"/>
          </p:nvPr>
        </p:nvSpPr>
        <p:spPr/>
        <p:txBody>
          <a:bodyPr/>
          <a:lstStyle/>
          <a:p>
            <a:pPr eaLnBrk="1" hangingPunct="1"/>
            <a:r>
              <a:rPr lang="en-US" altLang="en-US" smtClean="0"/>
              <a:t> When not to use a DBMS</a:t>
            </a:r>
          </a:p>
        </p:txBody>
      </p:sp>
      <p:sp>
        <p:nvSpPr>
          <p:cNvPr id="81924" name="Rectangle 5"/>
          <p:cNvSpPr>
            <a:spLocks noGrp="1" noChangeArrowheads="1"/>
          </p:cNvSpPr>
          <p:nvPr>
            <p:ph idx="1"/>
          </p:nvPr>
        </p:nvSpPr>
        <p:spPr/>
        <p:txBody>
          <a:bodyPr>
            <a:normAutofit fontScale="85000" lnSpcReduction="20000"/>
          </a:bodyPr>
          <a:lstStyle/>
          <a:p>
            <a:pPr eaLnBrk="1" hangingPunct="1"/>
            <a:r>
              <a:rPr lang="en-US" altLang="en-US" sz="2400"/>
              <a:t>Main inhibitors (costs) of using a DBMS:</a:t>
            </a:r>
          </a:p>
          <a:p>
            <a:pPr lvl="1" eaLnBrk="1" hangingPunct="1"/>
            <a:r>
              <a:rPr lang="en-US" altLang="en-US" sz="2200"/>
              <a:t>High initial investment and possible need for additional hardware.</a:t>
            </a:r>
          </a:p>
          <a:p>
            <a:pPr lvl="1" eaLnBrk="1" hangingPunct="1"/>
            <a:r>
              <a:rPr lang="en-US" altLang="en-US" sz="2200"/>
              <a:t>Overhead for providing generality, security, concurrency control, recovery, and  integrity functions.</a:t>
            </a:r>
          </a:p>
          <a:p>
            <a:pPr eaLnBrk="1" hangingPunct="1"/>
            <a:r>
              <a:rPr lang="en-US" altLang="en-US" sz="2400"/>
              <a:t>When a DBMS may be unnecessary:</a:t>
            </a:r>
          </a:p>
          <a:p>
            <a:pPr lvl="1" eaLnBrk="1" hangingPunct="1"/>
            <a:r>
              <a:rPr lang="en-US" altLang="en-US" sz="2200"/>
              <a:t>If the database and applications are simple, well defined, and not expected to change.</a:t>
            </a:r>
          </a:p>
          <a:p>
            <a:pPr lvl="1" eaLnBrk="1" hangingPunct="1"/>
            <a:r>
              <a:rPr lang="en-US" altLang="en-US" sz="2200"/>
              <a:t>If access to data by multiple users is not required.</a:t>
            </a:r>
          </a:p>
          <a:p>
            <a:pPr eaLnBrk="1" hangingPunct="1"/>
            <a:r>
              <a:rPr lang="en-US" altLang="en-US" sz="2400"/>
              <a:t>When a DBMS may be infeasible:</a:t>
            </a:r>
          </a:p>
          <a:p>
            <a:pPr lvl="1" eaLnBrk="1" hangingPunct="1"/>
            <a:r>
              <a:rPr lang="en-US" altLang="en-US" sz="2200"/>
              <a:t>In embedded systems where a general purpose DBMS may not fit in available storage</a:t>
            </a:r>
          </a:p>
        </p:txBody>
      </p:sp>
    </p:spTree>
    <p:extLst>
      <p:ext uri="{BB962C8B-B14F-4D97-AF65-F5344CB8AC3E}">
        <p14:creationId xmlns:p14="http://schemas.microsoft.com/office/powerpoint/2010/main" val="304999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
          <p:cNvSpPr>
            <a:spLocks noGrp="1" noChangeArrowheads="1"/>
          </p:cNvSpPr>
          <p:nvPr>
            <p:ph type="title"/>
          </p:nvPr>
        </p:nvSpPr>
        <p:spPr/>
        <p:txBody>
          <a:bodyPr/>
          <a:lstStyle/>
          <a:p>
            <a:pPr eaLnBrk="1" hangingPunct="1"/>
            <a:r>
              <a:rPr lang="en-US" altLang="en-US" smtClean="0"/>
              <a:t> When not to use a DBMS</a:t>
            </a:r>
          </a:p>
        </p:txBody>
      </p:sp>
      <p:sp>
        <p:nvSpPr>
          <p:cNvPr id="83972" name="Rectangle 5"/>
          <p:cNvSpPr>
            <a:spLocks noGrp="1" noChangeArrowheads="1"/>
          </p:cNvSpPr>
          <p:nvPr>
            <p:ph idx="1"/>
          </p:nvPr>
        </p:nvSpPr>
        <p:spPr/>
        <p:txBody>
          <a:bodyPr>
            <a:normAutofit lnSpcReduction="10000"/>
          </a:bodyPr>
          <a:lstStyle/>
          <a:p>
            <a:pPr eaLnBrk="1" hangingPunct="1"/>
            <a:r>
              <a:rPr lang="en-US" altLang="en-US" smtClean="0"/>
              <a:t>When no DBMS may suffice:</a:t>
            </a:r>
          </a:p>
          <a:p>
            <a:pPr lvl="1" eaLnBrk="1" hangingPunct="1"/>
            <a:r>
              <a:rPr lang="en-US" altLang="en-US" sz="2800"/>
              <a:t>If there are stringent real-time requirements that may not be met because of DBMS overhead (e.g., telephone switching systems)</a:t>
            </a:r>
          </a:p>
          <a:p>
            <a:pPr lvl="1" eaLnBrk="1" hangingPunct="1"/>
            <a:r>
              <a:rPr lang="en-US" altLang="en-US" smtClean="0"/>
              <a:t>If the database system is not able to handle the complexity of data because of modeling limitations (e.g., in complex genome and protein databases)</a:t>
            </a:r>
          </a:p>
          <a:p>
            <a:pPr lvl="1" eaLnBrk="1" hangingPunct="1"/>
            <a:r>
              <a:rPr lang="en-US" altLang="en-US" smtClean="0"/>
              <a:t>If the database users need special operations not supported by the DBMS (e.g., GIS and location based services).</a:t>
            </a:r>
          </a:p>
        </p:txBody>
      </p:sp>
    </p:spTree>
    <p:extLst>
      <p:ext uri="{BB962C8B-B14F-4D97-AF65-F5344CB8AC3E}">
        <p14:creationId xmlns:p14="http://schemas.microsoft.com/office/powerpoint/2010/main" val="300437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lstStyle/>
          <a:p>
            <a:r>
              <a:rPr lang="en-US" dirty="0" smtClean="0"/>
              <a:t>CS-2001 </a:t>
            </a:r>
            <a:r>
              <a:rPr lang="en-US" dirty="0"/>
              <a:t>(Data Structures)</a:t>
            </a:r>
          </a:p>
        </p:txBody>
      </p:sp>
    </p:spTree>
    <p:extLst>
      <p:ext uri="{BB962C8B-B14F-4D97-AF65-F5344CB8AC3E}">
        <p14:creationId xmlns:p14="http://schemas.microsoft.com/office/powerpoint/2010/main" val="1598905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Semester Plan</a:t>
            </a:r>
            <a:endParaRPr lang="en-US" dirty="0"/>
          </a:p>
        </p:txBody>
      </p:sp>
      <p:sp>
        <p:nvSpPr>
          <p:cNvPr id="3" name="Content Placeholder 2"/>
          <p:cNvSpPr>
            <a:spLocks noGrp="1"/>
          </p:cNvSpPr>
          <p:nvPr>
            <p:ph idx="1"/>
          </p:nvPr>
        </p:nvSpPr>
        <p:spPr/>
        <p:txBody>
          <a:bodyPr>
            <a:normAutofit lnSpcReduction="10000"/>
          </a:bodyPr>
          <a:lstStyle/>
          <a:p>
            <a:pPr marL="285750" indent="-285750">
              <a:buFont typeface="Arial" panose="020B0604020202020204" pitchFamily="34" charset="0"/>
              <a:buChar char="•"/>
            </a:pPr>
            <a:r>
              <a:rPr lang="en-US" b="1" dirty="0" smtClean="0"/>
              <a:t>Week 1 – Week 2</a:t>
            </a:r>
            <a:r>
              <a:rPr lang="en-US" dirty="0" smtClean="0"/>
              <a:t>: Chapter 1, Chapter 2, Chapter 5</a:t>
            </a:r>
            <a:endParaRPr lang="en-US" b="1" dirty="0" smtClean="0"/>
          </a:p>
          <a:p>
            <a:pPr marL="285750" indent="-285750">
              <a:buFont typeface="Arial" panose="020B0604020202020204" pitchFamily="34" charset="0"/>
              <a:buChar char="•"/>
            </a:pPr>
            <a:r>
              <a:rPr lang="en-US" b="1" dirty="0" smtClean="0"/>
              <a:t>Week 2 – Week 4</a:t>
            </a:r>
            <a:r>
              <a:rPr lang="en-US" dirty="0" smtClean="0"/>
              <a:t>: Chapter 5, </a:t>
            </a:r>
            <a:r>
              <a:rPr lang="en-US" dirty="0"/>
              <a:t>Chapter </a:t>
            </a:r>
            <a:r>
              <a:rPr lang="en-US" dirty="0" smtClean="0"/>
              <a:t>6</a:t>
            </a:r>
          </a:p>
          <a:p>
            <a:pPr marL="285750" indent="-285750">
              <a:buFont typeface="Arial" panose="020B0604020202020204" pitchFamily="34" charset="0"/>
              <a:buChar char="•"/>
            </a:pPr>
            <a:r>
              <a:rPr lang="en-US" b="1" dirty="0" smtClean="0"/>
              <a:t>Week 5</a:t>
            </a:r>
            <a:r>
              <a:rPr lang="en-US" dirty="0" smtClean="0"/>
              <a:t>: Chapter 7, </a:t>
            </a:r>
            <a:r>
              <a:rPr lang="en-US" b="1" dirty="0" smtClean="0"/>
              <a:t>Assignment 1 , Quiz1</a:t>
            </a:r>
          </a:p>
          <a:p>
            <a:pPr marL="285750" indent="-285750">
              <a:buFont typeface="Arial" panose="020B0604020202020204" pitchFamily="34" charset="0"/>
              <a:buChar char="•"/>
            </a:pPr>
            <a:r>
              <a:rPr lang="en-US" b="1" dirty="0" smtClean="0">
                <a:solidFill>
                  <a:srgbClr val="FF0000"/>
                </a:solidFill>
              </a:rPr>
              <a:t>Week 6</a:t>
            </a:r>
            <a:r>
              <a:rPr lang="en-US" dirty="0" smtClean="0">
                <a:solidFill>
                  <a:srgbClr val="FF0000"/>
                </a:solidFill>
              </a:rPr>
              <a:t>: </a:t>
            </a:r>
            <a:r>
              <a:rPr lang="en-US" b="1" dirty="0" smtClean="0">
                <a:solidFill>
                  <a:srgbClr val="FF0000"/>
                </a:solidFill>
              </a:rPr>
              <a:t>MIDTERM I Examination</a:t>
            </a:r>
          </a:p>
          <a:p>
            <a:pPr marL="285750" indent="-285750">
              <a:buFont typeface="Arial" panose="020B0604020202020204" pitchFamily="34" charset="0"/>
              <a:buChar char="•"/>
            </a:pPr>
            <a:r>
              <a:rPr lang="en-US" b="1" dirty="0" smtClean="0"/>
              <a:t>Week 7 </a:t>
            </a:r>
            <a:r>
              <a:rPr lang="en-US" b="1" dirty="0"/>
              <a:t>– Week </a:t>
            </a:r>
            <a:r>
              <a:rPr lang="en-US" b="1" dirty="0" smtClean="0"/>
              <a:t>8: </a:t>
            </a:r>
            <a:r>
              <a:rPr lang="en-US" dirty="0" smtClean="0"/>
              <a:t>Chapter 3, Chapter 8, </a:t>
            </a:r>
            <a:r>
              <a:rPr lang="en-US" b="1" dirty="0" smtClean="0"/>
              <a:t>Project Proposals Submissions</a:t>
            </a:r>
          </a:p>
          <a:p>
            <a:pPr marL="285750" indent="-285750">
              <a:buFont typeface="Arial" panose="020B0604020202020204" pitchFamily="34" charset="0"/>
              <a:buChar char="•"/>
            </a:pPr>
            <a:r>
              <a:rPr lang="en-US" b="1" dirty="0" smtClean="0"/>
              <a:t>Week 8 – Week 9</a:t>
            </a:r>
            <a:r>
              <a:rPr lang="en-US" dirty="0" smtClean="0"/>
              <a:t>: Chapter 8, </a:t>
            </a:r>
            <a:endParaRPr lang="en-US" b="1" dirty="0" smtClean="0"/>
          </a:p>
          <a:p>
            <a:pPr marL="285750" indent="-285750">
              <a:buFont typeface="Arial" panose="020B0604020202020204" pitchFamily="34" charset="0"/>
              <a:buChar char="•"/>
            </a:pPr>
            <a:r>
              <a:rPr lang="en-US" b="1" dirty="0" smtClean="0"/>
              <a:t>Week 9 – Week 11</a:t>
            </a:r>
            <a:r>
              <a:rPr lang="en-US" dirty="0" smtClean="0"/>
              <a:t>: Chapter 14, </a:t>
            </a:r>
            <a:r>
              <a:rPr lang="en-US" b="1" dirty="0" smtClean="0"/>
              <a:t>Assignment 2, Quiz2</a:t>
            </a:r>
          </a:p>
          <a:p>
            <a:pPr marL="285750" indent="-285750">
              <a:buFont typeface="Arial" panose="020B0604020202020204" pitchFamily="34" charset="0"/>
              <a:buChar char="•"/>
            </a:pPr>
            <a:r>
              <a:rPr lang="en-US" b="1" dirty="0" smtClean="0">
                <a:solidFill>
                  <a:srgbClr val="FF0000"/>
                </a:solidFill>
              </a:rPr>
              <a:t>Week 12: MIDTERM II Examination</a:t>
            </a:r>
            <a:endParaRPr lang="en-US" b="1" dirty="0">
              <a:solidFill>
                <a:srgbClr val="FF0000"/>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7411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Semester Plan</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b="1" dirty="0" smtClean="0"/>
              <a:t>Week 13 – Week 14</a:t>
            </a:r>
            <a:r>
              <a:rPr lang="en-US" dirty="0" smtClean="0"/>
              <a:t>: Chapter 20, Chapter 21</a:t>
            </a:r>
            <a:endParaRPr lang="en-US" b="1" dirty="0" smtClean="0"/>
          </a:p>
          <a:p>
            <a:pPr marL="285750" indent="-285750"/>
            <a:r>
              <a:rPr lang="en-US" b="1" dirty="0" smtClean="0"/>
              <a:t>Week 15 – Week 16</a:t>
            </a:r>
            <a:r>
              <a:rPr lang="en-US" dirty="0" smtClean="0"/>
              <a:t>: Chapter 22, Chapter 24</a:t>
            </a:r>
            <a:r>
              <a:rPr lang="en-US" dirty="0"/>
              <a:t>, </a:t>
            </a:r>
            <a:r>
              <a:rPr lang="en-US" b="1" dirty="0" smtClean="0"/>
              <a:t>Assignment 3</a:t>
            </a:r>
            <a:r>
              <a:rPr lang="en-US" dirty="0" smtClean="0"/>
              <a:t>, </a:t>
            </a:r>
            <a:r>
              <a:rPr lang="en-US" b="1" dirty="0" smtClean="0"/>
              <a:t>Quiz 3</a:t>
            </a:r>
            <a:r>
              <a:rPr lang="en-US" dirty="0" smtClean="0"/>
              <a:t>, </a:t>
            </a:r>
            <a:r>
              <a:rPr lang="en-US" b="1" dirty="0" smtClean="0"/>
              <a:t>Projects Evaluations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1772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a:t>
            </a:r>
            <a:r>
              <a:rPr lang="en-US" b="1" dirty="0" smtClean="0"/>
              <a:t>Google Class Room</a:t>
            </a:r>
            <a:endParaRPr lang="en-US" b="1" dirty="0"/>
          </a:p>
        </p:txBody>
      </p:sp>
      <p:sp>
        <p:nvSpPr>
          <p:cNvPr id="3" name="Content Placeholder 2"/>
          <p:cNvSpPr>
            <a:spLocks noGrp="1"/>
          </p:cNvSpPr>
          <p:nvPr>
            <p:ph idx="1"/>
          </p:nvPr>
        </p:nvSpPr>
        <p:spPr/>
        <p:txBody>
          <a:bodyPr/>
          <a:lstStyle/>
          <a:p>
            <a:r>
              <a:rPr lang="en-US" dirty="0" smtClean="0"/>
              <a:t>BCY-5A Class Code: </a:t>
            </a:r>
            <a:r>
              <a:rPr lang="en-US" sz="2400" b="1" dirty="0" smtClean="0"/>
              <a:t>e74ls2u</a:t>
            </a:r>
          </a:p>
          <a:p>
            <a:r>
              <a:rPr lang="en-US" b="1" i="1" dirty="0" smtClean="0">
                <a:hlinkClick r:id="rId2"/>
              </a:rPr>
              <a:t>https://classroom.google.com/c/NTQ0NTI0ODU1MzY0?cjc=e74ls2u</a:t>
            </a:r>
            <a:endParaRPr lang="en-US" b="1" i="1" dirty="0" smtClean="0"/>
          </a:p>
        </p:txBody>
      </p:sp>
    </p:spTree>
    <p:extLst>
      <p:ext uri="{BB962C8B-B14F-4D97-AF65-F5344CB8AC3E}">
        <p14:creationId xmlns:p14="http://schemas.microsoft.com/office/powerpoint/2010/main" val="254282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97735" y="1954773"/>
            <a:ext cx="10121900" cy="3145262"/>
          </a:xfrm>
        </p:spPr>
        <p:txBody>
          <a:bodyPr/>
          <a:lstStyle/>
          <a:p>
            <a:endParaRPr lang="en-US" dirty="0" smtClean="0"/>
          </a:p>
          <a:p>
            <a:pPr marL="0" indent="0" algn="ctr">
              <a:buNone/>
            </a:pPr>
            <a:r>
              <a:rPr lang="en-US" sz="9600" b="1" dirty="0" smtClean="0"/>
              <a:t>DATABASE ???</a:t>
            </a:r>
          </a:p>
        </p:txBody>
      </p:sp>
    </p:spTree>
    <p:extLst>
      <p:ext uri="{BB962C8B-B14F-4D97-AF65-F5344CB8AC3E}">
        <p14:creationId xmlns:p14="http://schemas.microsoft.com/office/powerpoint/2010/main" val="3289189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1033</TotalTime>
  <Words>2312</Words>
  <Application>Microsoft Office PowerPoint</Application>
  <PresentationFormat>Widescreen</PresentationFormat>
  <Paragraphs>267</Paragraphs>
  <Slides>46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ＭＳ Ｐゴシック</vt:lpstr>
      <vt:lpstr>Arial</vt:lpstr>
      <vt:lpstr>Calibri</vt:lpstr>
      <vt:lpstr>Segoe UI</vt:lpstr>
      <vt:lpstr>Segoe UI Light</vt:lpstr>
      <vt:lpstr>Tahoma</vt:lpstr>
      <vt:lpstr>Wingdings</vt:lpstr>
      <vt:lpstr>WelcomeDoc</vt:lpstr>
      <vt:lpstr>CS2005 Database Systems</vt:lpstr>
      <vt:lpstr>PowerPoint Presentation</vt:lpstr>
      <vt:lpstr>PowerPoint Presentation</vt:lpstr>
      <vt:lpstr>Marks Distribution and Deadlines</vt:lpstr>
      <vt:lpstr>Pre-Requisite</vt:lpstr>
      <vt:lpstr>Semester Plan</vt:lpstr>
      <vt:lpstr>Semester Plan</vt:lpstr>
      <vt:lpstr>LMS: Google Class Room</vt:lpstr>
      <vt:lpstr>PowerPoint Presentation</vt:lpstr>
      <vt:lpstr>PowerPoint Presentation</vt:lpstr>
      <vt:lpstr>Users Are Dependent on Databases</vt:lpstr>
      <vt:lpstr>Purpose of a Database</vt:lpstr>
      <vt:lpstr>Relational Database</vt:lpstr>
      <vt:lpstr>PowerPoint Presentation</vt:lpstr>
      <vt:lpstr>What is a Database System?</vt:lpstr>
      <vt:lpstr>Database Management System (DBMS)</vt:lpstr>
      <vt:lpstr>Typical DBMS Functionality</vt:lpstr>
      <vt:lpstr>Additional DBMS Functionality</vt:lpstr>
      <vt:lpstr>PowerPoint Presentation</vt:lpstr>
      <vt:lpstr>e.g. Database Catalog: Metadata</vt:lpstr>
      <vt:lpstr>Application Activities Against a Database</vt:lpstr>
      <vt:lpstr>Relational Tables are Processed by Structured Query Language (S Q L)</vt:lpstr>
      <vt:lpstr>S Q L Example (1 of 2)</vt:lpstr>
      <vt:lpstr>S Q L Example (2 of 2)</vt:lpstr>
      <vt:lpstr>S Q L Example Results for the Art Course Database </vt:lpstr>
      <vt:lpstr>Simplified database system environment</vt:lpstr>
      <vt:lpstr>Users</vt:lpstr>
      <vt:lpstr>Database Users</vt:lpstr>
      <vt:lpstr>Database Users – Actors on the Scene </vt:lpstr>
      <vt:lpstr>Database Users – Actors on the Scene </vt:lpstr>
      <vt:lpstr>Database End Users (continued)</vt:lpstr>
      <vt:lpstr>Database Users – Actors on the Scene (continued)</vt:lpstr>
      <vt:lpstr>Database Users – Actors behind the Scene </vt:lpstr>
      <vt:lpstr>File-Based Approach </vt:lpstr>
      <vt:lpstr>File-Based Approach </vt:lpstr>
      <vt:lpstr>Main Characteristics of the Database Approach</vt:lpstr>
      <vt:lpstr>Main Characteristics of the Database Approach (continued)</vt:lpstr>
      <vt:lpstr>Main Characteristics of the Database Approach (continued)</vt:lpstr>
      <vt:lpstr>Advantages of Using the Database Approach</vt:lpstr>
      <vt:lpstr>Advantages of Using the Database Approach (continued)</vt:lpstr>
      <vt:lpstr>Additional Implications of Using the Database Approach</vt:lpstr>
      <vt:lpstr>Additional Implications of Using the Database Approach (continued)</vt:lpstr>
      <vt:lpstr>Chapter 1 (Summary)</vt:lpstr>
      <vt:lpstr>Chapter 1 (Summary)</vt:lpstr>
      <vt:lpstr> When not to use a DBMS</vt:lpstr>
      <vt:lpstr> When not to use a DBMS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CS-203 Database Systems</dc:title>
  <dc:creator>Muhammad Danish</dc:creator>
  <cp:keywords/>
  <cp:lastModifiedBy>Muhammad Danish</cp:lastModifiedBy>
  <cp:revision>122</cp:revision>
  <dcterms:created xsi:type="dcterms:W3CDTF">2021-09-06T03:19:13Z</dcterms:created>
  <dcterms:modified xsi:type="dcterms:W3CDTF">2022-08-31T09:27:52Z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