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9" r:id="rId16"/>
    <p:sldId id="281" r:id="rId17"/>
    <p:sldId id="268" r:id="rId18"/>
    <p:sldId id="270" r:id="rId19"/>
    <p:sldId id="271" r:id="rId20"/>
    <p:sldId id="275" r:id="rId21"/>
    <p:sldId id="276" r:id="rId22"/>
    <p:sldId id="277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  <p14:sldId id="281"/>
            <p14:sldId id="268"/>
            <p14:sldId id="270"/>
            <p14:sldId id="271"/>
            <p14:sldId id="275"/>
            <p14:sldId id="276"/>
            <p14:sldId id="277"/>
            <p14:sldId id="280"/>
            <p14:sldId id="278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" TargetMode="External"/><Relationship Id="rId7" Type="http://schemas.openxmlformats.org/officeDocument/2006/relationships/hyperlink" Target="https://en.wikipedia.org/wiki/Logical_schema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Oracle_Database" TargetMode="External"/><Relationship Id="rId5" Type="http://schemas.openxmlformats.org/officeDocument/2006/relationships/hyperlink" Target="https://en.wikipedia.org/wiki/Database_management_system" TargetMode="External"/><Relationship Id="rId4" Type="http://schemas.openxmlformats.org/officeDocument/2006/relationships/hyperlink" Target="https://en.wikipedia.org/wiki/Secondary_storag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08F288-2464-40A4-8C05-F55D93C4692F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three schema architecture is also used to separate the user applications and physical database.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schema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how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ta"/>
              </a:rPr>
              <a:t>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be represented and stored (files, indices,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condary storage"/>
              </a:rPr>
              <a:t>secondary storage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 particular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atabase management system"/>
              </a:rPr>
              <a:t>database management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(DBMS) (e.g.,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Oracle Database"/>
              </a:rPr>
              <a:t>Oracle RDBMS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Sybase SQL Server, etc.).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ogical schema"/>
              </a:rPr>
              <a:t>logical schema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the way data were represented to conform to the constraints of a particular approach to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99586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C9025-5CF6-4FF4-8EBE-661765D817DF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7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05F9E9-B592-43E0-871F-F34794DB0609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72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FD682-6AD7-4374-AE22-4E674BF49764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77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D61855-497B-4044-B322-A6E07524C7B1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98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368EDB-5649-4088-8C08-E28DCE965764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303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9B4855-0248-4209-8703-0C86FE686F35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a real-world object or concept, such as an employee or a project from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described in the database. </a:t>
            </a:r>
          </a:p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some property of interest that further describes an entity, such as the employee’s name or salary. </a:t>
            </a:r>
          </a:p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two or more entities represents an association among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entities</a:t>
            </a:r>
            <a:r>
              <a:rPr lang="en-US" dirty="0" smtClean="0"/>
              <a:t> </a:t>
            </a:r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5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708078-02BF-48C0-9598-0631AE5C2D81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16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B9A9995-3F75-4CB3-9733-54AC1D9CDD33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97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AE13CF-169E-43EC-AF4E-AAE5FE417D99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807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900948-5898-4BF9-BCA1-B892213A9E3F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1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2AA994-C4D3-4F9C-AFEE-CCBE2621BA1F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57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33A12C-48E0-44EF-9E21-D90DED9F7CB7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70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of a Database Schema</a:t>
            </a:r>
          </a:p>
        </p:txBody>
      </p:sp>
      <p:pic>
        <p:nvPicPr>
          <p:cNvPr id="2355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31" y="203200"/>
            <a:ext cx="5586412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838" y="1128712"/>
            <a:ext cx="5841093" cy="2289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of a Database State</a:t>
            </a:r>
          </a:p>
        </p:txBody>
      </p:sp>
    </p:spTree>
    <p:extLst>
      <p:ext uri="{BB962C8B-B14F-4D97-AF65-F5344CB8AC3E}">
        <p14:creationId xmlns:p14="http://schemas.microsoft.com/office/powerpoint/2010/main" val="26813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Defines DBMS schemas at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three</a:t>
            </a:r>
            <a:r>
              <a:rPr lang="en-US" altLang="en-US" sz="2400" dirty="0">
                <a:ea typeface="ＭＳ Ｐゴシック" panose="020B0600070205080204" pitchFamily="34" charset="-128"/>
              </a:rPr>
              <a:t> levels:</a:t>
            </a:r>
          </a:p>
          <a:p>
            <a:pPr lvl="1" eaLnBrk="1" hangingPunct="1"/>
            <a:r>
              <a:rPr lang="en-US" altLang="en-US" sz="2200" b="1" dirty="0" smtClean="0">
                <a:ea typeface="ＭＳ Ｐゴシック" panose="020B0600070205080204" pitchFamily="34" charset="-128"/>
              </a:rPr>
              <a:t>Internal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schema</a:t>
            </a:r>
            <a:r>
              <a:rPr lang="en-US" altLang="en-US" sz="2200" dirty="0">
                <a:ea typeface="ＭＳ Ｐゴシック" panose="020B0600070205080204" pitchFamily="34" charset="-128"/>
              </a:rPr>
              <a:t> at the internal level to describe physical storage structures and access paths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(e.g. </a:t>
            </a:r>
            <a:r>
              <a:rPr lang="en-US" altLang="en-US" sz="2200" dirty="0">
                <a:ea typeface="ＭＳ Ｐゴシック" panose="020B0600070205080204" pitchFamily="34" charset="-128"/>
              </a:rPr>
              <a:t>indexes).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Typically uses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physical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data model.</a:t>
            </a:r>
          </a:p>
          <a:p>
            <a:pPr lvl="1" eaLnBrk="1" hangingPunct="1"/>
            <a:r>
              <a:rPr lang="en-US" altLang="en-US" sz="2200" b="1" dirty="0" smtClean="0">
                <a:ea typeface="ＭＳ Ｐゴシック" panose="020B0600070205080204" pitchFamily="34" charset="-128"/>
              </a:rPr>
              <a:t>Conceptual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schema</a:t>
            </a:r>
            <a:r>
              <a:rPr lang="en-US" altLang="en-US" sz="2200" dirty="0">
                <a:ea typeface="ＭＳ Ｐゴシック" panose="020B0600070205080204" pitchFamily="34" charset="-128"/>
              </a:rPr>
              <a:t> at the conceptual level to describe the structure and constraints for the whole database for a community of users.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Uses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conceptual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an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implementation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data model.</a:t>
            </a:r>
          </a:p>
          <a:p>
            <a:pPr lvl="1" eaLnBrk="1" hangingPunct="1"/>
            <a:r>
              <a:rPr lang="en-US" altLang="en-US" sz="2200" b="1" dirty="0">
                <a:ea typeface="ＭＳ Ｐゴシック" panose="020B0600070205080204" pitchFamily="34" charset="-128"/>
              </a:rPr>
              <a:t>External schemas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at the external level to describe the various user views.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Usually uses the same data model as the conceptual schema.</a:t>
            </a:r>
          </a:p>
        </p:txBody>
      </p:sp>
    </p:spTree>
    <p:extLst>
      <p:ext uri="{BB962C8B-B14F-4D97-AF65-F5344CB8AC3E}">
        <p14:creationId xmlns:p14="http://schemas.microsoft.com/office/powerpoint/2010/main" val="40562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64" y="2514819"/>
            <a:ext cx="46863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4" y="5077040"/>
            <a:ext cx="710565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12" y="100009"/>
            <a:ext cx="4524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Proposed to support DBMS characteristics of: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Program-data independence.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Support of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multiple views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the data.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 explicitly used in commercial DBMS products, but has been useful in explaining database system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561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three-schema architecture</a:t>
            </a:r>
          </a:p>
        </p:txBody>
      </p:sp>
      <p:pic>
        <p:nvPicPr>
          <p:cNvPr id="29700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762126"/>
            <a:ext cx="7545842" cy="482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Mappings among schema levels are needed to transform requests and data. 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Programs refer to an external schema, and are mapped by the DBMS to the internal schema for execution.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  <p:extLst>
      <p:ext uri="{BB962C8B-B14F-4D97-AF65-F5344CB8AC3E}">
        <p14:creationId xmlns:p14="http://schemas.microsoft.com/office/powerpoint/2010/main" val="372148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Independence (continued)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When a schema at a lower level is changed, only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mappings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between this schema and higher-level schemas need to be changed in a DBMS that fully supports data independence.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higher-level schemas themselves are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unchanged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Hence, the application programs need not be changed since they refer to the external schemas.</a:t>
            </a:r>
          </a:p>
        </p:txBody>
      </p:sp>
    </p:spTree>
    <p:extLst>
      <p:ext uri="{BB962C8B-B14F-4D97-AF65-F5344CB8AC3E}">
        <p14:creationId xmlns:p14="http://schemas.microsoft.com/office/powerpoint/2010/main" val="34950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DBMS Languages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Data Definition Language (DDL)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Data Manipulation Language (DML)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High-Level or Non-procedural Languages: These include the relational language SQL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May be used in a standalone way or may be embedded in a programming language</a:t>
            </a:r>
          </a:p>
          <a:p>
            <a:pPr lvl="2"/>
            <a:r>
              <a:rPr lang="en-US" dirty="0" smtClean="0"/>
              <a:t>A high-level DML </a:t>
            </a:r>
            <a:r>
              <a:rPr lang="en-US" dirty="0"/>
              <a:t>used in a standalone interactive manner is called a </a:t>
            </a:r>
            <a:r>
              <a:rPr lang="en-US" b="1" dirty="0"/>
              <a:t>query language</a:t>
            </a:r>
            <a:r>
              <a:rPr lang="en-US" dirty="0"/>
              <a:t>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Low Level or Procedural Languages: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These must be embedded in a programming language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needs to use </a:t>
            </a:r>
            <a:r>
              <a:rPr lang="en-US" dirty="0" smtClean="0"/>
              <a:t>programming language </a:t>
            </a:r>
            <a:r>
              <a:rPr lang="en-US" dirty="0"/>
              <a:t>constructs, such as looping, to retrieve and process each record from a </a:t>
            </a:r>
            <a:r>
              <a:rPr lang="en-US" dirty="0" smtClean="0"/>
              <a:t>set of </a:t>
            </a:r>
            <a:r>
              <a:rPr lang="en-US" dirty="0"/>
              <a:t>records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DBMS Programming Language Interfaces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Programmer interfaces for embedding DML in a programming languages:</a:t>
            </a:r>
          </a:p>
          <a:p>
            <a:pPr lvl="1" eaLnBrk="1" hangingPunct="1"/>
            <a:r>
              <a:rPr lang="en-US" altLang="en-US" sz="2000" b="1" dirty="0">
                <a:ea typeface="ＭＳ Ｐゴシック" panose="020B0600070205080204" pitchFamily="34" charset="-128"/>
              </a:rPr>
              <a:t>Embedded Approach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e.g</a:t>
            </a:r>
            <a:r>
              <a:rPr lang="en-US" altLang="en-US" sz="2000">
                <a:ea typeface="ＭＳ Ｐゴシック" panose="020B0600070205080204" pitchFamily="34" charset="-128"/>
              </a:rPr>
              <a:t> embedded SQL (for C, C++, etc.), SQLJ (for Java)</a:t>
            </a:r>
          </a:p>
          <a:p>
            <a:pPr lvl="1" eaLnBrk="1" hangingPunct="1"/>
            <a:r>
              <a:rPr lang="en-US" altLang="en-US" sz="2000" b="1" dirty="0">
                <a:ea typeface="ＭＳ Ｐゴシック" panose="020B0600070205080204" pitchFamily="34" charset="-128"/>
              </a:rPr>
              <a:t>Procedure Call Approach</a:t>
            </a:r>
            <a:r>
              <a:rPr lang="en-US" altLang="en-US" sz="2000" dirty="0">
                <a:ea typeface="ＭＳ Ｐゴシック" panose="020B0600070205080204" pitchFamily="34" charset="-128"/>
              </a:rPr>
              <a:t>: e.g. JDBC for Java, ODBC (Open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Databse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Connectivity) for other programming languages as API’s (application programming interfaces)</a:t>
            </a:r>
          </a:p>
          <a:p>
            <a:pPr lvl="1" eaLnBrk="1" hangingPunct="1"/>
            <a:r>
              <a:rPr lang="en-US" altLang="en-US" sz="2000" b="1" dirty="0">
                <a:ea typeface="ＭＳ Ｐゴシック" panose="020B0600070205080204" pitchFamily="34" charset="-128"/>
              </a:rPr>
              <a:t>Database Programming Language Approach</a:t>
            </a:r>
            <a:r>
              <a:rPr lang="en-US" altLang="en-US" sz="2000" dirty="0">
                <a:ea typeface="ＭＳ Ｐゴシック" panose="020B0600070205080204" pitchFamily="34" charset="-128"/>
              </a:rPr>
              <a:t>: e.g. ORACLE has PL/SQL, a programming language based on SQL; language incorporates SQL and its data types as integral components</a:t>
            </a:r>
          </a:p>
          <a:p>
            <a:pPr lvl="1" eaLnBrk="1" hangingPunct="1"/>
            <a:r>
              <a:rPr lang="en-US" altLang="en-US" sz="2000" b="1" dirty="0">
                <a:ea typeface="ＭＳ Ｐゴシック" panose="020B0600070205080204" pitchFamily="34" charset="-128"/>
              </a:rPr>
              <a:t>Scripting Languages: </a:t>
            </a:r>
            <a:r>
              <a:rPr lang="en-US" altLang="en-US" sz="2000" dirty="0">
                <a:ea typeface="ＭＳ Ｐゴシック" panose="020B0600070205080204" pitchFamily="34" charset="-128"/>
              </a:rPr>
              <a:t>PHP (client-side scripting) and Python (server-side scripting) are used to write database programs.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39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</a:t>
            </a:r>
            <a:r>
              <a:rPr lang="en-US" sz="3200" b="1" dirty="0"/>
              <a:t>2</a:t>
            </a: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 smtClean="0"/>
              <a:t>Database </a:t>
            </a:r>
            <a:r>
              <a:rPr lang="en-US" sz="3600" dirty="0"/>
              <a:t>System Concepts </a:t>
            </a:r>
            <a:br>
              <a:rPr lang="en-US" sz="3600" dirty="0"/>
            </a:br>
            <a:r>
              <a:rPr lang="en-US" sz="3600" dirty="0"/>
              <a:t>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Menu-based Interfaces for Web Clients or Browsing </a:t>
            </a:r>
            <a:endParaRPr lang="en-US" dirty="0" smtClean="0"/>
          </a:p>
          <a:p>
            <a:r>
              <a:rPr lang="en-US" dirty="0"/>
              <a:t>Apps for Mobile </a:t>
            </a:r>
            <a:r>
              <a:rPr lang="en-US" dirty="0" smtClean="0"/>
              <a:t>Devices</a:t>
            </a:r>
          </a:p>
          <a:p>
            <a:r>
              <a:rPr lang="en-US" dirty="0"/>
              <a:t>Forms-based </a:t>
            </a:r>
            <a:r>
              <a:rPr lang="en-US" dirty="0" smtClean="0"/>
              <a:t>Interfaces</a:t>
            </a:r>
          </a:p>
          <a:p>
            <a:r>
              <a:rPr lang="en-US" dirty="0"/>
              <a:t>Graphical User Interfaces </a:t>
            </a:r>
            <a:endParaRPr lang="en-US" dirty="0" smtClean="0"/>
          </a:p>
          <a:p>
            <a:r>
              <a:rPr lang="en-US" dirty="0"/>
              <a:t>Natural Language Interfaces </a:t>
            </a:r>
            <a:endParaRPr lang="en-US" dirty="0" smtClean="0"/>
          </a:p>
          <a:p>
            <a:r>
              <a:rPr lang="en-US" dirty="0"/>
              <a:t>Keyword-based Database Search </a:t>
            </a:r>
            <a:endParaRPr lang="en-US" dirty="0" smtClean="0"/>
          </a:p>
          <a:p>
            <a:r>
              <a:rPr lang="en-US" dirty="0"/>
              <a:t>Speech Input and Output </a:t>
            </a:r>
            <a:endParaRPr lang="en-US" dirty="0" smtClean="0"/>
          </a:p>
          <a:p>
            <a:pPr lvl="1"/>
            <a:r>
              <a:rPr lang="en-US" dirty="0"/>
              <a:t>Interfaces for Parametric Users </a:t>
            </a:r>
            <a:endParaRPr lang="en-US" dirty="0" smtClean="0"/>
          </a:p>
          <a:p>
            <a:pPr lvl="1"/>
            <a:r>
              <a:rPr lang="en-US" dirty="0"/>
              <a:t>Interfaces for Parametric Users </a:t>
            </a:r>
          </a:p>
        </p:txBody>
      </p:sp>
    </p:spTree>
    <p:extLst>
      <p:ext uri="{BB962C8B-B14F-4D97-AF65-F5344CB8AC3E}">
        <p14:creationId xmlns:p14="http://schemas.microsoft.com/office/powerpoint/2010/main" val="14213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303213"/>
            <a:ext cx="3991429" cy="419258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Typical DBMS Component Modules</a:t>
            </a:r>
          </a:p>
        </p:txBody>
      </p:sp>
      <p:pic>
        <p:nvPicPr>
          <p:cNvPr id="40964" name="Picture 4" descr="fig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13" y="2632"/>
            <a:ext cx="6843486" cy="68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Data Model: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A set of concepts to describe the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structure</a:t>
            </a:r>
            <a:r>
              <a:rPr lang="en-US" altLang="en-US" sz="2200" dirty="0">
                <a:ea typeface="ＭＳ Ｐゴシック" panose="020B0600070205080204" pitchFamily="34" charset="-128"/>
              </a:rPr>
              <a:t> of a database, the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operations </a:t>
            </a:r>
            <a:r>
              <a:rPr lang="en-US" altLang="en-US" sz="2200" dirty="0">
                <a:ea typeface="ＭＳ Ｐゴシック" panose="020B0600070205080204" pitchFamily="34" charset="-128"/>
              </a:rPr>
              <a:t>for manipulating these structures, and certain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constraints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 that the database should obey.</a:t>
            </a:r>
          </a:p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Data Model Structure and Constraints: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Constructs are used to define the database structure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Constructs typically include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elements </a:t>
            </a:r>
            <a:r>
              <a:rPr lang="en-US" altLang="en-US" sz="2200" dirty="0">
                <a:ea typeface="ＭＳ Ｐゴシック" panose="020B0600070205080204" pitchFamily="34" charset="-128"/>
              </a:rPr>
              <a:t>(and their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data types</a:t>
            </a:r>
            <a:r>
              <a:rPr lang="en-US" altLang="en-US" sz="2200" dirty="0">
                <a:ea typeface="ＭＳ Ｐゴシック" panose="020B0600070205080204" pitchFamily="34" charset="-128"/>
              </a:rPr>
              <a:t>) as well as groups of elements (e.g.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entity, record, table</a:t>
            </a:r>
            <a:r>
              <a:rPr lang="en-US" altLang="en-US" sz="2200" dirty="0">
                <a:ea typeface="ＭＳ Ｐゴシック" panose="020B0600070205080204" pitchFamily="34" charset="-128"/>
              </a:rPr>
              <a:t>), and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relationships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among such groups</a:t>
            </a:r>
          </a:p>
          <a:p>
            <a:pPr lvl="1" eaLnBrk="1" hangingPunct="1"/>
            <a:r>
              <a:rPr lang="en-US" altLang="en-US" sz="2200" b="1" dirty="0">
                <a:ea typeface="ＭＳ Ｐゴシック" panose="020B0600070205080204" pitchFamily="34" charset="-128"/>
              </a:rPr>
              <a:t>Constraints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 specify some restrictions on valid data; these constraints must be enforced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34523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Models (continued)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Data Model Operations: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These operations are used for specifying database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retrievals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updates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Operations on the data model may include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basic model operations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(e.g. generic insert, delete, update) and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 user-defined operations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(e.g.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compute_student_gpa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update_inventory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altLang="en-US" b="1" i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C77A2CBE-27B4-48CE-9580-610025437A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Categories of Data Models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="" xmlns:a16="http://schemas.microsoft.com/office/drawing/2014/main" id="{26239C29-647E-4918-B961-22C0B8BA9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(Also called </a:t>
            </a:r>
            <a:r>
              <a:rPr lang="en-US" altLang="en-US" sz="2000" b="1" i="1" dirty="0"/>
              <a:t>entity-based</a:t>
            </a:r>
            <a:r>
              <a:rPr lang="en-US" altLang="en-US" sz="2000" i="1" dirty="0"/>
              <a:t>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object-based</a:t>
            </a:r>
            <a:r>
              <a:rPr lang="en-US" altLang="en-US" sz="2000" dirty="0"/>
              <a:t> data models.)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/>
              <a:t>Physical </a:t>
            </a:r>
            <a:r>
              <a:rPr lang="en-US" altLang="en-US" sz="2400" b="1" dirty="0"/>
              <a:t>(low-level, internal)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describe details of how data is stored in the computer. These are usually specified in an ad-hoc manner through DBMS design and administration manuals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/>
              <a:t>Implementation </a:t>
            </a:r>
            <a:r>
              <a:rPr lang="en-US" altLang="en-US" sz="2400" b="1" dirty="0"/>
              <a:t>(representational)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fall between the above two, used by many commercial DBMS implementations (e.g. relational data models used in many commercial systems).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/>
              <a:t>Self-Describing </a:t>
            </a:r>
            <a:r>
              <a:rPr lang="en-US" altLang="en-US" sz="2400" b="1" dirty="0"/>
              <a:t>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Combine the description of data with the data values. Examples include XML, key-value stores and some NOSQL systems.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Schemas versus Instances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Database Schema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description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Includes descriptions of the database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structure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data types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and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constraints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on the database.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Schema Diagram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illustrative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component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the schema or an object within the schema, e.g., STUDENT, COURSE.</a:t>
            </a:r>
          </a:p>
        </p:txBody>
      </p:sp>
    </p:spTree>
    <p:extLst>
      <p:ext uri="{BB962C8B-B14F-4D97-AF65-F5344CB8AC3E}">
        <p14:creationId xmlns:p14="http://schemas.microsoft.com/office/powerpoint/2010/main" val="196978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Schemas versus Instances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Database State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actual data stored in a database at 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particular moment in time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 This includes the collection of all the data in the database.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Also called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database instance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(or occurrence or snapshot).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instance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also applied to individual database components, e.g.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record instance, table instance, entity instance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0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Database Schema vs. Database State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State: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Refers to the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content</a:t>
            </a:r>
            <a:r>
              <a:rPr lang="en-US" altLang="en-US" smtClean="0">
                <a:ea typeface="ＭＳ Ｐゴシック" panose="020B0600070205080204" pitchFamily="34" charset="-128"/>
              </a:rPr>
              <a:t> of a database at a moment in time.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Initial Database State: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Refers to the database state when it is initially loaded into the system.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Valid State: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state that satisfies the structure and constraints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6329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Database Schema vs. Database State (continued)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Distinction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database schema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changes very infrequently. 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database state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changes every time the database is updated. </a:t>
            </a: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Schema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also called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intension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State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also called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extension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5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678</TotalTime>
  <Words>1116</Words>
  <Application>Microsoft Office PowerPoint</Application>
  <PresentationFormat>Widescreen</PresentationFormat>
  <Paragraphs>133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Segoe UI</vt:lpstr>
      <vt:lpstr>Segoe UI Light</vt:lpstr>
      <vt:lpstr>Tahoma</vt:lpstr>
      <vt:lpstr>Wingdings</vt:lpstr>
      <vt:lpstr>WelcomeDoc</vt:lpstr>
      <vt:lpstr>CS2005 Database Systems</vt:lpstr>
      <vt:lpstr> 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vs. Database State</vt:lpstr>
      <vt:lpstr>Database Schema vs. Database State (continued)</vt:lpstr>
      <vt:lpstr>Example of a Database Schema</vt:lpstr>
      <vt:lpstr>PowerPoint Presentation</vt:lpstr>
      <vt:lpstr>Three-Schema Architecture</vt:lpstr>
      <vt:lpstr>PowerPoint Presentation</vt:lpstr>
      <vt:lpstr>Three-Schema Architecture</vt:lpstr>
      <vt:lpstr>The three-schema architecture</vt:lpstr>
      <vt:lpstr>Three-Schema Architecture</vt:lpstr>
      <vt:lpstr>Data Independence (continued)</vt:lpstr>
      <vt:lpstr>DBMS Languages</vt:lpstr>
      <vt:lpstr>DBMS Programming Language Interfaces</vt:lpstr>
      <vt:lpstr>DBMS Interfaces </vt:lpstr>
      <vt:lpstr>Typical DBMS Component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150</cp:revision>
  <dcterms:created xsi:type="dcterms:W3CDTF">2021-09-06T03:19:13Z</dcterms:created>
  <dcterms:modified xsi:type="dcterms:W3CDTF">2022-09-03T05:09:24Z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