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5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4" r:id="rId6"/>
    <p:sldId id="266" r:id="rId7"/>
    <p:sldId id="276" r:id="rId8"/>
    <p:sldId id="277" r:id="rId9"/>
    <p:sldId id="278" r:id="rId10"/>
    <p:sldId id="279" r:id="rId11"/>
    <p:sldId id="280" r:id="rId12"/>
    <p:sldId id="281" r:id="rId13"/>
    <p:sldId id="372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4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43" r:id="rId42"/>
    <p:sldId id="308" r:id="rId43"/>
    <p:sldId id="309" r:id="rId44"/>
    <p:sldId id="310" r:id="rId45"/>
    <p:sldId id="311" r:id="rId46"/>
    <p:sldId id="312" r:id="rId47"/>
    <p:sldId id="344" r:id="rId48"/>
    <p:sldId id="313" r:id="rId49"/>
    <p:sldId id="314" r:id="rId50"/>
    <p:sldId id="315" r:id="rId51"/>
    <p:sldId id="316" r:id="rId52"/>
    <p:sldId id="317" r:id="rId53"/>
    <p:sldId id="318" r:id="rId54"/>
    <p:sldId id="347" r:id="rId55"/>
    <p:sldId id="350" r:id="rId56"/>
    <p:sldId id="351" r:id="rId57"/>
    <p:sldId id="352" r:id="rId58"/>
    <p:sldId id="272" r:id="rId59"/>
    <p:sldId id="262" r:id="rId60"/>
    <p:sldId id="407" r:id="rId61"/>
    <p:sldId id="353" r:id="rId62"/>
    <p:sldId id="354" r:id="rId63"/>
    <p:sldId id="355" r:id="rId64"/>
    <p:sldId id="356" r:id="rId65"/>
    <p:sldId id="357" r:id="rId66"/>
    <p:sldId id="348" r:id="rId67"/>
    <p:sldId id="324" r:id="rId68"/>
    <p:sldId id="349" r:id="rId69"/>
    <p:sldId id="363" r:id="rId70"/>
    <p:sldId id="360" r:id="rId71"/>
    <p:sldId id="361" r:id="rId72"/>
    <p:sldId id="362" r:id="rId73"/>
    <p:sldId id="321" r:id="rId74"/>
    <p:sldId id="322" r:id="rId75"/>
    <p:sldId id="326" r:id="rId76"/>
    <p:sldId id="375" r:id="rId77"/>
    <p:sldId id="373" r:id="rId78"/>
    <p:sldId id="374" r:id="rId79"/>
    <p:sldId id="376" r:id="rId80"/>
    <p:sldId id="377" r:id="rId81"/>
    <p:sldId id="378" r:id="rId82"/>
    <p:sldId id="379" r:id="rId83"/>
    <p:sldId id="400" r:id="rId84"/>
    <p:sldId id="401" r:id="rId85"/>
    <p:sldId id="402" r:id="rId86"/>
    <p:sldId id="368" r:id="rId87"/>
    <p:sldId id="395" r:id="rId88"/>
    <p:sldId id="385" r:id="rId89"/>
    <p:sldId id="389" r:id="rId90"/>
    <p:sldId id="366" r:id="rId91"/>
    <p:sldId id="393" r:id="rId92"/>
    <p:sldId id="394" r:id="rId93"/>
    <p:sldId id="391" r:id="rId94"/>
    <p:sldId id="330" r:id="rId95"/>
    <p:sldId id="342" r:id="rId96"/>
    <p:sldId id="396" r:id="rId97"/>
    <p:sldId id="403" r:id="rId98"/>
    <p:sldId id="404" r:id="rId99"/>
    <p:sldId id="405" r:id="rId100"/>
    <p:sldId id="406" r:id="rId101"/>
    <p:sldId id="399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Farrukh Saleem" initials="DFS" lastIdx="2" clrIdx="0">
    <p:extLst>
      <p:ext uri="{19B8F6BF-5375-455C-9EA6-DF929625EA0E}">
        <p15:presenceInfo xmlns:p15="http://schemas.microsoft.com/office/powerpoint/2012/main" userId="Dr. Farrukh Sale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9464" autoAdjust="0"/>
  </p:normalViewPr>
  <p:slideViewPr>
    <p:cSldViewPr>
      <p:cViewPr varScale="1">
        <p:scale>
          <a:sx n="61" d="100"/>
          <a:sy n="61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B8F4-EB21-4AB0-A514-4D64B7869DD5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EB7-C754-4127-8BDC-9706E4914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al_problem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raph_isomorphism" TargetMode="External"/><Relationship Id="rId4" Type="http://schemas.openxmlformats.org/officeDocument/2006/relationships/hyperlink" Target="https://en.wikipedia.org/wiki/Graph_(discrete_mathematics)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137550e5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137550e5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91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30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9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46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08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77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4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02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798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02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5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39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740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637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178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556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332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3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452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807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121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81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606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35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90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492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411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134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471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34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42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Examples, we have covered in NP are vertex cover, set cover, TSP etc.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78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P=NP ? is the biggest question which is still unsolved. to solve this you have to prove either way given below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1.if P=NP then give solution for the algorithm in NP solved by deterministic algorithm (means possible in theory as well as in practice)in polynomial time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2.if not then prove that the algorithm in NP will take minimum exponential time to solve and it can not be solved in polynomial time by using deterministic algorithm.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problem in NP-Hard cannot be solved in polynomial time, until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 = NP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If a problem is proved to be NPC, there is no need to waste time on trying to find an efficient algorithm for it. Instead, we can focus on design approximation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634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665BE-3F56-4F0A-8CFA-304B97105FDF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04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3304D-3493-452C-88AD-226A57A2B59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NP-hard means “at least as hard as an NP-complete problem.“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NP-complete problems—for which no efficient solution is believed to exist.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 polynomial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known but it is also not proven that in future there will be no polynomial algorithm for NP complete.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it is open-Question )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isomorphism 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problem"/>
              </a:rPr>
              <a:t>computational 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determining whether two finite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aph (discrete mathematics)"/>
              </a:rPr>
              <a:t>graphs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aph isomorphism"/>
              </a:rPr>
              <a:t>isomorphic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Hardest Problem are those problem which even can not be verified in Polynomial 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Satisfiability problem complexity : </a:t>
            </a:r>
            <a:r>
              <a:rPr lang="en" sz="12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200" baseline="300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TSP = </a:t>
            </a:r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en" sz="12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  <a:r>
              <a:rPr lang="en" sz="1200" baseline="300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" sz="12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200" baseline="300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1044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755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chemeClr val="tx2"/>
                </a:solidFill>
              </a:rPr>
              <a:t>We say that problem A is “as easy as” problem B.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012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A7417-3CB6-45D2-B395-5D0B14D683D4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3598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820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650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8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8756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231503f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231503f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80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1991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Independent-set set to Vertex Cover = V-Answer</a:t>
            </a:r>
            <a:r>
              <a:rPr lang="en-US" baseline="0" dirty="0"/>
              <a:t> of </a:t>
            </a:r>
            <a:r>
              <a:rPr lang="en-US" dirty="0"/>
              <a:t>Independent-set</a:t>
            </a:r>
            <a:r>
              <a:rPr lang="en-US" baseline="0" dirty="0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429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051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already</a:t>
            </a:r>
            <a:r>
              <a:rPr lang="en-US" baseline="0" dirty="0"/>
              <a:t> have solution of Independent Set (Problem A), and we want to use the same solution of Problem A for Problem B (Vertex Cover), and this mapping of solution A to solution B (solution B needs to find out), must be in polynomial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772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verify in P-time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41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Indepenset set to Vertex Cover = V-Answer</a:t>
            </a:r>
            <a:r>
              <a:rPr lang="en-US" baseline="0" dirty="0"/>
              <a:t> of </a:t>
            </a:r>
            <a:r>
              <a:rPr lang="en-US" baseline="0" dirty="0" err="1"/>
              <a:t>indepense</a:t>
            </a:r>
            <a:r>
              <a:rPr lang="en-US" baseline="0" dirty="0"/>
              <a:t> set(V)</a:t>
            </a:r>
          </a:p>
          <a:p>
            <a:endParaRPr lang="en-US" baseline="0" dirty="0"/>
          </a:p>
          <a:p>
            <a:r>
              <a:rPr lang="en-US" baseline="0" dirty="0"/>
              <a:t>Compliment graph of </a:t>
            </a:r>
            <a:r>
              <a:rPr lang="en-US" baseline="0" dirty="0" err="1"/>
              <a:t>indepenset</a:t>
            </a:r>
            <a:r>
              <a:rPr lang="en-US" baseline="0" dirty="0"/>
              <a:t> set in </a:t>
            </a:r>
            <a:r>
              <a:rPr lang="en-US" baseline="0" dirty="0" err="1"/>
              <a:t>cliqie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874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vertex of</a:t>
            </a:r>
            <a:r>
              <a:rPr lang="en-US" baseline="0" dirty="0"/>
              <a:t> </a:t>
            </a:r>
            <a:r>
              <a:rPr lang="en-US" dirty="0"/>
              <a:t>S contained each other.</a:t>
            </a:r>
            <a:r>
              <a:rPr lang="en-US" baseline="0" dirty="0"/>
              <a:t> (Mesh Connected)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7FEB7-C754-4127-8BDC-9706E4914167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1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00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44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15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5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350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50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5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5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notesSlide" Target="../notesSlides/notesSlide53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21" Type="http://schemas.openxmlformats.org/officeDocument/2006/relationships/tags" Target="../tags/tag75.xml"/><Relationship Id="rId34" Type="http://schemas.openxmlformats.org/officeDocument/2006/relationships/tags" Target="../tags/tag88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notesSlide" Target="../notesSlides/notesSlide54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tags" Target="../tags/tag83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tags" Target="../tags/tag85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8" Type="http://schemas.openxmlformats.org/officeDocument/2006/relationships/tags" Target="../tags/tag62.xml"/><Relationship Id="rId3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notesSlide" Target="../notesSlides/notesSlide55.xml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tags" Target="../tags/tag135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pl-PL" altLang="zh-CN" sz="3200" dirty="0"/>
              <a:t>NP-Completeness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838200" y="4038600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Some Slides 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GB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Provided by: </a:t>
            </a:r>
            <a:r>
              <a:rPr lang="en-GB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Dr.</a:t>
            </a:r>
            <a:r>
              <a:rPr lang="en-GB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Atif Tahir, </a:t>
            </a:r>
            <a:r>
              <a:rPr lang="en-GB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Waheed</a:t>
            </a:r>
            <a:r>
              <a:rPr lang="en-GB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Ahmed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GB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Presented by: Farrukh Salim Shaikh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48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92530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sz="3600" dirty="0"/>
              <a:t>3-satisfiability reduces to independent set  </a:t>
            </a:r>
            <a:endParaRPr lang="en-GB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6" y="990600"/>
            <a:ext cx="79533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" y="1998679"/>
            <a:ext cx="911807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79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" y="1143000"/>
            <a:ext cx="8940369" cy="521208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Cook-Levin theorem shows that 3-SAT is a “universal”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 total weigh of a MST of graph G is 20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algorithm can produce some spanning trees, and they are not MSTs, but their total weights are always smaller than 25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is the approximation ratio?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25/20 = 1.25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algorithm is called?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1.25-approximation algorithm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88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87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4AB4F-31DE-4B6F-9E13-E8832982E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Vertex-cover problem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DCA161-8B7E-4FBD-B285-A882A7CB9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97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51" r="-1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95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134" name="Google Shape;134;p20"/>
          <p:cNvCxnSpPr>
            <a:stCxn id="128" idx="4"/>
            <a:endCxn id="127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20"/>
          <p:cNvCxnSpPr>
            <a:stCxn id="128" idx="6"/>
            <a:endCxn id="129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20"/>
          <p:cNvCxnSpPr>
            <a:stCxn id="129" idx="6"/>
            <a:endCxn id="130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20"/>
          <p:cNvCxnSpPr>
            <a:stCxn id="129" idx="4"/>
            <a:endCxn id="132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20"/>
          <p:cNvCxnSpPr>
            <a:stCxn id="130" idx="5"/>
            <a:endCxn id="133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20"/>
          <p:cNvCxnSpPr>
            <a:stCxn id="130" idx="4"/>
            <a:endCxn id="131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20"/>
          <p:cNvCxnSpPr>
            <a:stCxn id="132" idx="6"/>
            <a:endCxn id="131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20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why?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(5, 6), (3, 6) and (3, 7) are not covered by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156" name="Google Shape;156;p21"/>
          <p:cNvCxnSpPr>
            <a:stCxn id="150" idx="4"/>
            <a:endCxn id="149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7" name="Google Shape;157;p21"/>
          <p:cNvCxnSpPr>
            <a:stCxn id="150" idx="6"/>
            <a:endCxn id="151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8" name="Google Shape;158;p21"/>
          <p:cNvCxnSpPr>
            <a:stCxn id="151" idx="6"/>
            <a:endCxn id="152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21"/>
          <p:cNvCxnSpPr>
            <a:stCxn id="151" idx="4"/>
            <a:endCxn id="154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0" name="Google Shape;160;p21"/>
          <p:cNvCxnSpPr>
            <a:stCxn id="152" idx="5"/>
            <a:endCxn id="155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2" idx="4"/>
            <a:endCxn id="153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162;p21"/>
          <p:cNvCxnSpPr>
            <a:stCxn id="154" idx="6"/>
            <a:endCxn id="153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3" name="Google Shape;163;p21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why?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(3, 7) is not covered by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3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178" name="Google Shape;178;p22"/>
          <p:cNvCxnSpPr>
            <a:stCxn id="172" idx="4"/>
            <a:endCxn id="171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Google Shape;179;p22"/>
          <p:cNvCxnSpPr>
            <a:stCxn id="172" idx="6"/>
            <a:endCxn id="173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22"/>
          <p:cNvCxnSpPr>
            <a:stCxn id="173" idx="6"/>
            <a:endCxn id="174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2"/>
          <p:cNvCxnSpPr>
            <a:stCxn id="173" idx="4"/>
            <a:endCxn id="176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2"/>
          <p:cNvCxnSpPr>
            <a:stCxn id="174" idx="5"/>
            <a:endCxn id="177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2"/>
          <p:cNvCxnSpPr>
            <a:stCxn id="174" idx="4"/>
            <a:endCxn id="175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2"/>
          <p:cNvCxnSpPr>
            <a:stCxn id="176" idx="6"/>
            <a:endCxn id="175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5" name="Google Shape;185;p2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78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01" name="Google Shape;201;p23"/>
          <p:cNvCxnSpPr>
            <a:stCxn id="195" idx="4"/>
            <a:endCxn id="194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23"/>
          <p:cNvCxnSpPr>
            <a:stCxn id="195" idx="6"/>
            <a:endCxn id="196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23"/>
          <p:cNvCxnSpPr>
            <a:stCxn id="196" idx="6"/>
            <a:endCxn id="197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4" name="Google Shape;204;p23"/>
          <p:cNvCxnSpPr>
            <a:stCxn id="196" idx="4"/>
            <a:endCxn id="199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23"/>
          <p:cNvCxnSpPr>
            <a:stCxn id="197" idx="5"/>
            <a:endCxn id="200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23"/>
          <p:cNvCxnSpPr>
            <a:stCxn id="197" idx="4"/>
            <a:endCxn id="198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23"/>
          <p:cNvCxnSpPr>
            <a:stCxn id="199" idx="6"/>
            <a:endCxn id="198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8" name="Google Shape;208;p23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39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24" name="Google Shape;224;p24"/>
          <p:cNvCxnSpPr>
            <a:stCxn id="218" idx="4"/>
            <a:endCxn id="217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5" name="Google Shape;225;p24"/>
          <p:cNvCxnSpPr>
            <a:stCxn id="218" idx="6"/>
            <a:endCxn id="219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>
            <a:stCxn id="219" idx="6"/>
            <a:endCxn id="220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>
            <a:stCxn id="219" idx="4"/>
            <a:endCxn id="222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8" name="Google Shape;228;p24"/>
          <p:cNvCxnSpPr>
            <a:stCxn id="220" idx="5"/>
            <a:endCxn id="223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9" name="Google Shape;229;p24"/>
          <p:cNvCxnSpPr>
            <a:stCxn id="220" idx="4"/>
            <a:endCxn id="221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2" idx="6"/>
            <a:endCxn id="221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1" name="Google Shape;231;p24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12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</a:t>
                </a:r>
              </a:p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18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47" name="Google Shape;247;p25"/>
          <p:cNvCxnSpPr>
            <a:stCxn id="241" idx="4"/>
            <a:endCxn id="240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8" name="Google Shape;248;p25"/>
          <p:cNvCxnSpPr>
            <a:stCxn id="241" idx="6"/>
            <a:endCxn id="242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9" name="Google Shape;249;p25"/>
          <p:cNvCxnSpPr>
            <a:stCxn id="242" idx="6"/>
            <a:endCxn id="243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0" name="Google Shape;250;p25"/>
          <p:cNvCxnSpPr>
            <a:stCxn id="242" idx="4"/>
            <a:endCxn id="245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1" name="Google Shape;251;p25"/>
          <p:cNvCxnSpPr>
            <a:stCxn id="243" idx="5"/>
            <a:endCxn id="246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2" name="Google Shape;252;p25"/>
          <p:cNvCxnSpPr>
            <a:stCxn id="243" idx="4"/>
            <a:endCxn id="244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3" name="Google Shape;253;p25"/>
          <p:cNvCxnSpPr>
            <a:stCxn id="245" idx="6"/>
            <a:endCxn id="244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25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2211224" y="6400800"/>
            <a:ext cx="608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3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Vertex-cover problem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Given a undirected graph, find a vertex cover with minimum size.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011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76" name="Google Shape;276;p27"/>
          <p:cNvCxnSpPr>
            <a:stCxn id="270" idx="4"/>
            <a:endCxn id="269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7" name="Google Shape;277;p27"/>
          <p:cNvCxnSpPr>
            <a:stCxn id="270" idx="6"/>
            <a:endCxn id="271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8" name="Google Shape;278;p27"/>
          <p:cNvCxnSpPr>
            <a:stCxn id="271" idx="6"/>
            <a:endCxn id="272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9" name="Google Shape;279;p27"/>
          <p:cNvCxnSpPr>
            <a:stCxn id="271" idx="4"/>
            <a:endCxn id="274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0" name="Google Shape;280;p27"/>
          <p:cNvCxnSpPr>
            <a:stCxn id="272" idx="5"/>
            <a:endCxn id="275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1" name="Google Shape;281;p27"/>
          <p:cNvCxnSpPr>
            <a:stCxn id="272" idx="4"/>
            <a:endCxn id="273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2" name="Google Shape;282;p27"/>
          <p:cNvCxnSpPr>
            <a:stCxn id="274" idx="6"/>
            <a:endCxn id="273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3" name="Google Shape;283;p27"/>
          <p:cNvSpPr txBox="1"/>
          <p:nvPr/>
        </p:nvSpPr>
        <p:spPr>
          <a:xfrm>
            <a:off x="3048000" y="51816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minimum vertex-cover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40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0" t="-3503" b="-5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313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02" name="Google Shape;302;p29"/>
          <p:cNvCxnSpPr>
            <a:stCxn id="296" idx="4"/>
            <a:endCxn id="295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3" name="Google Shape;303;p29"/>
          <p:cNvCxnSpPr>
            <a:stCxn id="296" idx="6"/>
            <a:endCxn id="297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4" name="Google Shape;304;p29"/>
          <p:cNvCxnSpPr>
            <a:stCxn id="297" idx="6"/>
            <a:endCxn id="298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5" name="Google Shape;305;p29"/>
          <p:cNvCxnSpPr>
            <a:stCxn id="297" idx="4"/>
            <a:endCxn id="300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6" name="Google Shape;306;p29"/>
          <p:cNvCxnSpPr>
            <a:stCxn id="298" idx="5"/>
            <a:endCxn id="301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7" name="Google Shape;307;p29"/>
          <p:cNvCxnSpPr>
            <a:stCxn id="298" idx="4"/>
            <a:endCxn id="299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8" name="Google Shape;308;p29"/>
          <p:cNvCxnSpPr>
            <a:stCxn id="300" idx="6"/>
            <a:endCxn id="299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29"/>
          <p:cNvSpPr/>
          <p:nvPr/>
        </p:nvSpPr>
        <p:spPr>
          <a:xfrm>
            <a:off x="76200" y="1539681"/>
            <a:ext cx="3429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00" t="-892" r="-1067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22" name="Google Shape;322;p30"/>
          <p:cNvCxnSpPr>
            <a:stCxn id="316" idx="4"/>
            <a:endCxn id="315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3" name="Google Shape;323;p30"/>
          <p:cNvCxnSpPr>
            <a:stCxn id="316" idx="6"/>
            <a:endCxn id="317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4" name="Google Shape;324;p30"/>
          <p:cNvCxnSpPr>
            <a:stCxn id="317" idx="6"/>
            <a:endCxn id="318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5" name="Google Shape;325;p30"/>
          <p:cNvCxnSpPr>
            <a:stCxn id="317" idx="4"/>
            <a:endCxn id="320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6" name="Google Shape;326;p30"/>
          <p:cNvCxnSpPr>
            <a:stCxn id="318" idx="5"/>
            <a:endCxn id="321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7" name="Google Shape;327;p30"/>
          <p:cNvCxnSpPr>
            <a:stCxn id="318" idx="4"/>
            <a:endCxn id="319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8" name="Google Shape;328;p30"/>
          <p:cNvCxnSpPr>
            <a:stCxn id="320" idx="6"/>
            <a:endCxn id="319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9" name="Google Shape;329;p30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then a vertex cover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Size?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far from optimal one?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Max(6/3, 3/6) = 2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4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47" name="Google Shape;347;p31"/>
          <p:cNvCxnSpPr>
            <a:stCxn id="341" idx="4"/>
            <a:endCxn id="340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1"/>
          <p:cNvCxnSpPr>
            <a:stCxn id="341" idx="6"/>
            <a:endCxn id="342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1"/>
          <p:cNvCxnSpPr>
            <a:stCxn id="342" idx="6"/>
            <a:endCxn id="343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0" name="Google Shape;350;p31"/>
          <p:cNvCxnSpPr>
            <a:stCxn id="342" idx="4"/>
            <a:endCxn id="345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31"/>
          <p:cNvCxnSpPr>
            <a:stCxn id="343" idx="5"/>
            <a:endCxn id="346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2" name="Google Shape;352;p31"/>
          <p:cNvCxnSpPr>
            <a:stCxn id="343" idx="4"/>
            <a:endCxn id="344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3" name="Google Shape;353;p31"/>
          <p:cNvCxnSpPr>
            <a:stCxn id="345" idx="6"/>
            <a:endCxn id="344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4" name="Google Shape;354;p31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67" name="Google Shape;367;p32"/>
          <p:cNvCxnSpPr>
            <a:stCxn id="361" idx="4"/>
            <a:endCxn id="360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8" name="Google Shape;368;p32"/>
          <p:cNvCxnSpPr>
            <a:stCxn id="361" idx="6"/>
            <a:endCxn id="362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9" name="Google Shape;369;p32"/>
          <p:cNvCxnSpPr>
            <a:stCxn id="362" idx="6"/>
            <a:endCxn id="363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0" name="Google Shape;370;p32"/>
          <p:cNvCxnSpPr>
            <a:stCxn id="362" idx="4"/>
            <a:endCxn id="365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1" name="Google Shape;371;p32"/>
          <p:cNvCxnSpPr>
            <a:stCxn id="363" idx="5"/>
            <a:endCxn id="366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2" name="Google Shape;372;p32"/>
          <p:cNvCxnSpPr>
            <a:stCxn id="363" idx="4"/>
            <a:endCxn id="364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3" name="Google Shape;373;p32"/>
          <p:cNvCxnSpPr>
            <a:stCxn id="365" idx="6"/>
            <a:endCxn id="364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4" name="Google Shape;374;p3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then a vertex cover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Size?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far from optimal one?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Max(4/3, 3/4) = 1.33</a:t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8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5DE-36CD-4221-A7A7-F61D305F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Applications of Vertex Cover Problem (VC)</a:t>
            </a:r>
            <a:endParaRPr lang="LID4096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4B4E-7BCA-442A-B080-5A5E6AC4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292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Minimum Vertex Cover (MVC) problem comes into play in scheduling problems.</a:t>
            </a:r>
          </a:p>
          <a:p>
            <a:endParaRPr lang="en-US" dirty="0"/>
          </a:p>
          <a:p>
            <a:r>
              <a:rPr lang="en-US" dirty="0"/>
              <a:t>A scheduling problem can be modeled as a graph, where the vertices represent tasks or times, and an edge between vertices means that a conflict exists between those times or tasks.</a:t>
            </a:r>
          </a:p>
          <a:p>
            <a:endParaRPr lang="en-US" dirty="0"/>
          </a:p>
          <a:p>
            <a:r>
              <a:rPr lang="en-US" dirty="0"/>
              <a:t>Finding the minimum number of tasks that needs to be removed in order to resolve all conflicts is equivalent to finding a minimum vertex cover.</a:t>
            </a:r>
          </a:p>
          <a:p>
            <a:endParaRPr lang="en-US" dirty="0"/>
          </a:p>
          <a:p>
            <a:r>
              <a:rPr lang="en-US" dirty="0"/>
              <a:t>[Carruthers, Sarah, Ulrike </a:t>
            </a:r>
            <a:r>
              <a:rPr lang="en-US" dirty="0" err="1"/>
              <a:t>Stege</a:t>
            </a:r>
            <a:r>
              <a:rPr lang="en-US" dirty="0"/>
              <a:t>, and Michael Masson. "Human performance on hard non-Euclidean graph problems: Vertex cover." (2012).]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80C25-E398-4706-A97E-BC510F03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09" y="1417638"/>
            <a:ext cx="2998591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3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APPROX-VERTEX-COVER</a:t>
            </a:r>
            <a:r>
              <a:rPr lang="en-US"/>
              <a:t>(G) is a 2-approximation algorithm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the size of minimum vertex-cover is </a:t>
            </a:r>
            <a:r>
              <a:rPr lang="en-US" i="1"/>
              <a:t>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vertex-cover produced by </a:t>
            </a:r>
            <a:r>
              <a:rPr lang="en-US" b="1"/>
              <a:t>APPROX-VERTEX-COVER </a:t>
            </a:r>
            <a:r>
              <a:rPr lang="en-US"/>
              <a:t>is at most 2</a:t>
            </a:r>
            <a:r>
              <a:rPr lang="en-US" i="1"/>
              <a:t>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4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Are the polynomial-time?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r>
                  <a:rPr lang="en-US" dirty="0"/>
                  <a:t>Problems with polynomial-time algorithms are considered as tractable</a:t>
                </a:r>
              </a:p>
              <a:p>
                <a:r>
                  <a:rPr lang="en-US" dirty="0"/>
                  <a:t>With polynomial-time, we can define </a:t>
                </a:r>
                <a:r>
                  <a:rPr lang="en-US" b="1" dirty="0"/>
                  <a:t>P</a:t>
                </a:r>
                <a:r>
                  <a:rPr lang="en-US" dirty="0"/>
                  <a:t> problems, and </a:t>
                </a:r>
                <a:r>
                  <a:rPr lang="en-US" b="1" dirty="0"/>
                  <a:t>NP</a:t>
                </a:r>
                <a:r>
                  <a:rPr lang="en-US" dirty="0"/>
                  <a:t> problems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32" t="-26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198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95E969-8C7E-4D75-86CF-1D5F01067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Traveling-salesman problem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025FA72-869D-424F-B6B6-B888ED4B3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80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Traveling-salesman problem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Traveling-salesman problem (TSP):</a:t>
            </a:r>
            <a:endParaRPr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dirty="0"/>
              <a:t>Given a weighted, undirected graph with V &gt;= 3, start from certain vertex, find a </a:t>
            </a:r>
            <a:r>
              <a:rPr lang="en-US" b="1" dirty="0"/>
              <a:t>minimum</a:t>
            </a:r>
            <a:r>
              <a:rPr lang="en-US" dirty="0"/>
              <a:t> route visit each vertices once, and return to the original vertex. </a:t>
            </a:r>
            <a:endParaRPr dirty="0"/>
          </a:p>
        </p:txBody>
      </p:sp>
      <p:sp>
        <p:nvSpPr>
          <p:cNvPr id="398" name="Google Shape;398;p35"/>
          <p:cNvSpPr/>
          <p:nvPr/>
        </p:nvSpPr>
        <p:spPr>
          <a:xfrm>
            <a:off x="3429000" y="57906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3429000" y="41904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4914900" y="41904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4914900" y="57906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02" name="Google Shape;402;p35"/>
          <p:cNvCxnSpPr>
            <a:stCxn id="399" idx="4"/>
            <a:endCxn id="398" idx="0"/>
          </p:cNvCxnSpPr>
          <p:nvPr/>
        </p:nvCxnSpPr>
        <p:spPr>
          <a:xfrm>
            <a:off x="3695700" y="4723825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35"/>
          <p:cNvCxnSpPr>
            <a:stCxn id="399" idx="6"/>
            <a:endCxn id="400" idx="2"/>
          </p:cNvCxnSpPr>
          <p:nvPr/>
        </p:nvCxnSpPr>
        <p:spPr>
          <a:xfrm>
            <a:off x="3962400" y="445712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4" name="Google Shape;404;p35"/>
          <p:cNvCxnSpPr>
            <a:stCxn id="400" idx="4"/>
            <a:endCxn id="401" idx="0"/>
          </p:cNvCxnSpPr>
          <p:nvPr/>
        </p:nvCxnSpPr>
        <p:spPr>
          <a:xfrm>
            <a:off x="5181600" y="4723825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5" name="Google Shape;405;p35"/>
          <p:cNvCxnSpPr>
            <a:stCxn id="398" idx="6"/>
            <a:endCxn id="401" idx="2"/>
          </p:cNvCxnSpPr>
          <p:nvPr/>
        </p:nvCxnSpPr>
        <p:spPr>
          <a:xfrm>
            <a:off x="3962400" y="605732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6" name="Google Shape;406;p35"/>
          <p:cNvCxnSpPr>
            <a:stCxn id="399" idx="5"/>
            <a:endCxn id="401" idx="1"/>
          </p:cNvCxnSpPr>
          <p:nvPr/>
        </p:nvCxnSpPr>
        <p:spPr>
          <a:xfrm>
            <a:off x="3884285" y="4645710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7" name="Google Shape;407;p35"/>
          <p:cNvCxnSpPr>
            <a:stCxn id="398" idx="7"/>
            <a:endCxn id="400" idx="3"/>
          </p:cNvCxnSpPr>
          <p:nvPr/>
        </p:nvCxnSpPr>
        <p:spPr>
          <a:xfrm rot="10800000" flipH="1">
            <a:off x="3884285" y="4645640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35"/>
          <p:cNvSpPr txBox="1"/>
          <p:nvPr/>
        </p:nvSpPr>
        <p:spPr>
          <a:xfrm>
            <a:off x="4166409" y="406437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3385802" y="50286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5181600" y="5109701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4286250" y="60573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428055" y="4694079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dirty="0"/>
          </a:p>
        </p:txBody>
      </p:sp>
      <p:sp>
        <p:nvSpPr>
          <p:cNvPr id="413" name="Google Shape;413;p35"/>
          <p:cNvSpPr txBox="1"/>
          <p:nvPr/>
        </p:nvSpPr>
        <p:spPr>
          <a:xfrm>
            <a:off x="4568374" y="5294367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646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TSP is a NP-complete problem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There is </a:t>
            </a:r>
            <a:r>
              <a:rPr lang="en-US" b="1" dirty="0"/>
              <a:t>no polynomial-time approximation</a:t>
            </a:r>
            <a:r>
              <a:rPr lang="en-US" dirty="0"/>
              <a:t> algorithm with a </a:t>
            </a:r>
            <a:r>
              <a:rPr lang="en-US" b="1" dirty="0"/>
              <a:t>constant approximation ratio</a:t>
            </a:r>
            <a:r>
              <a:rPr lang="en-US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Another strategy to solve NPC problem: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Solve a special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917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Triangle inequality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Weight(u, v) &lt;= Weight(u, w) + Weight(w, v)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all the edges are defined as the distance on a 2D map, the triangle inequality is true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the TSPs where the triangle inequality is true: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is a 2-approximation polynomial time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64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0ED1-5210-4CBA-B9B3-62B12A3D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TSP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FDB6-5715-415E-985B-3B4AD389B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 TSP is an special case of the TSP that satisfies the triangle inequality.</a:t>
            </a:r>
          </a:p>
          <a:p>
            <a:r>
              <a:rPr lang="en-US" dirty="0"/>
              <a:t>Each vertex should be connected with every other vertex.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6708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Minimum Spanning Tree;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Creating a Cycle;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Removing Redundant Visits;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61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0D8-EB78-4561-A131-12EF350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TSP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A65A-5E7E-4245-8C7B-C3907F4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08EB2-9CF3-4B31-82D9-070959D0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96852"/>
            <a:ext cx="76295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64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9C60-6A79-4117-A351-5CF2DEC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MST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A8E7-675E-4E43-95E4-22F6F1A3B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53DD-D0E6-4E30-8CF5-E79331BE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55920"/>
            <a:ext cx="7658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8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3338-5658-4D12-9C98-37BA2935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028"/>
            <a:ext cx="8229600" cy="1143000"/>
          </a:xfrm>
        </p:spPr>
        <p:txBody>
          <a:bodyPr/>
          <a:lstStyle/>
          <a:p>
            <a:r>
              <a:rPr lang="en-US" dirty="0"/>
              <a:t>Step 2: Creating a cycle - using DFS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ADFC-A0F0-4585-A3AD-AE2EBB396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630C8-3535-4A68-8A00-26624DE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8" y="944043"/>
            <a:ext cx="7731066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time.  </a:t>
            </a:r>
          </a:p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6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4B0-79EA-495E-A8F4-D7349DD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Removing Redundant Visits of DFS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47B4-F6B2-4F5E-85F8-DA3B7AAC9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33680-6126-49AE-BD90-6FA95BB9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4" y="1309004"/>
            <a:ext cx="7197264" cy="543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0" y="4720852"/>
            <a:ext cx="25113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MR12"/>
              </a:rPr>
              <a:t>S,M,E,B,C,A with weight 64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2065912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Claim:</a:t>
            </a:r>
            <a:r>
              <a:rPr lang="en-US" sz="2800" dirty="0">
                <a:solidFill>
                  <a:schemeClr val="accent1"/>
                </a:solidFill>
              </a:rPr>
              <a:t> The weight of the MST M is less than OPT, the weight of the TSP solution T.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i.e. OPT = w(T)</a:t>
            </a:r>
          </a:p>
          <a:p>
            <a:r>
              <a:rPr lang="en-US" dirty="0"/>
              <a:t>Take T and remove an edge e. T is now a spanning tree.</a:t>
            </a:r>
          </a:p>
          <a:p>
            <a:r>
              <a:rPr lang="en-US" dirty="0"/>
              <a:t>Because M is the MST, </a:t>
            </a:r>
          </a:p>
          <a:p>
            <a:pPr lvl="1"/>
            <a:r>
              <a:rPr lang="en-US" dirty="0"/>
              <a:t>w(M) ≤ w(T−e) </a:t>
            </a:r>
          </a:p>
          <a:p>
            <a:pPr lvl="1"/>
            <a:r>
              <a:rPr lang="en-US" dirty="0"/>
              <a:t>w(M) ≤ w(T)−w(e) </a:t>
            </a:r>
          </a:p>
          <a:p>
            <a:pPr lvl="1"/>
            <a:r>
              <a:rPr lang="en-US" dirty="0"/>
              <a:t>w(M) ≤ OPT−w(e)</a:t>
            </a:r>
          </a:p>
          <a:p>
            <a:r>
              <a:rPr lang="en-US" dirty="0"/>
              <a:t>Therefore, w(M) &lt; OPT.</a:t>
            </a:r>
          </a:p>
          <a:p>
            <a:r>
              <a:rPr lang="en-US" dirty="0">
                <a:solidFill>
                  <a:schemeClr val="accent1"/>
                </a:solidFill>
              </a:rPr>
              <a:t>Because each edge is used exactly twice during a depth first search on a tree (once descending, once ascending)</a:t>
            </a:r>
          </a:p>
          <a:p>
            <a:r>
              <a:rPr lang="en-US" dirty="0">
                <a:solidFill>
                  <a:schemeClr val="accent1"/>
                </a:solidFill>
              </a:rPr>
              <a:t>w(W) = 2 * w(M) &lt; 2 * OPT.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74E57-AC47-4A30-AE40-DCDBFBB67560}"/>
              </a:ext>
            </a:extLst>
          </p:cNvPr>
          <p:cNvSpPr/>
          <p:nvPr/>
        </p:nvSpPr>
        <p:spPr>
          <a:xfrm>
            <a:off x="8536759" y="63234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≤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9798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3329694" y="39431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3329694" y="23429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4815594" y="23429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4815594" y="39431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41" name="Google Shape;441;p39"/>
          <p:cNvCxnSpPr>
            <a:stCxn id="438" idx="4"/>
            <a:endCxn id="437" idx="0"/>
          </p:cNvCxnSpPr>
          <p:nvPr/>
        </p:nvCxnSpPr>
        <p:spPr>
          <a:xfrm>
            <a:off x="3596394" y="2876349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2" name="Google Shape;442;p39"/>
          <p:cNvCxnSpPr>
            <a:stCxn id="438" idx="6"/>
            <a:endCxn id="439" idx="2"/>
          </p:cNvCxnSpPr>
          <p:nvPr/>
        </p:nvCxnSpPr>
        <p:spPr>
          <a:xfrm>
            <a:off x="3863094" y="2609649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p39"/>
          <p:cNvCxnSpPr>
            <a:stCxn id="439" idx="4"/>
            <a:endCxn id="440" idx="0"/>
          </p:cNvCxnSpPr>
          <p:nvPr/>
        </p:nvCxnSpPr>
        <p:spPr>
          <a:xfrm>
            <a:off x="5082294" y="2876349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p39"/>
          <p:cNvCxnSpPr>
            <a:stCxn id="437" idx="6"/>
            <a:endCxn id="440" idx="2"/>
          </p:cNvCxnSpPr>
          <p:nvPr/>
        </p:nvCxnSpPr>
        <p:spPr>
          <a:xfrm>
            <a:off x="3863094" y="4209849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9"/>
          <p:cNvCxnSpPr>
            <a:stCxn id="438" idx="5"/>
            <a:endCxn id="440" idx="1"/>
          </p:cNvCxnSpPr>
          <p:nvPr/>
        </p:nvCxnSpPr>
        <p:spPr>
          <a:xfrm>
            <a:off x="3784980" y="2798234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39"/>
          <p:cNvCxnSpPr>
            <a:stCxn id="437" idx="7"/>
            <a:endCxn id="439" idx="3"/>
          </p:cNvCxnSpPr>
          <p:nvPr/>
        </p:nvCxnSpPr>
        <p:spPr>
          <a:xfrm rot="10800000" flipH="1">
            <a:off x="3784980" y="2798163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7" name="Google Shape;447;p39"/>
          <p:cNvSpPr txBox="1"/>
          <p:nvPr/>
        </p:nvSpPr>
        <p:spPr>
          <a:xfrm>
            <a:off x="3286496" y="3181149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39"/>
          <p:cNvSpPr txBox="1"/>
          <p:nvPr/>
        </p:nvSpPr>
        <p:spPr>
          <a:xfrm>
            <a:off x="5082294" y="32622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9" name="Google Shape;449;p39"/>
          <p:cNvSpPr txBox="1"/>
          <p:nvPr/>
        </p:nvSpPr>
        <p:spPr>
          <a:xfrm>
            <a:off x="4186944" y="4209849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0" name="Google Shape;450;p39"/>
          <p:cNvSpPr txBox="1"/>
          <p:nvPr/>
        </p:nvSpPr>
        <p:spPr>
          <a:xfrm>
            <a:off x="4328749" y="2846603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4469068" y="3446891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4236269" y="2322434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1370950" y="1828800"/>
            <a:ext cx="55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apply the approximation algorithm on this one?</a:t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1572632" y="4800600"/>
            <a:ext cx="55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The triangle inequality is violated.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APPROX-TSP-TOUR</a:t>
            </a:r>
            <a:r>
              <a:rPr lang="en-US"/>
              <a:t>(G)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 a MST m;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Choose a vertex as root r;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return  preorderTreeWalk(m, r);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535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60" name="Google Shape;460;p4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cxnSp>
        <p:nvCxnSpPr>
          <p:cNvPr id="461" name="Google Shape;461;p40"/>
          <p:cNvCxnSpPr/>
          <p:nvPr/>
        </p:nvCxnSpPr>
        <p:spPr>
          <a:xfrm>
            <a:off x="76200" y="2373581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40"/>
          <p:cNvCxnSpPr/>
          <p:nvPr/>
        </p:nvCxnSpPr>
        <p:spPr>
          <a:xfrm>
            <a:off x="76200" y="2808886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40"/>
          <p:cNvCxnSpPr/>
          <p:nvPr/>
        </p:nvCxnSpPr>
        <p:spPr>
          <a:xfrm>
            <a:off x="76200" y="3244191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40"/>
          <p:cNvCxnSpPr/>
          <p:nvPr/>
        </p:nvCxnSpPr>
        <p:spPr>
          <a:xfrm>
            <a:off x="76200" y="3679496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40"/>
          <p:cNvCxnSpPr/>
          <p:nvPr/>
        </p:nvCxnSpPr>
        <p:spPr>
          <a:xfrm>
            <a:off x="76200" y="4114800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40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40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40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40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40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40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40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480" name="Google Shape;480;p40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pair of vertices, there is a edge and the weight is the Euclidean distance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 inequality is true, we can apply the approximation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2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87" name="Google Shape;487;p41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grpSp>
        <p:nvGrpSpPr>
          <p:cNvPr id="488" name="Google Shape;488;p41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489" name="Google Shape;489;p41"/>
            <p:cNvCxnSpPr/>
            <p:nvPr/>
          </p:nvCxnSpPr>
          <p:spPr>
            <a:xfrm>
              <a:off x="76200" y="237358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41"/>
            <p:cNvCxnSpPr/>
            <p:nvPr/>
          </p:nvCxnSpPr>
          <p:spPr>
            <a:xfrm>
              <a:off x="76200" y="280888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41"/>
            <p:cNvCxnSpPr/>
            <p:nvPr/>
          </p:nvCxnSpPr>
          <p:spPr>
            <a:xfrm>
              <a:off x="76200" y="324419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2" name="Google Shape;492;p41"/>
            <p:cNvCxnSpPr/>
            <p:nvPr/>
          </p:nvCxnSpPr>
          <p:spPr>
            <a:xfrm>
              <a:off x="76200" y="367949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93" name="Google Shape;493;p41"/>
          <p:cNvCxnSpPr/>
          <p:nvPr/>
        </p:nvCxnSpPr>
        <p:spPr>
          <a:xfrm>
            <a:off x="76200" y="411480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41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41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41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41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41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0" name="Google Shape;500;p41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08" name="Google Shape;508;p41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pair of vertices, there is a edge and the weight is the Euclidean distance</a:t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 inequality is true, we can apply the approximation algorithm</a:t>
            </a:r>
            <a:endParaRPr/>
          </a:p>
        </p:txBody>
      </p:sp>
      <p:cxnSp>
        <p:nvCxnSpPr>
          <p:cNvPr id="510" name="Google Shape;510;p41"/>
          <p:cNvCxnSpPr>
            <a:stCxn id="500" idx="4"/>
            <a:endCxn id="501" idx="0"/>
          </p:cNvCxnSpPr>
          <p:nvPr/>
        </p:nvCxnSpPr>
        <p:spPr>
          <a:xfrm>
            <a:off x="1234440" y="2562773"/>
            <a:ext cx="0" cy="4923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1" name="Google Shape;511;p41"/>
          <p:cNvCxnSpPr>
            <a:stCxn id="501" idx="3"/>
            <a:endCxn id="502" idx="7"/>
          </p:cNvCxnSpPr>
          <p:nvPr/>
        </p:nvCxnSpPr>
        <p:spPr>
          <a:xfrm flipH="1">
            <a:off x="819561" y="3377970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2" name="Google Shape;512;p41"/>
          <p:cNvCxnSpPr>
            <a:stCxn id="501" idx="5"/>
            <a:endCxn id="507" idx="1"/>
          </p:cNvCxnSpPr>
          <p:nvPr/>
        </p:nvCxnSpPr>
        <p:spPr>
          <a:xfrm>
            <a:off x="1368219" y="3377970"/>
            <a:ext cx="281100" cy="6030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3" name="Google Shape;513;p41"/>
          <p:cNvCxnSpPr>
            <a:stCxn id="500" idx="6"/>
            <a:endCxn id="503" idx="2"/>
          </p:cNvCxnSpPr>
          <p:nvPr/>
        </p:nvCxnSpPr>
        <p:spPr>
          <a:xfrm>
            <a:off x="1423632" y="2373581"/>
            <a:ext cx="718800" cy="234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4" name="Google Shape;514;p41"/>
          <p:cNvCxnSpPr>
            <a:stCxn id="503" idx="6"/>
            <a:endCxn id="504" idx="1"/>
          </p:cNvCxnSpPr>
          <p:nvPr/>
        </p:nvCxnSpPr>
        <p:spPr>
          <a:xfrm>
            <a:off x="2520912" y="2397082"/>
            <a:ext cx="225600" cy="2781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5" name="Google Shape;515;p41"/>
          <p:cNvCxnSpPr>
            <a:stCxn id="504" idx="5"/>
            <a:endCxn id="506" idx="1"/>
          </p:cNvCxnSpPr>
          <p:nvPr/>
        </p:nvCxnSpPr>
        <p:spPr>
          <a:xfrm>
            <a:off x="3014139" y="2942665"/>
            <a:ext cx="281100" cy="1809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6" name="Google Shape;516;p41"/>
          <p:cNvCxnSpPr>
            <a:stCxn id="504" idx="3"/>
            <a:endCxn id="505" idx="7"/>
          </p:cNvCxnSpPr>
          <p:nvPr/>
        </p:nvCxnSpPr>
        <p:spPr>
          <a:xfrm flipH="1">
            <a:off x="2465481" y="2942665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7" name="Google Shape;517;p41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“a” as the root</a:t>
            </a:r>
            <a:endParaRPr/>
          </a:p>
        </p:txBody>
      </p:sp>
      <p:sp>
        <p:nvSpPr>
          <p:cNvPr id="518" name="Google Shape;518;p41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tree walk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5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532" name="Google Shape;532;p42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grpSp>
        <p:nvGrpSpPr>
          <p:cNvPr id="533" name="Google Shape;533;p42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534" name="Google Shape;534;p42"/>
            <p:cNvCxnSpPr/>
            <p:nvPr/>
          </p:nvCxnSpPr>
          <p:spPr>
            <a:xfrm>
              <a:off x="76200" y="237358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5" name="Google Shape;535;p42"/>
            <p:cNvCxnSpPr/>
            <p:nvPr/>
          </p:nvCxnSpPr>
          <p:spPr>
            <a:xfrm>
              <a:off x="76200" y="280888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6" name="Google Shape;536;p42"/>
            <p:cNvCxnSpPr/>
            <p:nvPr/>
          </p:nvCxnSpPr>
          <p:spPr>
            <a:xfrm>
              <a:off x="76200" y="324419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7" name="Google Shape;537;p42"/>
            <p:cNvCxnSpPr/>
            <p:nvPr/>
          </p:nvCxnSpPr>
          <p:spPr>
            <a:xfrm>
              <a:off x="76200" y="367949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38" name="Google Shape;538;p42"/>
          <p:cNvCxnSpPr/>
          <p:nvPr/>
        </p:nvCxnSpPr>
        <p:spPr>
          <a:xfrm>
            <a:off x="76200" y="411480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9" name="Google Shape;539;p42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0" name="Google Shape;540;p42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42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42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3" name="Google Shape;543;p42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p42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5" name="Google Shape;545;p42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cxnSp>
        <p:nvCxnSpPr>
          <p:cNvPr id="553" name="Google Shape;553;p42"/>
          <p:cNvCxnSpPr>
            <a:stCxn id="545" idx="4"/>
            <a:endCxn id="546" idx="0"/>
          </p:cNvCxnSpPr>
          <p:nvPr/>
        </p:nvCxnSpPr>
        <p:spPr>
          <a:xfrm>
            <a:off x="1234440" y="2562773"/>
            <a:ext cx="0" cy="4923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4" name="Google Shape;554;p42"/>
          <p:cNvCxnSpPr>
            <a:stCxn id="546" idx="3"/>
            <a:endCxn id="547" idx="7"/>
          </p:cNvCxnSpPr>
          <p:nvPr/>
        </p:nvCxnSpPr>
        <p:spPr>
          <a:xfrm flipH="1">
            <a:off x="819561" y="3377970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7" name="Google Shape;557;p42"/>
          <p:cNvCxnSpPr>
            <a:stCxn id="548" idx="6"/>
            <a:endCxn id="549" idx="1"/>
          </p:cNvCxnSpPr>
          <p:nvPr/>
        </p:nvCxnSpPr>
        <p:spPr>
          <a:xfrm>
            <a:off x="2520912" y="2397082"/>
            <a:ext cx="225600" cy="2781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9" name="Google Shape;559;p42"/>
          <p:cNvCxnSpPr>
            <a:stCxn id="549" idx="3"/>
            <a:endCxn id="550" idx="7"/>
          </p:cNvCxnSpPr>
          <p:nvPr/>
        </p:nvCxnSpPr>
        <p:spPr>
          <a:xfrm flipH="1">
            <a:off x="2465481" y="2942665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60" name="Google Shape;560;p42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“a” as the root</a:t>
            </a:r>
            <a:endParaRPr/>
          </a:p>
        </p:txBody>
      </p:sp>
      <p:sp>
        <p:nvSpPr>
          <p:cNvPr id="561" name="Google Shape;561;p42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tree walk</a:t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70" name="Google Shape;570;p42"/>
          <p:cNvSpPr txBox="1"/>
          <p:nvPr/>
        </p:nvSpPr>
        <p:spPr>
          <a:xfrm>
            <a:off x="5910759" y="4349071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route is then…</a:t>
            </a:r>
            <a:endParaRPr/>
          </a:p>
        </p:txBody>
      </p:sp>
      <p:cxnSp>
        <p:nvCxnSpPr>
          <p:cNvPr id="571" name="Google Shape;571;p42"/>
          <p:cNvCxnSpPr>
            <a:stCxn id="546" idx="0"/>
            <a:endCxn id="545" idx="4"/>
          </p:cNvCxnSpPr>
          <p:nvPr/>
        </p:nvCxnSpPr>
        <p:spPr>
          <a:xfrm rot="10800000">
            <a:off x="1234440" y="2562699"/>
            <a:ext cx="0" cy="4923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2" name="Google Shape;572;p42"/>
          <p:cNvCxnSpPr>
            <a:stCxn id="547" idx="7"/>
            <a:endCxn id="546" idx="3"/>
          </p:cNvCxnSpPr>
          <p:nvPr/>
        </p:nvCxnSpPr>
        <p:spPr>
          <a:xfrm rot="10800000" flipH="1">
            <a:off x="819579" y="3378017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3" name="Google Shape;573;p42"/>
          <p:cNvCxnSpPr>
            <a:stCxn id="547" idx="5"/>
            <a:endCxn id="552" idx="2"/>
          </p:cNvCxnSpPr>
          <p:nvPr/>
        </p:nvCxnSpPr>
        <p:spPr>
          <a:xfrm>
            <a:off x="819579" y="3813275"/>
            <a:ext cx="774300" cy="3015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4" name="Google Shape;574;p42"/>
          <p:cNvCxnSpPr>
            <a:stCxn id="552" idx="7"/>
            <a:endCxn id="548" idx="3"/>
          </p:cNvCxnSpPr>
          <p:nvPr/>
        </p:nvCxnSpPr>
        <p:spPr>
          <a:xfrm rot="10800000" flipH="1">
            <a:off x="1916859" y="2530821"/>
            <a:ext cx="281100" cy="14502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5" name="Google Shape;575;p42"/>
          <p:cNvCxnSpPr>
            <a:stCxn id="550" idx="7"/>
            <a:endCxn id="549" idx="3"/>
          </p:cNvCxnSpPr>
          <p:nvPr/>
        </p:nvCxnSpPr>
        <p:spPr>
          <a:xfrm rot="10800000" flipH="1">
            <a:off x="2465499" y="2942712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6" name="Google Shape;576;p42"/>
          <p:cNvCxnSpPr>
            <a:stCxn id="548" idx="6"/>
            <a:endCxn id="549" idx="1"/>
          </p:cNvCxnSpPr>
          <p:nvPr/>
        </p:nvCxnSpPr>
        <p:spPr>
          <a:xfrm>
            <a:off x="2520912" y="2397082"/>
            <a:ext cx="225600" cy="278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7" name="Google Shape;577;p42"/>
          <p:cNvCxnSpPr>
            <a:stCxn id="550" idx="6"/>
            <a:endCxn id="551" idx="2"/>
          </p:cNvCxnSpPr>
          <p:nvPr/>
        </p:nvCxnSpPr>
        <p:spPr>
          <a:xfrm>
            <a:off x="2520912" y="3244191"/>
            <a:ext cx="718800" cy="129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8" name="Google Shape;578;p42"/>
          <p:cNvCxnSpPr>
            <a:stCxn id="545" idx="7"/>
            <a:endCxn id="551" idx="7"/>
          </p:cNvCxnSpPr>
          <p:nvPr/>
        </p:nvCxnSpPr>
        <p:spPr>
          <a:xfrm rot="-5400000" flipH="1">
            <a:off x="2023719" y="1584302"/>
            <a:ext cx="883500" cy="2194500"/>
          </a:xfrm>
          <a:prstGeom prst="curvedConnector3">
            <a:avLst>
              <a:gd name="adj1" fmla="val -32146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9" name="Google Shape;579;p42"/>
          <p:cNvSpPr txBox="1"/>
          <p:nvPr/>
        </p:nvSpPr>
        <p:spPr>
          <a:xfrm>
            <a:off x="281364" y="5257800"/>
            <a:ext cx="886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it is a 2-approximation algorithm</a:t>
            </a:r>
            <a:endParaRPr/>
          </a:p>
        </p:txBody>
      </p:sp>
      <p:sp>
        <p:nvSpPr>
          <p:cNvPr id="580" name="Google Shape;580;p42"/>
          <p:cNvSpPr txBox="1"/>
          <p:nvPr/>
        </p:nvSpPr>
        <p:spPr>
          <a:xfrm>
            <a:off x="281364" y="5813989"/>
            <a:ext cx="886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TSP solution is found, and the total weight is at most twice as much as the optimal one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45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45745-A49F-4B79-9DC4-723045B48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 covering problem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5765CA-22F2-4370-A2B8-F7204AE8C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956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51" t="-17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886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98" name="Google Shape;598;p44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</a:t>
            </a:r>
            <a:endParaRPr/>
          </a:p>
        </p:txBody>
      </p:sp>
      <p:sp>
        <p:nvSpPr>
          <p:cNvPr id="599" name="Google Shape;599;p44"/>
          <p:cNvSpPr txBox="1"/>
          <p:nvPr/>
        </p:nvSpPr>
        <p:spPr>
          <a:xfrm>
            <a:off x="762000" y="400633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F:</a:t>
            </a:r>
            <a:endParaRPr/>
          </a:p>
        </p:txBody>
      </p:sp>
      <p:sp>
        <p:nvSpPr>
          <p:cNvPr id="600" name="Google Shape;600;p44"/>
          <p:cNvSpPr txBox="1"/>
          <p:nvPr/>
        </p:nvSpPr>
        <p:spPr>
          <a:xfrm>
            <a:off x="1088877" y="442716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1524000" y="437566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1981200" y="437566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3" name="Google Shape;603;p44"/>
          <p:cNvSpPr txBox="1"/>
          <p:nvPr/>
        </p:nvSpPr>
        <p:spPr>
          <a:xfrm>
            <a:off x="1066800" y="49530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</a:t>
            </a: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1524000" y="49439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5" name="Google Shape;605;p44"/>
          <p:cNvSpPr txBox="1"/>
          <p:nvPr/>
        </p:nvSpPr>
        <p:spPr>
          <a:xfrm>
            <a:off x="1059322" y="54864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539435" y="54773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1981200" y="545862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08" name="Google Shape;608;p44"/>
          <p:cNvSpPr txBox="1"/>
          <p:nvPr/>
        </p:nvSpPr>
        <p:spPr>
          <a:xfrm>
            <a:off x="1088877" y="611309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539435" y="609572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2057400" y="609572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11" name="Google Shape;611;p44"/>
          <p:cNvSpPr txBox="1"/>
          <p:nvPr/>
        </p:nvSpPr>
        <p:spPr>
          <a:xfrm>
            <a:off x="2844085" y="438471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</a:t>
            </a: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3276600" y="438471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4572000" y="3505200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{f1, f3, f4} is a subset of F covering X</a:t>
            </a:r>
            <a:endParaRPr/>
          </a:p>
        </p:txBody>
      </p:sp>
      <p:sp>
        <p:nvSpPr>
          <p:cNvPr id="619" name="Google Shape;619;p44"/>
          <p:cNvSpPr txBox="1"/>
          <p:nvPr/>
        </p:nvSpPr>
        <p:spPr>
          <a:xfrm>
            <a:off x="4572000" y="4057828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{f1, f2, f3, f4} is a subset of F covering X</a:t>
            </a:r>
            <a:endParaRPr/>
          </a:p>
        </p:txBody>
      </p:sp>
      <p:sp>
        <p:nvSpPr>
          <p:cNvPr id="620" name="Google Shape;620;p44"/>
          <p:cNvSpPr txBox="1"/>
          <p:nvPr/>
        </p:nvSpPr>
        <p:spPr>
          <a:xfrm>
            <a:off x="4572000" y="4611826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{f2, f3, f4, f5} is a subset of F covering X</a:t>
            </a:r>
            <a:endParaRPr/>
          </a:p>
        </p:txBody>
      </p:sp>
      <p:sp>
        <p:nvSpPr>
          <p:cNvPr id="621" name="Google Shape;621;p44"/>
          <p:cNvSpPr txBox="1"/>
          <p:nvPr/>
        </p:nvSpPr>
        <p:spPr>
          <a:xfrm>
            <a:off x="4209748" y="5486400"/>
            <a:ext cx="42343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{f1, f3, f4} is a minimum cover set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40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important reasons is:</a:t>
            </a:r>
          </a:p>
          <a:p>
            <a:pPr lvl="1"/>
            <a:r>
              <a:rPr lang="en-US" dirty="0"/>
              <a:t>If you see a problem is NPC, you can stop from spending time and energy to develop a fast polynomial-time algorithm to solve it. </a:t>
            </a:r>
          </a:p>
          <a:p>
            <a:r>
              <a:rPr lang="en-US" dirty="0"/>
              <a:t>Just tell your boss it is a NPC problem</a:t>
            </a:r>
          </a:p>
          <a:p>
            <a:r>
              <a:rPr lang="en-US" dirty="0"/>
              <a:t>How to prove a problem is a NPC problem?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discuss later ahead.</a:t>
            </a:r>
          </a:p>
        </p:txBody>
      </p:sp>
    </p:spTree>
    <p:extLst>
      <p:ext uri="{BB962C8B-B14F-4D97-AF65-F5344CB8AC3E}">
        <p14:creationId xmlns:p14="http://schemas.microsoft.com/office/powerpoint/2010/main" val="23808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51" r="-1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36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33" name="Google Shape;633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51" t="-1751" b="-22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3002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39" name="Google Shape;639;p47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41" name="Google Shape;641;p47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45" name="Google Shape;645;p47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</a:t>
            </a:r>
            <a:endParaRPr/>
          </a:p>
        </p:txBody>
      </p:sp>
      <p:sp>
        <p:nvSpPr>
          <p:cNvPr id="646" name="Google Shape;646;p47"/>
          <p:cNvSpPr txBox="1"/>
          <p:nvPr/>
        </p:nvSpPr>
        <p:spPr>
          <a:xfrm>
            <a:off x="228600" y="363700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F:</a:t>
            </a:r>
            <a:endParaRPr/>
          </a:p>
        </p:txBody>
      </p:sp>
      <p:sp>
        <p:nvSpPr>
          <p:cNvPr id="647" name="Google Shape;647;p47"/>
          <p:cNvSpPr txBox="1"/>
          <p:nvPr/>
        </p:nvSpPr>
        <p:spPr>
          <a:xfrm>
            <a:off x="555477" y="400633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48" name="Google Shape;648;p47"/>
          <p:cNvSpPr/>
          <p:nvPr/>
        </p:nvSpPr>
        <p:spPr>
          <a:xfrm>
            <a:off x="990600" y="395484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49" name="Google Shape;649;p47"/>
          <p:cNvSpPr/>
          <p:nvPr/>
        </p:nvSpPr>
        <p:spPr>
          <a:xfrm>
            <a:off x="1447800" y="395484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50" name="Google Shape;650;p47"/>
          <p:cNvSpPr txBox="1"/>
          <p:nvPr/>
        </p:nvSpPr>
        <p:spPr>
          <a:xfrm>
            <a:off x="533400" y="453217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</a:t>
            </a:r>
            <a:endParaRPr/>
          </a:p>
        </p:txBody>
      </p:sp>
      <p:sp>
        <p:nvSpPr>
          <p:cNvPr id="651" name="Google Shape;651;p47"/>
          <p:cNvSpPr/>
          <p:nvPr/>
        </p:nvSpPr>
        <p:spPr>
          <a:xfrm>
            <a:off x="990600" y="452312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52" name="Google Shape;652;p47"/>
          <p:cNvSpPr txBox="1"/>
          <p:nvPr/>
        </p:nvSpPr>
        <p:spPr>
          <a:xfrm>
            <a:off x="525922" y="506557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53" name="Google Shape;653;p47"/>
          <p:cNvSpPr/>
          <p:nvPr/>
        </p:nvSpPr>
        <p:spPr>
          <a:xfrm>
            <a:off x="1006035" y="505652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1447800" y="5037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555477" y="569226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56" name="Google Shape;656;p47"/>
          <p:cNvSpPr/>
          <p:nvPr/>
        </p:nvSpPr>
        <p:spPr>
          <a:xfrm>
            <a:off x="1006035" y="56749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1524000" y="56749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555477" y="6172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</a:t>
            </a:r>
            <a:endParaRPr/>
          </a:p>
        </p:txBody>
      </p:sp>
      <p:sp>
        <p:nvSpPr>
          <p:cNvPr id="659" name="Google Shape;659;p47"/>
          <p:cNvSpPr/>
          <p:nvPr/>
        </p:nvSpPr>
        <p:spPr>
          <a:xfrm>
            <a:off x="987992" y="6172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60" name="Google Shape;660;p47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7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7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7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7"/>
          <p:cNvSpPr txBox="1"/>
          <p:nvPr/>
        </p:nvSpPr>
        <p:spPr>
          <a:xfrm>
            <a:off x="3531310" y="4309682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U:</a:t>
            </a: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3531310" y="5037800"/>
            <a:ext cx="571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</a:t>
            </a:r>
            <a:endParaRPr/>
          </a:p>
        </p:txBody>
      </p:sp>
      <p:sp>
        <p:nvSpPr>
          <p:cNvPr id="667" name="Google Shape;667;p47"/>
          <p:cNvSpPr/>
          <p:nvPr/>
        </p:nvSpPr>
        <p:spPr>
          <a:xfrm>
            <a:off x="3975691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68" name="Google Shape;668;p47"/>
          <p:cNvSpPr/>
          <p:nvPr/>
        </p:nvSpPr>
        <p:spPr>
          <a:xfrm>
            <a:off x="4582633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5189575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70" name="Google Shape;670;p47"/>
          <p:cNvSpPr/>
          <p:nvPr/>
        </p:nvSpPr>
        <p:spPr>
          <a:xfrm>
            <a:off x="5796517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6403459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7010400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73" name="Google Shape;673;p47"/>
          <p:cNvSpPr txBox="1"/>
          <p:nvPr/>
        </p:nvSpPr>
        <p:spPr>
          <a:xfrm>
            <a:off x="5334000" y="1237365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f1, f3 and f4</a:t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4066854" y="502666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4501977" y="49751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4959177" y="49751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77" name="Google Shape;677;p47"/>
          <p:cNvSpPr txBox="1"/>
          <p:nvPr/>
        </p:nvSpPr>
        <p:spPr>
          <a:xfrm>
            <a:off x="5334000" y="1678887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f1</a:t>
            </a:r>
            <a:endParaRPr/>
          </a:p>
        </p:txBody>
      </p:sp>
      <p:sp>
        <p:nvSpPr>
          <p:cNvPr id="678" name="Google Shape;678;p47"/>
          <p:cNvSpPr txBox="1"/>
          <p:nvPr/>
        </p:nvSpPr>
        <p:spPr>
          <a:xfrm>
            <a:off x="5337561" y="2024523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f3 and f4</a:t>
            </a:r>
            <a:endParaRPr/>
          </a:p>
        </p:txBody>
      </p:sp>
      <p:sp>
        <p:nvSpPr>
          <p:cNvPr id="679" name="Google Shape;679;p47"/>
          <p:cNvSpPr txBox="1"/>
          <p:nvPr/>
        </p:nvSpPr>
        <p:spPr>
          <a:xfrm>
            <a:off x="5349231" y="2424746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f3</a:t>
            </a:r>
            <a:endParaRPr/>
          </a:p>
        </p:txBody>
      </p:sp>
      <p:sp>
        <p:nvSpPr>
          <p:cNvPr id="680" name="Google Shape;680;p47"/>
          <p:cNvSpPr txBox="1"/>
          <p:nvPr/>
        </p:nvSpPr>
        <p:spPr>
          <a:xfrm>
            <a:off x="4042560" y="55076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81" name="Google Shape;681;p47"/>
          <p:cNvSpPr/>
          <p:nvPr/>
        </p:nvSpPr>
        <p:spPr>
          <a:xfrm>
            <a:off x="4522673" y="54985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4964438" y="547982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83" name="Google Shape;683;p47"/>
          <p:cNvSpPr txBox="1"/>
          <p:nvPr/>
        </p:nvSpPr>
        <p:spPr>
          <a:xfrm>
            <a:off x="5322330" y="2803239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f4</a:t>
            </a:r>
            <a:endParaRPr/>
          </a:p>
        </p:txBody>
      </p:sp>
      <p:sp>
        <p:nvSpPr>
          <p:cNvPr id="684" name="Google Shape;684;p47"/>
          <p:cNvSpPr txBox="1"/>
          <p:nvPr/>
        </p:nvSpPr>
        <p:spPr>
          <a:xfrm>
            <a:off x="5334000" y="3203462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f4</a:t>
            </a:r>
            <a:endParaRPr/>
          </a:p>
        </p:txBody>
      </p:sp>
      <p:sp>
        <p:nvSpPr>
          <p:cNvPr id="685" name="Google Shape;685;p47"/>
          <p:cNvSpPr txBox="1"/>
          <p:nvPr/>
        </p:nvSpPr>
        <p:spPr>
          <a:xfrm>
            <a:off x="4055568" y="6000373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86" name="Google Shape;686;p47"/>
          <p:cNvSpPr/>
          <p:nvPr/>
        </p:nvSpPr>
        <p:spPr>
          <a:xfrm>
            <a:off x="4506126" y="59830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87" name="Google Shape;687;p47"/>
          <p:cNvSpPr/>
          <p:nvPr/>
        </p:nvSpPr>
        <p:spPr>
          <a:xfrm>
            <a:off x="5024091" y="59830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1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143000"/>
            <a:ext cx="9067800" cy="331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529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51ECE-BDA3-42C1-887A-DA403A1F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exactly NP is?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3CC4A1-D3B7-45C1-A081-1986BD53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063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Polynomial-time: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a constant.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𝐴𝑙𝑠𝑜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𝑤𝑟𝑖𝑡𝑡𝑒𝑛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Are they polynomial-time running 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𝑛𝑙𝑔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yes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259" t="-20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A7D5321-9E75-490D-BB27-1CAE083AEF0B}"/>
              </a:ext>
            </a:extLst>
          </p:cNvPr>
          <p:cNvSpPr/>
          <p:nvPr/>
        </p:nvSpPr>
        <p:spPr>
          <a:xfrm>
            <a:off x="6019800" y="1600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76BCD-7D0F-435A-9994-5ECA20DAA44F}"/>
              </a:ext>
            </a:extLst>
          </p:cNvPr>
          <p:cNvSpPr txBox="1"/>
          <p:nvPr/>
        </p:nvSpPr>
        <p:spPr>
          <a:xfrm>
            <a:off x="7924800" y="274638"/>
            <a:ext cx="9633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Revision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8150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polynomial-time?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Are the polynomial-time?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!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</a:t>
                </a:r>
              </a:p>
              <a:p>
                <a:r>
                  <a:rPr lang="en-US" dirty="0"/>
                  <a:t>Problems with polynomial-time algorithms are considered as tractable</a:t>
                </a:r>
              </a:p>
              <a:p>
                <a:r>
                  <a:rPr lang="en-US" dirty="0"/>
                  <a:t>With polynomial-time, we can define </a:t>
                </a:r>
                <a:r>
                  <a:rPr lang="en-US" b="1" dirty="0"/>
                  <a:t>P</a:t>
                </a:r>
                <a:r>
                  <a:rPr lang="en-US" dirty="0"/>
                  <a:t> problems, and </a:t>
                </a:r>
                <a:r>
                  <a:rPr lang="en-US" b="1" dirty="0"/>
                  <a:t>NP</a:t>
                </a:r>
                <a:r>
                  <a:rPr lang="en-US" dirty="0"/>
                  <a:t> problems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 cstate="print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A422806-9196-47D4-AF91-19B8A56CCD3B}"/>
              </a:ext>
            </a:extLst>
          </p:cNvPr>
          <p:cNvSpPr txBox="1"/>
          <p:nvPr/>
        </p:nvSpPr>
        <p:spPr>
          <a:xfrm>
            <a:off x="7924800" y="274638"/>
            <a:ext cx="9633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Revision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9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solvable in polynomial time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 set of decision problem with yes/no answer</a:t>
            </a:r>
          </a:p>
          <a:p>
            <a:pPr lvl="1"/>
            <a:r>
              <a:rPr lang="en-US" dirty="0"/>
              <a:t>Calculating the greatest common divisor</a:t>
            </a:r>
          </a:p>
          <a:p>
            <a:pPr lvl="1"/>
            <a:r>
              <a:rPr lang="en-US" dirty="0"/>
              <a:t>sorting n numbers in ascending or descending order</a:t>
            </a:r>
          </a:p>
          <a:p>
            <a:pPr lvl="1"/>
            <a:r>
              <a:rPr lang="en-US" dirty="0"/>
              <a:t>search the element in the list</a:t>
            </a:r>
          </a:p>
          <a:p>
            <a:pPr lvl="2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B699B-D460-4686-BB9B-01B109B04DA7}"/>
              </a:ext>
            </a:extLst>
          </p:cNvPr>
          <p:cNvSpPr txBox="1"/>
          <p:nvPr/>
        </p:nvSpPr>
        <p:spPr>
          <a:xfrm>
            <a:off x="7924800" y="274638"/>
            <a:ext cx="9633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Revision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709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2" y="762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</a:t>
            </a:r>
          </a:p>
          <a:p>
            <a:pPr marL="571500" indent="-457200"/>
            <a:r>
              <a:rPr lang="en-US" dirty="0"/>
              <a:t>Examples</a:t>
            </a:r>
          </a:p>
          <a:p>
            <a:pPr marL="514350" lvl="1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Integer Factorization</a:t>
            </a:r>
          </a:p>
          <a:p>
            <a:pPr marL="514350" lvl="1" indent="0">
              <a:buNone/>
            </a:pPr>
            <a:r>
              <a:rPr lang="en-US" dirty="0"/>
              <a:t>(ii) Graph Isomorphism</a:t>
            </a:r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06164-46A6-41B0-8DF6-F2D985879337}"/>
              </a:ext>
            </a:extLst>
          </p:cNvPr>
          <p:cNvSpPr txBox="1"/>
          <p:nvPr/>
        </p:nvSpPr>
        <p:spPr>
          <a:xfrm>
            <a:off x="7924800" y="274638"/>
            <a:ext cx="9633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Revision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18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Polynomial-time verification can be used to easily tell if a problem is a NP problem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Sorting, n-integers</a:t>
            </a:r>
          </a:p>
          <a:p>
            <a:pPr lvl="2"/>
            <a:r>
              <a:rPr lang="en-US" dirty="0"/>
              <a:t>A candidate: an array </a:t>
            </a:r>
          </a:p>
          <a:p>
            <a:pPr lvl="2"/>
            <a:r>
              <a:rPr lang="en-US" dirty="0"/>
              <a:t>Verification: scan it once</a:t>
            </a:r>
          </a:p>
          <a:p>
            <a:pPr lvl="1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, n-nodes: </a:t>
            </a:r>
          </a:p>
          <a:p>
            <a:pPr lvl="2"/>
            <a:r>
              <a:rPr lang="en-US" dirty="0"/>
              <a:t>A candidate: a complete binary search tree</a:t>
            </a:r>
          </a:p>
          <a:p>
            <a:pPr lvl="2"/>
            <a:r>
              <a:rPr lang="en-US" dirty="0"/>
              <a:t>Verification: scan all the nodes once</a:t>
            </a:r>
          </a:p>
          <a:p>
            <a:pPr lvl="1"/>
            <a:r>
              <a:rPr lang="en-US" dirty="0"/>
              <a:t>Find all the sub sets of a given set A, |A|=n </a:t>
            </a:r>
          </a:p>
          <a:p>
            <a:pPr lvl="2"/>
            <a:r>
              <a:rPr lang="en-US" dirty="0"/>
              <a:t>A candidate: a set of set</a:t>
            </a:r>
          </a:p>
          <a:p>
            <a:pPr lvl="2"/>
            <a:r>
              <a:rPr lang="en-US" dirty="0"/>
              <a:t>Verification: check each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35882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2" y="7620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NP = {Decision problems solvable in polynomial time via a “lucky” algorithm}. </a:t>
            </a:r>
            <a:r>
              <a:rPr lang="en-US" sz="2600" b="1" dirty="0">
                <a:solidFill>
                  <a:srgbClr val="00B050"/>
                </a:solidFill>
              </a:rPr>
              <a:t>The “lucky” algorithm can make lucky guesses always “right” without trying all options.</a:t>
            </a:r>
            <a:endParaRPr lang="en-US" altLang="en-US" b="1" dirty="0">
              <a:solidFill>
                <a:srgbClr val="CC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Stage 1 Non-deterministic model (Guessing): </a:t>
            </a:r>
            <a:r>
              <a:rPr lang="en-US" altLang="en-US" dirty="0"/>
              <a:t>algorithm makes guesses.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Stage 2: Deterministic (“verification”)</a:t>
            </a:r>
            <a:r>
              <a:rPr lang="en-US" altLang="en-US" dirty="0"/>
              <a:t> says YES or NO ()  guesses guaranteed to lead to YES outcome if possible (no otherwise).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/>
              <a:t>	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/>
              <a:t>NP Problems:  </a:t>
            </a:r>
            <a:r>
              <a:rPr lang="en-US" altLang="en-US" sz="2600" dirty="0">
                <a:solidFill>
                  <a:srgbClr val="C00000"/>
                </a:solidFill>
              </a:rPr>
              <a:t>verification stage is polynomial</a:t>
            </a:r>
          </a:p>
          <a:p>
            <a:pPr lvl="1">
              <a:lnSpc>
                <a:spcPct val="130000"/>
              </a:lnSpc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650102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096203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NP-complete problem(NPC) is</a:t>
            </a:r>
          </a:p>
          <a:p>
            <a:pPr lvl="1"/>
            <a:r>
              <a:rPr lang="en-US" dirty="0"/>
              <a:t>a NP problem</a:t>
            </a:r>
          </a:p>
          <a:p>
            <a:pPr lvl="1"/>
            <a:r>
              <a:rPr lang="en-US" dirty="0"/>
              <a:t>harder than all equal to all NP problems </a:t>
            </a:r>
          </a:p>
          <a:p>
            <a:r>
              <a:rPr lang="en-US" dirty="0"/>
              <a:t>In other words, NPC problems are the hardest NP problems</a:t>
            </a:r>
          </a:p>
          <a:p>
            <a:r>
              <a:rPr lang="en-US" b="1" dirty="0"/>
              <a:t>So far</a:t>
            </a:r>
            <a:r>
              <a:rPr lang="en-US" dirty="0"/>
              <a:t>, no polynomial time algorithms are found for any of NPC </a:t>
            </a:r>
            <a:r>
              <a:rPr lang="en-US"/>
              <a:t>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4251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20E8078-081B-4961-82C6-8EDAF7A8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1066800"/>
            <a:ext cx="747447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5;p49"/>
          <p:cNvSpPr txBox="1"/>
          <p:nvPr/>
        </p:nvSpPr>
        <p:spPr>
          <a:xfrm>
            <a:off x="7239000" y="5181600"/>
            <a:ext cx="1812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Sorting,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Search Element,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Connectivity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6" name="Google Shape;286;p49"/>
          <p:cNvCxnSpPr/>
          <p:nvPr/>
        </p:nvCxnSpPr>
        <p:spPr>
          <a:xfrm rot="10800000" flipV="1">
            <a:off x="6896102" y="5638800"/>
            <a:ext cx="800099" cy="30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5;p49"/>
          <p:cNvSpPr txBox="1"/>
          <p:nvPr/>
        </p:nvSpPr>
        <p:spPr>
          <a:xfrm>
            <a:off x="7010399" y="685799"/>
            <a:ext cx="211940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Halting Problem,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Matrix Permanent,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Best Chess move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6" name="Google Shape;286;p49"/>
          <p:cNvCxnSpPr>
            <a:stCxn id="15" idx="1"/>
          </p:cNvCxnSpPr>
          <p:nvPr/>
        </p:nvCxnSpPr>
        <p:spPr>
          <a:xfrm rot="10800000" flipV="1">
            <a:off x="6477007" y="1333499"/>
            <a:ext cx="533393" cy="571500"/>
          </a:xfrm>
          <a:prstGeom prst="curvedConnector2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285;p49"/>
          <p:cNvSpPr txBox="1"/>
          <p:nvPr/>
        </p:nvSpPr>
        <p:spPr>
          <a:xfrm>
            <a:off x="7010399" y="2324099"/>
            <a:ext cx="211940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TSP,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Hamiltonian Cycle,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Maximum Clique,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Satisfibility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0" name="Google Shape;286;p49"/>
          <p:cNvCxnSpPr>
            <a:stCxn id="19" idx="1"/>
          </p:cNvCxnSpPr>
          <p:nvPr/>
        </p:nvCxnSpPr>
        <p:spPr>
          <a:xfrm rot="10800000" flipV="1">
            <a:off x="6400801" y="2971798"/>
            <a:ext cx="609598" cy="762001"/>
          </a:xfrm>
          <a:prstGeom prst="curvedConnector2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85;p49"/>
          <p:cNvSpPr txBox="1"/>
          <p:nvPr/>
        </p:nvSpPr>
        <p:spPr>
          <a:xfrm>
            <a:off x="7124700" y="3657600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Factoring,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isomorphism</a:t>
            </a:r>
          </a:p>
        </p:txBody>
      </p:sp>
      <p:cxnSp>
        <p:nvCxnSpPr>
          <p:cNvPr id="22" name="Google Shape;286;p49"/>
          <p:cNvCxnSpPr/>
          <p:nvPr/>
        </p:nvCxnSpPr>
        <p:spPr>
          <a:xfrm rot="10800000" flipV="1">
            <a:off x="6553203" y="4038599"/>
            <a:ext cx="933308" cy="838200"/>
          </a:xfrm>
          <a:prstGeom prst="curvedConnector3">
            <a:avLst>
              <a:gd name="adj1" fmla="val 95988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285;p49"/>
          <p:cNvSpPr txBox="1"/>
          <p:nvPr/>
        </p:nvSpPr>
        <p:spPr>
          <a:xfrm>
            <a:off x="-1" y="53339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Even hard to check answer in P-time 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2" name="Google Shape;286;p49"/>
          <p:cNvCxnSpPr/>
          <p:nvPr/>
        </p:nvCxnSpPr>
        <p:spPr>
          <a:xfrm rot="5400000">
            <a:off x="1172744" y="1325144"/>
            <a:ext cx="689811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85;p49"/>
          <p:cNvSpPr txBox="1"/>
          <p:nvPr/>
        </p:nvSpPr>
        <p:spPr>
          <a:xfrm>
            <a:off x="2209800" y="4903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Can be verified in P-time </a:t>
            </a:r>
            <a:endParaRPr dirty="0">
              <a:solidFill>
                <a:srgbClr val="0070C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4" name="Google Shape;286;p49"/>
          <p:cNvCxnSpPr/>
          <p:nvPr/>
        </p:nvCxnSpPr>
        <p:spPr>
          <a:xfrm rot="5400000">
            <a:off x="1969998" y="1827526"/>
            <a:ext cx="3102981" cy="4809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9" grpId="0"/>
      <p:bldP spid="21" grpId="0"/>
      <p:bldP spid="11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5468A-E084-4E71-A30D-70F78E2F325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NP-Completeness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 problem B is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(1) B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(2)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chemeClr val="tx2"/>
                </a:solidFill>
              </a:rPr>
              <a:t> for all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If B satisfies only property (2) we say that B is </a:t>
            </a:r>
            <a:r>
              <a:rPr lang="en-US" altLang="en-US" sz="2400" b="1" dirty="0">
                <a:solidFill>
                  <a:schemeClr val="tx2"/>
                </a:solidFill>
              </a:rPr>
              <a:t>NP-hard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No polynomial time algorithm has been discovered for an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No one has ever proven that no polynomial time algorithm can exist for any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/>
                </a:solidFill>
              </a:rPr>
              <a:t>if any NP-complete problem can be solved in polynomial time, then every problem in NP has a polynomial-time solution.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498E624-7663-47E5-BD6C-4FDC553A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0"/>
          <a:stretch/>
        </p:blipFill>
        <p:spPr bwMode="auto">
          <a:xfrm>
            <a:off x="6553200" y="457200"/>
            <a:ext cx="2590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89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Examples</a:t>
            </a:r>
          </a:p>
        </p:txBody>
      </p:sp>
      <p:pic>
        <p:nvPicPr>
          <p:cNvPr id="10076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856" y="1676400"/>
            <a:ext cx="7888288" cy="3481387"/>
          </a:xfrm>
          <a:noFill/>
          <a:ln/>
        </p:spPr>
      </p:pic>
      <p:sp>
        <p:nvSpPr>
          <p:cNvPr id="3" name="Rectangle 2"/>
          <p:cNvSpPr/>
          <p:nvPr/>
        </p:nvSpPr>
        <p:spPr>
          <a:xfrm>
            <a:off x="453189" y="5388475"/>
            <a:ext cx="8530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u="sng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Factoring and Graph isomorphism:</a:t>
            </a: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are NP Problems which means we can verify solution in P time. But these problems still can not reduce to any existing NP-complete problem (so these problems are not hard as NP-complete problems) . </a:t>
            </a:r>
            <a:r>
              <a:rPr lang="en-US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Therefore may be in the computational complexity class NP-intermediate.</a:t>
            </a:r>
            <a:r>
              <a:rPr lang="en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4BFB-28C3-4D21-B276-7967B0F6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1E34-C4D2-4284-BDC0-8B961839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 example of an NP-hard problem is Travelling Salesman Problem (TSP)</a:t>
            </a:r>
          </a:p>
          <a:p>
            <a:pPr lvl="1"/>
            <a:r>
              <a:rPr lang="en-US" sz="2400" dirty="0"/>
              <a:t>A special case of TSP, i.e. Metric TSP happens to be NP-complete.</a:t>
            </a:r>
          </a:p>
          <a:p>
            <a:endParaRPr lang="en-US" sz="2400" dirty="0"/>
          </a:p>
          <a:p>
            <a:r>
              <a:rPr lang="en-US" sz="2400" dirty="0"/>
              <a:t>There are decision problems that are NP-hard but not NP-complete such as the halting problem. That is the problem which asks "given a program and its input, will it run forever?“</a:t>
            </a:r>
          </a:p>
          <a:p>
            <a:pPr lvl="1"/>
            <a:r>
              <a:rPr lang="en-US" sz="2400" dirty="0"/>
              <a:t> The halting problem is not in NP since all problems in NP are decidable in a finite number of operations, but the halting problem, in general, is undecidable.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[https://en.wikipedia.org/wiki/NP-hardness]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7266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777000" y="2161600"/>
            <a:ext cx="79098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sz="49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Calibri"/>
              </a:rPr>
              <a:t>Approximation algorithms for NP-complete problems</a:t>
            </a:r>
            <a:endParaRPr sz="1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75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new computational problems we encounter: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try for a while to develop an efficient algorithm; and if this fails,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then try to prove it NP-complete.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Approximate Algorithms (sub-optimal solution) if required.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20338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D3924-B09F-4758-BE2D-4143204B6E65}"/>
              </a:ext>
            </a:extLst>
          </p:cNvPr>
          <p:cNvSpPr txBox="1"/>
          <p:nvPr/>
        </p:nvSpPr>
        <p:spPr>
          <a:xfrm>
            <a:off x="7924800" y="274638"/>
            <a:ext cx="9633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Revision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ctrTitle"/>
          </p:nvPr>
        </p:nvSpPr>
        <p:spPr>
          <a:xfrm>
            <a:off x="141500" y="255315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l-PL" altLang="zh-C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NP-Completeness</a:t>
            </a:r>
            <a:r>
              <a:rPr lang="en-GB" altLang="zh-C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 Reduction</a:t>
            </a:r>
            <a:endParaRPr sz="40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263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2"/>
                </a:solidFill>
              </a:rPr>
              <a:t>Reduction is a way of saying that one problem is </a:t>
            </a:r>
            <a:r>
              <a:rPr lang="en-US" altLang="en-US" sz="2800" b="1" dirty="0">
                <a:solidFill>
                  <a:schemeClr val="tx2"/>
                </a:solidFill>
              </a:rPr>
              <a:t>“easier”</a:t>
            </a:r>
            <a:r>
              <a:rPr lang="en-US" altLang="en-US" sz="2800" dirty="0">
                <a:solidFill>
                  <a:schemeClr val="tx2"/>
                </a:solidFill>
              </a:rPr>
              <a:t> than another.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We say that problem A is easier than problem B, 	 	           (i.e., we write </a:t>
            </a:r>
            <a:r>
              <a:rPr lang="en-US" altLang="en-US" sz="2800" b="1" dirty="0">
                <a:solidFill>
                  <a:schemeClr val="tx2"/>
                </a:solidFill>
              </a:rPr>
              <a:t>“A </a:t>
            </a:r>
            <a:r>
              <a:rPr lang="en-US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800" b="1" dirty="0">
                <a:solidFill>
                  <a:schemeClr val="tx2"/>
                </a:solidFill>
              </a:rPr>
              <a:t>B”</a:t>
            </a:r>
            <a:r>
              <a:rPr lang="en-US" altLang="en-US" sz="2800" dirty="0">
                <a:solidFill>
                  <a:schemeClr val="tx2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   if we can solve A using the algorithm that solves B.</a:t>
            </a:r>
          </a:p>
          <a:p>
            <a:r>
              <a:rPr lang="en-US" altLang="en-US" b="1" dirty="0"/>
              <a:t>Idea: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D0111"/>
                </a:solidFill>
              </a:rPr>
              <a:t>transform the inputs of A to inputs of B</a:t>
            </a: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57200" y="44958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517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A1801-F6BC-47E7-9CD6-621F06C14265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Reduction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49808"/>
            <a:ext cx="8915400" cy="1606542"/>
          </a:xfrm>
        </p:spPr>
        <p:txBody>
          <a:bodyPr>
            <a:normAutofit fontScale="85000" lnSpcReduction="10000"/>
          </a:bodyPr>
          <a:lstStyle/>
          <a:p>
            <a:pPr marL="51435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800" dirty="0"/>
              <a:t>Use a </a:t>
            </a:r>
            <a:r>
              <a:rPr lang="en-US" altLang="en-US" sz="2800" b="1" dirty="0"/>
              <a:t>polynomial time</a:t>
            </a:r>
            <a:r>
              <a:rPr lang="en-US" altLang="en-US" sz="2800" dirty="0"/>
              <a:t> reduction algorithm to transform A into B</a:t>
            </a:r>
          </a:p>
          <a:p>
            <a:pPr marL="514350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 sz="2800" dirty="0"/>
              <a:t>Run a known </a:t>
            </a:r>
            <a:r>
              <a:rPr lang="en-US" altLang="en-US" sz="2800" b="1" dirty="0"/>
              <a:t>polynomial time</a:t>
            </a:r>
            <a:r>
              <a:rPr lang="en-US" altLang="en-US" sz="2800" dirty="0"/>
              <a:t> algorithm for B</a:t>
            </a:r>
          </a:p>
          <a:p>
            <a:pPr marL="514350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 sz="2800" dirty="0"/>
              <a:t>Use the answer for B as the answer for A</a:t>
            </a:r>
          </a:p>
        </p:txBody>
      </p:sp>
      <p:grpSp>
        <p:nvGrpSpPr>
          <p:cNvPr id="998404" name="Group 4"/>
          <p:cNvGrpSpPr>
            <a:grpSpLocks/>
          </p:cNvGrpSpPr>
          <p:nvPr/>
        </p:nvGrpSpPr>
        <p:grpSpPr bwMode="auto">
          <a:xfrm>
            <a:off x="482600" y="3000375"/>
            <a:ext cx="8115300" cy="1571625"/>
            <a:chOff x="304" y="964"/>
            <a:chExt cx="5112" cy="990"/>
          </a:xfrm>
        </p:grpSpPr>
        <p:sp>
          <p:nvSpPr>
            <p:cNvPr id="998405" name="Rectangle 5"/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dirty="0"/>
            </a:p>
            <a:p>
              <a:pPr algn="ctr"/>
              <a:endParaRPr lang="en-US" altLang="en-US" sz="2400" dirty="0"/>
            </a:p>
            <a:p>
              <a:pPr algn="ctr"/>
              <a:endParaRPr lang="en-US" altLang="en-US" sz="2400" dirty="0"/>
            </a:p>
            <a:p>
              <a:pPr algn="ctr"/>
              <a:r>
                <a:rPr lang="en-US" altLang="en-US" sz="2400" dirty="0"/>
                <a:t>Polynomial time algorithm to decide A</a:t>
              </a:r>
            </a:p>
          </p:txBody>
        </p:sp>
        <p:sp>
          <p:nvSpPr>
            <p:cNvPr id="998406" name="Rectangle 6"/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98407" name="Rectangle 7"/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Polynomial time </a:t>
              </a:r>
            </a:p>
            <a:p>
              <a:pPr algn="ctr"/>
              <a:r>
                <a:rPr lang="en-US" altLang="en-US" sz="2400" dirty="0"/>
                <a:t>algorithm to decide B</a:t>
              </a:r>
            </a:p>
          </p:txBody>
        </p:sp>
        <p:sp>
          <p:nvSpPr>
            <p:cNvPr id="998408" name="Line 8"/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09" name="Text Box 9"/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98410" name="Text Box 10"/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98411" name="Line 11"/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2" name="Line 12"/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3" name="Line 13"/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4" name="Line 14"/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5" name="Line 15"/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6" name="Text Box 16"/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7" name="Text Box 17"/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8418" name="Text Box 18"/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9" name="Text Box 19"/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18A349-0899-4298-A3A0-3D0EA8613D88}"/>
              </a:ext>
            </a:extLst>
          </p:cNvPr>
          <p:cNvSpPr/>
          <p:nvPr/>
        </p:nvSpPr>
        <p:spPr>
          <a:xfrm>
            <a:off x="76201" y="1258907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spcBef>
                <a:spcPts val="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Given two problems A, B, we say that A is </a:t>
            </a:r>
            <a:r>
              <a:rPr lang="en-US" altLang="en-US" sz="2400" dirty="0" err="1">
                <a:solidFill>
                  <a:srgbClr val="FF0000"/>
                </a:solidFill>
              </a:rPr>
              <a:t>polynomially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reducible</a:t>
            </a:r>
            <a:r>
              <a:rPr lang="en-US" altLang="en-US" sz="2400" dirty="0">
                <a:solidFill>
                  <a:schemeClr val="tx2"/>
                </a:solidFill>
              </a:rPr>
              <a:t> to B (A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chemeClr val="tx2"/>
                </a:solidFill>
              </a:rPr>
              <a:t>) if:</a:t>
            </a:r>
            <a:endParaRPr lang="en-US" altLang="en-US" sz="2400" dirty="0"/>
          </a:p>
          <a:p>
            <a:pPr lvl="1"/>
            <a:r>
              <a:rPr lang="en-US" altLang="en-US" sz="2400" dirty="0"/>
              <a:t>There exists a function </a:t>
            </a:r>
            <a:r>
              <a:rPr lang="en-US" altLang="en-US" sz="2400" dirty="0">
                <a:latin typeface="Monotype Corsiva" panose="03010101010201010101" pitchFamily="66" charset="0"/>
              </a:rPr>
              <a:t>f  </a:t>
            </a:r>
            <a:r>
              <a:rPr lang="en-US" altLang="en-US" sz="2400" dirty="0"/>
              <a:t>that converts the input of A to inputs of B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55313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263E-138C-4925-BA02-FC843D67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F741-511C-4357-A717-E0F448B2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Reduction can be used to show: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Problem is tractable (solvable)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Problem is intractable (unsolvable)</a:t>
            </a:r>
          </a:p>
          <a:p>
            <a:pPr marL="914400" lvl="1" indent="-514350"/>
            <a:r>
              <a:rPr lang="en-US" dirty="0"/>
              <a:t>To spread hardness.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1893C-A21E-4A93-A78E-CA4B49700F38}"/>
              </a:ext>
            </a:extLst>
          </p:cNvPr>
          <p:cNvSpPr txBox="1"/>
          <p:nvPr/>
        </p:nvSpPr>
        <p:spPr>
          <a:xfrm>
            <a:off x="7010400" y="215668"/>
            <a:ext cx="1893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part of course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24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98A0F-EE16-418C-9B44-B12CE7F8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5000"/>
            <a:ext cx="8936743" cy="576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863A5-C849-41F3-BB75-B3ED51F97F2B}"/>
              </a:ext>
            </a:extLst>
          </p:cNvPr>
          <p:cNvSpPr txBox="1"/>
          <p:nvPr/>
        </p:nvSpPr>
        <p:spPr>
          <a:xfrm>
            <a:off x="1600200" y="3820180"/>
            <a:ext cx="17049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Problem A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5F25A-7435-4B1C-8DBB-49A932E3CC0A}"/>
              </a:ext>
            </a:extLst>
          </p:cNvPr>
          <p:cNvSpPr txBox="1"/>
          <p:nvPr/>
        </p:nvSpPr>
        <p:spPr>
          <a:xfrm>
            <a:off x="5486400" y="3805779"/>
            <a:ext cx="16921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Problem B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E5C2F-AC5C-4F75-9BE3-E1CE818641CE}"/>
              </a:ext>
            </a:extLst>
          </p:cNvPr>
          <p:cNvSpPr txBox="1"/>
          <p:nvPr/>
        </p:nvSpPr>
        <p:spPr>
          <a:xfrm>
            <a:off x="457200" y="2920528"/>
            <a:ext cx="130195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Median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632AF-CBFE-4984-9572-791784306447}"/>
              </a:ext>
            </a:extLst>
          </p:cNvPr>
          <p:cNvSpPr txBox="1"/>
          <p:nvPr/>
        </p:nvSpPr>
        <p:spPr>
          <a:xfrm>
            <a:off x="7178530" y="3005853"/>
            <a:ext cx="12234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Sorting</a:t>
            </a:r>
            <a:endParaRPr lang="LID4096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3EA6C2-082B-4404-8FB1-9B74D428D364}"/>
              </a:ext>
            </a:extLst>
          </p:cNvPr>
          <p:cNvSpPr/>
          <p:nvPr/>
        </p:nvSpPr>
        <p:spPr>
          <a:xfrm>
            <a:off x="1905000" y="6210650"/>
            <a:ext cx="528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 If A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32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B and B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3200" dirty="0">
                <a:solidFill>
                  <a:srgbClr val="FF0000"/>
                </a:solidFill>
              </a:rPr>
              <a:t> P, then A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3200" dirty="0">
                <a:solidFill>
                  <a:srgbClr val="FF0000"/>
                </a:solidFill>
              </a:rPr>
              <a:t> P</a:t>
            </a:r>
            <a:endParaRPr lang="LID4096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B5859-C086-4C8A-8A21-4169CEEC2B9A}"/>
              </a:ext>
            </a:extLst>
          </p:cNvPr>
          <p:cNvSpPr txBox="1"/>
          <p:nvPr/>
        </p:nvSpPr>
        <p:spPr>
          <a:xfrm>
            <a:off x="7010400" y="215668"/>
            <a:ext cx="1893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part of course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06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2F492-BB64-4300-832D-C685C4E8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704603" cy="576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CED73-05F9-4644-A628-66E4A90F1C1B}"/>
              </a:ext>
            </a:extLst>
          </p:cNvPr>
          <p:cNvSpPr txBox="1"/>
          <p:nvPr/>
        </p:nvSpPr>
        <p:spPr>
          <a:xfrm>
            <a:off x="1694203" y="3362980"/>
            <a:ext cx="17049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Problem A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ED309-EBE3-4D3C-B326-698D472EC0DD}"/>
              </a:ext>
            </a:extLst>
          </p:cNvPr>
          <p:cNvSpPr txBox="1"/>
          <p:nvPr/>
        </p:nvSpPr>
        <p:spPr>
          <a:xfrm>
            <a:off x="5656603" y="3395990"/>
            <a:ext cx="16921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Problem B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0715F-38CE-4BB7-9450-65A45757BDD5}"/>
              </a:ext>
            </a:extLst>
          </p:cNvPr>
          <p:cNvSpPr txBox="1"/>
          <p:nvPr/>
        </p:nvSpPr>
        <p:spPr>
          <a:xfrm>
            <a:off x="228600" y="2319010"/>
            <a:ext cx="26031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Independent Set</a:t>
            </a:r>
            <a:endParaRPr lang="LID4096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36C06-323D-4101-8969-D7028AB50CD6}"/>
              </a:ext>
            </a:extLst>
          </p:cNvPr>
          <p:cNvSpPr txBox="1"/>
          <p:nvPr/>
        </p:nvSpPr>
        <p:spPr>
          <a:xfrm>
            <a:off x="6875803" y="2286000"/>
            <a:ext cx="20390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Vertex Cover</a:t>
            </a:r>
            <a:endParaRPr lang="LID4096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26D6C-E839-4B43-8AE3-2ED3D7A60197}"/>
              </a:ext>
            </a:extLst>
          </p:cNvPr>
          <p:cNvSpPr/>
          <p:nvPr/>
        </p:nvSpPr>
        <p:spPr>
          <a:xfrm>
            <a:off x="1966876" y="6169120"/>
            <a:ext cx="5348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if A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32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B and A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altLang="en-US" sz="3200" dirty="0">
                <a:solidFill>
                  <a:srgbClr val="FF0000"/>
                </a:solidFill>
              </a:rPr>
              <a:t> P, then B 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altLang="en-US" sz="3200" dirty="0">
                <a:solidFill>
                  <a:srgbClr val="FF0000"/>
                </a:solidFill>
              </a:rPr>
              <a:t> P</a:t>
            </a:r>
            <a:endParaRPr lang="LID4096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4DF76-22AF-41D1-823F-91FD44564E86}"/>
              </a:ext>
            </a:extLst>
          </p:cNvPr>
          <p:cNvSpPr txBox="1"/>
          <p:nvPr/>
        </p:nvSpPr>
        <p:spPr>
          <a:xfrm>
            <a:off x="7010400" y="76200"/>
            <a:ext cx="1893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part of course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84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1"/>
            <a:ext cx="8229600" cy="1143000"/>
          </a:xfrm>
        </p:spPr>
        <p:txBody>
          <a:bodyPr/>
          <a:lstStyle/>
          <a:p>
            <a:r>
              <a:rPr lang="en-US" altLang="en-US" dirty="0"/>
              <a:t>Implications of Reduction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A reduces to problem B if you can use an algorithm that solves B to help solve 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of solving </a:t>
            </a:r>
            <a:r>
              <a:rPr lang="en-US" sz="2400" i="1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</a:rPr>
              <a:t>= total cost of solving </a:t>
            </a:r>
            <a:r>
              <a:rPr lang="en-US" sz="2400" i="1" dirty="0">
                <a:solidFill>
                  <a:srgbClr val="C00000"/>
                </a:solidFill>
              </a:rPr>
              <a:t>B </a:t>
            </a:r>
            <a:r>
              <a:rPr lang="en-US" sz="2400" dirty="0">
                <a:solidFill>
                  <a:srgbClr val="C00000"/>
                </a:solidFill>
              </a:rPr>
              <a:t>+ cost of reduction.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76200" y="2357438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A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3952654"/>
            <a:ext cx="8229600" cy="357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Tx/>
              <a:buNone/>
            </a:pPr>
            <a:r>
              <a:rPr lang="en-US" altLang="en-US" dirty="0"/>
              <a:t>	</a:t>
            </a:r>
          </a:p>
          <a:p>
            <a:pPr marL="914400" lvl="1" indent="-457200"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B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P, then 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A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P, then B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21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problem is NP-complete, there is very likely no polynomial-time algorithm to find an optimal solution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idea of approximation algorithms is to develop polynomial-time algorithms to find a near optimal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(Tractable Examples)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A reduces to problem B if you can use an algorithm that solves B to help solve 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1. [finding the median reduces to sorting]</a:t>
            </a:r>
          </a:p>
          <a:p>
            <a:r>
              <a:rPr lang="en-US" dirty="0"/>
              <a:t>To find the median of </a:t>
            </a:r>
            <a:r>
              <a:rPr lang="en-US" i="1" dirty="0"/>
              <a:t>N </a:t>
            </a:r>
            <a:r>
              <a:rPr lang="en-US" dirty="0"/>
              <a:t>items: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N items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Return item in the middle: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of solving </a:t>
            </a:r>
            <a:r>
              <a:rPr lang="en-US" sz="2400" i="1" dirty="0">
                <a:solidFill>
                  <a:srgbClr val="C00000"/>
                </a:solidFill>
              </a:rPr>
              <a:t>finding median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n) + 1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76200" y="1828800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4343400" y="489064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0800000" flipV="1">
            <a:off x="4776788" y="5351022"/>
            <a:ext cx="517137" cy="44017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5672650" y="5263386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5638800" y="5723760"/>
            <a:ext cx="984376" cy="14977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420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(Tractable Examples)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A reduces to problem B if you can use an algorithm that solves B to help solve 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2. [element distinctness reduces to sorting]</a:t>
            </a:r>
          </a:p>
          <a:p>
            <a:r>
              <a:rPr lang="en-US" dirty="0"/>
              <a:t>To solve element distinctness on N items: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N items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Check adjacent pairs for equality.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of solving </a:t>
            </a:r>
            <a:r>
              <a:rPr lang="en-US" sz="2400" i="1" dirty="0">
                <a:solidFill>
                  <a:srgbClr val="C00000"/>
                </a:solidFill>
              </a:rPr>
              <a:t>element distinctness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n) + O(n)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76200" y="1828800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4343400" y="489064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       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5400000">
            <a:off x="5065683" y="5495515"/>
            <a:ext cx="372737" cy="837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6294680" y="5156621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6581775" y="5688153"/>
            <a:ext cx="539752" cy="1896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3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(Tractable Examples)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964804"/>
            <a:ext cx="8686800" cy="532645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solidFill>
                  <a:srgbClr val="C00000"/>
                </a:solidFill>
              </a:rPr>
              <a:t>Convex hull. </a:t>
            </a:r>
            <a:r>
              <a:rPr lang="en-US" altLang="en-US" sz="2800" dirty="0">
                <a:solidFill>
                  <a:schemeClr val="tx2"/>
                </a:solidFill>
              </a:rPr>
              <a:t>Given N points in the plane, identify the extreme points of the convex hull (in counterclockwise order).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3. [Convex hull reduces to sorting.]</a:t>
            </a:r>
          </a:p>
          <a:p>
            <a:r>
              <a:rPr lang="en-US" dirty="0"/>
              <a:t>To solve convex hull: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Choose point p with smallest (or largest) y-coordinate.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points by polar angle with p.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Consider points in order, and discard those that would create a clockwise turn.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of solving </a:t>
            </a:r>
            <a:r>
              <a:rPr lang="en-US" sz="2400" i="1" dirty="0">
                <a:solidFill>
                  <a:srgbClr val="C00000"/>
                </a:solidFill>
              </a:rPr>
              <a:t>element distinctness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n) + O(n)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76200" y="1828800"/>
            <a:ext cx="8115300" cy="1635125"/>
            <a:chOff x="304" y="895"/>
            <a:chExt cx="5112" cy="103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2185" y="1692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3124200" y="5221708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       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6200000" flipH="1">
            <a:off x="4599104" y="5695447"/>
            <a:ext cx="259344" cy="1460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5476487" y="5251984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5921832" y="5726646"/>
            <a:ext cx="411521" cy="13172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715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 idx="4294967295"/>
          </p:nvPr>
        </p:nvSpPr>
        <p:spPr>
          <a:xfrm>
            <a:off x="155775" y="223667"/>
            <a:ext cx="8832150" cy="990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RECIPE FOR PROVING </a:t>
            </a:r>
            <a:r>
              <a:rPr lang="en-US" alt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PROBLEM Is NP-Complete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83</a:t>
            </a:fld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311549" y="1847308"/>
            <a:ext cx="8520600" cy="3681800"/>
          </a:xfrm>
          <a:prstGeom prst="roundRect">
            <a:avLst>
              <a:gd name="adj" fmla="val 1181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Prove that B is a member of the class NP.</a:t>
            </a:r>
            <a:r>
              <a:rPr lang="en" sz="2400" b="1" dirty="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altLang="en-US" sz="2400" dirty="0">
                <a:latin typeface="Assistant ExtraLight"/>
                <a:ea typeface="Assistant ExtraLight"/>
                <a:cs typeface="Assistant ExtraLight"/>
              </a:rPr>
              <a:t>B </a:t>
            </a:r>
            <a:r>
              <a:rPr lang="en-US" sz="2400" dirty="0">
                <a:latin typeface="Assistant ExtraLight"/>
                <a:ea typeface="Assistant ExtraLight"/>
                <a:cs typeface="Assistant ExtraLight"/>
              </a:rPr>
              <a:t>∈ NP</a:t>
            </a:r>
          </a:p>
          <a:p>
            <a:pPr marL="457200" indent="-342900">
              <a:buSzPts val="1800"/>
              <a:buFont typeface="Assistant"/>
              <a:buAutoNum type="arabicPeriod"/>
            </a:pPr>
            <a:endParaRPr sz="2400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Choose an NP-complete problem A.</a:t>
            </a: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endParaRPr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Prove that there is a Levin reduction from A to B.</a:t>
            </a:r>
            <a:endParaRPr sz="2400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" name="Google Shape;153;p34"/>
          <p:cNvSpPr txBox="1">
            <a:spLocks/>
          </p:cNvSpPr>
          <p:nvPr/>
        </p:nvSpPr>
        <p:spPr>
          <a:xfrm>
            <a:off x="877836" y="977467"/>
            <a:ext cx="7388025" cy="77513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Lato Light"/>
                <a:ea typeface="Lato Light"/>
                <a:cs typeface="Lato Light"/>
                <a:sym typeface="Lato Light"/>
              </a:rPr>
              <a:t>To Prove </a:t>
            </a:r>
            <a:r>
              <a:rPr lang="en-US" altLang="en-US" sz="2800" dirty="0">
                <a:solidFill>
                  <a:srgbClr val="002060"/>
                </a:solidFill>
                <a:latin typeface="Lato Light"/>
                <a:ea typeface="Lato Light"/>
                <a:cs typeface="Lato Light"/>
              </a:rPr>
              <a:t>B Is NP-Complete</a:t>
            </a:r>
            <a:endParaRPr lang="en-US" sz="2800" dirty="0">
              <a:solidFill>
                <a:srgbClr val="00206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4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5252"/>
            <a:ext cx="8229600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Independent Set (Example 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015" y="877494"/>
            <a:ext cx="8499969" cy="5669280"/>
          </a:xfrm>
          <a:prstGeom prst="rect">
            <a:avLst/>
          </a:prstGeom>
        </p:spPr>
      </p:pic>
      <p:sp>
        <p:nvSpPr>
          <p:cNvPr id="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0800" y="3352800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4858" y="4033761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00471" y="4816633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458240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00471" y="5532938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0800" y="6243561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03790" y="3352800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11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00471" y="4069104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2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42639" y="4846571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</a:p>
        </p:txBody>
      </p:sp>
      <p:sp>
        <p:nvSpPr>
          <p:cNvPr id="13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3265" y="6265028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10</a:t>
            </a:r>
          </a:p>
        </p:txBody>
      </p:sp>
      <p:sp>
        <p:nvSpPr>
          <p:cNvPr id="14" name="Google Shape;285;p49"/>
          <p:cNvSpPr txBox="1"/>
          <p:nvPr/>
        </p:nvSpPr>
        <p:spPr>
          <a:xfrm>
            <a:off x="6019014" y="2027070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{1}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5" name="Google Shape;285;p49"/>
          <p:cNvSpPr txBox="1"/>
          <p:nvPr/>
        </p:nvSpPr>
        <p:spPr>
          <a:xfrm>
            <a:off x="5996233" y="2367196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{2, 3}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6" name="Google Shape;285;p49"/>
          <p:cNvSpPr txBox="1"/>
          <p:nvPr/>
        </p:nvSpPr>
        <p:spPr>
          <a:xfrm>
            <a:off x="6019014" y="2796189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{1, 3}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7" name="Google Shape;285;p49"/>
          <p:cNvSpPr txBox="1"/>
          <p:nvPr/>
        </p:nvSpPr>
        <p:spPr>
          <a:xfrm>
            <a:off x="5986020" y="3153744"/>
            <a:ext cx="266700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{1, 3, 6}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8" name="Google Shape;285;p49"/>
          <p:cNvSpPr txBox="1"/>
          <p:nvPr/>
        </p:nvSpPr>
        <p:spPr>
          <a:xfrm>
            <a:off x="6019014" y="3996848"/>
            <a:ext cx="280297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{1, 3, 6, 7}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9" name="Google Shape;285;p49"/>
          <p:cNvSpPr txBox="1"/>
          <p:nvPr/>
        </p:nvSpPr>
        <p:spPr>
          <a:xfrm>
            <a:off x="5867400" y="4464692"/>
            <a:ext cx="3332441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{1, 3, 6, 7, 8 , 9}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20" name="Google Shape;285;p49"/>
          <p:cNvSpPr txBox="1"/>
          <p:nvPr/>
        </p:nvSpPr>
        <p:spPr>
          <a:xfrm>
            <a:off x="5928248" y="3584308"/>
            <a:ext cx="2802970" cy="3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{2, 5, 6, 7} is independent Set</a:t>
            </a:r>
            <a:endParaRPr sz="14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1" name="Google Shape;286;p49"/>
          <p:cNvCxnSpPr/>
          <p:nvPr/>
        </p:nvCxnSpPr>
        <p:spPr>
          <a:xfrm rot="10800000" flipV="1">
            <a:off x="6066715" y="3733800"/>
            <a:ext cx="2619299" cy="205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5252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Vertex Cover (Example 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703" y="914400"/>
            <a:ext cx="8427954" cy="5669280"/>
          </a:xfrm>
          <a:prstGeom prst="rect">
            <a:avLst/>
          </a:prstGeom>
        </p:spPr>
      </p:pic>
      <p:sp>
        <p:nvSpPr>
          <p:cNvPr id="5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0800" y="3352800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4116387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7800" y="4876800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562600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57800" y="5564163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0800" y="6243561"/>
            <a:ext cx="303212" cy="3032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98857" y="3394591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12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98857" y="4084980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3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42639" y="4846571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98857" y="6251526"/>
            <a:ext cx="303212" cy="303213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1404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en-US" dirty="0"/>
              <a:t>Vertex Cover is NP-Complete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" y="1066800"/>
            <a:ext cx="90678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>
                <a:solidFill>
                  <a:srgbClr val="002060"/>
                </a:solidFill>
              </a:rPr>
              <a:t>Recipe to Prove a Problem Is NP-Complete</a:t>
            </a:r>
            <a:endParaRPr lang="en-US" alt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C00000"/>
                </a:solidFill>
              </a:rPr>
              <a:t>Prove that a </a:t>
            </a:r>
            <a:r>
              <a:rPr lang="en-US" altLang="en-US" sz="2400">
                <a:solidFill>
                  <a:srgbClr val="C00000"/>
                </a:solidFill>
              </a:rPr>
              <a:t>Vertex Cover </a:t>
            </a:r>
            <a:r>
              <a:rPr lang="en-US" altLang="en-US" sz="2400" dirty="0">
                <a:solidFill>
                  <a:srgbClr val="C00000"/>
                </a:solidFill>
              </a:rPr>
              <a:t>is NP-Complete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Step 1. Vertex Cover </a:t>
            </a:r>
            <a:r>
              <a:rPr lang="en-US" sz="2400" dirty="0">
                <a:solidFill>
                  <a:srgbClr val="0070C0"/>
                </a:solidFill>
              </a:rPr>
              <a:t>∈ NP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Step 2. Choose an NP-Complete problem A (Independent Set).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Prove that A (Independent set) reduces to B (Vertex Cover)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 INDEPENDENT-SET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/>
              <a:t> VERTEX-COVER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5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Step 1: Vertex Cover </a:t>
            </a:r>
            <a:r>
              <a:rPr lang="en-US" dirty="0"/>
              <a:t>∈ NP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0558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Given Graph G = (V, E) contains Vertex cover of Size 3?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S is vertex cover if every edge in E has at least one endpoint in S. </a:t>
            </a:r>
          </a:p>
        </p:txBody>
      </p:sp>
      <p:sp>
        <p:nvSpPr>
          <p:cNvPr id="7179" name="Line 1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992313" y="4187825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54350" y="4035425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4187825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040188" y="4264025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066925" y="4187825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92313" y="5249863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66925" y="5099050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25750" y="6084888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116388" y="5326063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572000" y="5249863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12244" y="3901796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26" name="Oval 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46338" y="5891524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27" name="Oval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7889" y="4950307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28" name="Oval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813152" y="4870449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92588" y="3863764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89101" y="4903804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3</a:t>
            </a:r>
          </a:p>
        </p:txBody>
      </p:sp>
      <p:sp>
        <p:nvSpPr>
          <p:cNvPr id="30" name="Oval 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284500" y="5971382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58672" y="2815518"/>
            <a:ext cx="3915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800" dirty="0"/>
              <a:t>(Example V.C = {2,3,7})</a:t>
            </a:r>
          </a:p>
        </p:txBody>
      </p:sp>
    </p:spTree>
    <p:extLst>
      <p:ext uri="{BB962C8B-B14F-4D97-AF65-F5344CB8AC3E}">
        <p14:creationId xmlns:p14="http://schemas.microsoft.com/office/powerpoint/2010/main" val="28710748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6200" y="1143000"/>
            <a:ext cx="9067800" cy="498316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Lemma:</a:t>
            </a:r>
            <a:r>
              <a:rPr lang="en-US" altLang="en-US" b="1" dirty="0"/>
              <a:t> </a:t>
            </a:r>
            <a:r>
              <a:rPr lang="en-US" sz="2400" dirty="0"/>
              <a:t>INDEPENDENT-SET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/>
              <a:t> VERTEX-COVER. </a:t>
            </a:r>
            <a:endParaRPr lang="en-US" altLang="en-US" sz="2400" dirty="0"/>
          </a:p>
          <a:p>
            <a:r>
              <a:rPr lang="en-US" altLang="en-US" sz="2400" b="1" dirty="0"/>
              <a:t>Proof: </a:t>
            </a:r>
            <a:r>
              <a:rPr lang="en-US" sz="2400" dirty="0"/>
              <a:t>We show </a:t>
            </a:r>
            <a:r>
              <a:rPr lang="en-US" sz="2400" i="1" dirty="0"/>
              <a:t>S </a:t>
            </a:r>
            <a:r>
              <a:rPr lang="en-US" sz="2400" dirty="0"/>
              <a:t>is an independent set of size </a:t>
            </a:r>
            <a:r>
              <a:rPr lang="en-US" sz="2400" i="1" dirty="0"/>
              <a:t>k, </a:t>
            </a:r>
          </a:p>
          <a:p>
            <a:pPr marL="0" indent="0">
              <a:buNone/>
            </a:pPr>
            <a:r>
              <a:rPr lang="en-US" sz="2400" i="1" dirty="0"/>
              <a:t>		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/>
              <a:t>V </a:t>
            </a:r>
            <a:r>
              <a:rPr lang="en-US" sz="2400" dirty="0"/>
              <a:t>− </a:t>
            </a:r>
            <a:r>
              <a:rPr lang="en-US" sz="2400" i="1" dirty="0"/>
              <a:t>S </a:t>
            </a:r>
            <a:r>
              <a:rPr lang="en-US" sz="2400" dirty="0"/>
              <a:t>is a vertex cover of size </a:t>
            </a:r>
            <a:r>
              <a:rPr lang="en-US" sz="2400" i="1" dirty="0"/>
              <a:t>n </a:t>
            </a:r>
            <a:r>
              <a:rPr lang="en-US" sz="2400" dirty="0"/>
              <a:t>– </a:t>
            </a:r>
            <a:r>
              <a:rPr lang="en-US" sz="2400" i="1" dirty="0"/>
              <a:t>k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Let S be any independent set of size k. </a:t>
            </a:r>
          </a:p>
          <a:p>
            <a:pPr lvl="1"/>
            <a:r>
              <a:rPr lang="en-US" sz="2400" dirty="0"/>
              <a:t>Consider an arbitrary edge (u, v) ∈ E.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 independent </a:t>
            </a:r>
            <a:r>
              <a:rPr lang="en-US" sz="2400" dirty="0"/>
              <a:t>⇒ either u ∉ S, or v ∉ S, or both ∉ S.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Vertex Cover (V-S)</a:t>
            </a:r>
            <a:r>
              <a:rPr lang="en-US" sz="2400" dirty="0"/>
              <a:t>⇒ either u ∈ V − S, or v ∈ V − S, or both ∈ V − S.</a:t>
            </a:r>
          </a:p>
          <a:p>
            <a:pPr lvl="1"/>
            <a:r>
              <a:rPr lang="en-US" sz="2400" dirty="0"/>
              <a:t>Thus, V − S covers (u, v). ▪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304800"/>
            <a:ext cx="8763000" cy="719137"/>
          </a:xfrm>
        </p:spPr>
        <p:txBody>
          <a:bodyPr>
            <a:noAutofit/>
          </a:bodyPr>
          <a:lstStyle/>
          <a:p>
            <a:r>
              <a:rPr lang="en-US" sz="2800" dirty="0"/>
              <a:t>Vertex cover and independent set reduce to one another </a:t>
            </a:r>
            <a:endParaRPr lang="en-US" altLang="en-US" sz="2800" dirty="0"/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9563" y="2209800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05763" y="43338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0150" y="3271837"/>
            <a:ext cx="379413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35988" y="3195637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sp>
        <p:nvSpPr>
          <p:cNvPr id="12" name="Line 1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777163" y="2588426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234363" y="2514600"/>
            <a:ext cx="452436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156576" y="2588426"/>
            <a:ext cx="74612" cy="17454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777163" y="3649678"/>
            <a:ext cx="320462" cy="7337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22282" y="2671956"/>
            <a:ext cx="114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 = {4,5}</a:t>
            </a:r>
            <a:endParaRPr lang="en-US" dirty="0"/>
          </a:p>
        </p:txBody>
      </p:sp>
      <p:sp>
        <p:nvSpPr>
          <p:cNvPr id="16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8305801" y="3573462"/>
            <a:ext cx="429771" cy="76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36319" y="3401873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Independent Set (Example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346060"/>
            <a:ext cx="8229600" cy="2055813"/>
          </a:xfrm>
        </p:spPr>
        <p:txBody>
          <a:bodyPr/>
          <a:lstStyle/>
          <a:p>
            <a:pPr eaLnBrk="1" hangingPunct="1"/>
            <a:r>
              <a:rPr lang="en-US" altLang="en-US" dirty="0"/>
              <a:t>S is independent if there are no edges between vertices in S. </a:t>
            </a:r>
          </a:p>
        </p:txBody>
      </p:sp>
      <p:sp>
        <p:nvSpPr>
          <p:cNvPr id="6149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414837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6150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64116" y="3415643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6152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38475" y="5553075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615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762000" y="37322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4037" y="35798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65487" y="37322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809875" y="38084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836612" y="37322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62000" y="47942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6612" y="46434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595437" y="56292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886075" y="48704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3341687" y="47942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49637" y="4507468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31394" y="4414837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</a:p>
        </p:txBody>
      </p:sp>
      <p:sp>
        <p:nvSpPr>
          <p:cNvPr id="25" name="Oval 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6207" y="5438776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8569" y="1834129"/>
            <a:ext cx="4091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800" dirty="0"/>
              <a:t>(Example I.S = {1,4,5,6})</a:t>
            </a:r>
          </a:p>
        </p:txBody>
      </p:sp>
      <p:sp>
        <p:nvSpPr>
          <p:cNvPr id="26" name="Line 1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5652722" y="37322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714759" y="35798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8156209" y="37322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7700597" y="38084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5727334" y="37322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652722" y="47942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727334" y="46434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6486159" y="56292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776797" y="48704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8232409" y="47942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7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372653" y="3446183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39" name="Oval 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106747" y="5435911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40" name="Oval 7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478298" y="4494694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41" name="Oval 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473561" y="4414836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5</a:t>
            </a:r>
          </a:p>
        </p:txBody>
      </p:sp>
      <p:sp>
        <p:nvSpPr>
          <p:cNvPr id="44" name="Oval 4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360254" y="439469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3</a:t>
            </a:r>
          </a:p>
        </p:txBody>
      </p:sp>
      <p:sp>
        <p:nvSpPr>
          <p:cNvPr id="45" name="Oval 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891097" y="54789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7</a:t>
            </a:r>
          </a:p>
        </p:txBody>
      </p:sp>
      <p:sp>
        <p:nvSpPr>
          <p:cNvPr id="47" name="Oval 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840277" y="3388253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4600" y="2341910"/>
            <a:ext cx="2602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2800" dirty="0"/>
              <a:t> V.C = V – S </a:t>
            </a:r>
          </a:p>
          <a:p>
            <a:pPr lvl="1"/>
            <a:r>
              <a:rPr lang="en-US" altLang="en-US" sz="2800" dirty="0"/>
              <a:t>(V.C  ={2,3,7})</a:t>
            </a:r>
          </a:p>
        </p:txBody>
      </p:sp>
      <p:sp>
        <p:nvSpPr>
          <p:cNvPr id="49" name="Google Shape;285;p49"/>
          <p:cNvSpPr txBox="1"/>
          <p:nvPr/>
        </p:nvSpPr>
        <p:spPr>
          <a:xfrm>
            <a:off x="3894963" y="3934746"/>
            <a:ext cx="1589507" cy="66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VC = V - S</a:t>
            </a:r>
            <a:endParaRPr sz="2000" b="1"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31166" y="4567237"/>
            <a:ext cx="606363" cy="303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 develop a greedy algorithm without proving the greedy choice property and optimal substructure.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those solution found near-optimal?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near are they?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2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Clique (Example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0558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Clique</a:t>
            </a:r>
          </a:p>
          <a:p>
            <a:pPr lvl="1"/>
            <a:r>
              <a:rPr lang="en-US" altLang="en-US" dirty="0"/>
              <a:t>Graph G = (V, E), a subset S of the vertices is a clique if there is an edge between every pair of vertices in S. (Example </a:t>
            </a:r>
            <a:r>
              <a:rPr lang="en-US" altLang="en-US" dirty="0">
                <a:solidFill>
                  <a:srgbClr val="C00000"/>
                </a:solidFill>
              </a:rPr>
              <a:t>Clique = {1,4,5,6}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7" name="Google Shape;285;p49"/>
          <p:cNvSpPr txBox="1"/>
          <p:nvPr/>
        </p:nvSpPr>
        <p:spPr>
          <a:xfrm>
            <a:off x="6400800" y="3816932"/>
            <a:ext cx="1214438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       Clique of size 4</a:t>
            </a:r>
            <a:endParaRPr dirty="0">
              <a:solidFill>
                <a:srgbClr val="00B05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8" name="Google Shape;286;p49"/>
          <p:cNvCxnSpPr/>
          <p:nvPr/>
        </p:nvCxnSpPr>
        <p:spPr>
          <a:xfrm rot="16200000" flipV="1">
            <a:off x="6314283" y="3591720"/>
            <a:ext cx="477837" cy="3047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63825" y="3821113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6400" y="4806950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48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72000" y="365918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49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35225" y="5870575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50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57675" y="59451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51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02062" y="4883150"/>
            <a:ext cx="379413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52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87900" y="4806950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53" name="Google Shape;286;p49"/>
          <p:cNvCxnSpPr>
            <a:stCxn id="47" idx="4"/>
            <a:endCxn id="52" idx="3"/>
          </p:cNvCxnSpPr>
          <p:nvPr/>
        </p:nvCxnSpPr>
        <p:spPr>
          <a:xfrm rot="5400000" flipH="1" flipV="1">
            <a:off x="3327003" y="3669902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46" idx="6"/>
            <a:endCxn id="52" idx="0"/>
          </p:cNvCxnSpPr>
          <p:nvPr/>
        </p:nvCxnSpPr>
        <p:spPr>
          <a:xfrm>
            <a:off x="3043237" y="4010819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oogle Shape;286;p49"/>
          <p:cNvCxnSpPr>
            <a:stCxn id="46" idx="5"/>
            <a:endCxn id="51" idx="2"/>
          </p:cNvCxnSpPr>
          <p:nvPr/>
        </p:nvCxnSpPr>
        <p:spPr>
          <a:xfrm rot="16200000" flipH="1">
            <a:off x="2930919" y="4201714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oogle Shape;286;p49"/>
          <p:cNvCxnSpPr>
            <a:stCxn id="46" idx="3"/>
            <a:endCxn id="49" idx="0"/>
          </p:cNvCxnSpPr>
          <p:nvPr/>
        </p:nvCxnSpPr>
        <p:spPr>
          <a:xfrm rot="5400000">
            <a:off x="1809353" y="4960539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46" idx="4"/>
            <a:endCxn id="50" idx="2"/>
          </p:cNvCxnSpPr>
          <p:nvPr/>
        </p:nvCxnSpPr>
        <p:spPr>
          <a:xfrm rot="16200000" flipH="1">
            <a:off x="2588419" y="4465637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oogle Shape;286;p49"/>
          <p:cNvCxnSpPr>
            <a:stCxn id="48" idx="4"/>
            <a:endCxn id="50" idx="0"/>
          </p:cNvCxnSpPr>
          <p:nvPr/>
        </p:nvCxnSpPr>
        <p:spPr>
          <a:xfrm rot="5400000">
            <a:off x="3551251" y="4934732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oogle Shape;286;p49"/>
          <p:cNvCxnSpPr>
            <a:stCxn id="48" idx="3"/>
            <a:endCxn id="49" idx="0"/>
          </p:cNvCxnSpPr>
          <p:nvPr/>
        </p:nvCxnSpPr>
        <p:spPr>
          <a:xfrm rot="5400000">
            <a:off x="2582479" y="4025490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47" idx="6"/>
            <a:endCxn id="51" idx="2"/>
          </p:cNvCxnSpPr>
          <p:nvPr/>
        </p:nvCxnSpPr>
        <p:spPr>
          <a:xfrm>
            <a:off x="2055812" y="4996657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oogle Shape;286;p49"/>
          <p:cNvCxnSpPr>
            <a:stCxn id="51" idx="6"/>
            <a:endCxn id="52" idx="2"/>
          </p:cNvCxnSpPr>
          <p:nvPr/>
        </p:nvCxnSpPr>
        <p:spPr>
          <a:xfrm flipV="1">
            <a:off x="4181475" y="4996657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oogle Shape;286;p49"/>
          <p:cNvCxnSpPr>
            <a:stCxn id="51" idx="3"/>
            <a:endCxn id="49" idx="6"/>
          </p:cNvCxnSpPr>
          <p:nvPr/>
        </p:nvCxnSpPr>
        <p:spPr>
          <a:xfrm rot="5400000">
            <a:off x="2909491" y="5112146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oogle Shape;286;p49"/>
          <p:cNvCxnSpPr>
            <a:stCxn id="52" idx="5"/>
            <a:endCxn id="49" idx="5"/>
          </p:cNvCxnSpPr>
          <p:nvPr/>
        </p:nvCxnSpPr>
        <p:spPr>
          <a:xfrm rot="5400000">
            <a:off x="3403599" y="4486274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1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Clique is NP-Complete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" y="1066800"/>
            <a:ext cx="89154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>
                <a:solidFill>
                  <a:srgbClr val="002060"/>
                </a:solidFill>
              </a:rPr>
              <a:t>Recipe to Prove a Problem Is NP-Complete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800" dirty="0">
                <a:solidFill>
                  <a:srgbClr val="C00000"/>
                </a:solidFill>
              </a:rPr>
              <a:t>Prove that a Clique is NP-Complete</a:t>
            </a:r>
          </a:p>
          <a:p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800" dirty="0">
                <a:solidFill>
                  <a:srgbClr val="0070C0"/>
                </a:solidFill>
              </a:rPr>
              <a:t>Step 1. Clique </a:t>
            </a:r>
            <a:r>
              <a:rPr lang="en-US" sz="2800" dirty="0">
                <a:solidFill>
                  <a:srgbClr val="0070C0"/>
                </a:solidFill>
              </a:rPr>
              <a:t>∈</a:t>
            </a:r>
            <a:r>
              <a:rPr lang="en-US" altLang="en-US" sz="2800" dirty="0">
                <a:solidFill>
                  <a:srgbClr val="0070C0"/>
                </a:solidFill>
              </a:rPr>
              <a:t> NP. </a:t>
            </a:r>
          </a:p>
          <a:p>
            <a:pPr marL="0" indent="0">
              <a:buNone/>
            </a:pPr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800" dirty="0">
                <a:solidFill>
                  <a:srgbClr val="0070C0"/>
                </a:solidFill>
              </a:rPr>
              <a:t>Step 2. Choose known NP-Complete problem A (IS).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	Prove that A (IS) reduces to B (Clique)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altLang="en-US" sz="2800" dirty="0"/>
              <a:t>IS </a:t>
            </a:r>
            <a:r>
              <a:rPr lang="en-US" altLang="en-US" sz="2800" dirty="0">
                <a:sym typeface="Symbol" panose="05050102010706020507" pitchFamily="18" charset="2"/>
              </a:rPr>
              <a:t></a:t>
            </a:r>
            <a:r>
              <a:rPr lang="en-US" altLang="en-US" sz="2800" baseline="-25000" dirty="0">
                <a:sym typeface="Symbol" panose="05050102010706020507" pitchFamily="18" charset="2"/>
              </a:rPr>
              <a:t>p</a:t>
            </a:r>
            <a:r>
              <a:rPr lang="en-US" altLang="en-US" sz="2800" dirty="0"/>
              <a:t> Clique</a:t>
            </a:r>
            <a:r>
              <a:rPr lang="en-US" sz="2800" dirty="0">
                <a:solidFill>
                  <a:srgbClr val="0070C0"/>
                </a:solidFill>
              </a:rPr>
              <a:t>. </a:t>
            </a:r>
            <a:endParaRPr lang="en-US" altLang="en-US" sz="2800" dirty="0">
              <a:solidFill>
                <a:srgbClr val="0070C0"/>
              </a:solidFill>
            </a:endParaRPr>
          </a:p>
          <a:p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17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7" y="-1571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Step 1: Clique </a:t>
            </a:r>
            <a:r>
              <a:rPr lang="en-US" dirty="0"/>
              <a:t>∈</a:t>
            </a:r>
            <a:r>
              <a:rPr lang="en-US" altLang="en-US" dirty="0"/>
              <a:t> NP.   </a:t>
            </a:r>
            <a:endParaRPr lang="en-GB" dirty="0"/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78313" y="3668713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23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90888" y="4654550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86488" y="3506789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25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9713" y="5718175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26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2163" y="5792788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27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16550" y="4730750"/>
            <a:ext cx="379413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28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02388" y="4654550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39" name="Google Shape;286;p49"/>
          <p:cNvCxnSpPr>
            <a:stCxn id="23" idx="4"/>
            <a:endCxn id="28" idx="3"/>
          </p:cNvCxnSpPr>
          <p:nvPr/>
        </p:nvCxnSpPr>
        <p:spPr>
          <a:xfrm rot="5400000" flipH="1" flipV="1">
            <a:off x="4941491" y="3517502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oogle Shape;286;p49"/>
          <p:cNvCxnSpPr>
            <a:stCxn id="22" idx="6"/>
            <a:endCxn id="28" idx="0"/>
          </p:cNvCxnSpPr>
          <p:nvPr/>
        </p:nvCxnSpPr>
        <p:spPr>
          <a:xfrm>
            <a:off x="4657725" y="3858419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oogle Shape;286;p49"/>
          <p:cNvCxnSpPr>
            <a:stCxn id="22" idx="5"/>
            <a:endCxn id="27" idx="2"/>
          </p:cNvCxnSpPr>
          <p:nvPr/>
        </p:nvCxnSpPr>
        <p:spPr>
          <a:xfrm rot="16200000" flipH="1">
            <a:off x="4545407" y="4049314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oogle Shape;286;p49"/>
          <p:cNvCxnSpPr>
            <a:stCxn id="22" idx="3"/>
            <a:endCxn id="25" idx="0"/>
          </p:cNvCxnSpPr>
          <p:nvPr/>
        </p:nvCxnSpPr>
        <p:spPr>
          <a:xfrm rot="5400000">
            <a:off x="3423841" y="4808139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oogle Shape;286;p49"/>
          <p:cNvCxnSpPr>
            <a:stCxn id="22" idx="4"/>
            <a:endCxn id="26" idx="2"/>
          </p:cNvCxnSpPr>
          <p:nvPr/>
        </p:nvCxnSpPr>
        <p:spPr>
          <a:xfrm rot="16200000" flipH="1">
            <a:off x="4202907" y="4313237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24" idx="4"/>
            <a:endCxn id="26" idx="0"/>
          </p:cNvCxnSpPr>
          <p:nvPr/>
        </p:nvCxnSpPr>
        <p:spPr>
          <a:xfrm rot="5400000">
            <a:off x="5165739" y="4782332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24" idx="3"/>
            <a:endCxn id="25" idx="0"/>
          </p:cNvCxnSpPr>
          <p:nvPr/>
        </p:nvCxnSpPr>
        <p:spPr>
          <a:xfrm rot="5400000">
            <a:off x="4196967" y="3873090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23" idx="6"/>
            <a:endCxn id="27" idx="2"/>
          </p:cNvCxnSpPr>
          <p:nvPr/>
        </p:nvCxnSpPr>
        <p:spPr>
          <a:xfrm>
            <a:off x="3670300" y="4844257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oogle Shape;286;p49"/>
          <p:cNvCxnSpPr>
            <a:stCxn id="27" idx="6"/>
            <a:endCxn id="28" idx="2"/>
          </p:cNvCxnSpPr>
          <p:nvPr/>
        </p:nvCxnSpPr>
        <p:spPr>
          <a:xfrm flipV="1">
            <a:off x="5795963" y="4844257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86;p49"/>
          <p:cNvCxnSpPr>
            <a:stCxn id="27" idx="3"/>
            <a:endCxn id="25" idx="6"/>
          </p:cNvCxnSpPr>
          <p:nvPr/>
        </p:nvCxnSpPr>
        <p:spPr>
          <a:xfrm rot="5400000">
            <a:off x="4523979" y="4959746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oogle Shape;286;p49"/>
          <p:cNvCxnSpPr>
            <a:stCxn id="28" idx="5"/>
            <a:endCxn id="25" idx="5"/>
          </p:cNvCxnSpPr>
          <p:nvPr/>
        </p:nvCxnSpPr>
        <p:spPr>
          <a:xfrm rot="5400000">
            <a:off x="5018087" y="4333874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2654843"/>
            <a:ext cx="7141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</a:rPr>
              <a:t>Given graph contains Clique of size = 4 ?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28625" y="1046268"/>
            <a:ext cx="8229600" cy="205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Graph G = (V, E), a subset S of the vertices is a clique if there is an edge between every pair of vertices in S. (Example </a:t>
            </a:r>
            <a:r>
              <a:rPr lang="en-US" altLang="en-US" sz="2800" dirty="0">
                <a:solidFill>
                  <a:srgbClr val="C00000"/>
                </a:solidFill>
              </a:rPr>
              <a:t>Clique = {1,4,5,6}</a:t>
            </a:r>
            <a:r>
              <a:rPr lang="en-US" altLang="en-US" sz="2800" dirty="0"/>
              <a:t>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019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Step 2: IS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/>
              <a:t> Clique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Lemma: S is Independent in G </a:t>
            </a:r>
            <a:r>
              <a:rPr lang="en-US" altLang="en-US" dirty="0" err="1"/>
              <a:t>iff</a:t>
            </a:r>
            <a:r>
              <a:rPr lang="en-US" altLang="en-US" dirty="0"/>
              <a:t> S is a Clique in the complement of G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 reduce IS to Clique, we compute the complement of the graph.  </a:t>
            </a:r>
            <a:r>
              <a:rPr lang="en-US" altLang="en-US" dirty="0">
                <a:solidFill>
                  <a:srgbClr val="0070C0"/>
                </a:solidFill>
              </a:rPr>
              <a:t>The complement has a clique of size K </a:t>
            </a:r>
            <a:r>
              <a:rPr lang="en-US" altLang="en-US" dirty="0" err="1">
                <a:solidFill>
                  <a:srgbClr val="0070C0"/>
                </a:solidFill>
              </a:rPr>
              <a:t>iff</a:t>
            </a:r>
            <a:r>
              <a:rPr lang="en-US" altLang="en-US" dirty="0">
                <a:solidFill>
                  <a:srgbClr val="0070C0"/>
                </a:solidFill>
              </a:rPr>
              <a:t> the original graph has an independent set of size K.</a:t>
            </a:r>
          </a:p>
          <a:p>
            <a:pPr eaLnBrk="1" hangingPunct="1"/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/>
              <a:t>Construction of Complement of the graph can easily be done in polynomial time. 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976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/>
              <a:t> Clique (Example 2)</a:t>
            </a:r>
            <a:endParaRPr lang="en-GB" dirty="0"/>
          </a:p>
        </p:txBody>
      </p:sp>
      <p:sp>
        <p:nvSpPr>
          <p:cNvPr id="4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1313" y="2438400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3888" y="3424237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28963" y="2438400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2713" y="4487862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5163" y="45624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49550" y="3500437"/>
            <a:ext cx="379413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35388" y="3424237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sp>
        <p:nvSpPr>
          <p:cNvPr id="12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928688" y="2741612"/>
            <a:ext cx="758825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90725" y="2589212"/>
            <a:ext cx="1138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432175" y="2741612"/>
            <a:ext cx="455613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976563" y="2817812"/>
            <a:ext cx="3048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003300" y="2741612"/>
            <a:ext cx="2201863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28688" y="3803650"/>
            <a:ext cx="5302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003300" y="3652837"/>
            <a:ext cx="2201863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762125" y="4638675"/>
            <a:ext cx="144303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052763" y="3879850"/>
            <a:ext cx="22860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3508375" y="3803650"/>
            <a:ext cx="379413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83313" y="2438400"/>
            <a:ext cx="379412" cy="3794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23" name="Oval 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95888" y="3424237"/>
            <a:ext cx="379412" cy="3794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sp>
        <p:nvSpPr>
          <p:cNvPr id="24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891488" y="2276476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25" name="Oval 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54713" y="4487862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26" name="Oval 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777163" y="4562475"/>
            <a:ext cx="379412" cy="3794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sp>
        <p:nvSpPr>
          <p:cNvPr id="27" name="Oval 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21550" y="3500437"/>
            <a:ext cx="379413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28" name="Oval 1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307388" y="3424237"/>
            <a:ext cx="379412" cy="37941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39" name="Google Shape;286;p49"/>
          <p:cNvCxnSpPr>
            <a:stCxn id="23" idx="4"/>
            <a:endCxn id="28" idx="3"/>
          </p:cNvCxnSpPr>
          <p:nvPr/>
        </p:nvCxnSpPr>
        <p:spPr>
          <a:xfrm rot="5400000" flipH="1" flipV="1">
            <a:off x="6846491" y="2287189"/>
            <a:ext cx="55564" cy="2977358"/>
          </a:xfrm>
          <a:prstGeom prst="curvedConnector3">
            <a:avLst>
              <a:gd name="adj1" fmla="val -4114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oogle Shape;286;p49"/>
          <p:cNvCxnSpPr>
            <a:stCxn id="22" idx="6"/>
            <a:endCxn id="28" idx="0"/>
          </p:cNvCxnSpPr>
          <p:nvPr/>
        </p:nvCxnSpPr>
        <p:spPr>
          <a:xfrm>
            <a:off x="6562725" y="2628106"/>
            <a:ext cx="1934369" cy="79613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oogle Shape;286;p49"/>
          <p:cNvCxnSpPr>
            <a:stCxn id="22" idx="5"/>
            <a:endCxn id="27" idx="2"/>
          </p:cNvCxnSpPr>
          <p:nvPr/>
        </p:nvCxnSpPr>
        <p:spPr>
          <a:xfrm rot="16200000" flipH="1">
            <a:off x="6450407" y="2819001"/>
            <a:ext cx="927896" cy="8143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oogle Shape;286;p49"/>
          <p:cNvCxnSpPr>
            <a:stCxn id="22" idx="3"/>
            <a:endCxn id="25" idx="0"/>
          </p:cNvCxnSpPr>
          <p:nvPr/>
        </p:nvCxnSpPr>
        <p:spPr>
          <a:xfrm rot="5400000">
            <a:off x="5328841" y="3577826"/>
            <a:ext cx="1725614" cy="9445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oogle Shape;286;p49"/>
          <p:cNvCxnSpPr>
            <a:stCxn id="22" idx="4"/>
            <a:endCxn id="26" idx="2"/>
          </p:cNvCxnSpPr>
          <p:nvPr/>
        </p:nvCxnSpPr>
        <p:spPr>
          <a:xfrm rot="16200000" flipH="1">
            <a:off x="6107907" y="3082924"/>
            <a:ext cx="1934369" cy="1404144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oogle Shape;286;p49"/>
          <p:cNvCxnSpPr>
            <a:stCxn id="24" idx="4"/>
            <a:endCxn id="26" idx="0"/>
          </p:cNvCxnSpPr>
          <p:nvPr/>
        </p:nvCxnSpPr>
        <p:spPr>
          <a:xfrm rot="5400000">
            <a:off x="7070739" y="3552019"/>
            <a:ext cx="1906587" cy="1143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oogle Shape;286;p49"/>
          <p:cNvCxnSpPr>
            <a:stCxn id="24" idx="3"/>
            <a:endCxn id="25" idx="0"/>
          </p:cNvCxnSpPr>
          <p:nvPr/>
        </p:nvCxnSpPr>
        <p:spPr>
          <a:xfrm rot="5400000">
            <a:off x="6101967" y="2642777"/>
            <a:ext cx="1887538" cy="18026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286;p49"/>
          <p:cNvCxnSpPr>
            <a:stCxn id="23" idx="6"/>
            <a:endCxn id="27" idx="2"/>
          </p:cNvCxnSpPr>
          <p:nvPr/>
        </p:nvCxnSpPr>
        <p:spPr>
          <a:xfrm>
            <a:off x="5575300" y="3613944"/>
            <a:ext cx="1746250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oogle Shape;286;p49"/>
          <p:cNvCxnSpPr>
            <a:stCxn id="27" idx="6"/>
            <a:endCxn id="28" idx="2"/>
          </p:cNvCxnSpPr>
          <p:nvPr/>
        </p:nvCxnSpPr>
        <p:spPr>
          <a:xfrm flipV="1">
            <a:off x="7700963" y="3613944"/>
            <a:ext cx="606425" cy="762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86;p49"/>
          <p:cNvCxnSpPr>
            <a:stCxn id="27" idx="3"/>
            <a:endCxn id="25" idx="6"/>
          </p:cNvCxnSpPr>
          <p:nvPr/>
        </p:nvCxnSpPr>
        <p:spPr>
          <a:xfrm rot="5400000">
            <a:off x="6428979" y="3729433"/>
            <a:ext cx="853283" cy="1042989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Google Shape;286;p49"/>
          <p:cNvCxnSpPr>
            <a:stCxn id="28" idx="5"/>
            <a:endCxn id="25" idx="5"/>
          </p:cNvCxnSpPr>
          <p:nvPr/>
        </p:nvCxnSpPr>
        <p:spPr>
          <a:xfrm rot="5400000">
            <a:off x="6923087" y="3103561"/>
            <a:ext cx="1063625" cy="2352675"/>
          </a:xfrm>
          <a:prstGeom prst="curvedConnector3">
            <a:avLst>
              <a:gd name="adj1" fmla="val 1515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4419600" y="3500437"/>
            <a:ext cx="533400" cy="323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85;p49"/>
          <p:cNvSpPr txBox="1"/>
          <p:nvPr/>
        </p:nvSpPr>
        <p:spPr>
          <a:xfrm>
            <a:off x="2032163" y="5428479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Independent-Set of Size 4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42" name="Google Shape;286;p49"/>
          <p:cNvCxnSpPr/>
          <p:nvPr/>
        </p:nvCxnSpPr>
        <p:spPr>
          <a:xfrm rot="5400000" flipH="1" flipV="1">
            <a:off x="2753134" y="5567769"/>
            <a:ext cx="429397" cy="174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85;p49"/>
          <p:cNvSpPr txBox="1"/>
          <p:nvPr/>
        </p:nvSpPr>
        <p:spPr>
          <a:xfrm>
            <a:off x="6569400" y="5486400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Clique of Size 4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45" name="Google Shape;286;p49"/>
          <p:cNvCxnSpPr/>
          <p:nvPr/>
        </p:nvCxnSpPr>
        <p:spPr>
          <a:xfrm rot="16200000" flipV="1">
            <a:off x="7249402" y="5704602"/>
            <a:ext cx="465137" cy="2873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85;p49"/>
          <p:cNvSpPr txBox="1"/>
          <p:nvPr/>
        </p:nvSpPr>
        <p:spPr>
          <a:xfrm>
            <a:off x="3713583" y="2471737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Complement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359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Reduction: Independent Set, Vertex Cover, and Clique (</a:t>
            </a:r>
            <a:r>
              <a:rPr lang="en-US" altLang="en-US" dirty="0"/>
              <a:t>Example 3</a:t>
            </a:r>
            <a:r>
              <a:rPr lang="en-GB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" y="2209800"/>
            <a:ext cx="8873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148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INDEPENDENT-SET </a:t>
            </a:r>
            <a:r>
              <a:rPr lang="en-US" altLang="en-US" dirty="0"/>
              <a:t>is NP-Complete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066800"/>
            <a:ext cx="90678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3600" dirty="0">
                <a:solidFill>
                  <a:srgbClr val="002060"/>
                </a:solidFill>
              </a:rPr>
              <a:t>Recipe to Prove a Problem Is NP-Complete</a:t>
            </a:r>
            <a:endParaRPr lang="en-US" alt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To prove that a problem B (</a:t>
            </a:r>
            <a:r>
              <a:rPr lang="en-US" sz="2400" dirty="0">
                <a:solidFill>
                  <a:srgbClr val="0070C0"/>
                </a:solidFill>
              </a:rPr>
              <a:t>INDEPENDENT-SET</a:t>
            </a:r>
            <a:r>
              <a:rPr lang="en-US" altLang="en-US" sz="2400" dirty="0">
                <a:solidFill>
                  <a:srgbClr val="0070C0"/>
                </a:solidFill>
              </a:rPr>
              <a:t>) is NP-Complete:</a:t>
            </a: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Step 1. </a:t>
            </a:r>
            <a:r>
              <a:rPr lang="en-US" sz="2400" dirty="0">
                <a:solidFill>
                  <a:srgbClr val="0070C0"/>
                </a:solidFill>
              </a:rPr>
              <a:t>INDEPENDENT-SET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∈ NP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>
                <a:solidFill>
                  <a:srgbClr val="0070C0"/>
                </a:solidFill>
              </a:rPr>
              <a:t>Step 2. Choose an NP-Complete problem A (3-SAT).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Prove that A (3-SAT) reduces to B (</a:t>
            </a:r>
            <a:r>
              <a:rPr lang="en-US" sz="2400" dirty="0">
                <a:solidFill>
                  <a:srgbClr val="0070C0"/>
                </a:solidFill>
              </a:rPr>
              <a:t>INDEPENDENT-SET)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	</a:t>
            </a:r>
            <a:r>
              <a:rPr lang="en-US" sz="2400" dirty="0"/>
              <a:t> 3-SAT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ym typeface="Symbol" panose="05050102010706020507" pitchFamily="18" charset="2"/>
              </a:rPr>
              <a:t>p</a:t>
            </a:r>
            <a:r>
              <a:rPr lang="en-US" sz="2400" dirty="0"/>
              <a:t> INDEPENDENT-SET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181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Satisfiability 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8" y="1143000"/>
            <a:ext cx="88055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60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sz="3600" dirty="0"/>
              <a:t>3-satisfiability reduces to independent set 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038850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733800"/>
            <a:ext cx="6210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117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71500"/>
          </a:xfrm>
        </p:spPr>
        <p:txBody>
          <a:bodyPr>
            <a:noAutofit/>
          </a:bodyPr>
          <a:lstStyle/>
          <a:p>
            <a:r>
              <a:rPr lang="en-US" sz="3600" dirty="0"/>
              <a:t>3-satisfiability reduces to independent set 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038850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733800"/>
            <a:ext cx="6210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4810</Words>
  <Application>Microsoft Office PowerPoint</Application>
  <PresentationFormat>On-screen Show (4:3)</PresentationFormat>
  <Paragraphs>956</Paragraphs>
  <Slides>101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3" baseType="lpstr">
      <vt:lpstr>宋体</vt:lpstr>
      <vt:lpstr>Arial</vt:lpstr>
      <vt:lpstr>Assistant</vt:lpstr>
      <vt:lpstr>Assistant ExtraLight</vt:lpstr>
      <vt:lpstr>Calibri</vt:lpstr>
      <vt:lpstr>Cambria Math</vt:lpstr>
      <vt:lpstr>charter</vt:lpstr>
      <vt:lpstr>CMR12</vt:lpstr>
      <vt:lpstr>Lato Light</vt:lpstr>
      <vt:lpstr>Monotype Corsiva</vt:lpstr>
      <vt:lpstr>Symbol</vt:lpstr>
      <vt:lpstr>Office Theme</vt:lpstr>
      <vt:lpstr>PowerPoint Presentation</vt:lpstr>
      <vt:lpstr>What is polynomial-time?</vt:lpstr>
      <vt:lpstr>What is polynomial-time?</vt:lpstr>
      <vt:lpstr>What are P and NP?</vt:lpstr>
      <vt:lpstr>Why we study NPC?</vt:lpstr>
      <vt:lpstr>What if a NPC problem needs to be solved?</vt:lpstr>
      <vt:lpstr>Approximation algorithms for NP-complete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Vertex-cover problem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Applications of Vertex Cover Problem (VC)</vt:lpstr>
      <vt:lpstr>Vertex-cover problem  and a 2-approximation algorithm</vt:lpstr>
      <vt:lpstr>Vertex-cover problem  and a 2-approximation algorithm</vt:lpstr>
      <vt:lpstr>Traveling-salesman problem</vt:lpstr>
      <vt:lpstr>Traveling-salesman problem</vt:lpstr>
      <vt:lpstr>Traveling-salesman problem</vt:lpstr>
      <vt:lpstr>Traveling-salesman problem</vt:lpstr>
      <vt:lpstr>Metric TSP</vt:lpstr>
      <vt:lpstr>Traveling-salesman problem</vt:lpstr>
      <vt:lpstr>Metric TSP</vt:lpstr>
      <vt:lpstr>Step 1: MST</vt:lpstr>
      <vt:lpstr>Step 2: Creating a cycle - using DFS</vt:lpstr>
      <vt:lpstr>Step 3: Removing Redundant Visits of DFS </vt:lpstr>
      <vt:lpstr>2 Approximation Algorithm</vt:lpstr>
      <vt:lpstr>Traveling-salesman problem</vt:lpstr>
      <vt:lpstr>Traveling-salesman problem (Method 2)</vt:lpstr>
      <vt:lpstr>Traveling-salesman problem (Method 2)</vt:lpstr>
      <vt:lpstr>Traveling-salesman problem (Method 2)</vt:lpstr>
      <vt:lpstr>Traveling-salesman problem (Method 2)</vt:lpstr>
      <vt:lpstr>The set covering problem</vt:lpstr>
      <vt:lpstr>The set-covering problem</vt:lpstr>
      <vt:lpstr>The set-covering problem</vt:lpstr>
      <vt:lpstr>The set-covering problem</vt:lpstr>
      <vt:lpstr>The set-covering problem</vt:lpstr>
      <vt:lpstr>The set-covering problem</vt:lpstr>
      <vt:lpstr>PowerPoint Presentation</vt:lpstr>
      <vt:lpstr>What exactly NP is?</vt:lpstr>
      <vt:lpstr>What is polynomial-time?</vt:lpstr>
      <vt:lpstr>What is polynomial-time?</vt:lpstr>
      <vt:lpstr>What are P and NP?</vt:lpstr>
      <vt:lpstr>What are P and NP?</vt:lpstr>
      <vt:lpstr>What are P and NP?</vt:lpstr>
      <vt:lpstr>NP Problems</vt:lpstr>
      <vt:lpstr>What are P and NP?</vt:lpstr>
      <vt:lpstr>What are P and NP?</vt:lpstr>
      <vt:lpstr>What are P and NP?</vt:lpstr>
      <vt:lpstr>What are NP-complete problems?</vt:lpstr>
      <vt:lpstr>What are NP-complete problems?</vt:lpstr>
      <vt:lpstr>PowerPoint Presentation</vt:lpstr>
      <vt:lpstr>NP-Completeness</vt:lpstr>
      <vt:lpstr>Examples</vt:lpstr>
      <vt:lpstr>NP-Hard</vt:lpstr>
      <vt:lpstr>Why we study NPC?</vt:lpstr>
      <vt:lpstr>How to prove a problem is a NPC problem?</vt:lpstr>
      <vt:lpstr>What if a NPC problem needs to be solved?</vt:lpstr>
      <vt:lpstr>NP-Completeness Reduction</vt:lpstr>
      <vt:lpstr>Reduction</vt:lpstr>
      <vt:lpstr>Polynomial Reduction</vt:lpstr>
      <vt:lpstr>Reduction</vt:lpstr>
      <vt:lpstr>PowerPoint Presentation</vt:lpstr>
      <vt:lpstr>PowerPoint Presentation</vt:lpstr>
      <vt:lpstr>Implications of Reduction</vt:lpstr>
      <vt:lpstr>Reductions (Tractable Examples)</vt:lpstr>
      <vt:lpstr>Reductions (Tractable Examples)</vt:lpstr>
      <vt:lpstr>Reductions (Tractable Examples)</vt:lpstr>
      <vt:lpstr>RECIPE FOR PROVING PROBLEM Is NP-Complete</vt:lpstr>
      <vt:lpstr>Independent Set (Example 1)</vt:lpstr>
      <vt:lpstr>Vertex Cover (Example 1)</vt:lpstr>
      <vt:lpstr>Vertex Cover is NP-Complete </vt:lpstr>
      <vt:lpstr>Step 1: Vertex Cover ∈ NP</vt:lpstr>
      <vt:lpstr>Vertex cover and independent set reduce to one another </vt:lpstr>
      <vt:lpstr>Independent Set (Example 2)</vt:lpstr>
      <vt:lpstr>Clique (Example 2)</vt:lpstr>
      <vt:lpstr>Clique is NP-Complete </vt:lpstr>
      <vt:lpstr>Step 1: Clique ∈ NP.   </vt:lpstr>
      <vt:lpstr>Step 2: IS p Clique</vt:lpstr>
      <vt:lpstr>IS p Clique (Example 2)</vt:lpstr>
      <vt:lpstr>Reduction: Independent Set, Vertex Cover, and Clique (Example 3)</vt:lpstr>
      <vt:lpstr> INDEPENDENT-SET is NP-Complete </vt:lpstr>
      <vt:lpstr>Satisfiability </vt:lpstr>
      <vt:lpstr>3-satisfiability reduces to independent set  </vt:lpstr>
      <vt:lpstr>3-satisfiability reduces to independent set  </vt:lpstr>
      <vt:lpstr>3-satisfiability reduces to independent set  </vt:lpstr>
      <vt:lpstr>Cook-Levin theorem shows that 3-SAT is a “universal”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Farrukh Saleem</cp:lastModifiedBy>
  <cp:revision>68</cp:revision>
  <dcterms:created xsi:type="dcterms:W3CDTF">2006-08-16T00:00:00Z</dcterms:created>
  <dcterms:modified xsi:type="dcterms:W3CDTF">2022-12-09T06:20:58Z</dcterms:modified>
</cp:coreProperties>
</file>