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316" r:id="rId4"/>
    <p:sldId id="317" r:id="rId5"/>
    <p:sldId id="313" r:id="rId6"/>
    <p:sldId id="314" r:id="rId7"/>
    <p:sldId id="315" r:id="rId8"/>
    <p:sldId id="318" r:id="rId9"/>
    <p:sldId id="319" r:id="rId10"/>
    <p:sldId id="320" r:id="rId11"/>
    <p:sldId id="321" r:id="rId12"/>
    <p:sldId id="322" r:id="rId13"/>
    <p:sldId id="323" r:id="rId14"/>
    <p:sldId id="325" r:id="rId15"/>
    <p:sldId id="340" r:id="rId16"/>
    <p:sldId id="341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5" r:id="rId25"/>
    <p:sldId id="333" r:id="rId26"/>
    <p:sldId id="334" r:id="rId27"/>
    <p:sldId id="336" r:id="rId28"/>
    <p:sldId id="337" r:id="rId29"/>
    <p:sldId id="338" r:id="rId30"/>
    <p:sldId id="33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C79FA-97B0-44F8-92A5-5DAD602ED22D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CC076-4747-4FCF-88E1-AB34A2E553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CC076-4747-4FCF-88E1-AB34A2E553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5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CC076-4747-4FCF-88E1-AB34A2E55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3F26-1785-4993-A4C2-E94226C326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17-18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Function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function definition provides the actual body of the function. Parts of a function’s definition are:</a:t>
            </a:r>
          </a:p>
          <a:p>
            <a:pPr lvl="1"/>
            <a:r>
              <a:rPr lang="en-US" b="1" dirty="0" smtClean="0"/>
              <a:t>Return Type</a:t>
            </a:r>
          </a:p>
          <a:p>
            <a:pPr lvl="2"/>
            <a:r>
              <a:rPr lang="en-US" dirty="0" smtClean="0"/>
              <a:t>A function may return a value. The </a:t>
            </a:r>
            <a:r>
              <a:rPr lang="en-US" dirty="0" err="1" smtClean="0"/>
              <a:t>return_type</a:t>
            </a:r>
            <a:r>
              <a:rPr lang="en-US" dirty="0" smtClean="0"/>
              <a:t> is the data type of the value the function returns. For example void, </a:t>
            </a:r>
            <a:r>
              <a:rPr lang="en-US" dirty="0" err="1" smtClean="0"/>
              <a:t>int</a:t>
            </a:r>
            <a:r>
              <a:rPr lang="en-US" dirty="0" smtClean="0"/>
              <a:t> or float</a:t>
            </a:r>
          </a:p>
          <a:p>
            <a:pPr lvl="1"/>
            <a:r>
              <a:rPr lang="en-US" b="1" dirty="0" smtClean="0"/>
              <a:t>Function Name</a:t>
            </a:r>
          </a:p>
          <a:p>
            <a:pPr lvl="2"/>
            <a:r>
              <a:rPr lang="en-US" dirty="0" smtClean="0"/>
              <a:t>This is just an identifier</a:t>
            </a:r>
          </a:p>
          <a:p>
            <a:pPr lvl="1"/>
            <a:r>
              <a:rPr lang="en-US" b="1" dirty="0" smtClean="0"/>
              <a:t>Parameters</a:t>
            </a:r>
          </a:p>
          <a:p>
            <a:pPr lvl="2"/>
            <a:r>
              <a:rPr lang="en-US" dirty="0" smtClean="0"/>
              <a:t>A parameter is like a placeholder. When a function is invoked, you pass a value to the parameter. This value is referred to as actual parameter or argument. The parameter list refers to the type, order, and number of the parameters of a function. Parameters are optional; that is, a function may contain no parameters.</a:t>
            </a:r>
          </a:p>
          <a:p>
            <a:pPr lvl="1"/>
            <a:r>
              <a:rPr lang="en-US" b="1" dirty="0" smtClean="0"/>
              <a:t>Function Body</a:t>
            </a:r>
          </a:p>
          <a:p>
            <a:pPr lvl="2"/>
            <a:r>
              <a:rPr lang="en-US" dirty="0" smtClean="0"/>
              <a:t>The function body contains a collection of statements that define what the function does.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i="1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(parameter list)</a:t>
            </a:r>
          </a:p>
          <a:p>
            <a:pPr lvl="2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2400" i="1" dirty="0" smtClean="0">
                <a:latin typeface="Courier New" pitchFamily="49" charset="0"/>
                <a:cs typeface="Courier New" pitchFamily="49" charset="0"/>
              </a:rPr>
              <a:t>Body of the function;</a:t>
            </a:r>
          </a:p>
          <a:p>
            <a:pPr lvl="2">
              <a:buNone/>
            </a:pP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81400"/>
            <a:ext cx="5726017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To use a function we need to invoke the function in our main program</a:t>
            </a:r>
          </a:p>
          <a:p>
            <a:r>
              <a:rPr lang="en-US" dirty="0" smtClean="0"/>
              <a:t>To call a function we simply need to pass the required parameters along with function name and return type</a:t>
            </a:r>
          </a:p>
          <a:p>
            <a:r>
              <a:rPr lang="en-US" dirty="0"/>
              <a:t>When a program calls a function, program control is transferred to the called function. A called function performs defined task and when its return statement is executed or when its function-ending closing brace is reached, it returns program control back to the main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User Defined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b="90041"/>
          <a:stretch>
            <a:fillRect/>
          </a:stretch>
        </p:blipFill>
        <p:spPr bwMode="auto">
          <a:xfrm>
            <a:off x="633413" y="1219200"/>
            <a:ext cx="7877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 t="10166" b="84855"/>
          <a:stretch>
            <a:fillRect/>
          </a:stretch>
        </p:blipFill>
        <p:spPr bwMode="auto">
          <a:xfrm>
            <a:off x="633413" y="1828800"/>
            <a:ext cx="787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/>
          <a:srcRect t="15145" b="69917"/>
          <a:stretch>
            <a:fillRect/>
          </a:stretch>
        </p:blipFill>
        <p:spPr bwMode="auto">
          <a:xfrm>
            <a:off x="633413" y="22098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/>
          <a:srcRect t="30083" b="64938"/>
          <a:stretch>
            <a:fillRect/>
          </a:stretch>
        </p:blipFill>
        <p:spPr bwMode="auto">
          <a:xfrm>
            <a:off x="633413" y="3048000"/>
            <a:ext cx="7877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 t="35062" b="50000"/>
          <a:stretch>
            <a:fillRect/>
          </a:stretch>
        </p:blipFill>
        <p:spPr bwMode="auto">
          <a:xfrm>
            <a:off x="633413" y="3429000"/>
            <a:ext cx="78771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 t="50000"/>
          <a:stretch>
            <a:fillRect/>
          </a:stretch>
        </p:blipFill>
        <p:spPr bwMode="auto">
          <a:xfrm>
            <a:off x="633413" y="4114800"/>
            <a:ext cx="787717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a function is to use arguments, it must declare variables that accept the values of the arguments. These variables are called the </a:t>
            </a:r>
            <a:r>
              <a:rPr lang="en-US" b="1" dirty="0" smtClean="0"/>
              <a:t>formal parameters </a:t>
            </a:r>
            <a:r>
              <a:rPr lang="en-US" dirty="0" smtClean="0"/>
              <a:t>of the function</a:t>
            </a:r>
          </a:p>
          <a:p>
            <a:r>
              <a:rPr lang="en-US" dirty="0" smtClean="0"/>
              <a:t>The formal parameters behave like other local variables inside the function and are created upon entry into the function and destroyed upon exit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	A </a:t>
            </a:r>
            <a:r>
              <a:rPr lang="en-US" dirty="0"/>
              <a:t>function parameter (sometimes called a formal parameter) is a </a:t>
            </a:r>
            <a:r>
              <a:rPr lang="en-US" dirty="0" smtClean="0"/>
              <a:t>	variable </a:t>
            </a:r>
            <a:r>
              <a:rPr lang="en-US" dirty="0"/>
              <a:t>declared in the function declaration: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	void foo(</a:t>
            </a:r>
            <a:r>
              <a:rPr lang="en-US" dirty="0" err="1"/>
              <a:t>int</a:t>
            </a:r>
            <a:r>
              <a:rPr lang="en-US" dirty="0"/>
              <a:t> x); // declaration (function prototype) -- x is a parameter</a:t>
            </a:r>
          </a:p>
          <a:p>
            <a:pPr marL="0" indent="0">
              <a:buNone/>
            </a:pPr>
            <a:r>
              <a:rPr lang="en-US" dirty="0"/>
              <a:t>2 </a:t>
            </a:r>
          </a:p>
          <a:p>
            <a:pPr marL="0" indent="0">
              <a:buNone/>
            </a:pPr>
            <a:r>
              <a:rPr lang="en-US" dirty="0"/>
              <a:t>3	void foo(</a:t>
            </a:r>
            <a:r>
              <a:rPr lang="en-US" dirty="0" err="1"/>
              <a:t>int</a:t>
            </a:r>
            <a:r>
              <a:rPr lang="en-US" dirty="0"/>
              <a:t> x) // definition (also a declaration) -- x is a parameter</a:t>
            </a:r>
          </a:p>
          <a:p>
            <a:pPr marL="0" indent="0">
              <a:buNone/>
            </a:pPr>
            <a:r>
              <a:rPr lang="en-US" dirty="0"/>
              <a:t>4	{</a:t>
            </a:r>
          </a:p>
          <a:p>
            <a:pPr marL="0" indent="0">
              <a:buNone/>
            </a:pPr>
            <a:r>
              <a:rPr lang="en-US" dirty="0"/>
              <a:t>5	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An </a:t>
            </a:r>
            <a:r>
              <a:rPr lang="en-US" dirty="0"/>
              <a:t>argument (sometimes called an actual parameter) is the value </a:t>
            </a:r>
            <a:r>
              <a:rPr lang="en-US" dirty="0" smtClean="0"/>
              <a:t>	that </a:t>
            </a:r>
            <a:r>
              <a:rPr lang="en-US" dirty="0"/>
              <a:t>is passed to the function by the caller: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	foo(6); // 6 is the argument passed to parameter x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	foo(y+1); // the value of y+1 is the argument passed to parameter x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0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a function is called, all of the parameters of the function are created </a:t>
            </a:r>
            <a:r>
              <a:rPr lang="en-US" dirty="0" smtClean="0"/>
              <a:t>	as </a:t>
            </a:r>
            <a:r>
              <a:rPr lang="en-US" dirty="0"/>
              <a:t>variables, and the value of the arguments are copied into the parameters. </a:t>
            </a:r>
            <a:r>
              <a:rPr lang="en-US" dirty="0" smtClean="0"/>
              <a:t>	For </a:t>
            </a:r>
            <a:r>
              <a:rPr lang="en-US" dirty="0"/>
              <a:t>example:	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	void foo(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</a:t>
            </a:r>
          </a:p>
          <a:p>
            <a:pPr marL="0" indent="0">
              <a:buNone/>
            </a:pPr>
            <a:r>
              <a:rPr lang="en-US" dirty="0"/>
              <a:t>2	{</a:t>
            </a:r>
          </a:p>
          <a:p>
            <a:pPr marL="0" indent="0">
              <a:buNone/>
            </a:pPr>
            <a:r>
              <a:rPr lang="en-US" dirty="0"/>
              <a:t>3	}</a:t>
            </a:r>
          </a:p>
          <a:p>
            <a:pPr marL="0" indent="0">
              <a:buNone/>
            </a:pPr>
            <a:r>
              <a:rPr lang="en-US" dirty="0"/>
              <a:t>4 </a:t>
            </a:r>
          </a:p>
          <a:p>
            <a:pPr marL="0" indent="0">
              <a:buNone/>
            </a:pPr>
            <a:r>
              <a:rPr lang="en-US" dirty="0"/>
              <a:t>5	foo(6, 7);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	When </a:t>
            </a:r>
            <a:r>
              <a:rPr lang="en-US" dirty="0"/>
              <a:t>foo() is called with arguments 6 and 7, foo’s parameter x is created </a:t>
            </a:r>
            <a:r>
              <a:rPr lang="en-US" dirty="0" smtClean="0"/>
              <a:t>	and </a:t>
            </a:r>
            <a:r>
              <a:rPr lang="en-US" dirty="0"/>
              <a:t>assigned the value of 6, and foo’s parameter y is created and assigned </a:t>
            </a:r>
            <a:r>
              <a:rPr lang="en-US" dirty="0" smtClean="0"/>
              <a:t>	the </a:t>
            </a:r>
            <a:r>
              <a:rPr lang="en-US" dirty="0"/>
              <a:t>value of 7.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	void foo(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// x and y are created here</a:t>
            </a:r>
          </a:p>
          <a:p>
            <a:pPr marL="0" indent="0">
              <a:buNone/>
            </a:pPr>
            <a:r>
              <a:rPr lang="en-US" dirty="0"/>
              <a:t>2	{</a:t>
            </a:r>
          </a:p>
          <a:p>
            <a:pPr marL="0" indent="0">
              <a:buNone/>
            </a:pPr>
            <a:r>
              <a:rPr lang="en-US" dirty="0"/>
              <a:t>3	} // x and y are destroyed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12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Arguments?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arguments are not necessary when:</a:t>
            </a:r>
          </a:p>
          <a:p>
            <a:pPr lvl="1"/>
            <a:r>
              <a:rPr lang="en-US" dirty="0" smtClean="0"/>
              <a:t>The function is performing some independent operation on some fixed data</a:t>
            </a:r>
          </a:p>
          <a:p>
            <a:pPr lvl="1"/>
            <a:r>
              <a:rPr lang="en-US" dirty="0" smtClean="0"/>
              <a:t>User is asked to enter all the required information for specific operation in the body of the function</a:t>
            </a:r>
          </a:p>
          <a:p>
            <a:r>
              <a:rPr lang="en-US" dirty="0" smtClean="0"/>
              <a:t>We will use the arguments when:</a:t>
            </a:r>
          </a:p>
          <a:p>
            <a:pPr lvl="1"/>
            <a:r>
              <a:rPr lang="en-US" dirty="0" smtClean="0"/>
              <a:t>The operations performed by the function are depending upon some other value generated in the main code</a:t>
            </a:r>
          </a:p>
          <a:p>
            <a:pPr lvl="1"/>
            <a:r>
              <a:rPr lang="en-US" dirty="0" smtClean="0"/>
              <a:t>When input is entered by the user before calling the user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calling a function, there are two ways that arguments can be passed to a function</a:t>
            </a:r>
          </a:p>
          <a:p>
            <a:pPr lvl="1"/>
            <a:r>
              <a:rPr lang="en-US" dirty="0" smtClean="0"/>
              <a:t>Pass by value</a:t>
            </a:r>
          </a:p>
          <a:p>
            <a:pPr lvl="1"/>
            <a:r>
              <a:rPr lang="en-US" dirty="0" smtClean="0"/>
              <a:t>Pass by reference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Call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057399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method copies the actual value of an argument into the formal parameter of the function. </a:t>
            </a:r>
          </a:p>
          <a:p>
            <a:r>
              <a:rPr lang="en-US" dirty="0" smtClean="0"/>
              <a:t>Passing arguments in such a way, where the function creates copies of the arguments passed to it, is called passing by value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426" y="3581400"/>
            <a:ext cx="427397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3124200"/>
            <a:ext cx="4143375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Functions</a:t>
            </a:r>
          </a:p>
          <a:p>
            <a:r>
              <a:rPr lang="en-US" dirty="0" smtClean="0"/>
              <a:t>Built-in and User Defined Functions</a:t>
            </a:r>
          </a:p>
          <a:p>
            <a:r>
              <a:rPr lang="en-US" dirty="0" smtClean="0"/>
              <a:t>Types of Functions</a:t>
            </a:r>
          </a:p>
          <a:p>
            <a:r>
              <a:rPr lang="en-US" dirty="0" smtClean="0"/>
              <a:t>Pass by Value and Pass by Reference</a:t>
            </a:r>
          </a:p>
          <a:p>
            <a:r>
              <a:rPr lang="en-US" dirty="0" smtClean="0"/>
              <a:t>Passing Arrays as Argument</a:t>
            </a:r>
          </a:p>
          <a:p>
            <a:r>
              <a:rPr lang="en-US" dirty="0" smtClean="0"/>
              <a:t>Returning Array from functions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5943600" cy="4525963"/>
          </a:xfrm>
        </p:spPr>
        <p:txBody>
          <a:bodyPr/>
          <a:lstStyle/>
          <a:p>
            <a:r>
              <a:rPr lang="en-US" dirty="0" smtClean="0"/>
              <a:t>Write an efficient code to print the following pattern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581025"/>
            <a:ext cx="1381125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609600"/>
            <a:ext cx="13144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Arguments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23621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Passing by value has some limitations and can be inefficient and slow while passing arrays and structures</a:t>
            </a:r>
          </a:p>
          <a:p>
            <a:r>
              <a:rPr lang="en-US" dirty="0" smtClean="0"/>
              <a:t>So to overcome this problem we use the call by reference method</a:t>
            </a:r>
          </a:p>
          <a:p>
            <a:r>
              <a:rPr lang="en-US" dirty="0" smtClean="0"/>
              <a:t>The call by reference method of passing arguments to a function copies the reference of an argument into the formal parameter</a:t>
            </a:r>
          </a:p>
          <a:p>
            <a:r>
              <a:rPr lang="en-US" dirty="0" smtClean="0"/>
              <a:t>In call by reference we modify the original argument of function by directly using its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11561"/>
          <a:stretch>
            <a:fillRect/>
          </a:stretch>
        </p:blipFill>
        <p:spPr bwMode="auto">
          <a:xfrm>
            <a:off x="5715000" y="4038600"/>
            <a:ext cx="291465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 descr="12.png"/>
          <p:cNvPicPr>
            <a:picLocks noChangeAspect="1"/>
          </p:cNvPicPr>
          <p:nvPr/>
        </p:nvPicPr>
        <p:blipFill>
          <a:blip r:embed="rId3"/>
          <a:srcRect b="11111"/>
          <a:stretch>
            <a:fillRect/>
          </a:stretch>
        </p:blipFill>
        <p:spPr>
          <a:xfrm>
            <a:off x="495300" y="3962400"/>
            <a:ext cx="4762500" cy="2286000"/>
          </a:xfrm>
          <a:prstGeom prst="rect">
            <a:avLst/>
          </a:prstGeom>
        </p:spPr>
      </p:pic>
      <p:pic>
        <p:nvPicPr>
          <p:cNvPr id="9" name="Picture 8" descr="main-qimg-197a0c5aa96302b99b8c1d1178d8a86a.gif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0" y="3962400"/>
            <a:ext cx="4762500" cy="2571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Pass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allows a function to change the value of the argument</a:t>
            </a:r>
          </a:p>
          <a:p>
            <a:r>
              <a:rPr lang="en-US" dirty="0" smtClean="0"/>
              <a:t>Because a copy of the argument is not made, it is fast, even when used with large structures or classes</a:t>
            </a:r>
          </a:p>
          <a:p>
            <a:r>
              <a:rPr lang="en-US" dirty="0" smtClean="0"/>
              <a:t>References can be used to return multiple values from a function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Multiple Values from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can only have one return value</a:t>
            </a:r>
          </a:p>
          <a:p>
            <a:r>
              <a:rPr lang="en-US" dirty="0" smtClean="0"/>
              <a:t>One way to return multiple values is using reference parameters</a:t>
            </a:r>
          </a:p>
          <a:p>
            <a:r>
              <a:rPr lang="en-US" dirty="0" smtClean="0"/>
              <a:t>As in reference parameters the values are updated on the address, and that address is passed to the passing argument</a:t>
            </a:r>
          </a:p>
          <a:p>
            <a:r>
              <a:rPr lang="en-US" dirty="0" smtClean="0"/>
              <a:t>So we can access the updated value even after the execution of the function</a:t>
            </a:r>
          </a:p>
          <a:p>
            <a:r>
              <a:rPr lang="en-US" dirty="0" smtClean="0"/>
              <a:t>In these types of functions the return type of function is still void because it is actually returning nothing but we are using the updated values directly by accessing their address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compute and return the values of sin, </a:t>
            </a:r>
            <a:r>
              <a:rPr lang="en-US" dirty="0" err="1" smtClean="0"/>
              <a:t>cos</a:t>
            </a:r>
            <a:r>
              <a:rPr lang="en-US" dirty="0" smtClean="0"/>
              <a:t> and tan for a specific angle in degrees. Then make a program to test your function.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to Use which method to Pass?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 by reference is used:</a:t>
            </a:r>
          </a:p>
          <a:p>
            <a:pPr lvl="1"/>
            <a:r>
              <a:rPr lang="en-US" dirty="0" smtClean="0"/>
              <a:t>When passing structures, large arrays or classes</a:t>
            </a:r>
          </a:p>
          <a:p>
            <a:pPr lvl="1"/>
            <a:r>
              <a:rPr lang="en-US" dirty="0" smtClean="0"/>
              <a:t>When you need the function to modify an argument</a:t>
            </a:r>
          </a:p>
          <a:p>
            <a:pPr lvl="1"/>
            <a:r>
              <a:rPr lang="en-US" dirty="0" smtClean="0"/>
              <a:t>When you need to return more than one values</a:t>
            </a:r>
          </a:p>
          <a:p>
            <a:r>
              <a:rPr lang="en-US" dirty="0" smtClean="0"/>
              <a:t>Pass by value is used:</a:t>
            </a:r>
          </a:p>
          <a:p>
            <a:pPr lvl="1"/>
            <a:r>
              <a:rPr lang="en-US" dirty="0" smtClean="0"/>
              <a:t>When passing fundamental types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to swap the values of two integers and then use this function in the main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Problem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Write a function to “clock wise cycle swap” 3 integers. In main program ask the user to enter three integers, display them before swapping, call the function and then display the numbers after cyclic swap.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2743200"/>
            <a:ext cx="2124075" cy="21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172200" y="4876800"/>
            <a:ext cx="2209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Before swapping </a:t>
            </a:r>
          </a:p>
          <a:p>
            <a:pPr algn="ctr"/>
            <a:r>
              <a:rPr lang="en-US" dirty="0" smtClean="0"/>
              <a:t>a = 10, b = 20, c =30</a:t>
            </a:r>
          </a:p>
          <a:p>
            <a:pPr algn="ctr"/>
            <a:r>
              <a:rPr lang="en-US" dirty="0" smtClean="0"/>
              <a:t> </a:t>
            </a:r>
          </a:p>
          <a:p>
            <a:pPr algn="ctr"/>
            <a:r>
              <a:rPr lang="en-US" dirty="0" smtClean="0"/>
              <a:t>After Swapping</a:t>
            </a:r>
          </a:p>
          <a:p>
            <a:pPr algn="ctr"/>
            <a:r>
              <a:rPr lang="en-US" dirty="0" smtClean="0"/>
              <a:t>a = 30, b = 10, c = 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Default Values for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When we define a function, we can specify a default value for each of the last parameters. </a:t>
            </a:r>
          </a:p>
          <a:p>
            <a:r>
              <a:rPr lang="en-US" dirty="0" smtClean="0"/>
              <a:t>This value will be used if the corresponding argument is left blank when calling to the function</a:t>
            </a:r>
          </a:p>
          <a:p>
            <a:r>
              <a:rPr lang="en-US" dirty="0" smtClean="0"/>
              <a:t>This is done by using the assignment operator </a:t>
            </a:r>
          </a:p>
          <a:p>
            <a:r>
              <a:rPr lang="en-US" dirty="0" smtClean="0"/>
              <a:t>If a value for that parameter is not passed when the function is called, the default given value is used</a:t>
            </a:r>
          </a:p>
          <a:p>
            <a:r>
              <a:rPr lang="en-US" dirty="0" smtClean="0"/>
              <a:t>But if a value is specified, this default value is ignored and the passed value is used instead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Default Values for Parameters– Example </a:t>
            </a:r>
            <a:endParaRPr lang="en-US" sz="3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963" y="1447800"/>
            <a:ext cx="745807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we need the following output on screen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There are two codes to achieve above result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743200"/>
            <a:ext cx="695597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Functions helps us by</a:t>
            </a:r>
          </a:p>
          <a:p>
            <a:pPr lvl="1"/>
            <a:r>
              <a:rPr lang="en-US" dirty="0" smtClean="0"/>
              <a:t>Making the coding easier and understandable</a:t>
            </a:r>
          </a:p>
          <a:p>
            <a:pPr lvl="1"/>
            <a:r>
              <a:rPr lang="en-US" dirty="0" smtClean="0"/>
              <a:t>Dividing the task so that several programmers can work independently</a:t>
            </a:r>
          </a:p>
          <a:p>
            <a:pPr lvl="1"/>
            <a:r>
              <a:rPr lang="en-US" dirty="0" smtClean="0"/>
              <a:t>Making the part of code reusable to less amount of work required to perform the same task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 (2 Solutions)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03F26-1785-4993-A4C2-E94226C326D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133600"/>
            <a:ext cx="4538223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144" y="3581400"/>
            <a:ext cx="520405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1460679"/>
            <a:ext cx="5486400" cy="90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is a group of statements that together perform a </a:t>
            </a:r>
            <a:r>
              <a:rPr lang="en-US" dirty="0" smtClean="0"/>
              <a:t>specific task and often returns a value</a:t>
            </a:r>
          </a:p>
          <a:p>
            <a:r>
              <a:rPr lang="en-US" dirty="0"/>
              <a:t>Every C++ program has at least one function, which is main</a:t>
            </a:r>
            <a:r>
              <a:rPr lang="en-US" dirty="0" smtClean="0"/>
              <a:t>()</a:t>
            </a:r>
          </a:p>
          <a:p>
            <a:r>
              <a:rPr lang="en-US" dirty="0"/>
              <a:t>You can divide up your code </a:t>
            </a:r>
            <a:r>
              <a:rPr lang="en-US" dirty="0" smtClean="0"/>
              <a:t>into pieces by  </a:t>
            </a:r>
            <a:r>
              <a:rPr lang="en-US" dirty="0"/>
              <a:t>separate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How </a:t>
            </a:r>
            <a:r>
              <a:rPr lang="en-US" dirty="0"/>
              <a:t>you divide up your code among different functions is up to you, but logically the division usually is so each function performs a specific task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in C++ are of two types</a:t>
            </a:r>
          </a:p>
          <a:p>
            <a:pPr lvl="1"/>
            <a:r>
              <a:rPr lang="en-US" dirty="0" smtClean="0"/>
              <a:t>Built-in functions</a:t>
            </a:r>
          </a:p>
          <a:p>
            <a:pPr lvl="2"/>
            <a:r>
              <a:rPr lang="en-US" dirty="0" smtClean="0"/>
              <a:t>The functions which comes with the library are built-in functions</a:t>
            </a:r>
          </a:p>
          <a:p>
            <a:pPr lvl="2"/>
            <a:r>
              <a:rPr lang="en-US" dirty="0" smtClean="0"/>
              <a:t>log(x), </a:t>
            </a:r>
            <a:r>
              <a:rPr lang="en-US" dirty="0" err="1" smtClean="0"/>
              <a:t>pow</a:t>
            </a:r>
            <a:r>
              <a:rPr lang="en-US" dirty="0" smtClean="0"/>
              <a:t>(), </a:t>
            </a:r>
            <a:r>
              <a:rPr lang="en-US" dirty="0" err="1" smtClean="0"/>
              <a:t>sqrt</a:t>
            </a:r>
            <a:r>
              <a:rPr lang="en-US" dirty="0" smtClean="0"/>
              <a:t>(), etc</a:t>
            </a:r>
          </a:p>
          <a:p>
            <a:pPr lvl="1"/>
            <a:r>
              <a:rPr lang="en-US" dirty="0" smtClean="0"/>
              <a:t>User defined functions</a:t>
            </a:r>
          </a:p>
          <a:p>
            <a:pPr lvl="2"/>
            <a:r>
              <a:rPr lang="en-US" dirty="0" smtClean="0"/>
              <a:t>The functions which are coded by the users for specific tasks are called user defined functions</a:t>
            </a:r>
          </a:p>
          <a:p>
            <a:pPr lvl="2"/>
            <a:r>
              <a:rPr lang="en-US" dirty="0" smtClean="0"/>
              <a:t>The function made to print a line etc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/>
          <a:lstStyle/>
          <a:p>
            <a:r>
              <a:rPr lang="en-US" dirty="0" smtClean="0"/>
              <a:t>Built-in Function Examples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14400"/>
            <a:ext cx="6209712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990600"/>
            <a:ext cx="923330" cy="54864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You Need to Add math header file to use these functions</a:t>
            </a:r>
            <a:endParaRPr lang="en-US" sz="24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directly use the built-in functions by direct calling them</a:t>
            </a:r>
          </a:p>
          <a:p>
            <a:r>
              <a:rPr lang="en-US" dirty="0" smtClean="0"/>
              <a:t>For user defined functions we can use the function in following sequence</a:t>
            </a:r>
          </a:p>
          <a:p>
            <a:r>
              <a:rPr lang="en-US" dirty="0" smtClean="0"/>
              <a:t>Declare</a:t>
            </a:r>
            <a:r>
              <a:rPr lang="en-US" dirty="0" smtClean="0">
                <a:sym typeface="Wingdings" pitchFamily="2" charset="2"/>
              </a:rPr>
              <a:t> Define Call (use)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function declaration is made by declaring</a:t>
            </a:r>
          </a:p>
          <a:p>
            <a:pPr lvl="1"/>
            <a:r>
              <a:rPr lang="en-US" dirty="0" smtClean="0"/>
              <a:t>Return type of the function</a:t>
            </a:r>
          </a:p>
          <a:p>
            <a:pPr lvl="1"/>
            <a:r>
              <a:rPr lang="en-US" dirty="0" smtClean="0"/>
              <a:t>Name of the function (Any valid identifier)</a:t>
            </a:r>
          </a:p>
          <a:p>
            <a:pPr lvl="1"/>
            <a:r>
              <a:rPr lang="en-US" dirty="0" smtClean="0"/>
              <a:t>Data types of the parameters</a:t>
            </a:r>
          </a:p>
          <a:p>
            <a:pPr lvl="2">
              <a:buNone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Return_type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i="1" dirty="0" err="1" smtClean="0">
                <a:latin typeface="Courier New" pitchFamily="49" charset="0"/>
                <a:cs typeface="Courier New" pitchFamily="49" charset="0"/>
              </a:rPr>
              <a:t>function_name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(parameter list);</a:t>
            </a:r>
          </a:p>
          <a:p>
            <a:pPr lvl="2">
              <a:buNone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sz="2000" i="1" dirty="0" smtClean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max(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2000" b="1" i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i="1" dirty="0" smtClean="0">
                <a:latin typeface="Courier New" pitchFamily="49" charset="0"/>
                <a:cs typeface="Courier New" pitchFamily="49" charset="0"/>
              </a:rPr>
              <a:t> y);</a:t>
            </a:r>
            <a:endParaRPr lang="en-US" sz="20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 smtClean="0">
                <a:cs typeface="Courier New" pitchFamily="49" charset="0"/>
              </a:rPr>
              <a:t>Function declaration is optional</a:t>
            </a:r>
          </a:p>
          <a:p>
            <a:r>
              <a:rPr lang="en-US" sz="2800" dirty="0" smtClean="0">
                <a:cs typeface="Courier New" pitchFamily="49" charset="0"/>
              </a:rPr>
              <a:t>If we are defining the functions in the end, then we need to declare the functions first</a:t>
            </a:r>
          </a:p>
          <a:p>
            <a:r>
              <a:rPr lang="en-US" sz="2800" dirty="0" smtClean="0">
                <a:cs typeface="Courier New" pitchFamily="49" charset="0"/>
              </a:rPr>
              <a:t>Otherwise there is no need to declare a function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CS214 - PF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Course Instructor : Muhammad Haris Mohsin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FE460-3D20-4167-9BA1-7938AD849023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2743201" y="3810000"/>
            <a:ext cx="762000" cy="533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V="1">
            <a:off x="3695699" y="4000501"/>
            <a:ext cx="533402" cy="1524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Brace 10"/>
          <p:cNvSpPr/>
          <p:nvPr/>
        </p:nvSpPr>
        <p:spPr>
          <a:xfrm rot="16200000">
            <a:off x="5295900" y="3467101"/>
            <a:ext cx="152400" cy="1600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334000" y="3886200"/>
            <a:ext cx="381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4071</TotalTime>
  <Words>1409</Words>
  <Application>Microsoft Office PowerPoint</Application>
  <PresentationFormat>On-screen Show (4:3)</PresentationFormat>
  <Paragraphs>247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Programming Fundamentals</vt:lpstr>
      <vt:lpstr>Objectives</vt:lpstr>
      <vt:lpstr>Sample Output</vt:lpstr>
      <vt:lpstr>Sample Output (2 Solutions)</vt:lpstr>
      <vt:lpstr>Function</vt:lpstr>
      <vt:lpstr>Types of Functions</vt:lpstr>
      <vt:lpstr>Built-in Function Examples</vt:lpstr>
      <vt:lpstr>User Defined Functions</vt:lpstr>
      <vt:lpstr>Function Declaration</vt:lpstr>
      <vt:lpstr>Function Definition</vt:lpstr>
      <vt:lpstr>Function Definition– Example</vt:lpstr>
      <vt:lpstr>Calling a Function</vt:lpstr>
      <vt:lpstr>Example of User Defined Function</vt:lpstr>
      <vt:lpstr>Function Arguments</vt:lpstr>
      <vt:lpstr>PowerPoint Presentation</vt:lpstr>
      <vt:lpstr>PowerPoint Presentation</vt:lpstr>
      <vt:lpstr>When to use Arguments?</vt:lpstr>
      <vt:lpstr>Passing the Arguments</vt:lpstr>
      <vt:lpstr>Argument Call by Value</vt:lpstr>
      <vt:lpstr>Practice Problem 1</vt:lpstr>
      <vt:lpstr>Passing Arguments by Reference</vt:lpstr>
      <vt:lpstr>Advantages of Pass By Reference</vt:lpstr>
      <vt:lpstr>Returning Multiple Values from Functions</vt:lpstr>
      <vt:lpstr>Practice Problem 2</vt:lpstr>
      <vt:lpstr>When to Use which method to Pass?</vt:lpstr>
      <vt:lpstr>Practice Problem 3</vt:lpstr>
      <vt:lpstr>Practice Problem 4</vt:lpstr>
      <vt:lpstr>Default Values for Parameters</vt:lpstr>
      <vt:lpstr>Default Values for Parameters– Example </vt:lpstr>
      <vt:lpstr>Advantages of Functions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sAjid</dc:creator>
  <cp:lastModifiedBy>Haris Mohsin</cp:lastModifiedBy>
  <cp:revision>385</cp:revision>
  <dcterms:created xsi:type="dcterms:W3CDTF">2016-10-14T03:38:37Z</dcterms:created>
  <dcterms:modified xsi:type="dcterms:W3CDTF">2021-03-24T06:50:07Z</dcterms:modified>
</cp:coreProperties>
</file>