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340" r:id="rId4"/>
    <p:sldId id="341" r:id="rId5"/>
    <p:sldId id="342" r:id="rId6"/>
    <p:sldId id="350" r:id="rId7"/>
    <p:sldId id="343" r:id="rId8"/>
    <p:sldId id="344" r:id="rId9"/>
    <p:sldId id="345" r:id="rId10"/>
    <p:sldId id="346" r:id="rId11"/>
    <p:sldId id="347" r:id="rId12"/>
    <p:sldId id="348" r:id="rId13"/>
    <p:sldId id="349" r:id="rId14"/>
    <p:sldId id="351" r:id="rId15"/>
    <p:sldId id="352" r:id="rId16"/>
    <p:sldId id="35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4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C79FA-97B0-44F8-92A5-5DAD602ED22D}" type="datetimeFigureOut">
              <a:rPr lang="en-US" smtClean="0"/>
              <a:pPr/>
              <a:t>4/1/2021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4CC076-4747-4FCF-88E1-AB34A2E5539F}" type="slidenum">
              <a:rPr lang="en-US" smtClean="0"/>
              <a:pPr/>
              <a:t>‹#›</a:t>
            </a:fld>
            <a:endParaRPr lang="en-US"/>
          </a:p>
        </p:txBody>
      </p:sp>
    </p:spTree>
    <p:extLst>
      <p:ext uri="{BB962C8B-B14F-4D97-AF65-F5344CB8AC3E}">
        <p14:creationId xmlns:p14="http://schemas.microsoft.com/office/powerpoint/2010/main" val="53932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4CC076-4747-4FCF-88E1-AB34A2E5539F}" type="slidenum">
              <a:rPr lang="en-US" smtClean="0"/>
              <a:pPr/>
              <a:t>2</a:t>
            </a:fld>
            <a:endParaRPr lang="en-US"/>
          </a:p>
        </p:txBody>
      </p:sp>
    </p:spTree>
    <p:extLst>
      <p:ext uri="{BB962C8B-B14F-4D97-AF65-F5344CB8AC3E}">
        <p14:creationId xmlns:p14="http://schemas.microsoft.com/office/powerpoint/2010/main" val="137990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CS214 - PF</a:t>
            </a:r>
            <a:endParaRPr lang="en-US"/>
          </a:p>
        </p:txBody>
      </p:sp>
      <p:sp>
        <p:nvSpPr>
          <p:cNvPr id="8" name="Footer Placeholder 7"/>
          <p:cNvSpPr>
            <a:spLocks noGrp="1"/>
          </p:cNvSpPr>
          <p:nvPr>
            <p:ph type="ftr" sz="quarter" idx="11"/>
          </p:nvPr>
        </p:nvSpPr>
        <p:spPr/>
        <p:txBody>
          <a:bodyPr/>
          <a:lstStyle/>
          <a:p>
            <a:r>
              <a:rPr lang="en-US" smtClean="0"/>
              <a:t>Course Instructor : Muhammad Haris Mohsin</a:t>
            </a:r>
            <a:endParaRPr lang="en-US"/>
          </a:p>
        </p:txBody>
      </p:sp>
      <p:sp>
        <p:nvSpPr>
          <p:cNvPr id="9" name="Slide Number Placeholder 8"/>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CS214 - PF</a:t>
            </a:r>
            <a:endParaRPr lang="en-US"/>
          </a:p>
        </p:txBody>
      </p:sp>
      <p:sp>
        <p:nvSpPr>
          <p:cNvPr id="4" name="Footer Placeholder 3"/>
          <p:cNvSpPr>
            <a:spLocks noGrp="1"/>
          </p:cNvSpPr>
          <p:nvPr>
            <p:ph type="ftr" sz="quarter" idx="11"/>
          </p:nvPr>
        </p:nvSpPr>
        <p:spPr/>
        <p:txBody>
          <a:bodyPr/>
          <a:lstStyle/>
          <a:p>
            <a:r>
              <a:rPr lang="en-US" smtClean="0"/>
              <a:t>Course Instructor : Muhammad Haris Mohsin</a:t>
            </a:r>
            <a:endParaRPr lang="en-US"/>
          </a:p>
        </p:txBody>
      </p:sp>
      <p:sp>
        <p:nvSpPr>
          <p:cNvPr id="5" name="Slide Number Placeholder 4"/>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CS214 - PF</a:t>
            </a:r>
            <a:endParaRPr lang="en-US"/>
          </a:p>
        </p:txBody>
      </p:sp>
      <p:sp>
        <p:nvSpPr>
          <p:cNvPr id="3" name="Footer Placeholder 2"/>
          <p:cNvSpPr>
            <a:spLocks noGrp="1"/>
          </p:cNvSpPr>
          <p:nvPr>
            <p:ph type="ftr" sz="quarter" idx="11"/>
          </p:nvPr>
        </p:nvSpPr>
        <p:spPr/>
        <p:txBody>
          <a:bodyPr/>
          <a:lstStyle/>
          <a:p>
            <a:r>
              <a:rPr lang="en-US" smtClean="0"/>
              <a:t>Course Instructor : Muhammad Haris Mohsin</a:t>
            </a:r>
            <a:endParaRPr lang="en-US"/>
          </a:p>
        </p:txBody>
      </p:sp>
      <p:sp>
        <p:nvSpPr>
          <p:cNvPr id="4" name="Slide Number Placeholder 3"/>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96B03F26-1785-4993-A4C2-E94226C326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CS214 - PF</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Course Instructor : Muhammad Haris Mohsin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03F26-1785-4993-A4C2-E94226C326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a:t>
            </a:r>
            <a:endParaRPr lang="en-US" dirty="0"/>
          </a:p>
        </p:txBody>
      </p:sp>
      <p:sp>
        <p:nvSpPr>
          <p:cNvPr id="3" name="Subtitle 2"/>
          <p:cNvSpPr>
            <a:spLocks noGrp="1"/>
          </p:cNvSpPr>
          <p:nvPr>
            <p:ph type="subTitle" idx="1"/>
          </p:nvPr>
        </p:nvSpPr>
        <p:spPr/>
        <p:txBody>
          <a:bodyPr/>
          <a:lstStyle/>
          <a:p>
            <a:r>
              <a:rPr lang="en-US" dirty="0" smtClean="0"/>
              <a:t>Lecture 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Inline Function</a:t>
            </a:r>
            <a:endParaRPr lang="en-US" dirty="0"/>
          </a:p>
        </p:txBody>
      </p:sp>
      <p:sp>
        <p:nvSpPr>
          <p:cNvPr id="3" name="Content Placeholder 2"/>
          <p:cNvSpPr>
            <a:spLocks noGrp="1"/>
          </p:cNvSpPr>
          <p:nvPr>
            <p:ph idx="1"/>
          </p:nvPr>
        </p:nvSpPr>
        <p:spPr/>
        <p:txBody>
          <a:bodyPr/>
          <a:lstStyle/>
          <a:p>
            <a:r>
              <a:rPr lang="en-US" dirty="0" smtClean="0"/>
              <a:t>If a function is defined as an inline function then the compiler places a copy of function at each calling point so:</a:t>
            </a:r>
          </a:p>
          <a:p>
            <a:pPr lvl="1"/>
            <a:r>
              <a:rPr lang="en-US" dirty="0" smtClean="0"/>
              <a:t>Compilation time increases</a:t>
            </a:r>
          </a:p>
          <a:p>
            <a:pPr lvl="1"/>
            <a:r>
              <a:rPr lang="en-US" dirty="0" smtClean="0"/>
              <a:t>Output file size increases</a:t>
            </a:r>
          </a:p>
          <a:p>
            <a:pPr lvl="1"/>
            <a:r>
              <a:rPr lang="en-US" dirty="0" smtClean="0"/>
              <a:t>Execution time decreases</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p:txBody>
          <a:bodyPr>
            <a:normAutofit fontScale="92500"/>
          </a:bodyPr>
          <a:lstStyle/>
          <a:p>
            <a:r>
              <a:rPr lang="en-US" dirty="0" smtClean="0"/>
              <a:t>A recursive function is a function which keeps on calling itself until a specific condition is true</a:t>
            </a:r>
          </a:p>
          <a:p>
            <a:r>
              <a:rPr lang="en-US" dirty="0" smtClean="0"/>
              <a:t>The condition at which the recursive function exit is called </a:t>
            </a:r>
            <a:r>
              <a:rPr lang="en-US" b="1" dirty="0" smtClean="0"/>
              <a:t>base case</a:t>
            </a:r>
          </a:p>
          <a:p>
            <a:r>
              <a:rPr lang="en-US" dirty="0" smtClean="0"/>
              <a:t>A recursive function has:</a:t>
            </a:r>
          </a:p>
          <a:p>
            <a:pPr lvl="1"/>
            <a:r>
              <a:rPr lang="en-US" dirty="0" smtClean="0"/>
              <a:t>A base case</a:t>
            </a:r>
          </a:p>
          <a:p>
            <a:pPr lvl="1"/>
            <a:r>
              <a:rPr lang="en-US" dirty="0" smtClean="0"/>
              <a:t>A way of getting the problem close to base case</a:t>
            </a:r>
          </a:p>
          <a:p>
            <a:pPr lvl="1"/>
            <a:r>
              <a:rPr lang="en-US" dirty="0" smtClean="0"/>
              <a:t>A recursive call which passes the simpler problem back to the function</a:t>
            </a:r>
          </a:p>
          <a:p>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Recursive Function (Example &amp; Working)</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12</a:t>
            </a:fld>
            <a:endParaRPr lang="en-US"/>
          </a:p>
        </p:txBody>
      </p:sp>
      <p:pic>
        <p:nvPicPr>
          <p:cNvPr id="2050" name="Picture 2"/>
          <p:cNvPicPr>
            <a:picLocks noChangeAspect="1" noChangeArrowheads="1"/>
          </p:cNvPicPr>
          <p:nvPr/>
        </p:nvPicPr>
        <p:blipFill>
          <a:blip r:embed="rId2"/>
          <a:srcRect/>
          <a:stretch>
            <a:fillRect/>
          </a:stretch>
        </p:blipFill>
        <p:spPr bwMode="auto">
          <a:xfrm>
            <a:off x="609600" y="1143000"/>
            <a:ext cx="4343400" cy="4273204"/>
          </a:xfrm>
          <a:prstGeom prst="rect">
            <a:avLst/>
          </a:prstGeom>
          <a:noFill/>
          <a:ln w="9525">
            <a:noFill/>
            <a:miter lim="800000"/>
            <a:headEnd/>
            <a:tailEnd/>
          </a:ln>
          <a:effectLst/>
        </p:spPr>
      </p:pic>
      <p:pic>
        <p:nvPicPr>
          <p:cNvPr id="16" name="Picture 4" descr="Calculation of sum of natural number using recursion"/>
          <p:cNvPicPr>
            <a:picLocks noChangeAspect="1" noChangeArrowheads="1"/>
          </p:cNvPicPr>
          <p:nvPr/>
        </p:nvPicPr>
        <p:blipFill>
          <a:blip r:embed="rId3"/>
          <a:srcRect/>
          <a:stretch>
            <a:fillRect/>
          </a:stretch>
        </p:blipFill>
        <p:spPr bwMode="auto">
          <a:xfrm>
            <a:off x="5334000" y="1143000"/>
            <a:ext cx="2903673" cy="4445847"/>
          </a:xfrm>
          <a:prstGeom prst="rect">
            <a:avLst/>
          </a:prstGeom>
          <a:noFill/>
        </p:spPr>
      </p:pic>
      <p:sp>
        <p:nvSpPr>
          <p:cNvPr id="17" name="TextBox 16"/>
          <p:cNvSpPr txBox="1"/>
          <p:nvPr/>
        </p:nvSpPr>
        <p:spPr>
          <a:xfrm>
            <a:off x="609600" y="5486400"/>
            <a:ext cx="7924800" cy="923330"/>
          </a:xfrm>
          <a:prstGeom prst="rect">
            <a:avLst/>
          </a:prstGeom>
          <a:noFill/>
        </p:spPr>
        <p:txBody>
          <a:bodyPr wrap="square" rtlCol="0">
            <a:spAutoFit/>
          </a:bodyPr>
          <a:lstStyle/>
          <a:p>
            <a:r>
              <a:rPr lang="en-US" dirty="0" smtClean="0"/>
              <a:t>We have analyzed the working of recursive function when user entered 3, Now construct a diagram for the case when user entered 5 (write the recursive calls and return values along with direction).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 Functions – An Analysis</a:t>
            </a:r>
            <a:endParaRPr lang="en-US" dirty="0"/>
          </a:p>
        </p:txBody>
      </p:sp>
      <p:sp>
        <p:nvSpPr>
          <p:cNvPr id="3" name="Content Placeholder 2"/>
          <p:cNvSpPr>
            <a:spLocks noGrp="1"/>
          </p:cNvSpPr>
          <p:nvPr>
            <p:ph idx="1"/>
          </p:nvPr>
        </p:nvSpPr>
        <p:spPr/>
        <p:txBody>
          <a:bodyPr/>
          <a:lstStyle/>
          <a:p>
            <a:r>
              <a:rPr lang="en-US" dirty="0" smtClean="0"/>
              <a:t>Recursive functions make the program cleaner and tends to give more accurate answers as compared to iterative structures</a:t>
            </a:r>
          </a:p>
          <a:p>
            <a:r>
              <a:rPr lang="en-US" dirty="0" smtClean="0"/>
              <a:t>Whenever the recursive function calls itself, it allocates the memory to newer version of function and also to the variables</a:t>
            </a:r>
          </a:p>
          <a:p>
            <a:r>
              <a:rPr lang="en-US" dirty="0" smtClean="0"/>
              <a:t>So it makes the recursion inefficient in terms of memory and speed</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1</a:t>
            </a:r>
            <a:endParaRPr lang="en-US" dirty="0"/>
          </a:p>
        </p:txBody>
      </p:sp>
      <p:sp>
        <p:nvSpPr>
          <p:cNvPr id="3" name="Content Placeholder 2"/>
          <p:cNvSpPr>
            <a:spLocks noGrp="1"/>
          </p:cNvSpPr>
          <p:nvPr>
            <p:ph idx="1"/>
          </p:nvPr>
        </p:nvSpPr>
        <p:spPr>
          <a:xfrm>
            <a:off x="457200" y="1600201"/>
            <a:ext cx="8229600" cy="1143000"/>
          </a:xfrm>
        </p:spPr>
        <p:txBody>
          <a:bodyPr>
            <a:normAutofit fontScale="92500"/>
          </a:bodyPr>
          <a:lstStyle/>
          <a:p>
            <a:r>
              <a:rPr lang="en-US" dirty="0" smtClean="0"/>
              <a:t>Write a program to calculate the factorial of a number entered by the user by using recursion.</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14</a:t>
            </a:fld>
            <a:endParaRPr lang="en-US"/>
          </a:p>
        </p:txBody>
      </p:sp>
      <p:pic>
        <p:nvPicPr>
          <p:cNvPr id="1026" name="Picture 2"/>
          <p:cNvPicPr>
            <a:picLocks noChangeAspect="1" noChangeArrowheads="1"/>
          </p:cNvPicPr>
          <p:nvPr/>
        </p:nvPicPr>
        <p:blipFill>
          <a:blip r:embed="rId2"/>
          <a:srcRect/>
          <a:stretch>
            <a:fillRect/>
          </a:stretch>
        </p:blipFill>
        <p:spPr bwMode="auto">
          <a:xfrm>
            <a:off x="2286000" y="2667000"/>
            <a:ext cx="4192506"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Practice Problem 2</a:t>
            </a:r>
            <a:endParaRPr lang="en-US" dirty="0"/>
          </a:p>
        </p:txBody>
      </p:sp>
      <p:sp>
        <p:nvSpPr>
          <p:cNvPr id="3" name="Content Placeholder 2"/>
          <p:cNvSpPr>
            <a:spLocks noGrp="1"/>
          </p:cNvSpPr>
          <p:nvPr>
            <p:ph idx="1"/>
          </p:nvPr>
        </p:nvSpPr>
        <p:spPr>
          <a:xfrm>
            <a:off x="457200" y="1143000"/>
            <a:ext cx="8229600" cy="1524000"/>
          </a:xfrm>
        </p:spPr>
        <p:txBody>
          <a:bodyPr>
            <a:normAutofit fontScale="85000" lnSpcReduction="20000"/>
          </a:bodyPr>
          <a:lstStyle/>
          <a:p>
            <a:r>
              <a:rPr lang="en-US" dirty="0" smtClean="0"/>
              <a:t>Write a program to swap or cyclic swap the integers. If user passes 2 integers, then just swap them, and if user passes 3 integers, then clock wise cyclic swap them.</a:t>
            </a:r>
          </a:p>
          <a:p>
            <a:r>
              <a:rPr lang="en-US" dirty="0" smtClean="0"/>
              <a:t>You are not allowed to use any conditional structure </a:t>
            </a:r>
            <a:r>
              <a:rPr lang="en-US" dirty="0" smtClean="0">
                <a:sym typeface="Wingdings" pitchFamily="2" charset="2"/>
              </a:rPr>
              <a:t></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15</a:t>
            </a:fld>
            <a:endParaRPr lang="en-US"/>
          </a:p>
        </p:txBody>
      </p:sp>
      <p:pic>
        <p:nvPicPr>
          <p:cNvPr id="2050" name="Picture 2"/>
          <p:cNvPicPr>
            <a:picLocks noChangeAspect="1" noChangeArrowheads="1"/>
          </p:cNvPicPr>
          <p:nvPr/>
        </p:nvPicPr>
        <p:blipFill>
          <a:blip r:embed="rId2"/>
          <a:srcRect/>
          <a:stretch>
            <a:fillRect/>
          </a:stretch>
        </p:blipFill>
        <p:spPr bwMode="auto">
          <a:xfrm>
            <a:off x="1298448" y="2743200"/>
            <a:ext cx="6702552"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3</a:t>
            </a:r>
            <a:endParaRPr lang="en-US" dirty="0"/>
          </a:p>
        </p:txBody>
      </p:sp>
      <p:sp>
        <p:nvSpPr>
          <p:cNvPr id="3" name="Content Placeholder 2"/>
          <p:cNvSpPr>
            <a:spLocks noGrp="1"/>
          </p:cNvSpPr>
          <p:nvPr>
            <p:ph idx="1"/>
          </p:nvPr>
        </p:nvSpPr>
        <p:spPr>
          <a:xfrm>
            <a:off x="457200" y="1600200"/>
            <a:ext cx="4495800" cy="4525963"/>
          </a:xfrm>
        </p:spPr>
        <p:txBody>
          <a:bodyPr>
            <a:normAutofit fontScale="77500" lnSpcReduction="20000"/>
          </a:bodyPr>
          <a:lstStyle/>
          <a:p>
            <a:r>
              <a:rPr lang="en-US" dirty="0" smtClean="0"/>
              <a:t>You know that modulus operator (%) can only work with integer data types. But you still want to compute the remainder of any number after division with 5.</a:t>
            </a:r>
          </a:p>
          <a:p>
            <a:r>
              <a:rPr lang="en-US" dirty="0" smtClean="0"/>
              <a:t>Write an efficient program to compute the remainder in each case, either user enters an integers or float.</a:t>
            </a:r>
          </a:p>
          <a:p>
            <a:r>
              <a:rPr lang="en-US" dirty="0" smtClean="0"/>
              <a:t>You are not allowed to use any conditional structure </a:t>
            </a:r>
            <a:r>
              <a:rPr lang="en-US" dirty="0" smtClean="0">
                <a:sym typeface="Wingdings" pitchFamily="2" charset="2"/>
              </a:rPr>
              <a:t></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16</a:t>
            </a:fld>
            <a:endParaRPr lang="en-US"/>
          </a:p>
        </p:txBody>
      </p:sp>
      <p:pic>
        <p:nvPicPr>
          <p:cNvPr id="3074" name="Picture 2"/>
          <p:cNvPicPr>
            <a:picLocks noChangeAspect="1" noChangeArrowheads="1"/>
          </p:cNvPicPr>
          <p:nvPr/>
        </p:nvPicPr>
        <p:blipFill>
          <a:blip r:embed="rId2"/>
          <a:srcRect/>
          <a:stretch>
            <a:fillRect/>
          </a:stretch>
        </p:blipFill>
        <p:spPr bwMode="auto">
          <a:xfrm>
            <a:off x="5295900" y="1600200"/>
            <a:ext cx="3390900" cy="4562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Overloaded Functions</a:t>
            </a:r>
          </a:p>
          <a:p>
            <a:r>
              <a:rPr lang="en-US" dirty="0" smtClean="0"/>
              <a:t>Inline Functions</a:t>
            </a:r>
          </a:p>
          <a:p>
            <a:r>
              <a:rPr lang="en-US" dirty="0" smtClean="0"/>
              <a:t>Effect of inline functions on execution, compilation time and output file size</a:t>
            </a:r>
          </a:p>
          <a:p>
            <a:r>
              <a:rPr lang="en-US" dirty="0" smtClean="0"/>
              <a:t>Recursive Functions</a:t>
            </a:r>
          </a:p>
          <a:p>
            <a:endParaRPr lang="en-US" dirty="0" smtClean="0"/>
          </a:p>
          <a:p>
            <a:endParaRPr lang="en-US" dirty="0" smtClean="0"/>
          </a:p>
          <a:p>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Slide Number Placeholder 4"/>
          <p:cNvSpPr>
            <a:spLocks noGrp="1"/>
          </p:cNvSpPr>
          <p:nvPr>
            <p:ph type="sldNum" sz="quarter" idx="12"/>
          </p:nvPr>
        </p:nvSpPr>
        <p:spPr/>
        <p:txBody>
          <a:bodyPr/>
          <a:lstStyle/>
          <a:p>
            <a:fld id="{96B03F26-1785-4993-A4C2-E94226C326DC}"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Defined Functions</a:t>
            </a:r>
            <a:endParaRPr lang="en-US" dirty="0"/>
          </a:p>
        </p:txBody>
      </p:sp>
      <p:sp>
        <p:nvSpPr>
          <p:cNvPr id="3" name="Content Placeholder 2"/>
          <p:cNvSpPr>
            <a:spLocks noGrp="1"/>
          </p:cNvSpPr>
          <p:nvPr>
            <p:ph idx="1"/>
          </p:nvPr>
        </p:nvSpPr>
        <p:spPr/>
        <p:txBody>
          <a:bodyPr/>
          <a:lstStyle/>
          <a:p>
            <a:r>
              <a:rPr lang="en-US" dirty="0" smtClean="0"/>
              <a:t>The user defined functions can be divided in three main categories</a:t>
            </a:r>
          </a:p>
          <a:p>
            <a:pPr lvl="1"/>
            <a:r>
              <a:rPr lang="en-US" dirty="0" smtClean="0"/>
              <a:t>Overloaded Functions</a:t>
            </a:r>
          </a:p>
          <a:p>
            <a:pPr lvl="1"/>
            <a:r>
              <a:rPr lang="en-US" dirty="0" smtClean="0"/>
              <a:t>Recursive Functions</a:t>
            </a:r>
          </a:p>
          <a:p>
            <a:pPr lvl="1"/>
            <a:r>
              <a:rPr lang="en-US" dirty="0" smtClean="0"/>
              <a:t>Inline Functions</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Overloaded Functions</a:t>
            </a:r>
            <a:endParaRPr lang="en-US" dirty="0"/>
          </a:p>
        </p:txBody>
      </p:sp>
      <p:sp>
        <p:nvSpPr>
          <p:cNvPr id="3" name="Content Placeholder 2"/>
          <p:cNvSpPr>
            <a:spLocks noGrp="1"/>
          </p:cNvSpPr>
          <p:nvPr>
            <p:ph idx="1"/>
          </p:nvPr>
        </p:nvSpPr>
        <p:spPr>
          <a:xfrm>
            <a:off x="457200" y="1447800"/>
            <a:ext cx="8229600" cy="1295400"/>
          </a:xfrm>
        </p:spPr>
        <p:txBody>
          <a:bodyPr>
            <a:normAutofit fontScale="92500" lnSpcReduction="20000"/>
          </a:bodyPr>
          <a:lstStyle/>
          <a:p>
            <a:r>
              <a:rPr lang="en-US" dirty="0" smtClean="0"/>
              <a:t>An overloaded function is the one which is declared more than once with the same name in the same scope</a:t>
            </a:r>
          </a:p>
          <a:p>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4</a:t>
            </a:fld>
            <a:endParaRPr lang="en-US"/>
          </a:p>
        </p:txBody>
      </p:sp>
      <p:pic>
        <p:nvPicPr>
          <p:cNvPr id="7" name="Picture 2"/>
          <p:cNvPicPr>
            <a:picLocks noChangeAspect="1" noChangeArrowheads="1"/>
          </p:cNvPicPr>
          <p:nvPr/>
        </p:nvPicPr>
        <p:blipFill>
          <a:blip r:embed="rId2"/>
          <a:srcRect t="17323"/>
          <a:stretch>
            <a:fillRect/>
          </a:stretch>
        </p:blipFill>
        <p:spPr bwMode="auto">
          <a:xfrm>
            <a:off x="2412274" y="2743200"/>
            <a:ext cx="4293326"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Correct Function is Chosen?</a:t>
            </a:r>
            <a:endParaRPr lang="en-US" dirty="0"/>
          </a:p>
        </p:txBody>
      </p:sp>
      <p:sp>
        <p:nvSpPr>
          <p:cNvPr id="3" name="Content Placeholder 2"/>
          <p:cNvSpPr>
            <a:spLocks noGrp="1"/>
          </p:cNvSpPr>
          <p:nvPr>
            <p:ph idx="1"/>
          </p:nvPr>
        </p:nvSpPr>
        <p:spPr/>
        <p:txBody>
          <a:bodyPr>
            <a:normAutofit/>
          </a:bodyPr>
          <a:lstStyle/>
          <a:p>
            <a:r>
              <a:rPr lang="en-US" dirty="0" smtClean="0"/>
              <a:t>When the overloaded functions are present in the program then compiler can differentiate between them by looking at:</a:t>
            </a:r>
          </a:p>
          <a:p>
            <a:pPr lvl="1"/>
            <a:r>
              <a:rPr lang="en-US" dirty="0" smtClean="0"/>
              <a:t>Number of Parameters</a:t>
            </a:r>
          </a:p>
          <a:p>
            <a:pPr lvl="1"/>
            <a:r>
              <a:rPr lang="en-US" dirty="0" smtClean="0"/>
              <a:t>Data Type of Parameters</a:t>
            </a:r>
          </a:p>
          <a:p>
            <a:r>
              <a:rPr lang="en-US" b="1" dirty="0" smtClean="0">
                <a:solidFill>
                  <a:srgbClr val="FF0000"/>
                </a:solidFill>
              </a:rPr>
              <a:t>We can not overload function declarations that differ only by return type</a:t>
            </a:r>
          </a:p>
          <a:p>
            <a:r>
              <a:rPr lang="en-US" sz="2800" dirty="0" smtClean="0"/>
              <a:t>See the example codes for better understanding</a:t>
            </a:r>
            <a:endParaRPr lang="en-US" sz="2800"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with Functions</a:t>
            </a:r>
            <a:endParaRPr lang="en-US" dirty="0"/>
          </a:p>
        </p:txBody>
      </p:sp>
      <p:sp>
        <p:nvSpPr>
          <p:cNvPr id="3" name="Content Placeholder 2"/>
          <p:cNvSpPr>
            <a:spLocks noGrp="1"/>
          </p:cNvSpPr>
          <p:nvPr>
            <p:ph idx="1"/>
          </p:nvPr>
        </p:nvSpPr>
        <p:spPr>
          <a:xfrm>
            <a:off x="457200" y="1600201"/>
            <a:ext cx="8229600" cy="1295400"/>
          </a:xfrm>
        </p:spPr>
        <p:txBody>
          <a:bodyPr>
            <a:normAutofit fontScale="92500" lnSpcReduction="20000"/>
          </a:bodyPr>
          <a:lstStyle/>
          <a:p>
            <a:r>
              <a:rPr lang="en-US" dirty="0" smtClean="0"/>
              <a:t>Whenever a function is called the execution control is transferred to the function and then transferred back to calling program</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96B03F26-1785-4993-A4C2-E94226C326DC}"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838200" y="2971800"/>
            <a:ext cx="3800475" cy="2943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19800" y="3886200"/>
            <a:ext cx="2695575" cy="148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function call transfer the control from calling program to the function</a:t>
            </a:r>
          </a:p>
          <a:p>
            <a:r>
              <a:rPr lang="en-US" dirty="0" smtClean="0"/>
              <a:t>After the execution of function the control is transferred back to calling program</a:t>
            </a:r>
          </a:p>
          <a:p>
            <a:r>
              <a:rPr lang="en-US" dirty="0" smtClean="0"/>
              <a:t>This may be time consuming and valid for large functions</a:t>
            </a:r>
          </a:p>
          <a:p>
            <a:r>
              <a:rPr lang="en-US" dirty="0" smtClean="0"/>
              <a:t>If a function is short we wish to place the code of function inside the calling program in order to save time and these functions are called inline functions</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function is inline, the compiler places a copy of the code of that function at each point where the function is called at compile time</a:t>
            </a:r>
          </a:p>
          <a:p>
            <a:r>
              <a:rPr lang="en-US" dirty="0" smtClean="0"/>
              <a:t>Any change to an inline function could require all clients of the function to be recompiled because compiler would need to replace all the code once again otherwise it will continue with old functionality</a:t>
            </a:r>
          </a:p>
          <a:p>
            <a:r>
              <a:rPr lang="en-US" dirty="0" smtClean="0"/>
              <a:t>To inline a function, we place the keyword inline before the function name and define the function before any calls are made to the function</a:t>
            </a:r>
          </a:p>
          <a:p>
            <a:r>
              <a:rPr lang="en-US" dirty="0" smtClean="0"/>
              <a:t>The compiler can ignore the inline qualifier in case defined function is more than a couple of lines</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 – Example</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9DFE460-3D20-4167-9BA1-7938AD849023}" type="slidenum">
              <a:rPr lang="en-US" smtClean="0"/>
              <a:pPr/>
              <a:t>9</a:t>
            </a:fld>
            <a:endParaRPr lang="en-US"/>
          </a:p>
        </p:txBody>
      </p:sp>
      <p:pic>
        <p:nvPicPr>
          <p:cNvPr id="1026" name="Picture 2"/>
          <p:cNvPicPr>
            <a:picLocks noChangeAspect="1" noChangeArrowheads="1"/>
          </p:cNvPicPr>
          <p:nvPr/>
        </p:nvPicPr>
        <p:blipFill>
          <a:blip r:embed="rId2"/>
          <a:srcRect/>
          <a:stretch>
            <a:fillRect/>
          </a:stretch>
        </p:blipFill>
        <p:spPr bwMode="auto">
          <a:xfrm>
            <a:off x="1371600" y="1638300"/>
            <a:ext cx="6515100" cy="461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4738</TotalTime>
  <Words>767</Words>
  <Application>Microsoft Office PowerPoint</Application>
  <PresentationFormat>On-screen Show (4:3)</PresentationFormat>
  <Paragraphs>109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Programming Fundamentals</vt:lpstr>
      <vt:lpstr>Objectives</vt:lpstr>
      <vt:lpstr>Types of User Defined Functions</vt:lpstr>
      <vt:lpstr>Overloaded Functions</vt:lpstr>
      <vt:lpstr>How the Correct Function is Chosen?</vt:lpstr>
      <vt:lpstr>Execution with Functions</vt:lpstr>
      <vt:lpstr>Inline Functions</vt:lpstr>
      <vt:lpstr>Inline Functions</vt:lpstr>
      <vt:lpstr>Inline Function – Example</vt:lpstr>
      <vt:lpstr>Analysis of Inline Function</vt:lpstr>
      <vt:lpstr>Recursive Functions</vt:lpstr>
      <vt:lpstr>Recursive Function (Example &amp; Working)</vt:lpstr>
      <vt:lpstr>Recursive Functions – An Analysis</vt:lpstr>
      <vt:lpstr>Practice Problem 1</vt:lpstr>
      <vt:lpstr>Practice Problem 2</vt:lpstr>
      <vt:lpstr>Practice Problem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sAjid</dc:creator>
  <cp:lastModifiedBy>Haris Mohsin</cp:lastModifiedBy>
  <cp:revision>407</cp:revision>
  <dcterms:created xsi:type="dcterms:W3CDTF">2016-10-14T03:38:37Z</dcterms:created>
  <dcterms:modified xsi:type="dcterms:W3CDTF">2021-04-01T16:45:55Z</dcterms:modified>
</cp:coreProperties>
</file>