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309" r:id="rId4"/>
    <p:sldId id="310" r:id="rId5"/>
    <p:sldId id="311" r:id="rId6"/>
    <p:sldId id="312" r:id="rId7"/>
    <p:sldId id="313" r:id="rId8"/>
    <p:sldId id="314" r:id="rId9"/>
    <p:sldId id="315" r:id="rId10"/>
    <p:sldId id="316" r:id="rId11"/>
    <p:sldId id="317" r:id="rId12"/>
    <p:sldId id="31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4660"/>
  </p:normalViewPr>
  <p:slideViewPr>
    <p:cSldViewPr>
      <p:cViewPr varScale="1">
        <p:scale>
          <a:sx n="84" d="100"/>
          <a:sy n="84" d="100"/>
        </p:scale>
        <p:origin x="137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41247-9E7F-49F4-AC21-50B8661262B8}" type="datetimeFigureOut">
              <a:rPr lang="en-US" smtClean="0"/>
              <a:pPr/>
              <a:t>4/11/2021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97270-7D48-42DA-8001-9260496DFE85}" type="slidenum">
              <a:rPr lang="en-US" smtClean="0"/>
              <a:pPr/>
              <a:t>‹#›</a:t>
            </a:fld>
            <a:endParaRPr lang="en-US"/>
          </a:p>
        </p:txBody>
      </p:sp>
    </p:spTree>
    <p:extLst>
      <p:ext uri="{BB962C8B-B14F-4D97-AF65-F5344CB8AC3E}">
        <p14:creationId xmlns:p14="http://schemas.microsoft.com/office/powerpoint/2010/main" val="1103875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97270-7D48-42DA-8001-9260496DFE85}" type="slidenum">
              <a:rPr lang="en-US" smtClean="0"/>
              <a:pPr/>
              <a:t>2</a:t>
            </a:fld>
            <a:endParaRPr lang="en-US"/>
          </a:p>
        </p:txBody>
      </p:sp>
    </p:spTree>
    <p:extLst>
      <p:ext uri="{BB962C8B-B14F-4D97-AF65-F5344CB8AC3E}">
        <p14:creationId xmlns:p14="http://schemas.microsoft.com/office/powerpoint/2010/main" val="418620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CS214 - PF</a:t>
            </a:r>
            <a:endParaRPr lang="en-US"/>
          </a:p>
        </p:txBody>
      </p:sp>
      <p:sp>
        <p:nvSpPr>
          <p:cNvPr id="8" name="Footer Placeholder 7"/>
          <p:cNvSpPr>
            <a:spLocks noGrp="1"/>
          </p:cNvSpPr>
          <p:nvPr>
            <p:ph type="ftr" sz="quarter" idx="11"/>
          </p:nvPr>
        </p:nvSpPr>
        <p:spPr/>
        <p:txBody>
          <a:bodyPr/>
          <a:lstStyle/>
          <a:p>
            <a:r>
              <a:rPr lang="en-US" smtClean="0"/>
              <a:t>Course Instructor : Muhammad Haris Mohsin</a:t>
            </a:r>
            <a:endParaRPr lang="en-US"/>
          </a:p>
        </p:txBody>
      </p:sp>
      <p:sp>
        <p:nvSpPr>
          <p:cNvPr id="9" name="Slide Number Placeholder 8"/>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CS214 - PF</a:t>
            </a:r>
            <a:endParaRPr lang="en-US"/>
          </a:p>
        </p:txBody>
      </p:sp>
      <p:sp>
        <p:nvSpPr>
          <p:cNvPr id="4" name="Footer Placeholder 3"/>
          <p:cNvSpPr>
            <a:spLocks noGrp="1"/>
          </p:cNvSpPr>
          <p:nvPr>
            <p:ph type="ftr" sz="quarter" idx="11"/>
          </p:nvPr>
        </p:nvSpPr>
        <p:spPr/>
        <p:txBody>
          <a:bodyPr/>
          <a:lstStyle/>
          <a:p>
            <a:r>
              <a:rPr lang="en-US" smtClean="0"/>
              <a:t>Course Instructor : Muhammad Haris Mohsin</a:t>
            </a:r>
            <a:endParaRPr lang="en-US"/>
          </a:p>
        </p:txBody>
      </p:sp>
      <p:sp>
        <p:nvSpPr>
          <p:cNvPr id="5" name="Slide Number Placeholder 4"/>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CS214 - PF</a:t>
            </a:r>
            <a:endParaRPr lang="en-US"/>
          </a:p>
        </p:txBody>
      </p:sp>
      <p:sp>
        <p:nvSpPr>
          <p:cNvPr id="3" name="Footer Placeholder 2"/>
          <p:cNvSpPr>
            <a:spLocks noGrp="1"/>
          </p:cNvSpPr>
          <p:nvPr>
            <p:ph type="ftr" sz="quarter" idx="11"/>
          </p:nvPr>
        </p:nvSpPr>
        <p:spPr/>
        <p:txBody>
          <a:bodyPr/>
          <a:lstStyle/>
          <a:p>
            <a:r>
              <a:rPr lang="en-US" smtClean="0"/>
              <a:t>Course Instructor : Muhammad Haris Mohsin</a:t>
            </a:r>
            <a:endParaRPr lang="en-US"/>
          </a:p>
        </p:txBody>
      </p:sp>
      <p:sp>
        <p:nvSpPr>
          <p:cNvPr id="4" name="Slide Number Placeholder 3"/>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CS214 - PF</a:t>
            </a:r>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
        <p:nvSpPr>
          <p:cNvPr id="7" name="Slide Number Placeholder 6"/>
          <p:cNvSpPr>
            <a:spLocks noGrp="1"/>
          </p:cNvSpPr>
          <p:nvPr>
            <p:ph type="sldNum" sz="quarter" idx="12"/>
          </p:nvPr>
        </p:nvSpPr>
        <p:spPr/>
        <p:txBody>
          <a:bodyPr/>
          <a:lstStyle/>
          <a:p>
            <a:fld id="{5CA8EEFB-3ADE-4F29-A24D-DB40F6BC128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CS214 - PF</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Course Instructor : Muhammad Haris Mohsin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8EEFB-3ADE-4F29-A24D-DB40F6BC12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Fundamentals</a:t>
            </a:r>
            <a:endParaRPr lang="en-US" dirty="0"/>
          </a:p>
        </p:txBody>
      </p:sp>
      <p:sp>
        <p:nvSpPr>
          <p:cNvPr id="3" name="Subtitle 2"/>
          <p:cNvSpPr>
            <a:spLocks noGrp="1"/>
          </p:cNvSpPr>
          <p:nvPr>
            <p:ph type="subTitle" idx="1"/>
          </p:nvPr>
        </p:nvSpPr>
        <p:spPr/>
        <p:txBody>
          <a:bodyPr/>
          <a:lstStyle/>
          <a:p>
            <a:r>
              <a:rPr lang="en-US" dirty="0" smtClean="0"/>
              <a:t>Lecture 23 Extended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within Structure</a:t>
            </a:r>
            <a:br>
              <a:rPr lang="en-US" dirty="0"/>
            </a:br>
            <a:endParaRPr lang="en-US" dirty="0"/>
          </a:p>
        </p:txBody>
      </p:sp>
      <p:sp>
        <p:nvSpPr>
          <p:cNvPr id="3" name="Content Placeholder 2"/>
          <p:cNvSpPr>
            <a:spLocks noGrp="1"/>
          </p:cNvSpPr>
          <p:nvPr>
            <p:ph idx="1"/>
          </p:nvPr>
        </p:nvSpPr>
        <p:spPr/>
        <p:txBody>
          <a:bodyPr/>
          <a:lstStyle/>
          <a:p>
            <a:r>
              <a:rPr lang="en-US" dirty="0"/>
              <a:t>As we know, structure is collection of different data type. Like normal data type, It can also store an array as well</a:t>
            </a:r>
            <a:r>
              <a:rPr lang="en-US" dirty="0" smtClean="0"/>
              <a:t>.</a:t>
            </a:r>
          </a:p>
          <a:p>
            <a:r>
              <a:rPr lang="en-US" dirty="0" smtClean="0"/>
              <a:t>See the example 4 (</a:t>
            </a:r>
            <a:r>
              <a:rPr lang="en-US" b="1" dirty="0"/>
              <a:t>Example for array within </a:t>
            </a:r>
            <a:r>
              <a:rPr lang="en-US" b="1" dirty="0" smtClean="0"/>
              <a:t>structure</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10</a:t>
            </a:fld>
            <a:endParaRPr lang="en-US"/>
          </a:p>
        </p:txBody>
      </p:sp>
    </p:spTree>
    <p:extLst>
      <p:ext uri="{BB962C8B-B14F-4D97-AF65-F5344CB8AC3E}">
        <p14:creationId xmlns:p14="http://schemas.microsoft.com/office/powerpoint/2010/main" val="86364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Structure in C++</a:t>
            </a:r>
          </a:p>
        </p:txBody>
      </p:sp>
      <p:sp>
        <p:nvSpPr>
          <p:cNvPr id="3" name="Content Placeholder 2"/>
          <p:cNvSpPr>
            <a:spLocks noGrp="1"/>
          </p:cNvSpPr>
          <p:nvPr>
            <p:ph idx="1"/>
          </p:nvPr>
        </p:nvSpPr>
        <p:spPr/>
        <p:txBody>
          <a:bodyPr>
            <a:normAutofit fontScale="92500"/>
          </a:bodyPr>
          <a:lstStyle/>
          <a:p>
            <a:r>
              <a:rPr lang="en-US" dirty="0"/>
              <a:t>When a structure contains another structure, it is called nested structure. For </a:t>
            </a:r>
            <a:r>
              <a:rPr lang="en-US" dirty="0" err="1"/>
              <a:t>example,we</a:t>
            </a:r>
            <a:r>
              <a:rPr lang="en-US" dirty="0"/>
              <a:t> have two structures named Address and Employee. To make Address nested to Employee, we have to define Address structure before and outside Employee structure and create an object of Address structure inside Employee structure</a:t>
            </a:r>
            <a:r>
              <a:rPr lang="en-US" dirty="0" smtClean="0"/>
              <a:t>.</a:t>
            </a:r>
          </a:p>
          <a:p>
            <a:r>
              <a:rPr lang="en-US" dirty="0" smtClean="0"/>
              <a:t>See the example 5 (</a:t>
            </a:r>
            <a:r>
              <a:rPr lang="en-US" b="1" dirty="0"/>
              <a:t>Example for structure within structure or nested </a:t>
            </a:r>
            <a:r>
              <a:rPr lang="en-US" b="1" dirty="0" smtClean="0"/>
              <a:t>structure</a:t>
            </a:r>
            <a:r>
              <a:rPr lang="en-US" dirty="0" smtClean="0"/>
              <a:t>)</a:t>
            </a:r>
            <a:endParaRPr lang="en-US" b="1"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11</a:t>
            </a:fld>
            <a:endParaRPr lang="en-US"/>
          </a:p>
        </p:txBody>
      </p:sp>
    </p:spTree>
    <p:extLst>
      <p:ext uri="{BB962C8B-B14F-4D97-AF65-F5344CB8AC3E}">
        <p14:creationId xmlns:p14="http://schemas.microsoft.com/office/powerpoint/2010/main" val="126807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 and Classes</a:t>
            </a:r>
          </a:p>
        </p:txBody>
      </p:sp>
      <p:sp>
        <p:nvSpPr>
          <p:cNvPr id="3" name="Content Placeholder 2"/>
          <p:cNvSpPr>
            <a:spLocks noGrp="1"/>
          </p:cNvSpPr>
          <p:nvPr>
            <p:ph idx="1"/>
          </p:nvPr>
        </p:nvSpPr>
        <p:spPr/>
        <p:txBody>
          <a:bodyPr>
            <a:normAutofit fontScale="85000" lnSpcReduction="20000"/>
          </a:bodyPr>
          <a:lstStyle/>
          <a:p>
            <a:r>
              <a:rPr lang="en-US" dirty="0"/>
              <a:t>We must confess to having misled you slightly on the capabilities of structures. It’s true </a:t>
            </a:r>
            <a:r>
              <a:rPr lang="en-US" dirty="0" smtClean="0"/>
              <a:t>that structures </a:t>
            </a:r>
            <a:r>
              <a:rPr lang="en-US" dirty="0"/>
              <a:t>are usually used to hold data only, and classes are used to hold both data and functions.</a:t>
            </a:r>
          </a:p>
          <a:p>
            <a:r>
              <a:rPr lang="en-US" dirty="0"/>
              <a:t>However, in C++, structures can in fact hold both data and functions. (In C they can </a:t>
            </a:r>
            <a:r>
              <a:rPr lang="en-US" dirty="0" smtClean="0"/>
              <a:t>hold only </a:t>
            </a:r>
            <a:r>
              <a:rPr lang="en-US" dirty="0"/>
              <a:t>data.) The syntactical distinction between structures and classes in C++ is minimal, </a:t>
            </a:r>
            <a:r>
              <a:rPr lang="en-US" dirty="0" smtClean="0"/>
              <a:t>so they </a:t>
            </a:r>
            <a:r>
              <a:rPr lang="en-US" dirty="0"/>
              <a:t>can in theory be used almost interchangeably. </a:t>
            </a:r>
            <a:endParaRPr lang="en-US" dirty="0" smtClean="0"/>
          </a:p>
          <a:p>
            <a:r>
              <a:rPr lang="en-US" dirty="0" smtClean="0"/>
              <a:t>But </a:t>
            </a:r>
            <a:r>
              <a:rPr lang="en-US" dirty="0"/>
              <a:t>most C++ programmers use </a:t>
            </a:r>
            <a:r>
              <a:rPr lang="en-US" dirty="0" smtClean="0"/>
              <a:t>structures, exclusively </a:t>
            </a:r>
            <a:r>
              <a:rPr lang="en-US" dirty="0"/>
              <a:t>for data. Classes are usually used to hold both data </a:t>
            </a:r>
            <a:r>
              <a:rPr lang="en-US" dirty="0" smtClean="0"/>
              <a:t>and functions.</a:t>
            </a: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12</a:t>
            </a:fld>
            <a:endParaRPr lang="en-US"/>
          </a:p>
        </p:txBody>
      </p:sp>
    </p:spTree>
    <p:extLst>
      <p:ext uri="{BB962C8B-B14F-4D97-AF65-F5344CB8AC3E}">
        <p14:creationId xmlns:p14="http://schemas.microsoft.com/office/powerpoint/2010/main" val="369087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Structure in C++</a:t>
            </a:r>
          </a:p>
          <a:p>
            <a:r>
              <a:rPr lang="en-US" dirty="0" smtClean="0"/>
              <a:t>Structure declaration</a:t>
            </a:r>
          </a:p>
          <a:p>
            <a:r>
              <a:rPr lang="en-US" dirty="0" smtClean="0"/>
              <a:t>Accessing the structure members</a:t>
            </a:r>
          </a:p>
          <a:p>
            <a:r>
              <a:rPr lang="en-US" dirty="0" smtClean="0"/>
              <a:t>Initialization of structure</a:t>
            </a:r>
          </a:p>
          <a:p>
            <a:r>
              <a:rPr lang="en-US" dirty="0" smtClean="0"/>
              <a:t>Array of structure</a:t>
            </a:r>
          </a:p>
          <a:p>
            <a:r>
              <a:rPr lang="en-US" dirty="0" smtClean="0"/>
              <a:t>Nested structure in C++</a:t>
            </a:r>
          </a:p>
          <a:p>
            <a:r>
              <a:rPr lang="en-US" dirty="0" smtClean="0"/>
              <a:t>Structures and Classes</a:t>
            </a:r>
          </a:p>
          <a:p>
            <a:endParaRPr lang="en-US" dirty="0" smtClean="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Slide Number Placeholder 4"/>
          <p:cNvSpPr>
            <a:spLocks noGrp="1"/>
          </p:cNvSpPr>
          <p:nvPr>
            <p:ph type="sldNum" sz="quarter" idx="12"/>
          </p:nvPr>
        </p:nvSpPr>
        <p:spPr/>
        <p:txBody>
          <a:bodyPr/>
          <a:lstStyle/>
          <a:p>
            <a:fld id="{5CA8EEFB-3ADE-4F29-A24D-DB40F6BC1285}"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Course Instructor : Muhammad Haris Mohsin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in C++</a:t>
            </a:r>
            <a:endParaRPr lang="en-US" dirty="0"/>
          </a:p>
        </p:txBody>
      </p:sp>
      <p:sp>
        <p:nvSpPr>
          <p:cNvPr id="3" name="Content Placeholder 2"/>
          <p:cNvSpPr>
            <a:spLocks noGrp="1"/>
          </p:cNvSpPr>
          <p:nvPr>
            <p:ph idx="1"/>
          </p:nvPr>
        </p:nvSpPr>
        <p:spPr/>
        <p:txBody>
          <a:bodyPr>
            <a:normAutofit fontScale="92500" lnSpcReduction="10000"/>
          </a:bodyPr>
          <a:lstStyle/>
          <a:p>
            <a:r>
              <a:rPr lang="en-US" dirty="0"/>
              <a:t>Structure is commonly </a:t>
            </a:r>
            <a:r>
              <a:rPr lang="en-US" dirty="0" smtClean="0"/>
              <a:t>referred </a:t>
            </a:r>
            <a:r>
              <a:rPr lang="en-US" dirty="0"/>
              <a:t>to as user-defined data type</a:t>
            </a:r>
            <a:r>
              <a:rPr lang="en-US" dirty="0" smtClean="0"/>
              <a:t>.</a:t>
            </a:r>
          </a:p>
          <a:p>
            <a:r>
              <a:rPr lang="en-US" dirty="0"/>
              <a:t>Structure is similar to an array but the only difference is that array is collection of similar data type </a:t>
            </a:r>
            <a:r>
              <a:rPr lang="en-US" dirty="0" smtClean="0"/>
              <a:t>on the </a:t>
            </a:r>
            <a:r>
              <a:rPr lang="en-US" dirty="0"/>
              <a:t>other hand structure is collection of different data type</a:t>
            </a:r>
            <a:r>
              <a:rPr lang="en-US" dirty="0" smtClean="0"/>
              <a:t>.</a:t>
            </a:r>
          </a:p>
          <a:p>
            <a:r>
              <a:rPr lang="en-US" dirty="0"/>
              <a:t>A structure can contain any data type including array and another structure as well. Each variable declared inside structure is called member of structure.</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3</a:t>
            </a:fld>
            <a:endParaRPr lang="en-US"/>
          </a:p>
        </p:txBody>
      </p:sp>
    </p:spTree>
    <p:extLst>
      <p:ext uri="{BB962C8B-B14F-4D97-AF65-F5344CB8AC3E}">
        <p14:creationId xmlns:p14="http://schemas.microsoft.com/office/powerpoint/2010/main" val="345730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declaration</a:t>
            </a:r>
          </a:p>
        </p:txBody>
      </p:sp>
      <p:sp>
        <p:nvSpPr>
          <p:cNvPr id="3" name="Content Placeholder 2"/>
          <p:cNvSpPr>
            <a:spLocks noGrp="1"/>
          </p:cNvSpPr>
          <p:nvPr>
            <p:ph idx="1"/>
          </p:nvPr>
        </p:nvSpPr>
        <p:spPr/>
        <p:txBody>
          <a:bodyPr/>
          <a:lstStyle/>
          <a:p>
            <a:r>
              <a:rPr lang="en-US" dirty="0"/>
              <a:t>Declaration of structure must start with the keyword </a:t>
            </a:r>
            <a:r>
              <a:rPr lang="en-US" b="1" i="1" dirty="0" err="1"/>
              <a:t>struct</a:t>
            </a:r>
            <a:r>
              <a:rPr lang="en-US" dirty="0"/>
              <a:t> followed by the structure name and structure's member variables are declared within braces</a:t>
            </a:r>
            <a:r>
              <a:rPr lang="en-US" dirty="0" smtClean="0"/>
              <a:t>.</a:t>
            </a:r>
          </a:p>
          <a:p>
            <a:r>
              <a:rPr lang="en-US" dirty="0" smtClean="0"/>
              <a:t>Example for declaring structure</a:t>
            </a:r>
          </a:p>
          <a:p>
            <a:pPr marL="0" indent="0">
              <a:buNone/>
            </a:pPr>
            <a:r>
              <a:rPr lang="en-US" dirty="0" err="1"/>
              <a:t>s</a:t>
            </a:r>
            <a:r>
              <a:rPr lang="en-US" dirty="0" err="1" smtClean="0"/>
              <a:t>truct</a:t>
            </a:r>
            <a:r>
              <a:rPr lang="en-US" dirty="0" smtClean="0"/>
              <a:t> Employee</a:t>
            </a:r>
          </a:p>
          <a:p>
            <a:pPr marL="0" indent="0">
              <a:buNone/>
            </a:pPr>
            <a:r>
              <a:rPr lang="en-US" dirty="0" smtClean="0"/>
              <a:t>{ </a:t>
            </a:r>
            <a:r>
              <a:rPr lang="en-US" dirty="0" err="1" smtClean="0"/>
              <a:t>int</a:t>
            </a:r>
            <a:r>
              <a:rPr lang="en-US" dirty="0" smtClean="0"/>
              <a:t> id; char Name[25]; </a:t>
            </a:r>
            <a:r>
              <a:rPr lang="en-US" dirty="0" err="1" smtClean="0"/>
              <a:t>int</a:t>
            </a:r>
            <a:r>
              <a:rPr lang="en-US" dirty="0" smtClean="0"/>
              <a:t> Age; long Salary;</a:t>
            </a:r>
          </a:p>
          <a:p>
            <a:pPr marL="0" indent="0">
              <a:buNone/>
            </a:pP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4</a:t>
            </a:fld>
            <a:endParaRPr lang="en-US"/>
          </a:p>
        </p:txBody>
      </p:sp>
    </p:spTree>
    <p:extLst>
      <p:ext uri="{BB962C8B-B14F-4D97-AF65-F5344CB8AC3E}">
        <p14:creationId xmlns:p14="http://schemas.microsoft.com/office/powerpoint/2010/main" val="420082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the structure members</a:t>
            </a:r>
          </a:p>
        </p:txBody>
      </p:sp>
      <p:sp>
        <p:nvSpPr>
          <p:cNvPr id="3" name="Content Placeholder 2"/>
          <p:cNvSpPr>
            <a:spLocks noGrp="1"/>
          </p:cNvSpPr>
          <p:nvPr>
            <p:ph idx="1"/>
          </p:nvPr>
        </p:nvSpPr>
        <p:spPr/>
        <p:txBody>
          <a:bodyPr/>
          <a:lstStyle/>
          <a:p>
            <a:r>
              <a:rPr lang="en-US" dirty="0"/>
              <a:t>We have to create an object of structure to access its members. Object is a variable of type structure. Structure members are accessed using the dot operator(.) between structure's object and structure's member name.</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5</a:t>
            </a:fld>
            <a:endParaRPr lang="en-US"/>
          </a:p>
        </p:txBody>
      </p:sp>
    </p:spTree>
    <p:extLst>
      <p:ext uri="{BB962C8B-B14F-4D97-AF65-F5344CB8AC3E}">
        <p14:creationId xmlns:p14="http://schemas.microsoft.com/office/powerpoint/2010/main" val="2775487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 creating object &amp; accessing structure members</a:t>
            </a:r>
          </a:p>
        </p:txBody>
      </p:sp>
      <p:sp>
        <p:nvSpPr>
          <p:cNvPr id="3" name="Content Placeholder 2"/>
          <p:cNvSpPr>
            <a:spLocks noGrp="1"/>
          </p:cNvSpPr>
          <p:nvPr>
            <p:ph idx="1"/>
          </p:nvPr>
        </p:nvSpPr>
        <p:spPr/>
        <p:txBody>
          <a:bodyPr>
            <a:noAutofit/>
          </a:bodyPr>
          <a:lstStyle/>
          <a:p>
            <a:r>
              <a:rPr lang="en-US" sz="800" dirty="0"/>
              <a:t>#</a:t>
            </a:r>
            <a:r>
              <a:rPr lang="en-US" sz="800" dirty="0" smtClean="0"/>
              <a:t>include&lt;</a:t>
            </a:r>
            <a:r>
              <a:rPr lang="en-US" sz="800" dirty="0" err="1" smtClean="0"/>
              <a:t>iostream</a:t>
            </a:r>
            <a:r>
              <a:rPr lang="en-US" sz="800" dirty="0" smtClean="0"/>
              <a:t>&gt;</a:t>
            </a:r>
            <a:endParaRPr lang="en-US" sz="800" dirty="0"/>
          </a:p>
          <a:p>
            <a:r>
              <a:rPr lang="en-US" sz="800" dirty="0"/>
              <a:t>using namespace </a:t>
            </a:r>
            <a:r>
              <a:rPr lang="en-US" sz="800" dirty="0" err="1"/>
              <a:t>std</a:t>
            </a:r>
            <a:r>
              <a:rPr lang="en-US" sz="800" dirty="0"/>
              <a:t>;</a:t>
            </a:r>
          </a:p>
          <a:p>
            <a:r>
              <a:rPr lang="en-US" sz="800" dirty="0"/>
              <a:t>       </a:t>
            </a:r>
            <a:r>
              <a:rPr lang="en-US" sz="800" dirty="0" err="1"/>
              <a:t>struct</a:t>
            </a:r>
            <a:r>
              <a:rPr lang="en-US" sz="800" dirty="0"/>
              <a:t> Employee</a:t>
            </a:r>
          </a:p>
          <a:p>
            <a:r>
              <a:rPr lang="en-US" sz="800" dirty="0"/>
              <a:t>       {</a:t>
            </a:r>
          </a:p>
          <a:p>
            <a:r>
              <a:rPr lang="en-US" sz="800" dirty="0"/>
              <a:t>              </a:t>
            </a:r>
            <a:r>
              <a:rPr lang="en-US" sz="800" dirty="0" err="1"/>
              <a:t>int</a:t>
            </a:r>
            <a:r>
              <a:rPr lang="en-US" sz="800" dirty="0"/>
              <a:t> Id;</a:t>
            </a:r>
          </a:p>
          <a:p>
            <a:r>
              <a:rPr lang="en-US" sz="800" dirty="0"/>
              <a:t>              char Name[25];</a:t>
            </a:r>
          </a:p>
          <a:p>
            <a:r>
              <a:rPr lang="en-US" sz="800" dirty="0"/>
              <a:t>              </a:t>
            </a:r>
            <a:r>
              <a:rPr lang="en-US" sz="800" dirty="0" err="1"/>
              <a:t>int</a:t>
            </a:r>
            <a:r>
              <a:rPr lang="en-US" sz="800" dirty="0"/>
              <a:t> Age;</a:t>
            </a:r>
          </a:p>
          <a:p>
            <a:r>
              <a:rPr lang="en-US" sz="800" dirty="0"/>
              <a:t>              long Salary;</a:t>
            </a:r>
          </a:p>
          <a:p>
            <a:r>
              <a:rPr lang="en-US" sz="800" dirty="0"/>
              <a:t>       };</a:t>
            </a:r>
          </a:p>
          <a:p>
            <a:endParaRPr lang="en-US" sz="800" dirty="0"/>
          </a:p>
          <a:p>
            <a:r>
              <a:rPr lang="en-US" sz="800" dirty="0"/>
              <a:t>       void main()</a:t>
            </a:r>
          </a:p>
          <a:p>
            <a:r>
              <a:rPr lang="en-US" sz="800" dirty="0"/>
              <a:t>       </a:t>
            </a:r>
            <a:r>
              <a:rPr lang="en-US" sz="800" dirty="0" smtClean="0"/>
              <a:t>{</a:t>
            </a:r>
            <a:endParaRPr lang="en-US" sz="800" dirty="0"/>
          </a:p>
          <a:p>
            <a:r>
              <a:rPr lang="en-US" sz="800" dirty="0"/>
              <a:t>              Employee E;             //Statement  </a:t>
            </a:r>
            <a:r>
              <a:rPr lang="en-US" sz="800" dirty="0" smtClean="0"/>
              <a:t>1</a:t>
            </a:r>
            <a:endParaRPr lang="en-US" sz="800" dirty="0"/>
          </a:p>
          <a:p>
            <a:r>
              <a:rPr lang="en-US" sz="800" dirty="0"/>
              <a:t>                    </a:t>
            </a:r>
            <a:r>
              <a:rPr lang="en-US" sz="800" dirty="0" err="1"/>
              <a:t>cout</a:t>
            </a:r>
            <a:r>
              <a:rPr lang="en-US" sz="800" dirty="0"/>
              <a:t> &lt;&lt; "\</a:t>
            </a:r>
            <a:r>
              <a:rPr lang="en-US" sz="800" dirty="0" err="1"/>
              <a:t>nEnter</a:t>
            </a:r>
            <a:r>
              <a:rPr lang="en-US" sz="800" dirty="0"/>
              <a:t> Employee Id : ";</a:t>
            </a:r>
          </a:p>
          <a:p>
            <a:r>
              <a:rPr lang="en-US" sz="800" dirty="0"/>
              <a:t>                    </a:t>
            </a:r>
            <a:r>
              <a:rPr lang="en-US" sz="800" dirty="0" err="1"/>
              <a:t>cin</a:t>
            </a:r>
            <a:r>
              <a:rPr lang="en-US" sz="800" dirty="0"/>
              <a:t> &gt;&gt; </a:t>
            </a:r>
            <a:r>
              <a:rPr lang="en-US" sz="800" dirty="0" err="1"/>
              <a:t>E.Id</a:t>
            </a:r>
            <a:r>
              <a:rPr lang="en-US" sz="800" dirty="0"/>
              <a:t>;</a:t>
            </a:r>
          </a:p>
          <a:p>
            <a:endParaRPr lang="en-US" sz="800" dirty="0"/>
          </a:p>
          <a:p>
            <a:r>
              <a:rPr lang="en-US" sz="800" dirty="0"/>
              <a:t>                    </a:t>
            </a:r>
            <a:r>
              <a:rPr lang="en-US" sz="800" dirty="0" err="1"/>
              <a:t>cout</a:t>
            </a:r>
            <a:r>
              <a:rPr lang="en-US" sz="800" dirty="0"/>
              <a:t> &lt;&lt; "\</a:t>
            </a:r>
            <a:r>
              <a:rPr lang="en-US" sz="800" dirty="0" err="1"/>
              <a:t>nEnter</a:t>
            </a:r>
            <a:r>
              <a:rPr lang="en-US" sz="800" dirty="0"/>
              <a:t> Employee Name : ";</a:t>
            </a:r>
          </a:p>
          <a:p>
            <a:r>
              <a:rPr lang="en-US" sz="800" dirty="0"/>
              <a:t>                    </a:t>
            </a:r>
            <a:r>
              <a:rPr lang="en-US" sz="800" dirty="0" err="1"/>
              <a:t>cin</a:t>
            </a:r>
            <a:r>
              <a:rPr lang="en-US" sz="800" dirty="0"/>
              <a:t> &gt;&gt; </a:t>
            </a:r>
            <a:r>
              <a:rPr lang="en-US" sz="800" dirty="0" err="1"/>
              <a:t>E.Name</a:t>
            </a:r>
            <a:r>
              <a:rPr lang="en-US" sz="800" dirty="0"/>
              <a:t>;</a:t>
            </a:r>
          </a:p>
          <a:p>
            <a:endParaRPr lang="en-US" sz="800" dirty="0"/>
          </a:p>
          <a:p>
            <a:r>
              <a:rPr lang="en-US" sz="800" dirty="0"/>
              <a:t>                    </a:t>
            </a:r>
            <a:r>
              <a:rPr lang="en-US" sz="800" dirty="0" err="1"/>
              <a:t>cout</a:t>
            </a:r>
            <a:r>
              <a:rPr lang="en-US" sz="800" dirty="0"/>
              <a:t> &lt;&lt; "\</a:t>
            </a:r>
            <a:r>
              <a:rPr lang="en-US" sz="800" dirty="0" err="1"/>
              <a:t>nEnter</a:t>
            </a:r>
            <a:r>
              <a:rPr lang="en-US" sz="800" dirty="0"/>
              <a:t> Employee Age : ";</a:t>
            </a:r>
          </a:p>
          <a:p>
            <a:r>
              <a:rPr lang="en-US" sz="800" dirty="0"/>
              <a:t>                    </a:t>
            </a:r>
            <a:r>
              <a:rPr lang="en-US" sz="800" dirty="0" err="1"/>
              <a:t>cin</a:t>
            </a:r>
            <a:r>
              <a:rPr lang="en-US" sz="800" dirty="0"/>
              <a:t> &gt;&gt; </a:t>
            </a:r>
            <a:r>
              <a:rPr lang="en-US" sz="800" dirty="0" err="1"/>
              <a:t>E.Age</a:t>
            </a:r>
            <a:r>
              <a:rPr lang="en-US" sz="800" dirty="0"/>
              <a:t>;</a:t>
            </a:r>
          </a:p>
          <a:p>
            <a:endParaRPr lang="en-US" sz="800" dirty="0"/>
          </a:p>
          <a:p>
            <a:r>
              <a:rPr lang="en-US" sz="800" dirty="0"/>
              <a:t>                    </a:t>
            </a:r>
            <a:r>
              <a:rPr lang="en-US" sz="800" dirty="0" err="1"/>
              <a:t>cout</a:t>
            </a:r>
            <a:r>
              <a:rPr lang="en-US" sz="800" dirty="0"/>
              <a:t> &lt;&lt; "\</a:t>
            </a:r>
            <a:r>
              <a:rPr lang="en-US" sz="800" dirty="0" err="1"/>
              <a:t>nEnter</a:t>
            </a:r>
            <a:r>
              <a:rPr lang="en-US" sz="800" dirty="0"/>
              <a:t> Employee Salary : ";</a:t>
            </a:r>
          </a:p>
          <a:p>
            <a:r>
              <a:rPr lang="en-US" sz="800" dirty="0"/>
              <a:t>                    </a:t>
            </a:r>
            <a:r>
              <a:rPr lang="en-US" sz="800" dirty="0" err="1"/>
              <a:t>cin</a:t>
            </a:r>
            <a:r>
              <a:rPr lang="en-US" sz="800" dirty="0"/>
              <a:t> &gt;&gt; </a:t>
            </a:r>
            <a:r>
              <a:rPr lang="en-US" sz="800" dirty="0" err="1"/>
              <a:t>E.Salary</a:t>
            </a:r>
            <a:r>
              <a:rPr lang="en-US" sz="800" dirty="0"/>
              <a:t>;</a:t>
            </a:r>
          </a:p>
          <a:p>
            <a:endParaRPr lang="en-US" sz="800" dirty="0"/>
          </a:p>
          <a:p>
            <a:r>
              <a:rPr lang="en-US" sz="800" dirty="0"/>
              <a:t>                    </a:t>
            </a:r>
            <a:r>
              <a:rPr lang="en-US" sz="800" dirty="0" err="1"/>
              <a:t>cout</a:t>
            </a:r>
            <a:r>
              <a:rPr lang="en-US" sz="800" dirty="0"/>
              <a:t> &lt;&lt; "\n\</a:t>
            </a:r>
            <a:r>
              <a:rPr lang="en-US" sz="800" dirty="0" err="1"/>
              <a:t>nEmployee</a:t>
            </a:r>
            <a:r>
              <a:rPr lang="en-US" sz="800" dirty="0"/>
              <a:t> Id : " &lt;&lt; </a:t>
            </a:r>
            <a:r>
              <a:rPr lang="en-US" sz="800" dirty="0" err="1"/>
              <a:t>E.Id</a:t>
            </a:r>
            <a:r>
              <a:rPr lang="en-US" sz="800" dirty="0"/>
              <a:t>;</a:t>
            </a:r>
          </a:p>
          <a:p>
            <a:r>
              <a:rPr lang="en-US" sz="800" dirty="0"/>
              <a:t>                    </a:t>
            </a:r>
            <a:r>
              <a:rPr lang="en-US" sz="800" dirty="0" err="1"/>
              <a:t>cout</a:t>
            </a:r>
            <a:r>
              <a:rPr lang="en-US" sz="800" dirty="0"/>
              <a:t> &lt;&lt; "\</a:t>
            </a:r>
            <a:r>
              <a:rPr lang="en-US" sz="800" dirty="0" err="1"/>
              <a:t>nEmployee</a:t>
            </a:r>
            <a:r>
              <a:rPr lang="en-US" sz="800" dirty="0"/>
              <a:t> Name : " &lt;&lt; </a:t>
            </a:r>
            <a:r>
              <a:rPr lang="en-US" sz="800" dirty="0" err="1"/>
              <a:t>E.Name</a:t>
            </a:r>
            <a:r>
              <a:rPr lang="en-US" sz="800" dirty="0"/>
              <a:t>;</a:t>
            </a:r>
          </a:p>
          <a:p>
            <a:r>
              <a:rPr lang="en-US" sz="800" dirty="0"/>
              <a:t>                    </a:t>
            </a:r>
            <a:r>
              <a:rPr lang="en-US" sz="800" dirty="0" err="1"/>
              <a:t>cout</a:t>
            </a:r>
            <a:r>
              <a:rPr lang="en-US" sz="800" dirty="0"/>
              <a:t> &lt;&lt; "\</a:t>
            </a:r>
            <a:r>
              <a:rPr lang="en-US" sz="800" dirty="0" err="1"/>
              <a:t>nEmployee</a:t>
            </a:r>
            <a:r>
              <a:rPr lang="en-US" sz="800" dirty="0"/>
              <a:t> Age : " &lt;&lt; </a:t>
            </a:r>
            <a:r>
              <a:rPr lang="en-US" sz="800" dirty="0" err="1"/>
              <a:t>E.Age</a:t>
            </a:r>
            <a:r>
              <a:rPr lang="en-US" sz="800" dirty="0"/>
              <a:t>;</a:t>
            </a:r>
          </a:p>
          <a:p>
            <a:r>
              <a:rPr lang="en-US" sz="800" dirty="0"/>
              <a:t>                    </a:t>
            </a:r>
            <a:r>
              <a:rPr lang="en-US" sz="800" dirty="0" err="1"/>
              <a:t>cout</a:t>
            </a:r>
            <a:r>
              <a:rPr lang="en-US" sz="800" dirty="0"/>
              <a:t> &lt;&lt; "\</a:t>
            </a:r>
            <a:r>
              <a:rPr lang="en-US" sz="800" dirty="0" err="1"/>
              <a:t>nEmployee</a:t>
            </a:r>
            <a:r>
              <a:rPr lang="en-US" sz="800" dirty="0"/>
              <a:t> Salary : " &lt;&lt; </a:t>
            </a:r>
            <a:r>
              <a:rPr lang="en-US" sz="800" dirty="0" err="1"/>
              <a:t>E.Salary</a:t>
            </a:r>
            <a:r>
              <a:rPr lang="en-US" sz="800" dirty="0"/>
              <a:t>;</a:t>
            </a:r>
          </a:p>
          <a:p>
            <a:pPr marL="0" indent="0">
              <a:buNone/>
            </a:pPr>
            <a:endParaRPr lang="en-US" sz="800" dirty="0"/>
          </a:p>
          <a:p>
            <a:r>
              <a:rPr lang="en-US" sz="800" dirty="0"/>
              <a:t>       }</a:t>
            </a:r>
          </a:p>
        </p:txBody>
      </p:sp>
      <p:sp>
        <p:nvSpPr>
          <p:cNvPr id="4" name="Date Placeholder 3"/>
          <p:cNvSpPr>
            <a:spLocks noGrp="1"/>
          </p:cNvSpPr>
          <p:nvPr>
            <p:ph type="dt" sz="half" idx="10"/>
          </p:nvPr>
        </p:nvSpPr>
        <p:spPr/>
        <p:txBody>
          <a:bodyPr/>
          <a:lstStyle/>
          <a:p>
            <a:r>
              <a:rPr lang="en-US" dirty="0" smtClean="0"/>
              <a:t>CS214 - PF</a:t>
            </a:r>
            <a:endParaRPr lang="en-US" dirty="0"/>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6</a:t>
            </a:fld>
            <a:endParaRPr lang="en-US"/>
          </a:p>
        </p:txBody>
      </p:sp>
    </p:spTree>
    <p:extLst>
      <p:ext uri="{BB962C8B-B14F-4D97-AF65-F5344CB8AC3E}">
        <p14:creationId xmlns:p14="http://schemas.microsoft.com/office/powerpoint/2010/main" val="1237467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Initialization of structure</a:t>
            </a:r>
          </a:p>
        </p:txBody>
      </p:sp>
      <p:sp>
        <p:nvSpPr>
          <p:cNvPr id="3" name="Content Placeholder 2"/>
          <p:cNvSpPr>
            <a:spLocks noGrp="1"/>
          </p:cNvSpPr>
          <p:nvPr>
            <p:ph idx="1"/>
          </p:nvPr>
        </p:nvSpPr>
        <p:spPr/>
        <p:txBody>
          <a:bodyPr/>
          <a:lstStyle/>
          <a:p>
            <a:r>
              <a:rPr lang="en-US" dirty="0"/>
              <a:t>Like normal variable structures can be initialized at the time of declaration. Initialization of structure is almost similar to initializing array</a:t>
            </a:r>
            <a:r>
              <a:rPr lang="en-US"/>
              <a:t>. </a:t>
            </a:r>
            <a:endParaRPr lang="en-US" smtClean="0"/>
          </a:p>
          <a:p>
            <a:r>
              <a:rPr lang="en-US" smtClean="0"/>
              <a:t>The </a:t>
            </a:r>
            <a:r>
              <a:rPr lang="en-US" dirty="0"/>
              <a:t>structure object is followed by equal sign and the list of values enclosed in braces and each value is separated with comma.</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7</a:t>
            </a:fld>
            <a:endParaRPr lang="en-US"/>
          </a:p>
        </p:txBody>
      </p:sp>
    </p:spTree>
    <p:extLst>
      <p:ext uri="{BB962C8B-B14F-4D97-AF65-F5344CB8AC3E}">
        <p14:creationId xmlns:p14="http://schemas.microsoft.com/office/powerpoint/2010/main" val="3879250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for declaring &amp; initializing structure at same time</a:t>
            </a:r>
          </a:p>
        </p:txBody>
      </p:sp>
      <p:sp>
        <p:nvSpPr>
          <p:cNvPr id="3" name="Content Placeholder 2"/>
          <p:cNvSpPr>
            <a:spLocks noGrp="1"/>
          </p:cNvSpPr>
          <p:nvPr>
            <p:ph idx="1"/>
          </p:nvPr>
        </p:nvSpPr>
        <p:spPr/>
        <p:txBody>
          <a:bodyPr>
            <a:normAutofit fontScale="40000" lnSpcReduction="20000"/>
          </a:bodyPr>
          <a:lstStyle/>
          <a:p>
            <a:r>
              <a:rPr lang="en-US" dirty="0"/>
              <a:t>include&lt;</a:t>
            </a:r>
            <a:r>
              <a:rPr lang="en-US" dirty="0" err="1"/>
              <a:t>iostream</a:t>
            </a:r>
            <a:r>
              <a:rPr lang="en-US" dirty="0"/>
              <a:t>&gt;</a:t>
            </a:r>
          </a:p>
          <a:p>
            <a:r>
              <a:rPr lang="en-US" dirty="0"/>
              <a:t>using namespace </a:t>
            </a:r>
            <a:r>
              <a:rPr lang="en-US" dirty="0" err="1"/>
              <a:t>std</a:t>
            </a:r>
            <a:r>
              <a:rPr lang="en-US" dirty="0"/>
              <a:t>;</a:t>
            </a:r>
          </a:p>
          <a:p>
            <a:endParaRPr lang="en-US" dirty="0"/>
          </a:p>
          <a:p>
            <a:r>
              <a:rPr lang="en-US" dirty="0"/>
              <a:t>       </a:t>
            </a:r>
            <a:r>
              <a:rPr lang="en-US" dirty="0" err="1"/>
              <a:t>struct</a:t>
            </a:r>
            <a:r>
              <a:rPr lang="en-US" dirty="0"/>
              <a:t> Employee</a:t>
            </a:r>
          </a:p>
          <a:p>
            <a:r>
              <a:rPr lang="en-US" dirty="0"/>
              <a:t>       {</a:t>
            </a:r>
          </a:p>
          <a:p>
            <a:r>
              <a:rPr lang="en-US" dirty="0"/>
              <a:t>              </a:t>
            </a:r>
            <a:r>
              <a:rPr lang="en-US" dirty="0" err="1"/>
              <a:t>int</a:t>
            </a:r>
            <a:r>
              <a:rPr lang="en-US" dirty="0"/>
              <a:t> Id;</a:t>
            </a:r>
          </a:p>
          <a:p>
            <a:r>
              <a:rPr lang="en-US" dirty="0"/>
              <a:t>              char Name[25];</a:t>
            </a:r>
          </a:p>
          <a:p>
            <a:r>
              <a:rPr lang="en-US" dirty="0"/>
              <a:t>              </a:t>
            </a:r>
            <a:r>
              <a:rPr lang="en-US" dirty="0" err="1"/>
              <a:t>int</a:t>
            </a:r>
            <a:r>
              <a:rPr lang="en-US" dirty="0"/>
              <a:t> Age;</a:t>
            </a:r>
          </a:p>
          <a:p>
            <a:r>
              <a:rPr lang="en-US" dirty="0"/>
              <a:t>              long Salary;</a:t>
            </a:r>
          </a:p>
          <a:p>
            <a:r>
              <a:rPr lang="en-US" dirty="0"/>
              <a:t>       };</a:t>
            </a:r>
          </a:p>
          <a:p>
            <a:endParaRPr lang="en-US" dirty="0"/>
          </a:p>
          <a:p>
            <a:r>
              <a:rPr lang="en-US" dirty="0"/>
              <a:t>       main()</a:t>
            </a:r>
          </a:p>
          <a:p>
            <a:r>
              <a:rPr lang="en-US" dirty="0"/>
              <a:t>       {</a:t>
            </a:r>
          </a:p>
          <a:p>
            <a:endParaRPr lang="en-US" dirty="0"/>
          </a:p>
          <a:p>
            <a:r>
              <a:rPr lang="en-US" dirty="0"/>
              <a:t>              Employee E = {2,"Haris",35,35000};        //Statement  1</a:t>
            </a:r>
          </a:p>
          <a:p>
            <a:endParaRPr lang="en-US" dirty="0"/>
          </a:p>
          <a:p>
            <a:r>
              <a:rPr lang="en-US" dirty="0"/>
              <a:t>                    </a:t>
            </a:r>
            <a:r>
              <a:rPr lang="en-US" dirty="0" err="1"/>
              <a:t>cout</a:t>
            </a:r>
            <a:r>
              <a:rPr lang="en-US" dirty="0"/>
              <a:t> &lt;&lt; "\</a:t>
            </a:r>
            <a:r>
              <a:rPr lang="en-US" dirty="0" err="1"/>
              <a:t>nEnter</a:t>
            </a:r>
            <a:r>
              <a:rPr lang="en-US" dirty="0"/>
              <a:t> Employee Id : "&lt;&lt;</a:t>
            </a:r>
            <a:r>
              <a:rPr lang="en-US" dirty="0" err="1"/>
              <a:t>E.Id</a:t>
            </a:r>
            <a:r>
              <a:rPr lang="en-US" dirty="0"/>
              <a:t>;</a:t>
            </a:r>
          </a:p>
          <a:p>
            <a:r>
              <a:rPr lang="en-US" dirty="0"/>
              <a:t>                    </a:t>
            </a:r>
            <a:r>
              <a:rPr lang="en-US" dirty="0" err="1"/>
              <a:t>cout</a:t>
            </a:r>
            <a:r>
              <a:rPr lang="en-US" dirty="0"/>
              <a:t> &lt;&lt; "\</a:t>
            </a:r>
            <a:r>
              <a:rPr lang="en-US" dirty="0" err="1"/>
              <a:t>nEnter</a:t>
            </a:r>
            <a:r>
              <a:rPr lang="en-US" dirty="0"/>
              <a:t> Employee Name : "&lt;&lt;</a:t>
            </a:r>
            <a:r>
              <a:rPr lang="en-US" dirty="0" err="1"/>
              <a:t>E.Name</a:t>
            </a:r>
            <a:r>
              <a:rPr lang="en-US" dirty="0"/>
              <a:t>;</a:t>
            </a:r>
          </a:p>
          <a:p>
            <a:r>
              <a:rPr lang="en-US" dirty="0"/>
              <a:t>                    </a:t>
            </a:r>
            <a:r>
              <a:rPr lang="en-US" dirty="0" err="1"/>
              <a:t>cout</a:t>
            </a:r>
            <a:r>
              <a:rPr lang="en-US" dirty="0"/>
              <a:t> &lt;&lt; "\</a:t>
            </a:r>
            <a:r>
              <a:rPr lang="en-US" dirty="0" err="1"/>
              <a:t>nEnter</a:t>
            </a:r>
            <a:r>
              <a:rPr lang="en-US" dirty="0"/>
              <a:t> Employee Age : "&lt;&lt;</a:t>
            </a:r>
            <a:r>
              <a:rPr lang="en-US" dirty="0" err="1"/>
              <a:t>E.Age</a:t>
            </a:r>
            <a:r>
              <a:rPr lang="en-US" dirty="0"/>
              <a:t>;</a:t>
            </a:r>
          </a:p>
          <a:p>
            <a:r>
              <a:rPr lang="en-US" dirty="0"/>
              <a:t>                    </a:t>
            </a:r>
            <a:r>
              <a:rPr lang="en-US" dirty="0" err="1"/>
              <a:t>cout</a:t>
            </a:r>
            <a:r>
              <a:rPr lang="en-US" dirty="0"/>
              <a:t> &lt;&lt; "\</a:t>
            </a:r>
            <a:r>
              <a:rPr lang="en-US" dirty="0" err="1"/>
              <a:t>nEnter</a:t>
            </a:r>
            <a:r>
              <a:rPr lang="en-US" dirty="0"/>
              <a:t> Employee Salary : "&lt;&lt;</a:t>
            </a:r>
            <a:r>
              <a:rPr lang="en-US" dirty="0" err="1"/>
              <a:t>E.Salary</a:t>
            </a:r>
            <a:r>
              <a:rPr lang="en-US" dirty="0"/>
              <a:t>;</a:t>
            </a:r>
          </a:p>
          <a:p>
            <a:r>
              <a:rPr lang="en-US" dirty="0"/>
              <a:t>       }</a:t>
            </a:r>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8</a:t>
            </a:fld>
            <a:endParaRPr lang="en-US"/>
          </a:p>
        </p:txBody>
      </p:sp>
    </p:spTree>
    <p:extLst>
      <p:ext uri="{BB962C8B-B14F-4D97-AF65-F5344CB8AC3E}">
        <p14:creationId xmlns:p14="http://schemas.microsoft.com/office/powerpoint/2010/main" val="116213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Structure</a:t>
            </a:r>
          </a:p>
        </p:txBody>
      </p:sp>
      <p:sp>
        <p:nvSpPr>
          <p:cNvPr id="3" name="Content Placeholder 2"/>
          <p:cNvSpPr>
            <a:spLocks noGrp="1"/>
          </p:cNvSpPr>
          <p:nvPr>
            <p:ph idx="1"/>
          </p:nvPr>
        </p:nvSpPr>
        <p:spPr/>
        <p:txBody>
          <a:bodyPr>
            <a:normAutofit lnSpcReduction="10000"/>
          </a:bodyPr>
          <a:lstStyle/>
          <a:p>
            <a:r>
              <a:rPr lang="en-US" dirty="0"/>
              <a:t>Structure is collection of different data type. An object of structure represents a single record in memory, if we want more than one record of structure type, we have to create an array of structure or object. As we know, an array is a collection of similar type, therefore an array can be of structure type</a:t>
            </a:r>
            <a:r>
              <a:rPr lang="en-US" dirty="0" smtClean="0"/>
              <a:t>.</a:t>
            </a:r>
          </a:p>
          <a:p>
            <a:r>
              <a:rPr lang="en-US" dirty="0" smtClean="0"/>
              <a:t>See the example 3 (</a:t>
            </a:r>
            <a:r>
              <a:rPr lang="en-US" b="1" dirty="0"/>
              <a:t>Example for declaring structure </a:t>
            </a:r>
            <a:r>
              <a:rPr lang="en-US" b="1" dirty="0" smtClean="0"/>
              <a:t>array</a:t>
            </a:r>
            <a:r>
              <a:rPr lang="en-US" dirty="0"/>
              <a:t>)</a:t>
            </a:r>
            <a:endParaRPr lang="en-US" b="1" dirty="0"/>
          </a:p>
        </p:txBody>
      </p:sp>
      <p:sp>
        <p:nvSpPr>
          <p:cNvPr id="4" name="Date Placeholder 3"/>
          <p:cNvSpPr>
            <a:spLocks noGrp="1"/>
          </p:cNvSpPr>
          <p:nvPr>
            <p:ph type="dt" sz="half" idx="10"/>
          </p:nvPr>
        </p:nvSpPr>
        <p:spPr/>
        <p:txBody>
          <a:bodyPr/>
          <a:lstStyle/>
          <a:p>
            <a:r>
              <a:rPr lang="en-US" smtClean="0"/>
              <a:t>CS214 - PF</a:t>
            </a:r>
            <a:endParaRPr lang="en-US"/>
          </a:p>
        </p:txBody>
      </p:sp>
      <p:sp>
        <p:nvSpPr>
          <p:cNvPr id="5" name="Footer Placeholder 4"/>
          <p:cNvSpPr>
            <a:spLocks noGrp="1"/>
          </p:cNvSpPr>
          <p:nvPr>
            <p:ph type="ftr" sz="quarter" idx="11"/>
          </p:nvPr>
        </p:nvSpPr>
        <p:spPr/>
        <p:txBody>
          <a:bodyPr/>
          <a:lstStyle/>
          <a:p>
            <a:r>
              <a:rPr lang="en-US" smtClean="0"/>
              <a:t>Course Instructor : Muhammad Haris Mohsin</a:t>
            </a:r>
            <a:endParaRPr lang="en-US"/>
          </a:p>
        </p:txBody>
      </p:sp>
      <p:sp>
        <p:nvSpPr>
          <p:cNvPr id="6" name="Slide Number Placeholder 5"/>
          <p:cNvSpPr>
            <a:spLocks noGrp="1"/>
          </p:cNvSpPr>
          <p:nvPr>
            <p:ph type="sldNum" sz="quarter" idx="12"/>
          </p:nvPr>
        </p:nvSpPr>
        <p:spPr/>
        <p:txBody>
          <a:bodyPr/>
          <a:lstStyle/>
          <a:p>
            <a:fld id="{5CA8EEFB-3ADE-4F29-A24D-DB40F6BC1285}" type="slidenum">
              <a:rPr lang="en-US" smtClean="0"/>
              <a:pPr/>
              <a:t>9</a:t>
            </a:fld>
            <a:endParaRPr lang="en-US"/>
          </a:p>
        </p:txBody>
      </p:sp>
    </p:spTree>
    <p:extLst>
      <p:ext uri="{BB962C8B-B14F-4D97-AF65-F5344CB8AC3E}">
        <p14:creationId xmlns:p14="http://schemas.microsoft.com/office/powerpoint/2010/main" val="3767732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TotalTime>
  <Words>903</Words>
  <Application>Microsoft Office PowerPoint</Application>
  <PresentationFormat>On-screen Show (4:3)</PresentationFormat>
  <Paragraphs>126</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Programming Fundamentals</vt:lpstr>
      <vt:lpstr>Objectives</vt:lpstr>
      <vt:lpstr>Structure in C++</vt:lpstr>
      <vt:lpstr>Structure declaration</vt:lpstr>
      <vt:lpstr>Accessing the structure members</vt:lpstr>
      <vt:lpstr>Example for creating object &amp; accessing structure members</vt:lpstr>
      <vt:lpstr>Initialization of structure</vt:lpstr>
      <vt:lpstr>Example for declaring &amp; initializing structure at same time</vt:lpstr>
      <vt:lpstr>Array of Structure</vt:lpstr>
      <vt:lpstr>Array within Structure </vt:lpstr>
      <vt:lpstr>Nested Structure in C++</vt:lpstr>
      <vt:lpstr>Structures and 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Computing</dc:title>
  <dc:creator>sAjid</dc:creator>
  <cp:lastModifiedBy>Haris Mohsin</cp:lastModifiedBy>
  <cp:revision>110</cp:revision>
  <dcterms:created xsi:type="dcterms:W3CDTF">2016-04-20T17:00:14Z</dcterms:created>
  <dcterms:modified xsi:type="dcterms:W3CDTF">2021-04-11T07:47:32Z</dcterms:modified>
</cp:coreProperties>
</file>