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3914" y="685799"/>
            <a:ext cx="8001000" cy="2971801"/>
          </a:xfrm>
        </p:spPr>
        <p:txBody>
          <a:bodyPr>
            <a:normAutofit/>
          </a:bodyPr>
          <a:lstStyle/>
          <a:p>
            <a:pPr algn="ctr"/>
            <a:r>
              <a:rPr lang="en-US" sz="8000" b="1" i="1" dirty="0">
                <a:solidFill>
                  <a:schemeClr val="accent1">
                    <a:lumMod val="50000"/>
                  </a:schemeClr>
                </a:solidFill>
                <a:latin typeface="Times New Roman" panose="02020603050405020304" pitchFamily="18" charset="0"/>
                <a:cs typeface="Times New Roman" panose="02020603050405020304" pitchFamily="18" charset="0"/>
              </a:rPr>
              <a:t>Great expectations</a:t>
            </a:r>
          </a:p>
        </p:txBody>
      </p:sp>
      <p:sp>
        <p:nvSpPr>
          <p:cNvPr id="3" name="Subtitle 2"/>
          <p:cNvSpPr>
            <a:spLocks noGrp="1"/>
          </p:cNvSpPr>
          <p:nvPr>
            <p:ph type="subTitle" idx="1"/>
          </p:nvPr>
        </p:nvSpPr>
        <p:spPr>
          <a:xfrm>
            <a:off x="7032891" y="3869635"/>
            <a:ext cx="4290252" cy="888642"/>
          </a:xfrm>
        </p:spPr>
        <p:txBody>
          <a:bodyPr>
            <a:normAutofit fontScale="70000" lnSpcReduction="20000"/>
          </a:bodyPr>
          <a:lstStyle/>
          <a:p>
            <a:r>
              <a:rPr lang="en-US" sz="4400" b="1" i="1" u="sng" dirty="0">
                <a:solidFill>
                  <a:schemeClr val="accent6">
                    <a:lumMod val="75000"/>
                  </a:schemeClr>
                </a:solidFill>
                <a:latin typeface="Algerian" panose="04020705040A02060702" pitchFamily="82" charset="0"/>
                <a:cs typeface="Arial" panose="020B0604020202020204" pitchFamily="34" charset="0"/>
              </a:rPr>
              <a:t>By Charles Dickens</a:t>
            </a:r>
          </a:p>
        </p:txBody>
      </p:sp>
    </p:spTree>
    <p:extLst>
      <p:ext uri="{BB962C8B-B14F-4D97-AF65-F5344CB8AC3E}">
        <p14:creationId xmlns:p14="http://schemas.microsoft.com/office/powerpoint/2010/main" val="41256621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2647" y="895531"/>
            <a:ext cx="8903924" cy="5066937"/>
          </a:xfrm>
        </p:spPr>
        <p:txBody>
          <a:bodyPr/>
          <a:lstStyle/>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Later Magwitch was sent to prison and sentenced to death</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visited him daily and told him about Estella</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Magwitch died</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fall into fever</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apologizes to Joe and Biddy and asks Biddy for marry</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One last time Pip visit Satis house for sees Estella </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Estella was heartbroken as she was treated poorly by Drummel and died later</a:t>
            </a:r>
          </a:p>
          <a:p>
            <a:pPr marL="285750" indent="-285750">
              <a:buFont typeface="Arial" panose="020B0604020202020204" pitchFamily="34" charset="0"/>
              <a:buChar char="•"/>
            </a:pPr>
            <a:r>
              <a:rPr lang="en-GB"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After this “The two walk out of the garden hand in hand, and there is finally hope that they will spend their true lives together </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94" y="243115"/>
            <a:ext cx="8903926" cy="2055948"/>
          </a:xfrm>
        </p:spPr>
        <p:txBody>
          <a:bodyPr>
            <a:normAutofit/>
          </a:bodyPr>
          <a:lstStyle/>
          <a:p>
            <a:r>
              <a:rPr lang="en-US" sz="4400" b="1" i="1" dirty="0">
                <a:solidFill>
                  <a:schemeClr val="accent6">
                    <a:lumMod val="50000"/>
                  </a:schemeClr>
                </a:solidFill>
                <a:latin typeface="Times New Roman" panose="02020603050405020304" pitchFamily="18" charset="0"/>
                <a:cs typeface="Times New Roman" panose="02020603050405020304" pitchFamily="18" charset="0"/>
              </a:rPr>
              <a:t>  THEME OF THE NOVEL GREAT           </a:t>
            </a:r>
            <a:br>
              <a:rPr lang="en-US" sz="4400" b="1" i="1" dirty="0">
                <a:solidFill>
                  <a:schemeClr val="accent6">
                    <a:lumMod val="50000"/>
                  </a:schemeClr>
                </a:solidFill>
                <a:latin typeface="Times New Roman" panose="02020603050405020304" pitchFamily="18" charset="0"/>
                <a:cs typeface="Times New Roman" panose="02020603050405020304" pitchFamily="18" charset="0"/>
              </a:rPr>
            </a:br>
            <a:r>
              <a:rPr lang="en-US" sz="4400" b="1" i="1" dirty="0">
                <a:solidFill>
                  <a:schemeClr val="accent6">
                    <a:lumMod val="50000"/>
                  </a:schemeClr>
                </a:solidFill>
                <a:latin typeface="Times New Roman" panose="02020603050405020304" pitchFamily="18" charset="0"/>
                <a:cs typeface="Times New Roman" panose="02020603050405020304" pitchFamily="18" charset="0"/>
              </a:rPr>
              <a:t>           EXPECTATIONS</a:t>
            </a:r>
            <a:endParaRPr lang="en-US" sz="44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625634"/>
            <a:ext cx="8534400" cy="3368766"/>
          </a:xfrm>
        </p:spPr>
        <p:txBody>
          <a:bodyPr/>
          <a:lstStyle/>
          <a:p>
            <a:pPr marL="571500" indent="-571500">
              <a:buFont typeface="Wingdings" panose="05000000000000000000" pitchFamily="2" charset="2"/>
              <a:buChar char="Ø"/>
            </a:pPr>
            <a:r>
              <a:rPr lang="en-US" sz="4000" b="1" dirty="0">
                <a:solidFill>
                  <a:srgbClr val="002060"/>
                </a:solidFill>
                <a:latin typeface="Arial" panose="020B0604020202020204" pitchFamily="34" charset="0"/>
                <a:cs typeface="Arial" panose="020B0604020202020204" pitchFamily="34" charset="0"/>
              </a:rPr>
              <a:t> Social class and ambition</a:t>
            </a:r>
          </a:p>
          <a:p>
            <a:pPr marL="571500" indent="-571500">
              <a:buFont typeface="Wingdings" panose="05000000000000000000" pitchFamily="2" charset="2"/>
              <a:buChar char="Ø"/>
            </a:pPr>
            <a:r>
              <a:rPr lang="en-US" sz="4000" b="1" dirty="0">
                <a:solidFill>
                  <a:srgbClr val="002060"/>
                </a:solidFill>
                <a:latin typeface="Arial" panose="020B0604020202020204" pitchFamily="34" charset="0"/>
                <a:cs typeface="Arial" panose="020B0604020202020204" pitchFamily="34" charset="0"/>
              </a:rPr>
              <a:t> Guilty and redemption</a:t>
            </a:r>
          </a:p>
          <a:p>
            <a:pPr marL="571500" indent="-571500">
              <a:buFont typeface="Wingdings" panose="05000000000000000000" pitchFamily="2" charset="2"/>
              <a:buChar char="Ø"/>
            </a:pPr>
            <a:r>
              <a:rPr lang="en-US" sz="4000" b="1" dirty="0">
                <a:solidFill>
                  <a:srgbClr val="002060"/>
                </a:solidFill>
                <a:latin typeface="Arial" panose="020B0604020202020204" pitchFamily="34" charset="0"/>
                <a:cs typeface="Arial" panose="020B0604020202020204" pitchFamily="34" charset="0"/>
              </a:rPr>
              <a:t> Uncertainty</a:t>
            </a:r>
          </a:p>
          <a:p>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3" y="600891"/>
            <a:ext cx="10053456" cy="5564778"/>
          </a:xfrm>
        </p:spPr>
        <p:txBody>
          <a:bodyPr/>
          <a:lstStyle/>
          <a:p>
            <a:pPr algn="just"/>
            <a:r>
              <a:rPr lang="en-US" sz="3600" b="1" i="1" dirty="0">
                <a:solidFill>
                  <a:srgbClr val="002060"/>
                </a:solidFill>
                <a:latin typeface="Times New Roman" panose="02020603050405020304" pitchFamily="18" charset="0"/>
                <a:cs typeface="Times New Roman" panose="02020603050405020304" pitchFamily="18" charset="0"/>
              </a:rPr>
              <a:t>1. SOCIAL CLASS AND AMBITION</a:t>
            </a:r>
          </a:p>
          <a:p>
            <a:pPr algn="just"/>
            <a:r>
              <a:rPr lang="en-US" dirty="0">
                <a:solidFill>
                  <a:schemeClr val="bg2">
                    <a:lumMod val="50000"/>
                  </a:schemeClr>
                </a:solidFill>
                <a:latin typeface="Arial" panose="020B0604020202020204" pitchFamily="34" charset="0"/>
                <a:cs typeface="Arial" panose="020B0604020202020204" pitchFamily="34" charset="0"/>
              </a:rPr>
              <a:t>       lower and upper class always want to achieve higher class but upper class can easily achieve the higher class because they set there priority according to there desired. There is clear example in the novel that magwitch which is the representative of lower class faces difficulties  in life and cannot achieve higher class.</a:t>
            </a:r>
          </a:p>
          <a:p>
            <a:pPr algn="just"/>
            <a:r>
              <a:rPr lang="en-US" sz="3600" b="1" i="1" dirty="0">
                <a:solidFill>
                  <a:srgbClr val="002060"/>
                </a:solidFill>
                <a:latin typeface="Times New Roman" panose="02020603050405020304" pitchFamily="18" charset="0"/>
                <a:cs typeface="Times New Roman" panose="02020603050405020304" pitchFamily="18" charset="0"/>
              </a:rPr>
              <a:t>2. GUILT AND REDEMTION</a:t>
            </a:r>
          </a:p>
          <a:p>
            <a:pPr algn="just"/>
            <a:r>
              <a:rPr lang="en-US" dirty="0">
                <a:solidFill>
                  <a:schemeClr val="bg2">
                    <a:lumMod val="50000"/>
                  </a:schemeClr>
                </a:solidFill>
                <a:latin typeface="Arial" panose="020B0604020202020204" pitchFamily="34" charset="0"/>
                <a:cs typeface="Arial" panose="020B0604020202020204" pitchFamily="34" charset="0"/>
              </a:rPr>
              <a:t>       The first guilt is related to the pip.</a:t>
            </a:r>
          </a:p>
          <a:p>
            <a:pPr algn="just"/>
            <a:r>
              <a:rPr lang="en-US" dirty="0">
                <a:solidFill>
                  <a:schemeClr val="bg2">
                    <a:lumMod val="50000"/>
                  </a:schemeClr>
                </a:solidFill>
                <a:latin typeface="Arial" panose="020B0604020202020204" pitchFamily="34" charset="0"/>
                <a:cs typeface="Arial" panose="020B0604020202020204" pitchFamily="34" charset="0"/>
              </a:rPr>
              <a:t>       The second guilt is related to the miss  havisham.</a:t>
            </a:r>
          </a:p>
          <a:p>
            <a:pPr algn="just"/>
            <a:r>
              <a:rPr lang="en-US" sz="3600" b="1" i="1" dirty="0">
                <a:solidFill>
                  <a:srgbClr val="002060"/>
                </a:solidFill>
                <a:latin typeface="Times New Roman" panose="02020603050405020304" pitchFamily="18" charset="0"/>
                <a:cs typeface="Times New Roman" panose="02020603050405020304" pitchFamily="18" charset="0"/>
              </a:rPr>
              <a:t>3. UNCERTAINTY</a:t>
            </a:r>
            <a:r>
              <a:rPr lang="en-US" sz="3600" b="1" dirty="0">
                <a:solidFill>
                  <a:schemeClr val="bg2">
                    <a:lumMod val="50000"/>
                  </a:schemeClr>
                </a:solidFill>
                <a:latin typeface="Arial" panose="020B0604020202020204" pitchFamily="34" charset="0"/>
                <a:cs typeface="Arial" panose="020B0604020202020204" pitchFamily="34" charset="0"/>
              </a:rPr>
              <a:t> </a:t>
            </a:r>
          </a:p>
          <a:p>
            <a:pPr algn="just"/>
            <a:r>
              <a:rPr lang="en-US" dirty="0">
                <a:solidFill>
                  <a:schemeClr val="bg2">
                    <a:lumMod val="50000"/>
                  </a:schemeClr>
                </a:solidFill>
                <a:latin typeface="Arial" panose="020B0604020202020204" pitchFamily="34" charset="0"/>
                <a:cs typeface="Arial" panose="020B0604020202020204" pitchFamily="34" charset="0"/>
              </a:rPr>
              <a:t>       The first uncertainty is related to pip</a:t>
            </a:r>
          </a:p>
          <a:p>
            <a:pPr algn="just"/>
            <a:r>
              <a:rPr lang="en-US" dirty="0">
                <a:solidFill>
                  <a:schemeClr val="bg2">
                    <a:lumMod val="50000"/>
                  </a:schemeClr>
                </a:solidFill>
                <a:latin typeface="Arial" panose="020B0604020202020204" pitchFamily="34" charset="0"/>
                <a:cs typeface="Arial" panose="020B0604020202020204" pitchFamily="34" charset="0"/>
              </a:rPr>
              <a:t>      The second uncertainty is related to miss havisham.</a:t>
            </a:r>
          </a:p>
          <a:p>
            <a:pPr algn="just"/>
            <a:r>
              <a:rPr lang="en-US" dirty="0">
                <a:solidFill>
                  <a:schemeClr val="bg2">
                    <a:lumMod val="50000"/>
                  </a:schemeClr>
                </a:solidFill>
                <a:latin typeface="Arial" panose="020B0604020202020204" pitchFamily="34" charset="0"/>
                <a:cs typeface="Arial" panose="020B0604020202020204" pitchFamily="34" charset="0"/>
              </a:rPr>
              <a:t>       The third uncertainty is related to magwitch.</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705395"/>
            <a:ext cx="8534401" cy="1188720"/>
          </a:xfrm>
        </p:spPr>
        <p:txBody>
          <a:bodyPr>
            <a:normAutofit/>
          </a:bodyPr>
          <a:lstStyle/>
          <a:p>
            <a:r>
              <a:rPr lang="en-US" sz="4800" b="1" i="1" dirty="0">
                <a:solidFill>
                  <a:schemeClr val="accent6">
                    <a:lumMod val="50000"/>
                  </a:schemeClr>
                </a:solidFill>
                <a:latin typeface="Times New Roman" panose="02020603050405020304" pitchFamily="18" charset="0"/>
                <a:cs typeface="Times New Roman" panose="02020603050405020304" pitchFamily="18" charset="0"/>
              </a:rPr>
              <a:t>          the Two Endings </a:t>
            </a:r>
          </a:p>
        </p:txBody>
      </p:sp>
      <p:sp>
        <p:nvSpPr>
          <p:cNvPr id="3" name="Text Placeholder 2"/>
          <p:cNvSpPr>
            <a:spLocks noGrp="1"/>
          </p:cNvSpPr>
          <p:nvPr>
            <p:ph type="body" idx="1"/>
          </p:nvPr>
        </p:nvSpPr>
        <p:spPr>
          <a:xfrm>
            <a:off x="684213" y="2364377"/>
            <a:ext cx="8534400" cy="3630023"/>
          </a:xfrm>
        </p:spPr>
        <p:txBody>
          <a:bodyPr>
            <a:normAutofit/>
          </a:bodyPr>
          <a:lstStyle/>
          <a:p>
            <a:pPr algn="just"/>
            <a:r>
              <a:rPr lang="en-US" sz="3200" b="1" i="1" dirty="0">
                <a:solidFill>
                  <a:srgbClr val="002060"/>
                </a:solidFill>
                <a:latin typeface="Times New Roman" panose="02020603050405020304" pitchFamily="18" charset="0"/>
                <a:cs typeface="Times New Roman" panose="02020603050405020304" pitchFamily="18" charset="0"/>
              </a:rPr>
              <a:t>First Or The Original Ending :</a:t>
            </a:r>
            <a:endParaRPr lang="en-US" sz="2400" i="1" dirty="0">
              <a:solidFill>
                <a:srgbClr val="002060"/>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Arial" panose="020B0604020202020204" pitchFamily="34" charset="0"/>
                <a:cs typeface="Arial" panose="020B0604020202020204" pitchFamily="34" charset="0"/>
              </a:rPr>
              <a:t>In The Original Ending Joe And Biddy Got married , they named their son Pip Junior . And the Pip is seen with Joe’s son Walking Through London . There he meet with Estella and Estella tells Pip that Drummle is dead and She was now remarried a doctor She Kisses Joe’s Son And Later Pip and Estella Part their own Ways.</a:t>
            </a:r>
          </a:p>
          <a:p>
            <a:pPr algn="just"/>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3775" y="1116540"/>
            <a:ext cx="9844450" cy="4753429"/>
          </a:xfrm>
        </p:spPr>
        <p:txBody>
          <a:bodyPr>
            <a:noAutofit/>
          </a:bodyPr>
          <a:lstStyle/>
          <a:p>
            <a:pPr algn="just"/>
            <a:br>
              <a:rPr lang="en-US" sz="2400" b="1" dirty="0"/>
            </a:br>
            <a:br>
              <a:rPr lang="en-US" sz="2400" b="1" dirty="0"/>
            </a:br>
            <a:r>
              <a:rPr lang="en-US" sz="2400" dirty="0">
                <a:solidFill>
                  <a:schemeClr val="bg2">
                    <a:lumMod val="50000"/>
                  </a:schemeClr>
                </a:solidFill>
              </a:rPr>
              <a:t>In the revised ending Magwitch dies and Pip Suffers from a fetal Fever . Joe Tends to pip Later Pip Apologizes to Joe . Biddy and Joe had Married Pip Found a Modest Job with the help of his friend Herbert and becomes a Gentlemen . After Working Several Years in Egypt Pip returns to England to visit Joe, Biddy and their Son, Pip Junior. In the ruins of Satis House, Pip meets Estella who is a widow. She asks Pip to Forgive her.</a:t>
            </a:r>
            <a:br>
              <a:rPr lang="en-US" sz="2400" dirty="0">
                <a:solidFill>
                  <a:schemeClr val="bg2">
                    <a:lumMod val="50000"/>
                  </a:schemeClr>
                </a:solidFill>
              </a:rPr>
            </a:br>
            <a:r>
              <a:rPr lang="en-US" sz="2400" dirty="0">
                <a:solidFill>
                  <a:schemeClr val="bg2">
                    <a:lumMod val="50000"/>
                  </a:schemeClr>
                </a:solidFill>
              </a:rPr>
              <a:t>And Tells Pip that misfortune has opened her Heart. Finally Pips Holds her hand lovely Ends.</a:t>
            </a:r>
          </a:p>
        </p:txBody>
      </p:sp>
      <p:sp>
        <p:nvSpPr>
          <p:cNvPr id="4" name="TextBox 3">
            <a:extLst>
              <a:ext uri="{FF2B5EF4-FFF2-40B4-BE49-F238E27FC236}">
                <a16:creationId xmlns:a16="http://schemas.microsoft.com/office/drawing/2014/main" id="{9340C9BA-28AE-4645-9A78-E953B9DFE845}"/>
              </a:ext>
            </a:extLst>
          </p:cNvPr>
          <p:cNvSpPr txBox="1"/>
          <p:nvPr/>
        </p:nvSpPr>
        <p:spPr>
          <a:xfrm>
            <a:off x="1173775" y="1354239"/>
            <a:ext cx="6559826" cy="584775"/>
          </a:xfrm>
          <a:prstGeom prst="rect">
            <a:avLst/>
          </a:prstGeom>
          <a:noFill/>
        </p:spPr>
        <p:txBody>
          <a:bodyPr wrap="square" rtlCol="0">
            <a:spAutoFit/>
          </a:bodyPr>
          <a:lstStyle/>
          <a:p>
            <a:r>
              <a:rPr lang="en-US" sz="3200" b="1" dirty="0">
                <a:solidFill>
                  <a:srgbClr val="002060"/>
                </a:solidFill>
                <a:latin typeface="Times New Roman" panose="02020603050405020304" pitchFamily="18" charset="0"/>
                <a:cs typeface="Times New Roman" panose="02020603050405020304" pitchFamily="18" charset="0"/>
              </a:rPr>
              <a:t>Second Or The Revised Ending :</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60" y="726440"/>
            <a:ext cx="9165183" cy="1010920"/>
          </a:xfrm>
        </p:spPr>
        <p:txBody>
          <a:bodyPr>
            <a:normAutofit/>
          </a:bodyPr>
          <a:lstStyle/>
          <a:p>
            <a:r>
              <a:rPr lang="en-US" b="1" i="1" dirty="0">
                <a:solidFill>
                  <a:srgbClr val="002060"/>
                </a:solidFill>
                <a:latin typeface="Times New Roman" panose="02020603050405020304" pitchFamily="18" charset="0"/>
                <a:cs typeface="Times New Roman" panose="02020603050405020304" pitchFamily="18" charset="0"/>
              </a:rPr>
              <a:t>                     Conclusion</a:t>
            </a:r>
          </a:p>
        </p:txBody>
      </p:sp>
      <p:sp>
        <p:nvSpPr>
          <p:cNvPr id="3" name="Text Placeholder 2"/>
          <p:cNvSpPr>
            <a:spLocks noGrp="1"/>
          </p:cNvSpPr>
          <p:nvPr>
            <p:ph type="body" idx="1"/>
          </p:nvPr>
        </p:nvSpPr>
        <p:spPr>
          <a:xfrm>
            <a:off x="684212" y="1933303"/>
            <a:ext cx="9648507" cy="4061097"/>
          </a:xfrm>
        </p:spPr>
        <p:txBody>
          <a:bodyPr/>
          <a:lstStyle/>
          <a:p>
            <a:pPr algn="just"/>
            <a:endParaRPr lang="en-US" dirty="0">
              <a:solidFill>
                <a:schemeClr val="bg2">
                  <a:lumMod val="50000"/>
                </a:schemeClr>
              </a:solidFill>
              <a:latin typeface="Arial" panose="020B0604020202020204" pitchFamily="34" charset="0"/>
              <a:cs typeface="Arial" panose="020B0604020202020204" pitchFamily="34" charset="0"/>
            </a:endParaRPr>
          </a:p>
          <a:p>
            <a:pPr algn="just"/>
            <a:r>
              <a:rPr lang="en-US" dirty="0">
                <a:solidFill>
                  <a:schemeClr val="bg2">
                    <a:lumMod val="50000"/>
                  </a:schemeClr>
                </a:solidFill>
                <a:latin typeface="Arial" panose="020B0604020202020204" pitchFamily="34" charset="0"/>
                <a:cs typeface="Arial" panose="020B0604020202020204" pitchFamily="34" charset="0"/>
              </a:rPr>
              <a:t>People’s interaction with others can have a large impact in ones character. In Great</a:t>
            </a:r>
          </a:p>
          <a:p>
            <a:pPr algn="just"/>
            <a:r>
              <a:rPr lang="en-US" dirty="0">
                <a:solidFill>
                  <a:schemeClr val="bg2">
                    <a:lumMod val="50000"/>
                  </a:schemeClr>
                </a:solidFill>
                <a:latin typeface="Arial" panose="020B0604020202020204" pitchFamily="34" charset="0"/>
                <a:cs typeface="Arial" panose="020B0604020202020204" pitchFamily="34" charset="0"/>
              </a:rPr>
              <a:t>Expectations, Charles Dickens uses Miss Havisham and Magwitch as creators to show that society is not the best judge of character and that creators can have a large impact in ones life. They both are creators because they use children like Estella and Pip to achieve what they could never do themselves.</a:t>
            </a:r>
          </a:p>
          <a:p>
            <a:pPr algn="just"/>
            <a:r>
              <a:rPr lang="en-US" dirty="0">
                <a:solidFill>
                  <a:schemeClr val="bg2">
                    <a:lumMod val="50000"/>
                  </a:schemeClr>
                </a:solidFill>
                <a:latin typeface="Arial" panose="020B0604020202020204" pitchFamily="34" charset="0"/>
                <a:cs typeface="Arial" panose="020B0604020202020204" pitchFamily="34" charset="0"/>
              </a:rPr>
              <a:t>Miss Havisham is a creator because she used Estella to carry out her own plans. She made Estella cruel and heartless to all boys. Miss Havisham actions did not only destroyed Estella’s life but also did not help her in her revenge at all.</a:t>
            </a:r>
          </a:p>
          <a:p>
            <a:pPr algn="just"/>
            <a:r>
              <a:rPr lang="en-US" dirty="0">
                <a:solidFill>
                  <a:schemeClr val="bg2">
                    <a:lumMod val="50000"/>
                  </a:schemeClr>
                </a:solidFill>
                <a:latin typeface="Arial" panose="020B0604020202020204" pitchFamily="34" charset="0"/>
                <a:cs typeface="Arial" panose="020B0604020202020204" pitchFamily="34" charset="0"/>
              </a:rPr>
              <a:t>Magwitch is also a creator  because he used Pip to get his revenge from  upper class and trained Pip to be accepted by upper class, As Magwitch was a convict so he was not accepted by the upper class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525" y="4023361"/>
            <a:ext cx="8534400" cy="2036353"/>
          </a:xfrm>
        </p:spPr>
        <p:txBody>
          <a:bodyPr>
            <a:normAutofit/>
          </a:bodyPr>
          <a:lstStyle/>
          <a:p>
            <a:r>
              <a:rPr lang="en-US" sz="1800" b="1" dirty="0">
                <a:solidFill>
                  <a:schemeClr val="bg2">
                    <a:lumMod val="50000"/>
                  </a:schemeClr>
                </a:solidFill>
                <a:latin typeface="Arial" panose="020B0604020202020204" pitchFamily="34" charset="0"/>
                <a:cs typeface="Arial" panose="020B0604020202020204" pitchFamily="34" charset="0"/>
              </a:rPr>
              <a:t>“Heaven knows we need never be ashamed of our tears, for they are rain upon the blinding dust of earth, overlying our hard hearts. I was better after I had cried, than before-more sorry, more aware of my own ingratitude, more gentle.”</a:t>
            </a:r>
            <a:br>
              <a:rPr lang="en-US" sz="1800" b="1" dirty="0">
                <a:solidFill>
                  <a:schemeClr val="bg2">
                    <a:lumMod val="50000"/>
                  </a:schemeClr>
                </a:solidFill>
                <a:latin typeface="Arial" panose="020B0604020202020204" pitchFamily="34" charset="0"/>
                <a:cs typeface="Arial" panose="020B0604020202020204" pitchFamily="34" charset="0"/>
              </a:rPr>
            </a:br>
            <a:r>
              <a:rPr lang="en-US" sz="1800" b="1" dirty="0">
                <a:solidFill>
                  <a:schemeClr val="bg2">
                    <a:lumMod val="50000"/>
                  </a:schemeClr>
                </a:solidFill>
                <a:latin typeface="Arial" panose="020B0604020202020204" pitchFamily="34" charset="0"/>
                <a:cs typeface="Arial" panose="020B0604020202020204" pitchFamily="34" charset="0"/>
              </a:rPr>
              <a:t>Charles dickens, GREAT EXPECTATIONS</a:t>
            </a:r>
            <a:endParaRPr lang="en-US" sz="4000" b="1"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4212" y="685801"/>
            <a:ext cx="8534400" cy="3337560"/>
          </a:xfrm>
        </p:spPr>
        <p:txBody>
          <a:bodyPr/>
          <a:lstStyle/>
          <a:p>
            <a:pPr algn="just"/>
            <a:r>
              <a:rPr lang="en-US" dirty="0">
                <a:solidFill>
                  <a:schemeClr val="bg2">
                    <a:lumMod val="50000"/>
                  </a:schemeClr>
                </a:solidFill>
                <a:latin typeface="Arial" panose="020B0604020202020204" pitchFamily="34" charset="0"/>
                <a:cs typeface="Arial" panose="020B0604020202020204" pitchFamily="34" charset="0"/>
              </a:rPr>
              <a:t>Great Expectations was Dickens 13</a:t>
            </a:r>
            <a:r>
              <a:rPr lang="en-US" baseline="30000" dirty="0">
                <a:solidFill>
                  <a:schemeClr val="bg2">
                    <a:lumMod val="50000"/>
                  </a:schemeClr>
                </a:solidFill>
                <a:latin typeface="Arial" panose="020B0604020202020204" pitchFamily="34" charset="0"/>
                <a:cs typeface="Arial" panose="020B0604020202020204" pitchFamily="34" charset="0"/>
              </a:rPr>
              <a:t>th</a:t>
            </a:r>
            <a:r>
              <a:rPr lang="en-US" dirty="0">
                <a:solidFill>
                  <a:schemeClr val="bg2">
                    <a:lumMod val="50000"/>
                  </a:schemeClr>
                </a:solidFill>
                <a:latin typeface="Arial" panose="020B0604020202020204" pitchFamily="34" charset="0"/>
                <a:cs typeface="Arial" panose="020B0604020202020204" pitchFamily="34" charset="0"/>
              </a:rPr>
              <a:t> and final finished novel before his death, and critics called it his best romance and most honest story. This novel was a great success and was well received among the critics. Many films and dramas were made on this novel’s story.</a:t>
            </a:r>
          </a:p>
          <a:p>
            <a:pPr algn="just"/>
            <a:r>
              <a:rPr lang="en-US" dirty="0">
                <a:solidFill>
                  <a:schemeClr val="bg2">
                    <a:lumMod val="50000"/>
                  </a:schemeClr>
                </a:solidFill>
                <a:latin typeface="Arial" panose="020B0604020202020204" pitchFamily="34" charset="0"/>
                <a:cs typeface="Arial" panose="020B0604020202020204" pitchFamily="34" charset="0"/>
              </a:rPr>
              <a:t>Dickens writing style is elaborate, detailed and erudite, containing frequent literary and social references, Because Great Expectations is told from the point of view of a gentleman, much of the novel adheres to this refined style. </a:t>
            </a:r>
          </a:p>
          <a:p>
            <a:pPr algn="just"/>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2" y="342900"/>
            <a:ext cx="6019800" cy="1143000"/>
          </a:xfrm>
        </p:spPr>
        <p:txBody>
          <a:bodyPr>
            <a:normAutofit/>
          </a:bodyPr>
          <a:lstStyle/>
          <a:p>
            <a:pPr algn="ctr"/>
            <a:r>
              <a:rPr lang="en-US" sz="6000" b="1" i="1" dirty="0">
                <a:solidFill>
                  <a:schemeClr val="accent3">
                    <a:lumMod val="50000"/>
                  </a:schemeClr>
                </a:solidFill>
                <a:latin typeface="Times New Roman" panose="02020603050405020304" pitchFamily="18" charset="0"/>
                <a:cs typeface="Times New Roman" panose="02020603050405020304" pitchFamily="18" charset="0"/>
              </a:rPr>
              <a:t>AUTHOR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a:xfrm>
            <a:off x="631203" y="1143000"/>
            <a:ext cx="3280974" cy="4572000"/>
          </a:xfrm>
        </p:spPr>
      </p:pic>
      <p:sp>
        <p:nvSpPr>
          <p:cNvPr id="4" name="Text Placeholder 3"/>
          <p:cNvSpPr>
            <a:spLocks noGrp="1"/>
          </p:cNvSpPr>
          <p:nvPr>
            <p:ph type="body" sz="half" idx="2"/>
          </p:nvPr>
        </p:nvSpPr>
        <p:spPr>
          <a:xfrm>
            <a:off x="4722812" y="1617133"/>
            <a:ext cx="6021388" cy="3623734"/>
          </a:xfrm>
        </p:spPr>
        <p:txBody>
          <a:bodyPr>
            <a:noAutofit/>
          </a:bodyPr>
          <a:lstStyle/>
          <a:p>
            <a:pPr algn="just"/>
            <a:r>
              <a:rPr lang="en-US" dirty="0">
                <a:solidFill>
                  <a:schemeClr val="bg2">
                    <a:lumMod val="50000"/>
                  </a:schemeClr>
                </a:solidFill>
                <a:latin typeface="Arial" panose="020B0604020202020204" pitchFamily="34" charset="0"/>
                <a:cs typeface="Arial" panose="020B0604020202020204" pitchFamily="34" charset="0"/>
              </a:rPr>
              <a:t>Charles John Huffam Dickens was born in 7 February 1812. He created some of the world's best-known fictional characters and is regarded by many as the greatest novelist of the Victorian era. His works enjoyed unprecedented popularity during his lifetime, and by the 20th century, critics and scholars had recognized him as a literary genius. Dickens's literary success began with the 1836 serial publication of The Pickwick Papers. Within a few years he had become an international literary celebrity, famous for his humor, satire, and keen observation of character and society. His novels and short stories are still widely read today. His famous works include The Pickwick Papers, Oliver Twist, The Tale of Two Cities and Great Expectations.</a:t>
            </a:r>
          </a:p>
        </p:txBody>
      </p:sp>
    </p:spTree>
    <p:extLst>
      <p:ext uri="{BB962C8B-B14F-4D97-AF65-F5344CB8AC3E}">
        <p14:creationId xmlns:p14="http://schemas.microsoft.com/office/powerpoint/2010/main" val="2834275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237" y="342900"/>
            <a:ext cx="6019800" cy="1143000"/>
          </a:xfrm>
        </p:spPr>
        <p:txBody>
          <a:bodyPr>
            <a:normAutofit fontScale="90000"/>
          </a:bodyPr>
          <a:lstStyle/>
          <a:p>
            <a:pPr algn="ctr"/>
            <a:r>
              <a:rPr lang="en-US" sz="6000" b="1" i="1" dirty="0">
                <a:solidFill>
                  <a:schemeClr val="accent3">
                    <a:lumMod val="50000"/>
                  </a:schemeClr>
                </a:solidFill>
                <a:latin typeface="Times New Roman" panose="02020603050405020304" pitchFamily="18" charset="0"/>
                <a:cs typeface="Times New Roman" panose="02020603050405020304" pitchFamily="18" charset="0"/>
              </a:rPr>
              <a:t>introduction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336" b="6336"/>
          <a:stretch>
            <a:fillRect/>
          </a:stretch>
        </p:blipFill>
        <p:spPr>
          <a:xfrm>
            <a:off x="1015516" y="1142999"/>
            <a:ext cx="3280974" cy="4572000"/>
          </a:xfrm>
        </p:spPr>
      </p:pic>
      <p:sp>
        <p:nvSpPr>
          <p:cNvPr id="4" name="Text Placeholder 3"/>
          <p:cNvSpPr>
            <a:spLocks noGrp="1"/>
          </p:cNvSpPr>
          <p:nvPr>
            <p:ph type="body" sz="half" idx="2"/>
          </p:nvPr>
        </p:nvSpPr>
        <p:spPr>
          <a:xfrm>
            <a:off x="4888649" y="1696791"/>
            <a:ext cx="6021388" cy="3464417"/>
          </a:xfrm>
        </p:spPr>
        <p:txBody>
          <a:bodyPr>
            <a:noAutofit/>
          </a:bodyPr>
          <a:lstStyle/>
          <a:p>
            <a:pPr algn="just"/>
            <a:r>
              <a:rPr lang="en-US" dirty="0">
                <a:solidFill>
                  <a:schemeClr val="bg2">
                    <a:lumMod val="50000"/>
                  </a:schemeClr>
                </a:solidFill>
                <a:latin typeface="Arial" panose="020B0604020202020204" pitchFamily="34" charset="0"/>
                <a:cs typeface="Arial" panose="020B0604020202020204" pitchFamily="34" charset="0"/>
              </a:rPr>
              <a:t>Great Expectations follows the childhood and young adult years of Pip a blacksmith's apprentice in a country village. He suddenly comes into a large fortune (his great expectations) from a mysterious benefactor and moves to London where he enters high society. Ambition and Self-Improvement. The moral theme of Great Expectations is quite simple: affection, loyalty, and conscience are more important than social advancement, wealth, and class. Great Expectations ends with Pip running into Estella in the garden of Satis’ House after many years of separation. She has lost her first husband but has also remarried, which diminishes the possibility that the reunion will trigger a new relationship between Estella and Pip.</a:t>
            </a:r>
          </a:p>
        </p:txBody>
      </p:sp>
    </p:spTree>
    <p:extLst>
      <p:ext uri="{BB962C8B-B14F-4D97-AF65-F5344CB8AC3E}">
        <p14:creationId xmlns:p14="http://schemas.microsoft.com/office/powerpoint/2010/main" val="33757635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7" y="373743"/>
            <a:ext cx="8534401" cy="1259114"/>
          </a:xfrm>
        </p:spPr>
        <p:txBody>
          <a:bodyPr>
            <a:normAutofit/>
          </a:bodyPr>
          <a:lstStyle/>
          <a:p>
            <a:r>
              <a:rPr lang="en-US" b="1" i="1" dirty="0">
                <a:solidFill>
                  <a:schemeClr val="accent6">
                    <a:lumMod val="50000"/>
                  </a:schemeClr>
                </a:solidFill>
                <a:latin typeface="Times New Roman" panose="02020603050405020304" pitchFamily="18" charset="0"/>
                <a:cs typeface="Times New Roman" panose="02020603050405020304" pitchFamily="18" charset="0"/>
              </a:rPr>
              <a:t>          Characters of Great </a:t>
            </a:r>
            <a:br>
              <a:rPr lang="en-US" b="1" i="1" dirty="0">
                <a:solidFill>
                  <a:schemeClr val="accent6">
                    <a:lumMod val="50000"/>
                  </a:schemeClr>
                </a:solidFill>
                <a:latin typeface="Times New Roman" panose="02020603050405020304" pitchFamily="18" charset="0"/>
                <a:cs typeface="Times New Roman" panose="02020603050405020304" pitchFamily="18" charset="0"/>
              </a:rPr>
            </a:br>
            <a:r>
              <a:rPr lang="en-US" b="1" i="1" dirty="0">
                <a:solidFill>
                  <a:schemeClr val="accent6">
                    <a:lumMod val="50000"/>
                  </a:schemeClr>
                </a:solidFill>
                <a:latin typeface="Times New Roman" panose="02020603050405020304" pitchFamily="18" charset="0"/>
                <a:cs typeface="Times New Roman" panose="02020603050405020304" pitchFamily="18" charset="0"/>
              </a:rPr>
              <a:t>                Expectations</a:t>
            </a:r>
          </a:p>
        </p:txBody>
      </p:sp>
      <p:sp>
        <p:nvSpPr>
          <p:cNvPr id="3" name="Text Placeholder 2"/>
          <p:cNvSpPr>
            <a:spLocks noGrp="1"/>
          </p:cNvSpPr>
          <p:nvPr>
            <p:ph type="body" idx="1"/>
          </p:nvPr>
        </p:nvSpPr>
        <p:spPr>
          <a:xfrm>
            <a:off x="1031966" y="1920240"/>
            <a:ext cx="8722224" cy="4362994"/>
          </a:xfrm>
        </p:spPr>
        <p:txBody>
          <a:bodyPr>
            <a:normAutofit lnSpcReduction="10000"/>
          </a:bodyPr>
          <a:lstStyle/>
          <a:p>
            <a:pPr algn="just"/>
            <a:r>
              <a:rPr lang="en-US" sz="2000" b="1" dirty="0">
                <a:solidFill>
                  <a:schemeClr val="bg2">
                    <a:lumMod val="50000"/>
                  </a:schemeClr>
                </a:solidFill>
                <a:latin typeface="Arial" panose="020B0604020202020204" pitchFamily="34" charset="0"/>
                <a:cs typeface="Arial" panose="020B0604020202020204" pitchFamily="34" charset="0"/>
              </a:rPr>
              <a:t>PIP</a:t>
            </a:r>
          </a:p>
          <a:p>
            <a:pPr algn="just"/>
            <a:r>
              <a:rPr lang="en-US" dirty="0">
                <a:solidFill>
                  <a:schemeClr val="bg2">
                    <a:lumMod val="50000"/>
                  </a:schemeClr>
                </a:solidFill>
                <a:latin typeface="Arial" panose="020B0604020202020204" pitchFamily="34" charset="0"/>
                <a:cs typeface="Arial" panose="020B0604020202020204" pitchFamily="34" charset="0"/>
              </a:rPr>
              <a:t> The narrator of the story who tells of his rise to wealth, his desertion of his true friends for that wealth and a chance with Estella, and his humbling by his own arrogance. At the end of the story he has learned wealth does not bring happiness.</a:t>
            </a:r>
          </a:p>
          <a:p>
            <a:pPr algn="just"/>
            <a:r>
              <a:rPr lang="en-US" sz="2000" b="1" dirty="0">
                <a:solidFill>
                  <a:schemeClr val="bg2">
                    <a:lumMod val="50000"/>
                  </a:schemeClr>
                </a:solidFill>
                <a:latin typeface="Arial" panose="020B0604020202020204" pitchFamily="34" charset="0"/>
                <a:cs typeface="Arial" panose="020B0604020202020204" pitchFamily="34" charset="0"/>
              </a:rPr>
              <a:t>Miss Havisham</a:t>
            </a:r>
          </a:p>
          <a:p>
            <a:pPr algn="just"/>
            <a:r>
              <a:rPr lang="en-US" dirty="0">
                <a:solidFill>
                  <a:schemeClr val="bg2">
                    <a:lumMod val="50000"/>
                  </a:schemeClr>
                </a:solidFill>
                <a:latin typeface="Arial" panose="020B0604020202020204" pitchFamily="34" charset="0"/>
                <a:cs typeface="Arial" panose="020B0604020202020204" pitchFamily="34" charset="0"/>
              </a:rPr>
              <a:t>The strange, reclusive woman who was abandoned and swindled by her fiancé on her wedding day. She has raised Estella to exact revenge on all men. Pip assumes that Miss Havisham is his benefactress.</a:t>
            </a:r>
          </a:p>
          <a:p>
            <a:pPr algn="just"/>
            <a:r>
              <a:rPr lang="en-US" sz="2000" b="1" dirty="0">
                <a:solidFill>
                  <a:schemeClr val="bg2">
                    <a:lumMod val="50000"/>
                  </a:schemeClr>
                </a:solidFill>
                <a:latin typeface="Arial" panose="020B0604020202020204" pitchFamily="34" charset="0"/>
                <a:cs typeface="Arial" panose="020B0604020202020204" pitchFamily="34" charset="0"/>
              </a:rPr>
              <a:t>Estella</a:t>
            </a:r>
          </a:p>
          <a:p>
            <a:pPr algn="just"/>
            <a:r>
              <a:rPr lang="en-US" dirty="0">
                <a:solidFill>
                  <a:schemeClr val="bg2">
                    <a:lumMod val="50000"/>
                  </a:schemeClr>
                </a:solidFill>
                <a:latin typeface="Arial" panose="020B0604020202020204" pitchFamily="34" charset="0"/>
                <a:cs typeface="Arial" panose="020B0604020202020204" pitchFamily="34" charset="0"/>
              </a:rPr>
              <a:t>The beautiful and haughty adopted daughter of Miss Havisham who taunts and attracts Pip. She does not know she is the daughter of criminals — Molly and Magwitch. She is trained to mistreat all men but after an abusive marriage grows to be a kinder person.</a:t>
            </a:r>
          </a:p>
          <a:p>
            <a:pPr algn="just"/>
            <a:endParaRPr lang="en-US" dirty="0">
              <a:latin typeface="Arial" panose="020B0604020202020204" pitchFamily="34" charset="0"/>
              <a:cs typeface="Arial" panose="020B060402020202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600891"/>
            <a:ext cx="10288587" cy="5786846"/>
          </a:xfrm>
        </p:spPr>
        <p:txBody>
          <a:bodyPr/>
          <a:lstStyle/>
          <a:p>
            <a:pPr algn="just"/>
            <a:r>
              <a:rPr lang="en-US" b="1" dirty="0">
                <a:solidFill>
                  <a:schemeClr val="bg2">
                    <a:lumMod val="50000"/>
                  </a:schemeClr>
                </a:solidFill>
                <a:latin typeface="Arial" panose="020B0604020202020204" pitchFamily="34" charset="0"/>
                <a:cs typeface="Arial" panose="020B0604020202020204" pitchFamily="34" charset="0"/>
              </a:rPr>
              <a:t>Abel  Magwitch</a:t>
            </a:r>
          </a:p>
          <a:p>
            <a:pPr algn="just"/>
            <a:r>
              <a:rPr lang="en-US" dirty="0">
                <a:solidFill>
                  <a:schemeClr val="bg2">
                    <a:lumMod val="50000"/>
                  </a:schemeClr>
                </a:solidFill>
                <a:latin typeface="Arial" panose="020B0604020202020204" pitchFamily="34" charset="0"/>
                <a:cs typeface="Arial" panose="020B0604020202020204" pitchFamily="34" charset="0"/>
              </a:rPr>
              <a:t>The convict on the marshes who later becomes wealthy in Australia and is the source of Pip's expectations. He is caught trying to escape England and dies in prison with Pip by his side. He is the father of Estella and a former partner in crime with Compeyson, who betrayed him.</a:t>
            </a:r>
          </a:p>
          <a:p>
            <a:pPr algn="just"/>
            <a:r>
              <a:rPr lang="en-US" b="1" dirty="0">
                <a:solidFill>
                  <a:schemeClr val="bg2">
                    <a:lumMod val="50000"/>
                  </a:schemeClr>
                </a:solidFill>
                <a:latin typeface="Arial" panose="020B0604020202020204" pitchFamily="34" charset="0"/>
                <a:cs typeface="Arial" panose="020B0604020202020204" pitchFamily="34" charset="0"/>
              </a:rPr>
              <a:t>Joe Gregory</a:t>
            </a:r>
          </a:p>
          <a:p>
            <a:pPr algn="just"/>
            <a:r>
              <a:rPr lang="en-US" b="1" dirty="0">
                <a:solidFill>
                  <a:schemeClr val="bg2">
                    <a:lumMod val="50000"/>
                  </a:schemeClr>
                </a:solidFill>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The kind blacksmith married to Pip's sister who is the moral reference point for most characters in the story. In spite of Pip's snobbery, Joe remains faithful and loving to him and is always there in Pip's hour of need.</a:t>
            </a:r>
          </a:p>
          <a:p>
            <a:pPr algn="just"/>
            <a:r>
              <a:rPr lang="en-US" b="1" dirty="0">
                <a:solidFill>
                  <a:schemeClr val="bg2">
                    <a:lumMod val="50000"/>
                  </a:schemeClr>
                </a:solidFill>
                <a:latin typeface="Arial" panose="020B0604020202020204" pitchFamily="34" charset="0"/>
                <a:cs typeface="Arial" panose="020B0604020202020204" pitchFamily="34" charset="0"/>
              </a:rPr>
              <a:t>Jaggers</a:t>
            </a:r>
          </a:p>
          <a:p>
            <a:pPr algn="just"/>
            <a:r>
              <a:rPr lang="en-US" dirty="0">
                <a:solidFill>
                  <a:schemeClr val="bg2">
                    <a:lumMod val="50000"/>
                  </a:schemeClr>
                </a:solidFill>
                <a:latin typeface="Arial" panose="020B0604020202020204" pitchFamily="34" charset="0"/>
                <a:cs typeface="Arial" panose="020B0604020202020204" pitchFamily="34" charset="0"/>
              </a:rPr>
              <a:t>An immensely successful London trial lawyer; feared by all but loved by none. He first tells Pip of his expectations and serves as his guardian. He was Magwitch's trial lawyer and is Miss Havisham's personal attorney.</a:t>
            </a:r>
          </a:p>
          <a:p>
            <a:pPr algn="just"/>
            <a:r>
              <a:rPr lang="en-US" b="1" dirty="0">
                <a:solidFill>
                  <a:schemeClr val="bg2">
                    <a:lumMod val="50000"/>
                  </a:schemeClr>
                </a:solidFill>
                <a:latin typeface="Arial" panose="020B0604020202020204" pitchFamily="34" charset="0"/>
                <a:cs typeface="Arial" panose="020B0604020202020204" pitchFamily="34" charset="0"/>
              </a:rPr>
              <a:t>Herbert Pocket</a:t>
            </a:r>
          </a:p>
          <a:p>
            <a:pPr algn="just"/>
            <a:r>
              <a:rPr lang="en-US" dirty="0">
                <a:solidFill>
                  <a:schemeClr val="bg2">
                    <a:lumMod val="50000"/>
                  </a:schemeClr>
                </a:solidFill>
                <a:latin typeface="Arial" panose="020B0604020202020204" pitchFamily="34" charset="0"/>
                <a:cs typeface="Arial" panose="020B0604020202020204" pitchFamily="34" charset="0"/>
              </a:rPr>
              <a:t>Pip first meets him at Miss Havisham's when the two have a fistfight. They later live together in London and become best friends. Herbert is kind, unassuming, and loyal to Pip.</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75" y="613955"/>
            <a:ext cx="10471467" cy="5643154"/>
          </a:xfrm>
        </p:spPr>
        <p:txBody>
          <a:bodyPr>
            <a:normAutofit fontScale="92500" lnSpcReduction="10000"/>
          </a:bodyPr>
          <a:lstStyle/>
          <a:p>
            <a:pPr algn="just"/>
            <a:r>
              <a:rPr lang="en-US" b="1" dirty="0">
                <a:solidFill>
                  <a:schemeClr val="bg2">
                    <a:lumMod val="50000"/>
                  </a:schemeClr>
                </a:solidFill>
                <a:latin typeface="Arial" panose="020B0604020202020204" pitchFamily="34" charset="0"/>
                <a:cs typeface="Arial" panose="020B0604020202020204" pitchFamily="34" charset="0"/>
              </a:rPr>
              <a:t>John Wemmick</a:t>
            </a:r>
          </a:p>
          <a:p>
            <a:pPr algn="just"/>
            <a:r>
              <a:rPr lang="en-US" dirty="0">
                <a:solidFill>
                  <a:schemeClr val="bg2">
                    <a:lumMod val="50000"/>
                  </a:schemeClr>
                </a:solidFill>
                <a:latin typeface="Arial" panose="020B0604020202020204" pitchFamily="34" charset="0"/>
                <a:cs typeface="Arial" panose="020B0604020202020204" pitchFamily="34" charset="0"/>
              </a:rPr>
              <a:t>The chief clerk for Jaggers. In the office, he is unemotional but at home is a caring, gentle man who becomes friends with Pip.</a:t>
            </a:r>
          </a:p>
          <a:p>
            <a:pPr algn="just"/>
            <a:r>
              <a:rPr lang="en-US" b="1" dirty="0">
                <a:solidFill>
                  <a:schemeClr val="bg2">
                    <a:lumMod val="50000"/>
                  </a:schemeClr>
                </a:solidFill>
                <a:latin typeface="Arial" panose="020B0604020202020204" pitchFamily="34" charset="0"/>
                <a:cs typeface="Arial" panose="020B0604020202020204" pitchFamily="34" charset="0"/>
              </a:rPr>
              <a:t>Biddy </a:t>
            </a:r>
          </a:p>
          <a:p>
            <a:pPr algn="just"/>
            <a:r>
              <a:rPr lang="en-US" dirty="0">
                <a:solidFill>
                  <a:schemeClr val="bg2">
                    <a:lumMod val="50000"/>
                  </a:schemeClr>
                </a:solidFill>
                <a:latin typeface="Arial" panose="020B0604020202020204" pitchFamily="34" charset="0"/>
                <a:cs typeface="Arial" panose="020B0604020202020204" pitchFamily="34" charset="0"/>
              </a:rPr>
              <a:t>The young girl from Pip's night classes who helps with Pip's sister after the attack and later marries Joe. She is Pip's early confidant and understands him well enough to see through him.</a:t>
            </a:r>
          </a:p>
          <a:p>
            <a:pPr algn="just"/>
            <a:r>
              <a:rPr lang="en-US" b="1" dirty="0">
                <a:solidFill>
                  <a:schemeClr val="bg2">
                    <a:lumMod val="50000"/>
                  </a:schemeClr>
                </a:solidFill>
                <a:latin typeface="Arial" panose="020B0604020202020204" pitchFamily="34" charset="0"/>
                <a:cs typeface="Arial" panose="020B0604020202020204" pitchFamily="34" charset="0"/>
              </a:rPr>
              <a:t>Dolge Orlick</a:t>
            </a:r>
          </a:p>
          <a:p>
            <a:pPr algn="just"/>
            <a:r>
              <a:rPr lang="en-US" b="1" dirty="0">
                <a:solidFill>
                  <a:schemeClr val="bg2">
                    <a:lumMod val="50000"/>
                  </a:schemeClr>
                </a:solidFill>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Joe's assistant in the forge, who is responsible for the attack on Mrs. Joe and who later tries to kill Pip.</a:t>
            </a:r>
          </a:p>
          <a:p>
            <a:pPr algn="just"/>
            <a:r>
              <a:rPr lang="en-US" b="1" dirty="0">
                <a:solidFill>
                  <a:schemeClr val="bg2">
                    <a:lumMod val="50000"/>
                  </a:schemeClr>
                </a:solidFill>
                <a:latin typeface="Arial" panose="020B0604020202020204" pitchFamily="34" charset="0"/>
                <a:cs typeface="Arial" panose="020B0604020202020204" pitchFamily="34" charset="0"/>
              </a:rPr>
              <a:t>Mrs Joe</a:t>
            </a:r>
          </a:p>
          <a:p>
            <a:pPr algn="just"/>
            <a:r>
              <a:rPr lang="en-US" b="1" dirty="0">
                <a:solidFill>
                  <a:schemeClr val="bg2">
                    <a:lumMod val="50000"/>
                  </a:schemeClr>
                </a:solidFill>
                <a:latin typeface="Arial" panose="020B0604020202020204" pitchFamily="34" charset="0"/>
                <a:cs typeface="Arial" panose="020B0604020202020204" pitchFamily="34" charset="0"/>
              </a:rPr>
              <a:t> </a:t>
            </a:r>
            <a:r>
              <a:rPr lang="en-US" dirty="0">
                <a:solidFill>
                  <a:schemeClr val="bg2">
                    <a:lumMod val="50000"/>
                  </a:schemeClr>
                </a:solidFill>
                <a:latin typeface="Arial" panose="020B0604020202020204" pitchFamily="34" charset="0"/>
                <a:cs typeface="Arial" panose="020B0604020202020204" pitchFamily="34" charset="0"/>
              </a:rPr>
              <a:t>Pip's abusive older sister who constantly reminds Pip of all she has done for him, especially "raising him up by hand." She is attacked by Orlick and later dies.</a:t>
            </a:r>
          </a:p>
          <a:p>
            <a:pPr algn="just"/>
            <a:r>
              <a:rPr lang="en-US" b="1" dirty="0">
                <a:solidFill>
                  <a:schemeClr val="bg2">
                    <a:lumMod val="50000"/>
                  </a:schemeClr>
                </a:solidFill>
                <a:latin typeface="Arial" panose="020B0604020202020204" pitchFamily="34" charset="0"/>
                <a:cs typeface="Arial" panose="020B0604020202020204" pitchFamily="34" charset="0"/>
              </a:rPr>
              <a:t>Compeyson</a:t>
            </a:r>
          </a:p>
          <a:p>
            <a:pPr algn="just"/>
            <a:r>
              <a:rPr lang="en-US" dirty="0">
                <a:solidFill>
                  <a:schemeClr val="bg2">
                    <a:lumMod val="50000"/>
                  </a:schemeClr>
                </a:solidFill>
                <a:latin typeface="Arial" panose="020B0604020202020204" pitchFamily="34" charset="0"/>
                <a:cs typeface="Arial" panose="020B0604020202020204" pitchFamily="34" charset="0"/>
              </a:rPr>
              <a:t>A smooth-talking upper-class criminal arrested for forgery with Magwitch. Before that, he jilted Miss Havisham and swindled money from her. He is the second convict on the marshes that Pip sees — Magwitch's sworn enemy. He later betrays Magwitch to the authorities and drowns in a struggle with him.</a:t>
            </a:r>
          </a:p>
          <a:p>
            <a:pPr lvl="0" algn="just" fontAlgn="base"/>
            <a:r>
              <a:rPr lang="en-US" b="1" dirty="0">
                <a:solidFill>
                  <a:schemeClr val="bg2">
                    <a:lumMod val="50000"/>
                  </a:schemeClr>
                </a:solidFill>
                <a:latin typeface="Arial" panose="020B0604020202020204" pitchFamily="34" charset="0"/>
                <a:cs typeface="Arial" panose="020B0604020202020204" pitchFamily="34" charset="0"/>
              </a:rPr>
              <a:t>Miss Skiffins</a:t>
            </a:r>
            <a:endParaRPr lang="en-US" dirty="0">
              <a:solidFill>
                <a:schemeClr val="bg2">
                  <a:lumMod val="50000"/>
                </a:schemeClr>
              </a:solidFill>
              <a:latin typeface="Arial" panose="020B0604020202020204" pitchFamily="34" charset="0"/>
              <a:cs typeface="Arial" panose="020B0604020202020204" pitchFamily="34" charset="0"/>
            </a:endParaRPr>
          </a:p>
          <a:p>
            <a:pPr algn="just" fontAlgn="base"/>
            <a:r>
              <a:rPr lang="en-US" dirty="0">
                <a:solidFill>
                  <a:schemeClr val="bg2">
                    <a:lumMod val="50000"/>
                  </a:schemeClr>
                </a:solidFill>
                <a:latin typeface="Arial" panose="020B0604020202020204" pitchFamily="34" charset="0"/>
                <a:cs typeface="Arial" panose="020B0604020202020204" pitchFamily="34" charset="0"/>
              </a:rPr>
              <a:t>Wemmick’s beloved, and eventual wife.</a:t>
            </a:r>
          </a:p>
          <a:p>
            <a:pPr algn="just"/>
            <a:endParaRPr lang="en-US" dirty="0">
              <a:latin typeface="Arial" panose="020B0604020202020204" pitchFamily="34" charset="0"/>
              <a:cs typeface="Arial" panose="020B0604020202020204" pitchFamily="34" charset="0"/>
            </a:endParaRPr>
          </a:p>
          <a:p>
            <a:pPr lvl="0" algn="just" fontAlgn="base"/>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587829"/>
            <a:ext cx="10014267" cy="5406571"/>
          </a:xfrm>
        </p:spPr>
        <p:txBody>
          <a:bodyPr>
            <a:normAutofit fontScale="92500"/>
          </a:bodyPr>
          <a:lstStyle/>
          <a:p>
            <a:pPr algn="just"/>
            <a:r>
              <a:rPr lang="en-US" b="1" dirty="0">
                <a:solidFill>
                  <a:schemeClr val="bg2">
                    <a:lumMod val="50000"/>
                  </a:schemeClr>
                </a:solidFill>
                <a:latin typeface="Arial" panose="020B0604020202020204" pitchFamily="34" charset="0"/>
                <a:cs typeface="Arial" panose="020B0604020202020204" pitchFamily="34" charset="0"/>
              </a:rPr>
              <a:t>Uncle Pumblechook</a:t>
            </a:r>
          </a:p>
          <a:p>
            <a:pPr algn="just"/>
            <a:r>
              <a:rPr lang="en-US" dirty="0">
                <a:solidFill>
                  <a:schemeClr val="bg2">
                    <a:lumMod val="50000"/>
                  </a:schemeClr>
                </a:solidFill>
                <a:latin typeface="Arial" panose="020B0604020202020204" pitchFamily="34" charset="0"/>
                <a:cs typeface="Arial" panose="020B0604020202020204" pitchFamily="34" charset="0"/>
              </a:rPr>
              <a:t>Joe's pompous, self-important uncle who arranges for Pip to visit Miss Havisham's house and who arrogantly assumes himself to be the reason for Pip's good fortune.</a:t>
            </a:r>
          </a:p>
          <a:p>
            <a:pPr algn="just"/>
            <a:endParaRPr lang="en-US" b="1" dirty="0">
              <a:solidFill>
                <a:schemeClr val="bg2">
                  <a:lumMod val="50000"/>
                </a:schemeClr>
              </a:solidFill>
              <a:latin typeface="Arial" panose="020B0604020202020204" pitchFamily="34" charset="0"/>
              <a:cs typeface="Arial" panose="020B0604020202020204" pitchFamily="34" charset="0"/>
            </a:endParaRPr>
          </a:p>
          <a:p>
            <a:pPr algn="just"/>
            <a:r>
              <a:rPr lang="en-US" b="1" dirty="0">
                <a:solidFill>
                  <a:schemeClr val="bg2">
                    <a:lumMod val="50000"/>
                  </a:schemeClr>
                </a:solidFill>
                <a:latin typeface="Arial" panose="020B0604020202020204" pitchFamily="34" charset="0"/>
                <a:cs typeface="Arial" panose="020B0604020202020204" pitchFamily="34" charset="0"/>
              </a:rPr>
              <a:t>Bently Drummle</a:t>
            </a:r>
          </a:p>
          <a:p>
            <a:pPr algn="just"/>
            <a:r>
              <a:rPr lang="en-US" dirty="0">
                <a:solidFill>
                  <a:schemeClr val="bg2">
                    <a:lumMod val="50000"/>
                  </a:schemeClr>
                </a:solidFill>
                <a:latin typeface="Arial" panose="020B0604020202020204" pitchFamily="34" charset="0"/>
                <a:cs typeface="Arial" panose="020B0604020202020204" pitchFamily="34" charset="0"/>
              </a:rPr>
              <a:t>A belligerent gentleman at Mr. Pocket's who later marries Estella, beats her, and dies when thrown from a horse.</a:t>
            </a:r>
          </a:p>
          <a:p>
            <a:pPr lvl="0" algn="just" fontAlgn="base"/>
            <a:r>
              <a:rPr lang="en-US" b="1" dirty="0">
                <a:solidFill>
                  <a:schemeClr val="bg2">
                    <a:lumMod val="50000"/>
                  </a:schemeClr>
                </a:solidFill>
                <a:latin typeface="Arial" panose="020B0604020202020204" pitchFamily="34" charset="0"/>
                <a:cs typeface="Arial" panose="020B0604020202020204" pitchFamily="34" charset="0"/>
              </a:rPr>
              <a:t>Molly</a:t>
            </a:r>
            <a:endParaRPr lang="en-US" dirty="0">
              <a:solidFill>
                <a:schemeClr val="bg2">
                  <a:lumMod val="50000"/>
                </a:schemeClr>
              </a:solidFill>
              <a:latin typeface="Arial" panose="020B0604020202020204" pitchFamily="34" charset="0"/>
              <a:cs typeface="Arial" panose="020B0604020202020204" pitchFamily="34" charset="0"/>
            </a:endParaRPr>
          </a:p>
          <a:p>
            <a:pPr algn="just" fontAlgn="base"/>
            <a:r>
              <a:rPr lang="en-US" dirty="0">
                <a:solidFill>
                  <a:schemeClr val="bg2">
                    <a:lumMod val="50000"/>
                  </a:schemeClr>
                </a:solidFill>
                <a:latin typeface="Arial" panose="020B0604020202020204" pitchFamily="34" charset="0"/>
                <a:cs typeface="Arial" panose="020B0604020202020204" pitchFamily="34" charset="0"/>
              </a:rPr>
              <a:t>Jaggers’s housekeeper. In Chapter 48, Pip realizes that she is Estella’s mother.</a:t>
            </a:r>
          </a:p>
          <a:p>
            <a:pPr lvl="0" algn="just" fontAlgn="base"/>
            <a:r>
              <a:rPr lang="en-US" b="1" dirty="0">
                <a:solidFill>
                  <a:schemeClr val="bg2">
                    <a:lumMod val="50000"/>
                  </a:schemeClr>
                </a:solidFill>
                <a:latin typeface="Arial" panose="020B0604020202020204" pitchFamily="34" charset="0"/>
                <a:cs typeface="Arial" panose="020B0604020202020204" pitchFamily="34" charset="0"/>
              </a:rPr>
              <a:t>Mr. Wopsle</a:t>
            </a:r>
            <a:endParaRPr lang="en-US" dirty="0">
              <a:solidFill>
                <a:schemeClr val="bg2">
                  <a:lumMod val="50000"/>
                </a:schemeClr>
              </a:solidFill>
              <a:latin typeface="Arial" panose="020B0604020202020204" pitchFamily="34" charset="0"/>
              <a:cs typeface="Arial" panose="020B0604020202020204" pitchFamily="34" charset="0"/>
            </a:endParaRPr>
          </a:p>
          <a:p>
            <a:pPr algn="just" fontAlgn="base"/>
            <a:r>
              <a:rPr lang="en-US" dirty="0">
                <a:solidFill>
                  <a:schemeClr val="bg2">
                    <a:lumMod val="50000"/>
                  </a:schemeClr>
                </a:solidFill>
                <a:latin typeface="Arial" panose="020B0604020202020204" pitchFamily="34" charset="0"/>
                <a:cs typeface="Arial" panose="020B0604020202020204" pitchFamily="34" charset="0"/>
              </a:rPr>
              <a:t>The church clerk in Pip’s country town; Mr. Wopsle’s aunt is the local schoolteacher. Sometime after Pip becomes a gentleman, Mr. Wopsle moves to London and becomes an actor.</a:t>
            </a:r>
          </a:p>
          <a:p>
            <a:pPr lvl="0" algn="just" fontAlgn="base"/>
            <a:r>
              <a:rPr lang="en-US" b="1" dirty="0">
                <a:solidFill>
                  <a:schemeClr val="bg2">
                    <a:lumMod val="50000"/>
                  </a:schemeClr>
                </a:solidFill>
                <a:latin typeface="Arial" panose="020B0604020202020204" pitchFamily="34" charset="0"/>
                <a:cs typeface="Arial" panose="020B0604020202020204" pitchFamily="34" charset="0"/>
              </a:rPr>
              <a:t>Startop</a:t>
            </a:r>
            <a:endParaRPr lang="en-US" dirty="0">
              <a:solidFill>
                <a:schemeClr val="bg2">
                  <a:lumMod val="50000"/>
                </a:schemeClr>
              </a:solidFill>
              <a:latin typeface="Arial" panose="020B0604020202020204" pitchFamily="34" charset="0"/>
              <a:cs typeface="Arial" panose="020B0604020202020204" pitchFamily="34" charset="0"/>
            </a:endParaRPr>
          </a:p>
          <a:p>
            <a:pPr algn="just" fontAlgn="base"/>
            <a:r>
              <a:rPr lang="en-US" dirty="0">
                <a:solidFill>
                  <a:schemeClr val="bg2">
                    <a:lumMod val="50000"/>
                  </a:schemeClr>
                </a:solidFill>
                <a:latin typeface="Arial" panose="020B0604020202020204" pitchFamily="34" charset="0"/>
                <a:cs typeface="Arial" panose="020B0604020202020204" pitchFamily="34" charset="0"/>
              </a:rPr>
              <a:t>A friend of Pip’s and Herbert’s. Startop is a delicate young man who, with Pip and Drummle, takes tutelage with Matthew Pocket. Later, Startop helps Pip and Herbert with Magwitch’s escape.</a:t>
            </a:r>
          </a:p>
          <a:p>
            <a:pPr algn="just"/>
            <a:endParaRPr lang="en-US" dirty="0">
              <a:latin typeface="Arial" panose="020B0604020202020204" pitchFamily="34" charset="0"/>
              <a:cs typeface="Arial" panose="020B0604020202020204" pitchFamily="3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65" y="365761"/>
            <a:ext cx="9818326" cy="1136468"/>
          </a:xfrm>
        </p:spPr>
        <p:txBody>
          <a:bodyPr/>
          <a:lstStyle/>
          <a:p>
            <a:r>
              <a:rPr lang="en-US" b="1" i="1" dirty="0">
                <a:solidFill>
                  <a:schemeClr val="accent6">
                    <a:lumMod val="50000"/>
                  </a:schemeClr>
                </a:solidFill>
                <a:latin typeface="Times New Roman" panose="02020603050405020304" pitchFamily="18" charset="0"/>
                <a:cs typeface="Times New Roman" panose="02020603050405020304" pitchFamily="18" charset="0"/>
              </a:rPr>
              <a:t>      Story of great expectations</a:t>
            </a:r>
          </a:p>
        </p:txBody>
      </p:sp>
      <p:sp>
        <p:nvSpPr>
          <p:cNvPr id="3" name="Text Placeholder 2"/>
          <p:cNvSpPr>
            <a:spLocks noGrp="1"/>
          </p:cNvSpPr>
          <p:nvPr>
            <p:ph type="body" idx="1"/>
          </p:nvPr>
        </p:nvSpPr>
        <p:spPr>
          <a:xfrm>
            <a:off x="684213" y="1789611"/>
            <a:ext cx="10001204" cy="4715692"/>
          </a:xfrm>
        </p:spPr>
        <p:txBody>
          <a:bodyPr>
            <a:normAutofit fontScale="92500" lnSpcReduction="20000"/>
          </a:bodyPr>
          <a:lstStyle/>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It’s a story of pip</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Parent’s gravestones</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Stranger in a prison uniform asking for file and food</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Arrested by soldiers</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Miss Havisham and Estella</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Fall in love</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Food on table and wedding cake</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Abandoned on her wedding day</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Estella invited him before leaving</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Miss Havisham gives money for Pip’s play</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After four year a lawyer named Jagger find Pip</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Pip’s moved to London for becoming Gentleman</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Herbert pocket who become Pip’s good friend</a:t>
            </a:r>
          </a:p>
          <a:p>
            <a:pPr algn="just"/>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6392" y="732245"/>
            <a:ext cx="10419216" cy="5393509"/>
          </a:xfrm>
        </p:spPr>
        <p:txBody>
          <a:bodyPr/>
          <a:lstStyle/>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There Herbert tell Pip the reality of Miss Havisham</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Pip’s invited by </a:t>
            </a:r>
            <a:r>
              <a:rPr lang="en-GB" dirty="0">
                <a:solidFill>
                  <a:schemeClr val="bg2">
                    <a:lumMod val="50000"/>
                  </a:schemeClr>
                </a:solidFill>
                <a:latin typeface="Arial" panose="020B0604020202020204" pitchFamily="34" charset="0"/>
                <a:ea typeface="Calibri" panose="020F0502020204030204" pitchFamily="34" charset="0"/>
              </a:rPr>
              <a:t>Jagger’s clerk</a:t>
            </a:r>
            <a:r>
              <a:rPr lang="en-GB"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 for dinner which is opposite of Pip’s imagination</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becomes his trusted friend</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As years pass Estella becomes more beautiful</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Visit Joe and Biddy </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Biddy was disappointed in Pip </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60 year man named Abel Magwitch arrived at Pip’s London home and told her story </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return to Satis  house but Miss Havisham told him that Estella is marring soon with Drummel</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Miss Havisham apologizes him for hurting him</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Pip feel to escape Magwitch </a:t>
            </a:r>
          </a:p>
          <a:p>
            <a:pPr marL="285750" indent="-285750" algn="just">
              <a:buFont typeface="Arial" panose="020B0604020202020204" pitchFamily="34" charset="0"/>
              <a:buChar char="•"/>
            </a:pPr>
            <a:r>
              <a:rPr lang="en-GB" dirty="0">
                <a:solidFill>
                  <a:schemeClr val="bg2">
                    <a:lumMod val="50000"/>
                  </a:schemeClr>
                </a:solidFill>
                <a:latin typeface="Arial" panose="020B0604020202020204" pitchFamily="34" charset="0"/>
                <a:cs typeface="Arial" panose="020B0604020202020204" pitchFamily="34" charset="0"/>
              </a:rPr>
              <a:t>Plan of Pip and Herbert but Magwitch old enemy arrived there.</a:t>
            </a:r>
          </a:p>
          <a:p>
            <a:pPr algn="just"/>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186</TotalTime>
  <Words>1835</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Century Gothic</vt:lpstr>
      <vt:lpstr>Times New Roman</vt:lpstr>
      <vt:lpstr>Wingdings</vt:lpstr>
      <vt:lpstr>Wingdings 3</vt:lpstr>
      <vt:lpstr>Slice</vt:lpstr>
      <vt:lpstr>Great expectations</vt:lpstr>
      <vt:lpstr>AUTHOR</vt:lpstr>
      <vt:lpstr>introduction</vt:lpstr>
      <vt:lpstr>          Characters of Great                  Expectations</vt:lpstr>
      <vt:lpstr>PowerPoint Presentation</vt:lpstr>
      <vt:lpstr>PowerPoint Presentation</vt:lpstr>
      <vt:lpstr>PowerPoint Presentation</vt:lpstr>
      <vt:lpstr>      Story of great expectations</vt:lpstr>
      <vt:lpstr>PowerPoint Presentation</vt:lpstr>
      <vt:lpstr>PowerPoint Presentation</vt:lpstr>
      <vt:lpstr>  THEME OF THE NOVEL GREAT                       EXPECTATIONS</vt:lpstr>
      <vt:lpstr>PowerPoint Presentation</vt:lpstr>
      <vt:lpstr>          the Two Endings </vt:lpstr>
      <vt:lpstr>PowerPoint Presentation</vt:lpstr>
      <vt:lpstr>                     Conclusion</vt:lpstr>
      <vt:lpstr>“Heaven knows we need never be ashamed of our tears, for they are rain upon the blinding dust of earth, overlying our hard hearts. I was better after I had cried, than before-more sorry, more aware of my own ingratitude, more gentle.” Charles dickens, GREAT EXPECTATIONS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expectations</dc:title>
  <dc:creator>HP</dc:creator>
  <cp:lastModifiedBy>Muhammad Usama</cp:lastModifiedBy>
  <cp:revision>20</cp:revision>
  <dcterms:created xsi:type="dcterms:W3CDTF">2020-12-07T17:36:52Z</dcterms:created>
  <dcterms:modified xsi:type="dcterms:W3CDTF">2020-12-08T13:51:02Z</dcterms:modified>
</cp:coreProperties>
</file>