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EF9052E-A884-411F-B5D2-AFD3ED2FD0A4}" type="datetimeFigureOut">
              <a:rPr lang="en-GB" smtClean="0"/>
              <a:t>04/10/2020</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632B7A5-35E2-4B61-8417-93224F99BE18}"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43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9052E-A884-411F-B5D2-AFD3ED2FD0A4}"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237246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9052E-A884-411F-B5D2-AFD3ED2FD0A4}"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274753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9052E-A884-411F-B5D2-AFD3ED2FD0A4}"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8194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F9052E-A884-411F-B5D2-AFD3ED2FD0A4}"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79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9052E-A884-411F-B5D2-AFD3ED2FD0A4}" type="datetimeFigureOut">
              <a:rPr lang="en-GB" smtClean="0"/>
              <a:t>04/10/2020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176060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9052E-A884-411F-B5D2-AFD3ED2FD0A4}" type="datetimeFigureOut">
              <a:rPr lang="en-GB" smtClean="0"/>
              <a:t>04/10/2020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189781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9052E-A884-411F-B5D2-AFD3ED2FD0A4}" type="datetimeFigureOut">
              <a:rPr lang="en-GB" smtClean="0"/>
              <a:t>04/10/2020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59750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9052E-A884-411F-B5D2-AFD3ED2FD0A4}" type="datetimeFigureOut">
              <a:rPr lang="en-GB" smtClean="0"/>
              <a:t>04/10/2020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105956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F9052E-A884-411F-B5D2-AFD3ED2FD0A4}" type="datetimeFigureOut">
              <a:rPr lang="en-GB" smtClean="0"/>
              <a:t>04/10/2020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62938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F9052E-A884-411F-B5D2-AFD3ED2FD0A4}" type="datetimeFigureOut">
              <a:rPr lang="en-GB" smtClean="0"/>
              <a:t>04/10/2020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269368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EF9052E-A884-411F-B5D2-AFD3ED2FD0A4}" type="datetimeFigureOut">
              <a:rPr lang="en-GB" smtClean="0"/>
              <a:t>04/10/2020</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632B7A5-35E2-4B61-8417-93224F99BE18}" type="slidenum">
              <a:rPr lang="en-GB" smtClean="0"/>
              <a:t>‹#›</a:t>
            </a:fld>
            <a:endParaRPr lang="en-GB"/>
          </a:p>
        </p:txBody>
      </p:sp>
    </p:spTree>
    <p:extLst>
      <p:ext uri="{BB962C8B-B14F-4D97-AF65-F5344CB8AC3E}">
        <p14:creationId xmlns:p14="http://schemas.microsoft.com/office/powerpoint/2010/main" val="10434267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0240B8-867A-4B0A-AF49-0FB004176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558" y="964298"/>
            <a:ext cx="3062892" cy="3809568"/>
          </a:xfrm>
          <a:prstGeom prst="rect">
            <a:avLst/>
          </a:prstGeom>
        </p:spPr>
      </p:pic>
      <p:sp>
        <p:nvSpPr>
          <p:cNvPr id="4" name="TextBox 3">
            <a:extLst>
              <a:ext uri="{FF2B5EF4-FFF2-40B4-BE49-F238E27FC236}">
                <a16:creationId xmlns:a16="http://schemas.microsoft.com/office/drawing/2014/main" id="{B264B9C8-E959-486E-B17C-7DF6DF5CAAA4}"/>
              </a:ext>
            </a:extLst>
          </p:cNvPr>
          <p:cNvSpPr txBox="1"/>
          <p:nvPr/>
        </p:nvSpPr>
        <p:spPr>
          <a:xfrm>
            <a:off x="7218558" y="5076322"/>
            <a:ext cx="5430982" cy="1477328"/>
          </a:xfrm>
          <a:prstGeom prst="rect">
            <a:avLst/>
          </a:prstGeom>
          <a:noFill/>
        </p:spPr>
        <p:txBody>
          <a:bodyPr wrap="square" rtlCol="0">
            <a:spAutoFit/>
          </a:bodyPr>
          <a:lstStyle/>
          <a:p>
            <a:r>
              <a:rPr lang="en-GB" b="1" i="1" u="sng" dirty="0">
                <a:solidFill>
                  <a:srgbClr val="0070C0"/>
                </a:solidFill>
                <a:latin typeface="Times New Roman" panose="02020603050405020304" pitchFamily="18" charset="0"/>
                <a:cs typeface="Times New Roman" panose="02020603050405020304" pitchFamily="18" charset="0"/>
              </a:rPr>
              <a:t>William Shakespeare</a:t>
            </a:r>
            <a:endParaRPr lang="en-GB" i="1" u="sng" dirty="0">
              <a:solidFill>
                <a:srgbClr val="0070C0"/>
              </a:solidFill>
            </a:endParaRPr>
          </a:p>
          <a:p>
            <a:pPr algn="just"/>
            <a:r>
              <a:rPr lang="en-GB" b="1" dirty="0"/>
              <a:t>Birth:   </a:t>
            </a:r>
            <a:r>
              <a:rPr lang="en-PK" dirty="0">
                <a:solidFill>
                  <a:srgbClr val="FF0000"/>
                </a:solidFill>
                <a:latin typeface="Calibri" panose="020F0502020204030204" pitchFamily="34" charset="0"/>
                <a:cs typeface="Calibri" panose="020F0502020204030204" pitchFamily="34" charset="0"/>
              </a:rPr>
              <a:t>April </a:t>
            </a:r>
            <a:r>
              <a:rPr lang="en-GB" dirty="0">
                <a:solidFill>
                  <a:srgbClr val="FF0000"/>
                </a:solidFill>
                <a:latin typeface="Calibri" panose="020F0502020204030204" pitchFamily="34" charset="0"/>
                <a:cs typeface="Calibri" panose="020F0502020204030204" pitchFamily="34" charset="0"/>
              </a:rPr>
              <a:t>1564</a:t>
            </a:r>
            <a:endParaRPr lang="en-PK" dirty="0">
              <a:solidFill>
                <a:srgbClr val="FF0000"/>
              </a:solidFill>
              <a:latin typeface="Calibri" panose="020F0502020204030204" pitchFamily="34" charset="0"/>
              <a:cs typeface="Calibri" panose="020F0502020204030204" pitchFamily="34" charset="0"/>
            </a:endParaRPr>
          </a:p>
          <a:p>
            <a:pPr algn="just"/>
            <a:r>
              <a:rPr lang="en-GB" b="1" dirty="0"/>
              <a:t>Death:</a:t>
            </a:r>
            <a:r>
              <a:rPr lang="en-PK" dirty="0"/>
              <a:t> </a:t>
            </a:r>
            <a:r>
              <a:rPr lang="en-GB" dirty="0">
                <a:solidFill>
                  <a:srgbClr val="FF0000"/>
                </a:solidFill>
              </a:rPr>
              <a:t>April </a:t>
            </a:r>
            <a:r>
              <a:rPr lang="en-PK" dirty="0">
                <a:solidFill>
                  <a:srgbClr val="FF0000"/>
                </a:solidFill>
              </a:rPr>
              <a:t>1616</a:t>
            </a:r>
          </a:p>
          <a:p>
            <a:endParaRPr lang="en-GB" i="1" dirty="0"/>
          </a:p>
          <a:p>
            <a:endParaRPr lang="en-PK" dirty="0"/>
          </a:p>
        </p:txBody>
      </p:sp>
      <p:sp>
        <p:nvSpPr>
          <p:cNvPr id="5" name="TextBox 4">
            <a:extLst>
              <a:ext uri="{FF2B5EF4-FFF2-40B4-BE49-F238E27FC236}">
                <a16:creationId xmlns:a16="http://schemas.microsoft.com/office/drawing/2014/main" id="{1831CDED-D58D-4DCC-9F9E-C381439DBACB}"/>
              </a:ext>
            </a:extLst>
          </p:cNvPr>
          <p:cNvSpPr txBox="1"/>
          <p:nvPr/>
        </p:nvSpPr>
        <p:spPr>
          <a:xfrm>
            <a:off x="401782" y="742625"/>
            <a:ext cx="6428510" cy="4339650"/>
          </a:xfrm>
          <a:prstGeom prst="rect">
            <a:avLst/>
          </a:prstGeom>
          <a:noFill/>
        </p:spPr>
        <p:txBody>
          <a:bodyPr wrap="square" rtlCol="0">
            <a:spAutoFit/>
          </a:bodyPr>
          <a:lstStyle/>
          <a:p>
            <a:endParaRPr lang="en-GB" sz="4800" b="1" dirty="0">
              <a:latin typeface="Times New Roman" panose="02020603050405020304" pitchFamily="18" charset="0"/>
              <a:cs typeface="Times New Roman" panose="02020603050405020304" pitchFamily="18" charset="0"/>
            </a:endParaRPr>
          </a:p>
          <a:p>
            <a:endParaRPr lang="en-GB" sz="4800" b="1" dirty="0">
              <a:latin typeface="Times New Roman" panose="02020603050405020304" pitchFamily="18" charset="0"/>
              <a:cs typeface="Times New Roman" panose="02020603050405020304" pitchFamily="18" charset="0"/>
            </a:endParaRPr>
          </a:p>
          <a:p>
            <a:r>
              <a:rPr lang="en-GB" sz="4800" b="1" dirty="0">
                <a:latin typeface="Times New Roman" panose="02020603050405020304" pitchFamily="18" charset="0"/>
                <a:cs typeface="Times New Roman" panose="02020603050405020304" pitchFamily="18" charset="0"/>
              </a:rPr>
              <a:t>Seven Ages Of Man By</a:t>
            </a:r>
          </a:p>
          <a:p>
            <a:endParaRPr lang="en-GB" sz="4800" b="1" dirty="0">
              <a:latin typeface="Times New Roman" panose="02020603050405020304" pitchFamily="18" charset="0"/>
              <a:cs typeface="Times New Roman" panose="02020603050405020304" pitchFamily="18" charset="0"/>
            </a:endParaRPr>
          </a:p>
          <a:p>
            <a:r>
              <a:rPr lang="en-GB" sz="4800" b="1" dirty="0">
                <a:latin typeface="Times New Roman" panose="02020603050405020304" pitchFamily="18" charset="0"/>
                <a:cs typeface="Times New Roman" panose="02020603050405020304" pitchFamily="18" charset="0"/>
              </a:rPr>
              <a:t>“</a:t>
            </a:r>
            <a:r>
              <a:rPr lang="en-GB"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William Shakespeare</a:t>
            </a:r>
            <a:r>
              <a:rPr lang="en-GB" sz="4800" b="1" dirty="0">
                <a:latin typeface="Times New Roman" panose="02020603050405020304" pitchFamily="18" charset="0"/>
                <a:cs typeface="Times New Roman" panose="02020603050405020304" pitchFamily="18" charset="0"/>
              </a:rPr>
              <a:t>”</a:t>
            </a:r>
          </a:p>
          <a:p>
            <a:r>
              <a:rPr lang="en-GB" sz="1600" dirty="0"/>
              <a:t> </a:t>
            </a:r>
            <a:r>
              <a:rPr lang="en-GB" b="1" i="1" dirty="0"/>
              <a:t>Playwright; poet; actor</a:t>
            </a:r>
            <a:endParaRPr lang="en-GB" b="1" dirty="0">
              <a:latin typeface="Times New Roman" panose="02020603050405020304" pitchFamily="18" charset="0"/>
              <a:cs typeface="Times New Roman" panose="02020603050405020304" pitchFamily="18" charset="0"/>
            </a:endParaRPr>
          </a:p>
          <a:p>
            <a:endParaRPr lang="en-GB" b="1" dirty="0"/>
          </a:p>
        </p:txBody>
      </p:sp>
    </p:spTree>
    <p:extLst>
      <p:ext uri="{BB962C8B-B14F-4D97-AF65-F5344CB8AC3E}">
        <p14:creationId xmlns:p14="http://schemas.microsoft.com/office/powerpoint/2010/main" val="1046771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DCA0C-67D8-4DA8-9046-6CFA201AAA62}"/>
              </a:ext>
            </a:extLst>
          </p:cNvPr>
          <p:cNvSpPr txBox="1"/>
          <p:nvPr/>
        </p:nvSpPr>
        <p:spPr>
          <a:xfrm>
            <a:off x="1711036" y="2044005"/>
            <a:ext cx="8769927" cy="2769989"/>
          </a:xfrm>
          <a:prstGeom prst="rect">
            <a:avLst/>
          </a:prstGeom>
          <a:noFill/>
          <a:ln w="76200">
            <a:solidFill>
              <a:schemeClr val="accent2">
                <a:lumMod val="50000"/>
              </a:schemeClr>
            </a:solidFill>
          </a:ln>
        </p:spPr>
        <p:txBody>
          <a:bodyPr wrap="square" rtlCol="0">
            <a:spAutoFit/>
          </a:bodyPr>
          <a:lstStyle/>
          <a:p>
            <a:pPr algn="just"/>
            <a:r>
              <a:rPr lang="en-GB" sz="5400" b="1" dirty="0"/>
              <a:t>        </a:t>
            </a:r>
            <a:r>
              <a:rPr lang="en-GB" sz="5400" b="1" dirty="0">
                <a:latin typeface="Times New Roman" panose="02020603050405020304" pitchFamily="18" charset="0"/>
                <a:cs typeface="Times New Roman" panose="02020603050405020304" pitchFamily="18" charset="0"/>
              </a:rPr>
              <a:t>Thanks For Watching </a:t>
            </a:r>
          </a:p>
          <a:p>
            <a:pPr algn="just"/>
            <a:r>
              <a:rPr lang="en-GB" sz="5400" b="1" dirty="0">
                <a:latin typeface="Times New Roman" panose="02020603050405020304" pitchFamily="18" charset="0"/>
                <a:cs typeface="Times New Roman" panose="02020603050405020304" pitchFamily="18" charset="0"/>
              </a:rPr>
              <a:t>              </a:t>
            </a:r>
            <a:r>
              <a:rPr lang="en-GB" sz="4000" b="1" dirty="0">
                <a:latin typeface="Times New Roman" panose="02020603050405020304" pitchFamily="18" charset="0"/>
                <a:cs typeface="Times New Roman" panose="02020603050405020304" pitchFamily="18" charset="0"/>
              </a:rPr>
              <a:t>Presentation By</a:t>
            </a:r>
          </a:p>
          <a:p>
            <a:r>
              <a:rPr lang="en-GB"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66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Mohammad Usama</a:t>
            </a:r>
            <a:endParaRPr lang="en-GB" sz="6800" dirty="0"/>
          </a:p>
        </p:txBody>
      </p:sp>
    </p:spTree>
    <p:extLst>
      <p:ext uri="{BB962C8B-B14F-4D97-AF65-F5344CB8AC3E}">
        <p14:creationId xmlns:p14="http://schemas.microsoft.com/office/powerpoint/2010/main" val="255093221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3B550-BC16-46BD-8129-CE3E3D1BCCC8}"/>
              </a:ext>
            </a:extLst>
          </p:cNvPr>
          <p:cNvSpPr txBox="1"/>
          <p:nvPr/>
        </p:nvSpPr>
        <p:spPr>
          <a:xfrm>
            <a:off x="1620982" y="1582340"/>
            <a:ext cx="6871854" cy="3693319"/>
          </a:xfrm>
          <a:prstGeom prst="rect">
            <a:avLst/>
          </a:prstGeom>
          <a:noFill/>
        </p:spPr>
        <p:txBody>
          <a:bodyPr wrap="square" rtlCol="0">
            <a:spAutoFit/>
          </a:bodyPr>
          <a:lstStyle/>
          <a:p>
            <a:pPr algn="just" fontAlgn="base"/>
            <a:r>
              <a:rPr lang="en-GB" sz="2400" dirty="0"/>
              <a:t>According to </a:t>
            </a:r>
            <a:r>
              <a:rPr lang="en-GB" sz="2400" b="1" i="1" u="sng" dirty="0">
                <a:solidFill>
                  <a:srgbClr val="0070C0"/>
                </a:solidFill>
              </a:rPr>
              <a:t>Shakespeare’s</a:t>
            </a:r>
            <a:r>
              <a:rPr lang="en-GB" sz="2400" dirty="0"/>
              <a:t> character Jaques in as you like it  men go through seven stages in their lives:</a:t>
            </a:r>
          </a:p>
          <a:p>
            <a:pPr marL="342900" indent="-342900"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Infancy</a:t>
            </a:r>
          </a:p>
          <a:p>
            <a:pPr marL="342900" indent="-342900"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Schoolboy</a:t>
            </a:r>
          </a:p>
          <a:p>
            <a:pPr marL="342900" indent="-342900"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Teenager</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Young man</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Middle aged</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Old aged</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Dotage &amp; death</a:t>
            </a:r>
          </a:p>
          <a:p>
            <a:endParaRPr lang="en-GB" dirty="0"/>
          </a:p>
        </p:txBody>
      </p:sp>
    </p:spTree>
    <p:extLst>
      <p:ext uri="{BB962C8B-B14F-4D97-AF65-F5344CB8AC3E}">
        <p14:creationId xmlns:p14="http://schemas.microsoft.com/office/powerpoint/2010/main" val="371565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A7D46-90EA-4A04-91B6-58578D81AC6E}"/>
              </a:ext>
            </a:extLst>
          </p:cNvPr>
          <p:cNvSpPr txBox="1"/>
          <p:nvPr/>
        </p:nvSpPr>
        <p:spPr>
          <a:xfrm>
            <a:off x="498764" y="2397948"/>
            <a:ext cx="5375563" cy="206210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b="1" dirty="0">
                <a:solidFill>
                  <a:srgbClr val="0070C0"/>
                </a:solidFill>
                <a:latin typeface="Times New Roman" panose="02020603050405020304" pitchFamily="18" charset="0"/>
                <a:cs typeface="Times New Roman" panose="02020603050405020304" pitchFamily="18" charset="0"/>
              </a:rPr>
              <a:t>Stage 1, Infancy:</a:t>
            </a:r>
            <a:r>
              <a:rPr lang="en-GB" dirty="0"/>
              <a:t> </a:t>
            </a:r>
          </a:p>
          <a:p>
            <a:pPr algn="just"/>
            <a:r>
              <a:rPr lang="en-GB" dirty="0"/>
              <a:t>An </a:t>
            </a:r>
            <a:r>
              <a:rPr lang="en-GB" b="1" dirty="0"/>
              <a:t>infant</a:t>
            </a:r>
            <a:r>
              <a:rPr lang="en-GB" dirty="0"/>
              <a:t> (from the Latin word </a:t>
            </a:r>
            <a:r>
              <a:rPr lang="en-GB" b="1" i="1" dirty="0">
                <a:solidFill>
                  <a:srgbClr val="92D050"/>
                </a:solidFill>
              </a:rPr>
              <a:t>Infans</a:t>
            </a:r>
            <a:r>
              <a:rPr lang="en-GB" dirty="0"/>
              <a:t>, meaning "unable to speak" or "speechless") is the more formal or specialised synonym for baby. </a:t>
            </a:r>
            <a:r>
              <a:rPr lang="en-GB" b="1" dirty="0">
                <a:solidFill>
                  <a:schemeClr val="accent1"/>
                </a:solidFill>
              </a:rPr>
              <a:t>Infancy</a:t>
            </a:r>
            <a:r>
              <a:rPr lang="en-GB" dirty="0"/>
              <a:t> is defined as the first year of life and is the period of most rapid growth after birth. A helpless baby, just crying and throwing up basically.</a:t>
            </a:r>
          </a:p>
        </p:txBody>
      </p:sp>
      <p:pic>
        <p:nvPicPr>
          <p:cNvPr id="5" name="Picture 4">
            <a:extLst>
              <a:ext uri="{FF2B5EF4-FFF2-40B4-BE49-F238E27FC236}">
                <a16:creationId xmlns:a16="http://schemas.microsoft.com/office/drawing/2014/main" id="{CF3C1C7C-BF6B-4E8E-BCCD-2E7AD59DC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434" y="2393067"/>
            <a:ext cx="4572002" cy="2066984"/>
          </a:xfrm>
          <a:prstGeom prst="rect">
            <a:avLst/>
          </a:prstGeom>
        </p:spPr>
      </p:pic>
    </p:spTree>
    <p:extLst>
      <p:ext uri="{BB962C8B-B14F-4D97-AF65-F5344CB8AC3E}">
        <p14:creationId xmlns:p14="http://schemas.microsoft.com/office/powerpoint/2010/main" val="280627534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9B73B-85A5-435B-A6C7-5665BB48D283}"/>
              </a:ext>
            </a:extLst>
          </p:cNvPr>
          <p:cNvSpPr txBox="1"/>
          <p:nvPr/>
        </p:nvSpPr>
        <p:spPr>
          <a:xfrm>
            <a:off x="401781" y="2397948"/>
            <a:ext cx="4932219"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b="1" dirty="0">
                <a:solidFill>
                  <a:srgbClr val="0070C0"/>
                </a:solidFill>
                <a:latin typeface="Times New Roman" panose="02020603050405020304" pitchFamily="18" charset="0"/>
                <a:cs typeface="Times New Roman" panose="02020603050405020304" pitchFamily="18" charset="0"/>
              </a:rPr>
              <a:t>Stage 2, School Boy:</a:t>
            </a:r>
          </a:p>
          <a:p>
            <a:pPr algn="just"/>
            <a:r>
              <a:rPr lang="en-GB" dirty="0"/>
              <a:t>This is where his formal education starts but he is not entirely happy with school. His mother is ambitious for him and has washed his face thoroughly before sending him off to school and this shiny face going to school very slowly and reluctantly.</a:t>
            </a:r>
          </a:p>
        </p:txBody>
      </p:sp>
      <p:pic>
        <p:nvPicPr>
          <p:cNvPr id="7" name="Picture 6">
            <a:extLst>
              <a:ext uri="{FF2B5EF4-FFF2-40B4-BE49-F238E27FC236}">
                <a16:creationId xmlns:a16="http://schemas.microsoft.com/office/drawing/2014/main" id="{5B826F50-FDA8-491E-A9F6-FF277C63F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397947"/>
            <a:ext cx="2644919" cy="2062103"/>
          </a:xfrm>
          <a:prstGeom prst="rect">
            <a:avLst/>
          </a:prstGeom>
        </p:spPr>
      </p:pic>
    </p:spTree>
    <p:extLst>
      <p:ext uri="{BB962C8B-B14F-4D97-AF65-F5344CB8AC3E}">
        <p14:creationId xmlns:p14="http://schemas.microsoft.com/office/powerpoint/2010/main" val="416172188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A2752-0DA6-47CE-B311-234411067FB7}"/>
              </a:ext>
            </a:extLst>
          </p:cNvPr>
          <p:cNvSpPr txBox="1"/>
          <p:nvPr/>
        </p:nvSpPr>
        <p:spPr>
          <a:xfrm>
            <a:off x="328964" y="2120949"/>
            <a:ext cx="4821382" cy="261610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sz="2000" b="1" dirty="0">
                <a:solidFill>
                  <a:srgbClr val="0070C0"/>
                </a:solidFill>
                <a:latin typeface="Times New Roman" panose="02020603050405020304" pitchFamily="18" charset="0"/>
                <a:cs typeface="Times New Roman" panose="02020603050405020304" pitchFamily="18" charset="0"/>
              </a:rPr>
              <a:t>Stage 3, Teenager:</a:t>
            </a:r>
            <a:endParaRPr lang="en-GB" dirty="0"/>
          </a:p>
          <a:p>
            <a:pPr algn="just" fontAlgn="base"/>
            <a:r>
              <a:rPr lang="en-GB" dirty="0"/>
              <a:t>The word </a:t>
            </a:r>
            <a:r>
              <a:rPr lang="en-GB" b="1" dirty="0">
                <a:solidFill>
                  <a:srgbClr val="0070C0"/>
                </a:solidFill>
              </a:rPr>
              <a:t>Teenager</a:t>
            </a:r>
            <a:r>
              <a:rPr lang="en-GB" dirty="0"/>
              <a:t> is often associated with adolescence. The person aged between 13 and 19 years. He’s grown into his late teens and his main interest is girls. He’s likely to make a bit of a fool of himself with them. He is sentimental, sighing and writing poems to girls, making himself a bit ridiculous.</a:t>
            </a:r>
          </a:p>
          <a:p>
            <a:endParaRPr lang="en-GB" dirty="0"/>
          </a:p>
        </p:txBody>
      </p:sp>
      <p:pic>
        <p:nvPicPr>
          <p:cNvPr id="4" name="Picture 3">
            <a:extLst>
              <a:ext uri="{FF2B5EF4-FFF2-40B4-BE49-F238E27FC236}">
                <a16:creationId xmlns:a16="http://schemas.microsoft.com/office/drawing/2014/main" id="{F7B7859D-9490-4624-956D-A17FF1B6F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656" y="2120948"/>
            <a:ext cx="3294270" cy="2616101"/>
          </a:xfrm>
          <a:prstGeom prst="rect">
            <a:avLst/>
          </a:prstGeom>
        </p:spPr>
      </p:pic>
    </p:spTree>
    <p:extLst>
      <p:ext uri="{BB962C8B-B14F-4D97-AF65-F5344CB8AC3E}">
        <p14:creationId xmlns:p14="http://schemas.microsoft.com/office/powerpoint/2010/main" val="313983618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CE154-88B1-44A2-A656-C366C09B8AA6}"/>
              </a:ext>
            </a:extLst>
          </p:cNvPr>
          <p:cNvSpPr txBox="1"/>
          <p:nvPr/>
        </p:nvSpPr>
        <p:spPr>
          <a:xfrm>
            <a:off x="651164" y="2397948"/>
            <a:ext cx="400396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sz="2000" b="1" dirty="0">
                <a:solidFill>
                  <a:srgbClr val="0070C0"/>
                </a:solidFill>
                <a:latin typeface="Times New Roman" panose="02020603050405020304" pitchFamily="18" charset="0"/>
                <a:cs typeface="Times New Roman" panose="02020603050405020304" pitchFamily="18" charset="0"/>
              </a:rPr>
              <a:t>Stage 4, Young man:</a:t>
            </a:r>
          </a:p>
          <a:p>
            <a:pPr algn="just" fontAlgn="base"/>
            <a:r>
              <a:rPr lang="en-GB" dirty="0"/>
              <a:t>He’s a bold and fearless soldier – passionate in the causes he’s prepared to fight for and quickly springs into action. He works on developing his reputation and takes risks to that end.</a:t>
            </a:r>
          </a:p>
          <a:p>
            <a:endParaRPr lang="en-GB" dirty="0"/>
          </a:p>
        </p:txBody>
      </p:sp>
      <p:pic>
        <p:nvPicPr>
          <p:cNvPr id="4" name="Picture 3">
            <a:extLst>
              <a:ext uri="{FF2B5EF4-FFF2-40B4-BE49-F238E27FC236}">
                <a16:creationId xmlns:a16="http://schemas.microsoft.com/office/drawing/2014/main" id="{FC2A0533-F8FA-45D5-BAFE-8189DE2D1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3" y="1805249"/>
            <a:ext cx="4003963" cy="2654802"/>
          </a:xfrm>
          <a:prstGeom prst="rect">
            <a:avLst/>
          </a:prstGeom>
        </p:spPr>
      </p:pic>
    </p:spTree>
    <p:extLst>
      <p:ext uri="{BB962C8B-B14F-4D97-AF65-F5344CB8AC3E}">
        <p14:creationId xmlns:p14="http://schemas.microsoft.com/office/powerpoint/2010/main" val="146448367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EBAF5-6094-43A4-9699-93CC80B35F30}"/>
              </a:ext>
            </a:extLst>
          </p:cNvPr>
          <p:cNvSpPr txBox="1"/>
          <p:nvPr/>
        </p:nvSpPr>
        <p:spPr>
          <a:xfrm>
            <a:off x="794038" y="1289953"/>
            <a:ext cx="3283527" cy="40010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b="1" dirty="0">
                <a:solidFill>
                  <a:srgbClr val="0070C0"/>
                </a:solidFill>
                <a:latin typeface="Times New Roman" panose="02020603050405020304" pitchFamily="18" charset="0"/>
                <a:cs typeface="Times New Roman" panose="02020603050405020304" pitchFamily="18" charset="0"/>
              </a:rPr>
              <a:t>Stage 5, Middle aged:</a:t>
            </a:r>
            <a:endParaRPr lang="en-GB" dirty="0"/>
          </a:p>
          <a:p>
            <a:pPr algn="just"/>
            <a:r>
              <a:rPr lang="en-GB" dirty="0"/>
              <a:t>He regards himself as wise and experienced and doesn’t mind sharing his views and ideas with anyone and likes making speeches. He’s made a name for himself and is prosperous and respected. As a result of his success he’s become vain. He enjoys the finer things of life, like good food. </a:t>
            </a:r>
            <a:r>
              <a:rPr lang="en-GB" b="1" dirty="0">
                <a:solidFill>
                  <a:srgbClr val="0070C0"/>
                </a:solidFill>
              </a:rPr>
              <a:t>Middle age</a:t>
            </a:r>
            <a:r>
              <a:rPr lang="en-GB" dirty="0"/>
              <a:t>, period of human adulthood that immediately precedes the onset of old age. </a:t>
            </a:r>
          </a:p>
        </p:txBody>
      </p:sp>
      <p:pic>
        <p:nvPicPr>
          <p:cNvPr id="5" name="Picture 4">
            <a:extLst>
              <a:ext uri="{FF2B5EF4-FFF2-40B4-BE49-F238E27FC236}">
                <a16:creationId xmlns:a16="http://schemas.microsoft.com/office/drawing/2014/main" id="{8D1F813A-2AEF-40E3-A466-A47053132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377" y="2079914"/>
            <a:ext cx="4017930" cy="2698172"/>
          </a:xfrm>
          <a:prstGeom prst="rect">
            <a:avLst/>
          </a:prstGeom>
        </p:spPr>
      </p:pic>
    </p:spTree>
    <p:extLst>
      <p:ext uri="{BB962C8B-B14F-4D97-AF65-F5344CB8AC3E}">
        <p14:creationId xmlns:p14="http://schemas.microsoft.com/office/powerpoint/2010/main" val="383781767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0516A-6F28-47A2-A9E5-8DEBE34EC2D9}"/>
              </a:ext>
            </a:extLst>
          </p:cNvPr>
          <p:cNvSpPr txBox="1"/>
          <p:nvPr/>
        </p:nvSpPr>
        <p:spPr>
          <a:xfrm>
            <a:off x="651163" y="2002306"/>
            <a:ext cx="3255818"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b="1" dirty="0">
                <a:solidFill>
                  <a:srgbClr val="0070C0"/>
                </a:solidFill>
                <a:latin typeface="Times New Roman" panose="02020603050405020304" pitchFamily="18" charset="0"/>
                <a:cs typeface="Times New Roman" panose="02020603050405020304" pitchFamily="18" charset="0"/>
              </a:rPr>
              <a:t>Stage 6, Old man:</a:t>
            </a:r>
          </a:p>
          <a:p>
            <a:pPr algn="just" fontAlgn="base"/>
            <a:r>
              <a:rPr lang="en-GB" dirty="0"/>
              <a:t>He is old and nothing like his former self – physically or mentally. He looks and behaves like an old man, dresses like one and he has a thin piping voice now. His influence slips away.</a:t>
            </a:r>
            <a:r>
              <a:rPr lang="en-GB" b="1" dirty="0"/>
              <a:t> </a:t>
            </a:r>
            <a:r>
              <a:rPr lang="en-GB" b="1" dirty="0">
                <a:solidFill>
                  <a:srgbClr val="0070C0"/>
                </a:solidFill>
              </a:rPr>
              <a:t>Older man</a:t>
            </a:r>
            <a:r>
              <a:rPr lang="en-GB" b="1" dirty="0"/>
              <a:t> </a:t>
            </a:r>
            <a:r>
              <a:rPr lang="en-GB" dirty="0"/>
              <a:t> imply having greater age than something or someone else. </a:t>
            </a:r>
            <a:r>
              <a:rPr lang="en-GB" b="1" dirty="0">
                <a:solidFill>
                  <a:srgbClr val="0070C0"/>
                </a:solidFill>
              </a:rPr>
              <a:t>Older</a:t>
            </a:r>
            <a:r>
              <a:rPr lang="en-GB" dirty="0"/>
              <a:t> is the usual form of the comparative of </a:t>
            </a:r>
            <a:r>
              <a:rPr lang="en-GB" b="1" dirty="0">
                <a:solidFill>
                  <a:srgbClr val="0070C0"/>
                </a:solidFill>
              </a:rPr>
              <a:t>old</a:t>
            </a:r>
            <a:r>
              <a:rPr lang="en-GB" dirty="0"/>
              <a:t>: This building is </a:t>
            </a:r>
            <a:r>
              <a:rPr lang="en-GB" b="1" dirty="0">
                <a:solidFill>
                  <a:srgbClr val="0070C0"/>
                </a:solidFill>
              </a:rPr>
              <a:t>older</a:t>
            </a:r>
            <a:r>
              <a:rPr lang="en-GB" dirty="0"/>
              <a:t> than that one.</a:t>
            </a:r>
          </a:p>
          <a:p>
            <a:endParaRPr lang="en-GB" dirty="0"/>
          </a:p>
        </p:txBody>
      </p:sp>
      <p:pic>
        <p:nvPicPr>
          <p:cNvPr id="4" name="Picture 3">
            <a:extLst>
              <a:ext uri="{FF2B5EF4-FFF2-40B4-BE49-F238E27FC236}">
                <a16:creationId xmlns:a16="http://schemas.microsoft.com/office/drawing/2014/main" id="{2716E69B-B19C-4022-B803-6D943BF11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675" y="2432772"/>
            <a:ext cx="3949833" cy="2831956"/>
          </a:xfrm>
          <a:prstGeom prst="rect">
            <a:avLst/>
          </a:prstGeom>
        </p:spPr>
      </p:pic>
    </p:spTree>
    <p:extLst>
      <p:ext uri="{BB962C8B-B14F-4D97-AF65-F5344CB8AC3E}">
        <p14:creationId xmlns:p14="http://schemas.microsoft.com/office/powerpoint/2010/main" val="394755376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3A16C-4FE3-466E-B791-1ACAF39F4C96}"/>
              </a:ext>
            </a:extLst>
          </p:cNvPr>
          <p:cNvSpPr txBox="1"/>
          <p:nvPr/>
        </p:nvSpPr>
        <p:spPr>
          <a:xfrm>
            <a:off x="734290" y="2163954"/>
            <a:ext cx="311727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b="1" dirty="0">
                <a:solidFill>
                  <a:srgbClr val="0070C0"/>
                </a:solidFill>
                <a:latin typeface="Times New Roman" panose="02020603050405020304" pitchFamily="18" charset="0"/>
                <a:cs typeface="Times New Roman" panose="02020603050405020304" pitchFamily="18" charset="0"/>
              </a:rPr>
              <a:t>Stage 7, Dotage and death:</a:t>
            </a:r>
          </a:p>
          <a:p>
            <a:pPr algn="just" fontAlgn="base"/>
            <a:r>
              <a:rPr lang="en-GB" dirty="0"/>
              <a:t>He loses his mind in senility. His hair and teeth fall out and his sight goes. Then he loses everything as he sinks into the oblivion of death.</a:t>
            </a:r>
          </a:p>
          <a:p>
            <a:endParaRPr lang="en-GB" dirty="0"/>
          </a:p>
        </p:txBody>
      </p:sp>
      <p:pic>
        <p:nvPicPr>
          <p:cNvPr id="5" name="Picture 4">
            <a:extLst>
              <a:ext uri="{FF2B5EF4-FFF2-40B4-BE49-F238E27FC236}">
                <a16:creationId xmlns:a16="http://schemas.microsoft.com/office/drawing/2014/main" id="{B6BBCBA3-A523-4CE3-8994-A26FB7BF1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33" y="2221248"/>
            <a:ext cx="3833478" cy="1916739"/>
          </a:xfrm>
          <a:prstGeom prst="rect">
            <a:avLst/>
          </a:prstGeom>
        </p:spPr>
      </p:pic>
      <p:sp>
        <p:nvSpPr>
          <p:cNvPr id="6" name="TextBox 5">
            <a:extLst>
              <a:ext uri="{FF2B5EF4-FFF2-40B4-BE49-F238E27FC236}">
                <a16:creationId xmlns:a16="http://schemas.microsoft.com/office/drawing/2014/main" id="{6A6B8A8A-B8A4-46CA-B8B8-85CE50BE4BBB}"/>
              </a:ext>
            </a:extLst>
          </p:cNvPr>
          <p:cNvSpPr txBox="1"/>
          <p:nvPr/>
        </p:nvSpPr>
        <p:spPr>
          <a:xfrm>
            <a:off x="734290" y="4876800"/>
            <a:ext cx="2355273" cy="1200329"/>
          </a:xfrm>
          <a:prstGeom prst="rect">
            <a:avLst/>
          </a:prstGeom>
          <a:noFill/>
        </p:spPr>
        <p:txBody>
          <a:bodyPr wrap="square" rtlCol="0">
            <a:spAutoFit/>
          </a:bodyPr>
          <a:lstStyle/>
          <a:p>
            <a:r>
              <a:rPr lang="en-GB" dirty="0">
                <a:solidFill>
                  <a:srgbClr val="00B05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Slide 01</a:t>
            </a:r>
            <a:endParaRPr lang="en-GB" dirty="0">
              <a:solidFill>
                <a:srgbClr val="00B050"/>
              </a:solidFill>
              <a:latin typeface="Times New Roman" panose="02020603050405020304" pitchFamily="18" charset="0"/>
              <a:cs typeface="Times New Roman" panose="02020603050405020304" pitchFamily="18" charset="0"/>
            </a:endParaRPr>
          </a:p>
          <a:p>
            <a:r>
              <a:rPr lang="en-GB" dirty="0">
                <a:solidFill>
                  <a:srgbClr val="00B050"/>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Slide 03</a:t>
            </a:r>
            <a:endParaRPr lang="en-GB" dirty="0">
              <a:solidFill>
                <a:srgbClr val="00B050"/>
              </a:solidFill>
              <a:latin typeface="Times New Roman" panose="02020603050405020304" pitchFamily="18" charset="0"/>
              <a:cs typeface="Times New Roman" panose="02020603050405020304" pitchFamily="18" charset="0"/>
            </a:endParaRPr>
          </a:p>
          <a:p>
            <a:pPr algn="just"/>
            <a:r>
              <a:rPr lang="en-GB" dirty="0">
                <a:solidFill>
                  <a:srgbClr val="00B050"/>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Slide 05</a:t>
            </a:r>
            <a:r>
              <a:rPr lang="en-GB" dirty="0">
                <a:solidFill>
                  <a:srgbClr val="00B050"/>
                </a:solidFill>
                <a:latin typeface="Times New Roman" panose="02020603050405020304" pitchFamily="18" charset="0"/>
                <a:cs typeface="Times New Roman" panose="02020603050405020304" pitchFamily="18" charset="0"/>
              </a:rPr>
              <a:t> </a:t>
            </a:r>
          </a:p>
          <a:p>
            <a:r>
              <a:rPr lang="en-GB" dirty="0">
                <a:solidFill>
                  <a:srgbClr val="00B050"/>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Slide 07</a:t>
            </a:r>
            <a:endParaRPr lang="en-GB"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4553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1366</TotalTime>
  <Words>492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Usama</dc:creator>
  <cp:lastModifiedBy>Muhammad Usama</cp:lastModifiedBy>
  <cp:revision>18</cp:revision>
  <dcterms:created xsi:type="dcterms:W3CDTF">2020-10-03T20:33:52Z</dcterms:created>
  <dcterms:modified xsi:type="dcterms:W3CDTF">2020-10-04T19:36:40Z</dcterms:modified>
</cp:coreProperties>
</file>