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387" autoAdjust="0"/>
  </p:normalViewPr>
  <p:slideViewPr>
    <p:cSldViewPr>
      <p:cViewPr varScale="1">
        <p:scale>
          <a:sx n="40" d="100"/>
          <a:sy n="40" d="100"/>
        </p:scale>
        <p:origin x="96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ha\internship\Day_3\forge\accenture\Popular%20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ha\internship\Day_3\forge\accenture\Popular%20Catego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278345157350381E-2"/>
          <c:y val="4.6619810544258275E-2"/>
          <c:w val="0.94572165484264947"/>
          <c:h val="0.8756690043231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'Popular Catogories'!$B$1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 Catogories'!$A$2:$A$6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'Popular Catogories'!$B$2:$B$6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0-49C0-9558-1C0B2C09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9903695"/>
        <c:axId val="1349911599"/>
      </c:barChart>
      <c:catAx>
        <c:axId val="134990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911599"/>
        <c:crosses val="autoZero"/>
        <c:auto val="1"/>
        <c:lblAlgn val="ctr"/>
        <c:lblOffset val="100"/>
        <c:noMultiLvlLbl val="0"/>
      </c:catAx>
      <c:valAx>
        <c:axId val="134991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90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'Popular Catogories'!$B$1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EA-4C8C-97C6-C4DBCCAD18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EA-4C8C-97C6-C4DBCCAD18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EA-4C8C-97C6-C4DBCCAD18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EA-4C8C-97C6-C4DBCCAD188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EA-4C8C-97C6-C4DBCCAD188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'Popular Catogories'!$A$2:$A$6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'Popular Catogories'!$B$2:$B$6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EA-4C8C-97C6-C4DBCCAD188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85691990945291"/>
          <c:y val="0.24910590814468814"/>
          <c:w val="0.24702295688438358"/>
          <c:h val="0.359939801859449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52600" y="2701994"/>
            <a:ext cx="7019878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[ </a:t>
            </a:r>
            <a:r>
              <a:rPr lang="en-US" sz="7200" dirty="0" smtClean="0">
                <a:solidFill>
                  <a:schemeClr val="bg1"/>
                </a:solidFill>
              </a:rPr>
              <a:t>Social Buzz's </a:t>
            </a:r>
            <a:r>
              <a:rPr lang="en-US" sz="7200" dirty="0">
                <a:solidFill>
                  <a:schemeClr val="bg1"/>
                </a:solidFill>
              </a:rPr>
              <a:t>5 most  popular </a:t>
            </a:r>
            <a:r>
              <a:rPr lang="en-US" sz="7200" dirty="0" smtClean="0">
                <a:solidFill>
                  <a:schemeClr val="bg1"/>
                </a:solidFill>
              </a:rPr>
              <a:t>content </a:t>
            </a:r>
            <a:r>
              <a:rPr lang="en-US" sz="7200" spc="-105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]</a:t>
            </a:r>
            <a:endParaRPr lang="en-US" sz="72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49000" y="144967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49000" y="380828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49000" y="703377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49000" y="1941234"/>
            <a:ext cx="586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Animals and science are the two most popular categories of content, showing that people enjoy "real-life" and "factual" content the most.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48999" y="4363405"/>
            <a:ext cx="5867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49000" y="7588890"/>
            <a:ext cx="5867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ad-hoc analysis is insightful, but it's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678280"/>
            <a:chOff x="0" y="0"/>
            <a:chExt cx="11564591" cy="623770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93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9198" y="2601680"/>
            <a:ext cx="71027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it's global scale. Accenture has begun a 3 month POC focusing on these tasks</a:t>
            </a:r>
            <a:r>
              <a:rPr lang="en-US" sz="2800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800" dirty="0" smtClean="0"/>
              <a:t>    • </a:t>
            </a:r>
            <a:r>
              <a:rPr lang="en-US" sz="2800" dirty="0"/>
              <a:t>An audit of Social Buzz's big data practice</a:t>
            </a:r>
          </a:p>
          <a:p>
            <a:pPr algn="ctr"/>
            <a:r>
              <a:rPr lang="en-US" sz="2800" dirty="0" smtClean="0"/>
              <a:t>    • </a:t>
            </a:r>
            <a:r>
              <a:rPr lang="en-US" sz="2800" dirty="0"/>
              <a:t>Recommendations for a successful IPO</a:t>
            </a:r>
          </a:p>
          <a:p>
            <a:pPr algn="ctr"/>
            <a:r>
              <a:rPr lang="en-US" sz="2800" dirty="0" smtClean="0"/>
              <a:t>    • </a:t>
            </a:r>
            <a:r>
              <a:rPr lang="en-US" sz="2800" dirty="0"/>
              <a:t>Analysis to find Social Buzz's top 5 most </a:t>
            </a:r>
            <a:r>
              <a:rPr lang="en-US" sz="2800" dirty="0" smtClean="0"/>
              <a:t> popular </a:t>
            </a:r>
            <a:r>
              <a:rPr lang="en-US" sz="2800" dirty="0"/>
              <a:t>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4961740"/>
            <a:ext cx="6553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100000 posts per </a:t>
            </a:r>
            <a:r>
              <a:rPr lang="en-US" sz="4000" dirty="0" smtClean="0">
                <a:solidFill>
                  <a:schemeClr val="bg1"/>
                </a:solidFill>
              </a:rPr>
              <a:t>day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36,500,000 pieces of content per year</a:t>
            </a:r>
            <a:r>
              <a:rPr lang="en-US" sz="4000" dirty="0" smtClean="0">
                <a:solidFill>
                  <a:schemeClr val="bg1"/>
                </a:solidFill>
              </a:rPr>
              <a:t>!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how to capitalize on it when there is so much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49400" y="127073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Andrew Fleming</a:t>
            </a:r>
          </a:p>
          <a:p>
            <a:endParaRPr lang="en-US" sz="2400" dirty="0"/>
          </a:p>
          <a:p>
            <a:r>
              <a:rPr lang="en-US" sz="2400" dirty="0" smtClean="0"/>
              <a:t>Chief Technical Architect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552911" y="440193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Marcus </a:t>
            </a:r>
            <a:r>
              <a:rPr lang="en-US" sz="2400" b="1" dirty="0" err="1" smtClean="0"/>
              <a:t>Romton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400" dirty="0" smtClean="0"/>
              <a:t>Senior Principle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552911" y="7173163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Sarhan</a:t>
            </a:r>
            <a:r>
              <a:rPr lang="en-US" sz="2400" b="1" dirty="0" smtClean="0"/>
              <a:t> k</a:t>
            </a:r>
          </a:p>
          <a:p>
            <a:endParaRPr lang="en-US" sz="2400" dirty="0"/>
          </a:p>
          <a:p>
            <a:r>
              <a:rPr lang="en-US" sz="2400" dirty="0" smtClean="0"/>
              <a:t>Data analyst </a:t>
            </a:r>
          </a:p>
        </p:txBody>
      </p:sp>
      <p:grpSp>
        <p:nvGrpSpPr>
          <p:cNvPr id="38" name="Group 28"/>
          <p:cNvGrpSpPr>
            <a:grpSpLocks noChangeAspect="1"/>
          </p:cNvGrpSpPr>
          <p:nvPr/>
        </p:nvGrpSpPr>
        <p:grpSpPr>
          <a:xfrm>
            <a:off x="11392685" y="1008391"/>
            <a:ext cx="2174041" cy="2165548"/>
            <a:chOff x="0" y="0"/>
            <a:chExt cx="6502400" cy="6477000"/>
          </a:xfrm>
        </p:grpSpPr>
        <p:sp>
          <p:nvSpPr>
            <p:cNvPr id="3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953289"/>
            <a:ext cx="2033992" cy="2076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8091" y="1538264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Understandings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54466" y="325915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Cleaning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14510" y="824805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Uncover Insights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22304" y="488147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Modelling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06529" y="6502647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66563" y="3778582"/>
            <a:ext cx="210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A100FF"/>
                </a:solidFill>
              </a:rPr>
              <a:t>16</a:t>
            </a:r>
            <a:endParaRPr lang="en-US" sz="6000" dirty="0">
              <a:solidFill>
                <a:srgbClr val="A1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0711" y="3935597"/>
            <a:ext cx="3295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A100FF"/>
                </a:solidFill>
              </a:rPr>
              <a:t>1897</a:t>
            </a:r>
            <a:endParaRPr lang="en-US" sz="6000" dirty="0">
              <a:solidFill>
                <a:srgbClr val="A1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96800" y="3889800"/>
            <a:ext cx="3295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6000" dirty="0">
              <a:ln w="0"/>
              <a:solidFill>
                <a:srgbClr val="A1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6099" y="5143500"/>
            <a:ext cx="316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UNIQUE</a:t>
            </a:r>
            <a:br>
              <a:rPr lang="en-US" sz="2800" dirty="0" smtClean="0"/>
            </a:br>
            <a:r>
              <a:rPr lang="en-US" sz="2800" dirty="0" smtClean="0"/>
              <a:t>CATEGORIES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5566" y="5143499"/>
            <a:ext cx="3790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REACTION TO “ANIMAL”</a:t>
            </a:r>
            <a:br>
              <a:rPr lang="en-US" sz="2800" dirty="0" smtClean="0"/>
            </a:br>
            <a:r>
              <a:rPr lang="en-US" sz="2800" dirty="0" smtClean="0"/>
              <a:t>POSTS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62740" y="5143500"/>
            <a:ext cx="316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MONTH WITH MOST POSTS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940573"/>
              </p:ext>
            </p:extLst>
          </p:nvPr>
        </p:nvGraphicFramePr>
        <p:xfrm>
          <a:off x="5684042" y="2127766"/>
          <a:ext cx="7696200" cy="582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935946" y="1476232"/>
            <a:ext cx="935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Top 5 Categories by aggregate “Popularity” score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479941" y="4817817"/>
            <a:ext cx="29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aggregate “Popularity” score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639926" y="7934351"/>
            <a:ext cx="194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5147538" y="934242"/>
            <a:ext cx="1061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Popularity percentage share from top 5 </a:t>
            </a:r>
            <a:r>
              <a:rPr lang="en-US" sz="3600" b="1" dirty="0" err="1" smtClean="0"/>
              <a:t>categoties</a:t>
            </a:r>
            <a:endParaRPr lang="en-US" sz="3600" b="1" dirty="0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58676"/>
              </p:ext>
            </p:extLst>
          </p:nvPr>
        </p:nvGraphicFramePr>
        <p:xfrm>
          <a:off x="5147538" y="2171700"/>
          <a:ext cx="10702062" cy="671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339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TEAM OUT OF THE BOX .</cp:lastModifiedBy>
  <cp:revision>15</cp:revision>
  <dcterms:created xsi:type="dcterms:W3CDTF">2006-08-16T00:00:00Z</dcterms:created>
  <dcterms:modified xsi:type="dcterms:W3CDTF">2024-05-28T10:49:00Z</dcterms:modified>
  <dc:identifier>DAEhDyfaYKE</dc:identifier>
</cp:coreProperties>
</file>