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Montserrat"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edium" panose="020F0502020204030204" pitchFamily="34" charset="0"/>
      <p:regular r:id="rId35"/>
      <p:bold r:id="rId36"/>
      <p:italic r:id="rId37"/>
      <p:boldItalic r:id="rId38"/>
    </p:embeddedFont>
    <p:embeddedFont>
      <p:font typeface="Roboto Thin" panose="020F03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5"/>
    <p:restoredTop sz="94712"/>
  </p:normalViewPr>
  <p:slideViewPr>
    <p:cSldViewPr snapToGrid="0">
      <p:cViewPr varScale="1">
        <p:scale>
          <a:sx n="140" d="100"/>
          <a:sy n="140" d="100"/>
        </p:scale>
        <p:origin x="2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c14204685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c14204685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In text: “Before the birth of Freshippo, customers could only choose between two shopping channels: supermarkets and e-commerce platforms. However, Freshippo had freed customers from the yoke of these limited choices.”</a:t>
            </a:r>
            <a:endParaRPr/>
          </a:p>
          <a:p>
            <a:pPr marL="0" lvl="0" indent="0" algn="l" rtl="0">
              <a:spcBef>
                <a:spcPts val="0"/>
              </a:spcBef>
              <a:spcAft>
                <a:spcPts val="0"/>
              </a:spcAft>
              <a:buNone/>
            </a:pPr>
            <a:r>
              <a:rPr lang="pt-PT"/>
              <a:t>“Hou Yi, Freshippo’s Founder and CEO, had been infusing Freshippo’s name with concepts like “omnichannel” and “mobile e-commerce” that previously had nothing to do with traditional offline stores. The creation of such a new platform straddling the boundary of online and offline retail and its driving business model evolution, according to Hou Yi, could be attributed to technological innovation.”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c3a42b2eaf_61_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c3a42b2eaf_61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c3a42b2eaf_61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c3a42b2eaf_61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c14204685e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c14204685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3a42b2eaf_22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3a42b2eaf_22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c3a42b2eaf_22_9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c3a42b2eaf_22_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c14204685e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c14204685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c14204685e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c14204685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b="1"/>
              <a:t>Customer Development</a:t>
            </a:r>
            <a:endParaRPr sz="1400" b="1"/>
          </a:p>
          <a:p>
            <a:pPr marL="0" lvl="0" indent="0" algn="l" rtl="0">
              <a:spcBef>
                <a:spcPts val="0"/>
              </a:spcBef>
              <a:spcAft>
                <a:spcPts val="0"/>
              </a:spcAft>
              <a:buNone/>
            </a:pPr>
            <a:r>
              <a:rPr lang="pt-PT"/>
              <a:t>Customer development involves a systematic approach to understanding and meeting customer needs through continuous iteration and validation of hypotheses.</a:t>
            </a:r>
            <a:endParaRPr/>
          </a:p>
          <a:p>
            <a:pPr marL="0" lvl="0" indent="0" algn="l" rtl="0">
              <a:spcBef>
                <a:spcPts val="0"/>
              </a:spcBef>
              <a:spcAft>
                <a:spcPts val="0"/>
              </a:spcAft>
              <a:buNone/>
            </a:pPr>
            <a:r>
              <a:rPr lang="pt-PT"/>
              <a:t>By aligning products and services with customer preferences, businesses can drive satisfaction, loyalty, and ultimately, success in the market.</a:t>
            </a:r>
            <a:br>
              <a:rPr lang="pt-PT"/>
            </a:br>
            <a:br>
              <a:rPr lang="pt-PT"/>
            </a:br>
            <a:r>
              <a:rPr lang="pt-PT"/>
              <a:t>Understanding customers' perspectives requires identifying Strengths and Weaknesses or Areas for Improvement.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c14204685e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c14204685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b="1"/>
              <a:t>Strengths:</a:t>
            </a:r>
            <a:endParaRPr sz="1400" b="1"/>
          </a:p>
          <a:p>
            <a:pPr marL="457200" lvl="0" indent="-298450" algn="l" rtl="0">
              <a:spcBef>
                <a:spcPts val="0"/>
              </a:spcBef>
              <a:spcAft>
                <a:spcPts val="0"/>
              </a:spcAft>
              <a:buSzPts val="1100"/>
              <a:buChar char="-"/>
            </a:pPr>
            <a:r>
              <a:rPr lang="pt-PT"/>
              <a:t>Freshippo maintains several strengths, including its fast order fulfillment, efficient logistics, and distribution capabilities. It offers customers three distinct purchasing options - local brick-and-mortar stores, local home delivery, and online ordering with home delivery - demonstrates its commitment to catering to diverse customer preferences and convenience needs.</a:t>
            </a:r>
            <a:endParaRPr/>
          </a:p>
          <a:p>
            <a:pPr marL="457200" lvl="0" indent="-298450" algn="l" rtl="0">
              <a:spcBef>
                <a:spcPts val="0"/>
              </a:spcBef>
              <a:spcAft>
                <a:spcPts val="0"/>
              </a:spcAft>
              <a:buSzPts val="1100"/>
              <a:buChar char="-"/>
            </a:pPr>
            <a:r>
              <a:rPr lang="pt-PT"/>
              <a:t>The introduction of F2 (Fast and Fresh) convenience stores further exemplifies Freshippo's customer-centric approach. These stores address customer pain points, providing solutions for office workers' food needs during busy hours. Customers benefit from the convenience of placing orders in advance and picking them up or enjoying them onsite.</a:t>
            </a:r>
            <a:endParaRPr/>
          </a:p>
          <a:p>
            <a:pPr marL="457200" lvl="0" indent="-298450" algn="l" rtl="0">
              <a:spcBef>
                <a:spcPts val="0"/>
              </a:spcBef>
              <a:spcAft>
                <a:spcPts val="0"/>
              </a:spcAft>
              <a:buSzPts val="1100"/>
              <a:buChar char="-"/>
            </a:pPr>
            <a:r>
              <a:rPr lang="pt-PT"/>
              <a:t>Furthermore, the quick rise of Freshippo's private-label products serves as a strong indicator of customer preferences and satisfaction.</a:t>
            </a:r>
            <a:endParaRPr/>
          </a:p>
          <a:p>
            <a:pPr marL="0" lvl="0" indent="0" algn="l" rtl="0">
              <a:spcBef>
                <a:spcPts val="0"/>
              </a:spcBef>
              <a:spcAft>
                <a:spcPts val="0"/>
              </a:spcAft>
              <a:buNone/>
            </a:pPr>
            <a:endParaRPr/>
          </a:p>
          <a:p>
            <a:pPr marL="0" lvl="0" indent="0" algn="l" rtl="0">
              <a:spcBef>
                <a:spcPts val="0"/>
              </a:spcBef>
              <a:spcAft>
                <a:spcPts val="0"/>
              </a:spcAft>
              <a:buNone/>
            </a:pPr>
            <a:r>
              <a:rPr lang="pt-PT" sz="1400" b="1"/>
              <a:t>Areas For Improvements:</a:t>
            </a:r>
            <a:endParaRPr sz="1400" b="1"/>
          </a:p>
          <a:p>
            <a:pPr marL="0" lvl="0" indent="0" algn="l" rtl="0">
              <a:spcBef>
                <a:spcPts val="0"/>
              </a:spcBef>
              <a:spcAft>
                <a:spcPts val="0"/>
              </a:spcAft>
              <a:buNone/>
            </a:pPr>
            <a:r>
              <a:rPr lang="pt-PT"/>
              <a:t>Building upon the operational shortcomings highlighted in the previous question, Freshippo should prioritize addressing the following areas for improvement:</a:t>
            </a:r>
            <a:endParaRPr/>
          </a:p>
          <a:p>
            <a:pPr marL="457200" lvl="0" indent="-298450" algn="l" rtl="0">
              <a:spcBef>
                <a:spcPts val="0"/>
              </a:spcBef>
              <a:spcAft>
                <a:spcPts val="0"/>
              </a:spcAft>
              <a:buSzPts val="1100"/>
              <a:buChar char="-"/>
            </a:pPr>
            <a:r>
              <a:rPr lang="pt-PT"/>
              <a:t>Limited Range of Delivery: Freshippo's current delivery service operates within a limited radius, resulting in potential exclusion of customers residing beyond this range.</a:t>
            </a:r>
            <a:endParaRPr/>
          </a:p>
          <a:p>
            <a:pPr marL="457200" lvl="0" indent="-298450" algn="l" rtl="0">
              <a:spcBef>
                <a:spcPts val="0"/>
              </a:spcBef>
              <a:spcAft>
                <a:spcPts val="0"/>
              </a:spcAft>
              <a:buSzPts val="1100"/>
              <a:buChar char="-"/>
            </a:pPr>
            <a:r>
              <a:rPr lang="pt-PT"/>
              <a:t>Long Wait Times and Stale Food: Previous issues with long wait times and subpar food quality indicate potential gaps in operational processes, including cooking techniques and workflow optimization.</a:t>
            </a:r>
            <a:endParaRPr/>
          </a:p>
          <a:p>
            <a:pPr marL="0" lvl="0" indent="0" algn="l" rtl="0">
              <a:spcBef>
                <a:spcPts val="0"/>
              </a:spcBef>
              <a:spcAft>
                <a:spcPts val="0"/>
              </a:spcAft>
              <a:buNone/>
            </a:pPr>
            <a:r>
              <a:rPr lang="pt-PT"/>
              <a:t>By focusing on addressing these specific areas for improvement, Freshippo can enhance its overall customer experience and drive its evolution toward a more sustainable and profitable business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c14204685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c14204685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400" b="1"/>
              <a:t>Observe Industry Competitors</a:t>
            </a:r>
            <a:endParaRPr sz="1400" b="1"/>
          </a:p>
          <a:p>
            <a:pPr marL="0" lvl="0" indent="0" algn="l" rtl="0">
              <a:spcBef>
                <a:spcPts val="0"/>
              </a:spcBef>
              <a:spcAft>
                <a:spcPts val="0"/>
              </a:spcAft>
              <a:buClr>
                <a:schemeClr val="dk1"/>
              </a:buClr>
              <a:buSzPts val="1100"/>
              <a:buFont typeface="Arial"/>
              <a:buNone/>
            </a:pPr>
            <a:r>
              <a:rPr lang="pt-PT"/>
              <a:t>Learning from similar industry leaders is crucial. Observing and analyzing their improvements related to customer development is essential.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pt-PT"/>
              <a:t>Since the American hit Amazon Go introduced cashier-free stores, Freshippo could explore similar directions. By observing Amazon Go's target audience and analyzing the best locations to implement this solution (e.g., near universities or in cities with a youthful demographic), Freshippo can reduce waiting times and enhance overall customer satisfaction.</a:t>
            </a:r>
            <a:endParaRPr/>
          </a:p>
          <a:p>
            <a:pPr marL="0" lvl="0" indent="0" algn="l" rtl="0">
              <a:spcBef>
                <a:spcPts val="0"/>
              </a:spcBef>
              <a:spcAft>
                <a:spcPts val="0"/>
              </a:spcAft>
              <a:buNone/>
            </a:pPr>
            <a:endParaRPr/>
          </a:p>
          <a:p>
            <a:pPr marL="0" lvl="0" indent="0" algn="l" rtl="0">
              <a:spcBef>
                <a:spcPts val="0"/>
              </a:spcBef>
              <a:spcAft>
                <a:spcPts val="0"/>
              </a:spcAft>
              <a:buNone/>
            </a:pPr>
            <a:r>
              <a:rPr lang="pt-PT" sz="1400" b="1"/>
              <a:t>Understand the Future of the Market</a:t>
            </a:r>
            <a:endParaRPr sz="1400" b="1"/>
          </a:p>
          <a:p>
            <a:pPr marL="0" lvl="0" indent="0" algn="l" rtl="0">
              <a:spcBef>
                <a:spcPts val="0"/>
              </a:spcBef>
              <a:spcAft>
                <a:spcPts val="0"/>
              </a:spcAft>
              <a:buNone/>
            </a:pPr>
            <a:r>
              <a:rPr lang="pt-PT"/>
              <a:t>Given Freshippo's heavy reliance on big data for various operations, particularly in its e-commerce sector, staying abreast of the latest technologies is imperative. The advent of the 5G era and IoT technologies presents a significant opportunity for Freshippo to advance its customer development efforts.</a:t>
            </a:r>
            <a:endParaRPr/>
          </a:p>
          <a:p>
            <a:pPr marL="0" lvl="0" indent="0" algn="l" rtl="0">
              <a:spcBef>
                <a:spcPts val="0"/>
              </a:spcBef>
              <a:spcAft>
                <a:spcPts val="0"/>
              </a:spcAft>
              <a:buNone/>
            </a:pPr>
            <a:endParaRPr/>
          </a:p>
          <a:p>
            <a:pPr marL="0" lvl="0" indent="0" algn="l" rtl="0">
              <a:spcBef>
                <a:spcPts val="0"/>
              </a:spcBef>
              <a:spcAft>
                <a:spcPts val="0"/>
              </a:spcAft>
              <a:buNone/>
            </a:pPr>
            <a:r>
              <a:rPr lang="pt-PT"/>
              <a:t>As discussed in the previous question and addressing the potential use of new Technologies, by embracing these emerging technologies, Freshippo can optimize its operations, personalize customer experiences, and gain valuable insights into customer behavior. Integration of 5G and IoT can streamline processes, enhance data collection, and enable real-time analysis, thereby empowering Freshippo to adapt swiftly to evolving market trends and consumer preferences.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14204685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14204685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c14204685e_7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c14204685e_7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14204685e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14204685e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14204685e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14204685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14204685e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14204685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PT"/>
              <a:t>A more detailed example of a potential client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pt-PT"/>
              <a:t>1. User goes to work early, sometimes without having a proper breakfast</a:t>
            </a:r>
            <a:endParaRPr/>
          </a:p>
          <a:p>
            <a:pPr marL="0" lvl="0" indent="0" algn="l" rtl="0">
              <a:spcBef>
                <a:spcPts val="0"/>
              </a:spcBef>
              <a:spcAft>
                <a:spcPts val="0"/>
              </a:spcAft>
              <a:buClr>
                <a:schemeClr val="dk1"/>
              </a:buClr>
              <a:buSzPts val="1100"/>
              <a:buFont typeface="Arial"/>
              <a:buNone/>
            </a:pPr>
            <a:r>
              <a:rPr lang="pt-PT"/>
              <a:t>2. User has breakfast in, e.g., a normal caffé, and wastes long times on queues</a:t>
            </a:r>
            <a:endParaRPr/>
          </a:p>
          <a:p>
            <a:pPr marL="0" lvl="0" indent="0" algn="l" rtl="0">
              <a:spcBef>
                <a:spcPts val="0"/>
              </a:spcBef>
              <a:spcAft>
                <a:spcPts val="0"/>
              </a:spcAft>
              <a:buClr>
                <a:schemeClr val="dk1"/>
              </a:buClr>
              <a:buSzPts val="1100"/>
              <a:buFont typeface="Arial"/>
              <a:buNone/>
            </a:pPr>
            <a:r>
              <a:rPr lang="pt-PT"/>
              <a:t>3. User works until lunch time</a:t>
            </a:r>
            <a:endParaRPr/>
          </a:p>
          <a:p>
            <a:pPr marL="0" lvl="0" indent="0" algn="l" rtl="0">
              <a:spcBef>
                <a:spcPts val="0"/>
              </a:spcBef>
              <a:spcAft>
                <a:spcPts val="0"/>
              </a:spcAft>
              <a:buClr>
                <a:schemeClr val="dk1"/>
              </a:buClr>
              <a:buSzPts val="1100"/>
              <a:buFont typeface="Arial"/>
              <a:buNone/>
            </a:pPr>
            <a:r>
              <a:rPr lang="pt-PT"/>
              <a:t>4. User must face similar problems at lunch time</a:t>
            </a:r>
            <a:endParaRPr/>
          </a:p>
          <a:p>
            <a:pPr marL="0" lvl="0" indent="0" algn="l" rtl="0">
              <a:spcBef>
                <a:spcPts val="0"/>
              </a:spcBef>
              <a:spcAft>
                <a:spcPts val="0"/>
              </a:spcAft>
              <a:buClr>
                <a:schemeClr val="dk1"/>
              </a:buClr>
              <a:buSzPts val="1100"/>
              <a:buFont typeface="Arial"/>
              <a:buNone/>
            </a:pPr>
            <a:r>
              <a:rPr lang="pt-PT"/>
              <a:t>5. User works again until late</a:t>
            </a:r>
            <a:endParaRPr/>
          </a:p>
          <a:p>
            <a:pPr marL="0" lvl="0" indent="0" algn="l" rtl="0">
              <a:spcBef>
                <a:spcPts val="0"/>
              </a:spcBef>
              <a:spcAft>
                <a:spcPts val="0"/>
              </a:spcAft>
              <a:buClr>
                <a:schemeClr val="dk1"/>
              </a:buClr>
              <a:buSzPts val="1100"/>
              <a:buFont typeface="Arial"/>
              <a:buNone/>
            </a:pPr>
            <a:r>
              <a:rPr lang="pt-PT"/>
              <a:t>6. User does not have much time to go to the supermarket and end up buying things in a hurry, not having time to look for everything they need.</a:t>
            </a:r>
            <a:endParaRPr/>
          </a:p>
          <a:p>
            <a:pPr marL="0" lvl="0" indent="0" algn="l" rtl="0">
              <a:spcBef>
                <a:spcPts val="0"/>
              </a:spcBef>
              <a:spcAft>
                <a:spcPts val="0"/>
              </a:spcAft>
              <a:buClr>
                <a:schemeClr val="dk1"/>
              </a:buClr>
              <a:buSzPts val="1100"/>
              <a:buFont typeface="Arial"/>
              <a:buNone/>
            </a:pPr>
            <a:r>
              <a:rPr lang="pt-PT"/>
              <a:t>7. User has to carry their groceries home after a long day of work.</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14204685e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14204685e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Fast and Fresh stores and Naxshiang have the same target audience, the later was a try to improve. ends up that complains still exist about lackluster food and waiting queues.</a:t>
            </a:r>
            <a:br>
              <a:rPr lang="pt-PT"/>
            </a:br>
            <a:r>
              <a:rPr lang="pt-PT"/>
              <a:t>The initial target audience is defined mostly for brick and mortar stores. </a:t>
            </a:r>
            <a:endParaRPr/>
          </a:p>
          <a:p>
            <a:pPr marL="0" lvl="0" indent="0" algn="l" rtl="0">
              <a:spcBef>
                <a:spcPts val="0"/>
              </a:spcBef>
              <a:spcAft>
                <a:spcPts val="0"/>
              </a:spcAft>
              <a:buNone/>
            </a:pPr>
            <a:r>
              <a:rPr lang="pt-PT"/>
              <a:t>Hexiaoma’s target audience is a complement of the brick-and-mortar one, different types of fresh food is sold in those places.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14204685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14204685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pt-PT">
                <a:solidFill>
                  <a:schemeClr val="dk1"/>
                </a:solidFill>
                <a:latin typeface="Roboto"/>
                <a:ea typeface="Roboto"/>
                <a:cs typeface="Roboto"/>
                <a:sym typeface="Roboto"/>
              </a:rPr>
              <a:t>Freshippo utilizes both physical and virtual channels to reach customers:</a:t>
            </a:r>
            <a:endParaRPr>
              <a:solidFill>
                <a:schemeClr val="dk1"/>
              </a:solidFill>
              <a:latin typeface="Roboto"/>
              <a:ea typeface="Roboto"/>
              <a:cs typeface="Roboto"/>
              <a:sym typeface="Roboto"/>
            </a:endParaRPr>
          </a:p>
          <a:p>
            <a:pPr marL="457200" lvl="0" indent="-298450" algn="l" rtl="0">
              <a:lnSpc>
                <a:spcPct val="115000"/>
              </a:lnSpc>
              <a:spcBef>
                <a:spcPts val="120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Physical channels</a:t>
            </a:r>
            <a:r>
              <a:rPr lang="pt-PT">
                <a:solidFill>
                  <a:schemeClr val="dk1"/>
                </a:solidFill>
                <a:latin typeface="Roboto"/>
                <a:ea typeface="Roboto"/>
                <a:cs typeface="Roboto"/>
                <a:sym typeface="Roboto"/>
              </a:rPr>
              <a:t>: brick-and-mortar stores where customers can shop in person;</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Virtual channels</a:t>
            </a:r>
            <a:r>
              <a:rPr lang="pt-PT">
                <a:solidFill>
                  <a:schemeClr val="dk1"/>
                </a:solidFill>
                <a:latin typeface="Roboto"/>
                <a:ea typeface="Roboto"/>
                <a:cs typeface="Roboto"/>
                <a:sym typeface="Roboto"/>
              </a:rPr>
              <a:t>: Freshippo app for online ordering and delivery services;</a:t>
            </a:r>
            <a:endParaRPr>
              <a:solidFill>
                <a:schemeClr val="dk1"/>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pt-PT">
                <a:solidFill>
                  <a:schemeClr val="dk1"/>
                </a:solidFill>
                <a:latin typeface="Roboto"/>
                <a:ea typeface="Roboto"/>
                <a:cs typeface="Roboto"/>
                <a:sym typeface="Roboto"/>
              </a:rPr>
              <a:t>Channel Partners:</a:t>
            </a:r>
            <a:endParaRPr>
              <a:solidFill>
                <a:schemeClr val="dk1"/>
              </a:solidFill>
              <a:latin typeface="Roboto"/>
              <a:ea typeface="Roboto"/>
              <a:cs typeface="Roboto"/>
              <a:sym typeface="Roboto"/>
            </a:endParaRPr>
          </a:p>
          <a:p>
            <a:pPr marL="457200" lvl="0" indent="-298450" algn="l" rtl="0">
              <a:lnSpc>
                <a:spcPct val="115000"/>
              </a:lnSpc>
              <a:spcBef>
                <a:spcPts val="120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Suppliers</a:t>
            </a:r>
            <a:r>
              <a:rPr lang="pt-PT">
                <a:solidFill>
                  <a:schemeClr val="dk1"/>
                </a:solidFill>
                <a:latin typeface="Roboto"/>
                <a:ea typeface="Roboto"/>
                <a:cs typeface="Roboto"/>
                <a:sym typeface="Roboto"/>
              </a:rPr>
              <a:t>: fresh suppliers, for fresh products, including farmers, fishermen, and other food providers, and rest suppliers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Delivery Companies</a:t>
            </a:r>
            <a:r>
              <a:rPr lang="pt-PT">
                <a:solidFill>
                  <a:schemeClr val="dk1"/>
                </a:solidFill>
                <a:latin typeface="Roboto"/>
                <a:ea typeface="Roboto"/>
                <a:cs typeface="Roboto"/>
                <a:sym typeface="Roboto"/>
              </a:rPr>
              <a:t>: ensuring quick and reliable delivery of products to customers;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Software Engineers</a:t>
            </a:r>
            <a:r>
              <a:rPr lang="pt-PT">
                <a:solidFill>
                  <a:schemeClr val="dk1"/>
                </a:solidFill>
                <a:latin typeface="Roboto"/>
                <a:ea typeface="Roboto"/>
                <a:cs typeface="Roboto"/>
                <a:sym typeface="Roboto"/>
              </a:rPr>
              <a:t>: essential for maintaining and updating the Freshippo online platform, as well as optimization algorithms;</a:t>
            </a:r>
            <a:endParaRPr>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chemeClr val="dk1"/>
                </a:solidFill>
                <a:latin typeface="Roboto"/>
                <a:ea typeface="Roboto"/>
                <a:cs typeface="Roboto"/>
                <a:sym typeface="Roboto"/>
              </a:rPr>
              <a:t>Strategies for acquiring and retaining customers include personalized marketing, efficient order fulfillment, and maintaining a user-friendly shopping experience through the app.</a:t>
            </a:r>
            <a:endParaRPr>
              <a:solidFill>
                <a:schemeClr val="dk1"/>
              </a:solidFill>
              <a:latin typeface="Roboto"/>
              <a:ea typeface="Roboto"/>
              <a:cs typeface="Roboto"/>
              <a:sym typeface="Roboto"/>
            </a:endParaRPr>
          </a:p>
          <a:p>
            <a:pPr marL="457200" lvl="0" indent="-298450" algn="l" rtl="0">
              <a:lnSpc>
                <a:spcPct val="115000"/>
              </a:lnSpc>
              <a:spcBef>
                <a:spcPts val="120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CAC (Customer Acquisition Cost)</a:t>
            </a:r>
            <a:r>
              <a:rPr lang="pt-PT">
                <a:solidFill>
                  <a:schemeClr val="dk1"/>
                </a:solidFill>
                <a:latin typeface="Roboto"/>
                <a:ea typeface="Roboto"/>
                <a:cs typeface="Roboto"/>
                <a:sym typeface="Roboto"/>
              </a:rPr>
              <a:t>: Freshippo incurs costs associated with marketing, advertising, and promotional activities to acquire new customers. These costs include expenses related to social media advertising, influencer partnerships, and referral incentives.</a:t>
            </a:r>
            <a:endParaRPr>
              <a:solidFill>
                <a:schemeClr val="dk1"/>
              </a:solidFill>
              <a:latin typeface="Roboto"/>
              <a:ea typeface="Roboto"/>
              <a:cs typeface="Roboto"/>
              <a:sym typeface="Roboto"/>
            </a:endParaRPr>
          </a:p>
          <a:p>
            <a:pPr marL="457200" lvl="0" indent="-298450" algn="l" rtl="0">
              <a:lnSpc>
                <a:spcPct val="115000"/>
              </a:lnSpc>
              <a:spcBef>
                <a:spcPts val="0"/>
              </a:spcBef>
              <a:spcAft>
                <a:spcPts val="0"/>
              </a:spcAft>
              <a:buClr>
                <a:schemeClr val="dk1"/>
              </a:buClr>
              <a:buSzPts val="1100"/>
              <a:buFont typeface="Roboto"/>
              <a:buChar char="●"/>
            </a:pPr>
            <a:r>
              <a:rPr lang="pt-PT">
                <a:solidFill>
                  <a:schemeClr val="dk1"/>
                </a:solidFill>
                <a:latin typeface="Courier New"/>
                <a:ea typeface="Courier New"/>
                <a:cs typeface="Courier New"/>
                <a:sym typeface="Courier New"/>
              </a:rPr>
              <a:t>LTV (Customer Lifetime Value)</a:t>
            </a:r>
            <a:r>
              <a:rPr lang="pt-PT">
                <a:solidFill>
                  <a:schemeClr val="dk1"/>
                </a:solidFill>
                <a:latin typeface="Roboto"/>
                <a:ea typeface="Roboto"/>
                <a:cs typeface="Roboto"/>
                <a:sym typeface="Roboto"/>
              </a:rPr>
              <a:t>: the total revenue generated from that customer over their entire relationship with Freshippo. This includes purchases made through the app, in-store transactions, and any additional services or subscriptions.</a:t>
            </a:r>
            <a:endParaRPr>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r>
              <a:rPr lang="pt-PT" b="1">
                <a:solidFill>
                  <a:schemeClr val="dk1"/>
                </a:solidFill>
                <a:latin typeface="Lato"/>
                <a:ea typeface="Lato"/>
                <a:cs typeface="Lato"/>
                <a:sym typeface="Lato"/>
              </a:rPr>
              <a:t>KPIs:</a:t>
            </a:r>
            <a:br>
              <a:rPr lang="pt-PT">
                <a:solidFill>
                  <a:schemeClr val="dk1"/>
                </a:solidFill>
                <a:latin typeface="Lato"/>
                <a:ea typeface="Lato"/>
                <a:cs typeface="Lato"/>
                <a:sym typeface="Lato"/>
              </a:rPr>
            </a:br>
            <a:br>
              <a:rPr lang="pt-PT">
                <a:solidFill>
                  <a:schemeClr val="dk1"/>
                </a:solidFill>
                <a:latin typeface="Lato"/>
                <a:ea typeface="Lato"/>
                <a:cs typeface="Lato"/>
                <a:sym typeface="Lato"/>
              </a:rPr>
            </a:br>
            <a:r>
              <a:rPr lang="pt-PT">
                <a:solidFill>
                  <a:srgbClr val="333333"/>
                </a:solidFill>
                <a:latin typeface="Roboto"/>
                <a:ea typeface="Roboto"/>
                <a:cs typeface="Roboto"/>
                <a:sym typeface="Roboto"/>
              </a:rPr>
              <a:t>Online transactions should be greater from offline transactions.</a:t>
            </a:r>
            <a:endParaRPr>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Each store should generate more than 5000 orders per day online.</a:t>
            </a:r>
            <a:endParaRPr>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Freshippo app should survive independently without support from other online trafic.</a:t>
            </a:r>
            <a:endParaRPr>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Stores should offer 30-minute delivery keeping logistics costs under control.</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endParaRPr sz="1200">
              <a:solidFill>
                <a:srgbClr val="333333"/>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c3a42b2ea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c3a42b2ea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0"/>
              </a:spcAft>
              <a:buClr>
                <a:schemeClr val="dk1"/>
              </a:buClr>
              <a:buSzPts val="1100"/>
              <a:buFont typeface="Arial"/>
              <a:buNone/>
            </a:pPr>
            <a:r>
              <a:rPr lang="pt-PT" b="1">
                <a:solidFill>
                  <a:srgbClr val="333333"/>
                </a:solidFill>
                <a:latin typeface="Roboto"/>
                <a:ea typeface="Roboto"/>
                <a:cs typeface="Roboto"/>
                <a:sym typeface="Roboto"/>
              </a:rPr>
              <a:t>Revenue Streams</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pt-PT">
                <a:solidFill>
                  <a:srgbClr val="333333"/>
                </a:solidFill>
                <a:latin typeface="Roboto"/>
                <a:ea typeface="Roboto"/>
                <a:cs typeface="Roboto"/>
                <a:sym typeface="Roboto"/>
              </a:rPr>
              <a:t>Revenue streams are derived from various sources, including subscription models, direct purchases through the app, and sales of fresh products both online and in-store. Sales projections and market models are used to estimate revenue based on the target market and pricing models.</a:t>
            </a:r>
            <a:endParaRPr>
              <a:solidFill>
                <a:srgbClr val="333333"/>
              </a:solidFill>
              <a:latin typeface="Roboto"/>
              <a:ea typeface="Roboto"/>
              <a:cs typeface="Roboto"/>
              <a:sym typeface="Roboto"/>
            </a:endParaRPr>
          </a:p>
          <a:p>
            <a:pPr marL="457200" lvl="0" indent="-298450" algn="l" rtl="0">
              <a:lnSpc>
                <a:spcPct val="115000"/>
              </a:lnSpc>
              <a:spcBef>
                <a:spcPts val="120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Revenue model / Pricing model</a:t>
            </a:r>
            <a:r>
              <a:rPr lang="pt-PT">
                <a:solidFill>
                  <a:srgbClr val="333333"/>
                </a:solidFill>
                <a:latin typeface="Roboto"/>
                <a:ea typeface="Roboto"/>
                <a:cs typeface="Roboto"/>
                <a:sym typeface="Roboto"/>
              </a:rPr>
              <a:t>: generates revenue through online and offline transactions. Pricing strategies are based on competitive analysis and customer demand, ensuring profitability;</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Payment flow</a:t>
            </a:r>
            <a:r>
              <a:rPr lang="pt-PT">
                <a:solidFill>
                  <a:srgbClr val="333333"/>
                </a:solidFill>
                <a:latin typeface="Roboto"/>
                <a:ea typeface="Roboto"/>
                <a:cs typeface="Roboto"/>
                <a:sym typeface="Roboto"/>
              </a:rPr>
              <a:t>: Customers make payments via Alipay or other digital methods, both online and in-store;</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Market model</a:t>
            </a:r>
            <a:r>
              <a:rPr lang="pt-PT">
                <a:solidFill>
                  <a:srgbClr val="333333"/>
                </a:solidFill>
                <a:latin typeface="Roboto"/>
                <a:ea typeface="Roboto"/>
                <a:cs typeface="Roboto"/>
                <a:sym typeface="Roboto"/>
              </a:rPr>
              <a:t>: Integration of online and offline channels for a seamless shopping experience. User data can be used for recommendations or sending promotions to specific users;</a:t>
            </a:r>
            <a:endParaRPr>
              <a:solidFill>
                <a:srgbClr val="333333"/>
              </a:solidFill>
              <a:latin typeface="Roboto"/>
              <a:ea typeface="Roboto"/>
              <a:cs typeface="Roboto"/>
              <a:sym typeface="Roboto"/>
            </a:endParaRPr>
          </a:p>
          <a:p>
            <a:pPr marL="0" lvl="0" indent="0" algn="l" rtl="0">
              <a:lnSpc>
                <a:spcPct val="125000"/>
              </a:lnSpc>
              <a:spcBef>
                <a:spcPts val="1800"/>
              </a:spcBef>
              <a:spcAft>
                <a:spcPts val="0"/>
              </a:spcAft>
              <a:buNone/>
            </a:pPr>
            <a:r>
              <a:rPr lang="pt-PT" b="1">
                <a:solidFill>
                  <a:srgbClr val="333333"/>
                </a:solidFill>
                <a:latin typeface="Roboto"/>
                <a:ea typeface="Roboto"/>
                <a:cs typeface="Roboto"/>
                <a:sym typeface="Roboto"/>
              </a:rPr>
              <a:t>Alibaba Group</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Provides crucial technological infrastructure, including cloud computing and big data analytics. RT-Mart - Hexioma Stores.</a:t>
            </a:r>
            <a:endParaRPr>
              <a:solidFill>
                <a:srgbClr val="333333"/>
              </a:solidFill>
              <a:latin typeface="Roboto"/>
              <a:ea typeface="Roboto"/>
              <a:cs typeface="Roboto"/>
              <a:sym typeface="Roboto"/>
            </a:endParaRPr>
          </a:p>
          <a:p>
            <a:pPr marL="0" marR="38100" lvl="0" indent="190500" algn="l" rtl="0">
              <a:spcBef>
                <a:spcPts val="1800"/>
              </a:spcBef>
              <a:spcAft>
                <a:spcPts val="0"/>
              </a:spcAft>
              <a:buNone/>
            </a:pPr>
            <a:r>
              <a:rPr lang="pt-PT" b="1">
                <a:solidFill>
                  <a:srgbClr val="333333"/>
                </a:solidFill>
                <a:latin typeface="Roboto"/>
                <a:ea typeface="Roboto"/>
                <a:cs typeface="Roboto"/>
                <a:sym typeface="Roboto"/>
              </a:rPr>
              <a:t>Local Farms and Suppliers</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Ensures a steady supply of fresh produce and supports Freshippo's commitment to quality. Risks of supply fluctuations and negotiation costs with suppliers.</a:t>
            </a:r>
            <a:endParaRPr>
              <a:solidFill>
                <a:srgbClr val="333333"/>
              </a:solidFill>
              <a:latin typeface="Roboto"/>
              <a:ea typeface="Roboto"/>
              <a:cs typeface="Roboto"/>
              <a:sym typeface="Roboto"/>
            </a:endParaRPr>
          </a:p>
          <a:p>
            <a:pPr marL="0" marR="38100" lvl="0" indent="190500" algn="l" rtl="0">
              <a:spcBef>
                <a:spcPts val="1800"/>
              </a:spcBef>
              <a:spcAft>
                <a:spcPts val="0"/>
              </a:spcAft>
              <a:buNone/>
            </a:pPr>
            <a:r>
              <a:rPr lang="pt-PT" b="1">
                <a:solidFill>
                  <a:srgbClr val="333333"/>
                </a:solidFill>
                <a:latin typeface="Roboto"/>
                <a:ea typeface="Roboto"/>
                <a:cs typeface="Roboto"/>
                <a:sym typeface="Roboto"/>
              </a:rPr>
              <a:t>Third-Party Brands</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Expands product offerings and caters to diverse customer preferences. Risks related to product quality and costs associated with onboarding new brands.</a:t>
            </a:r>
            <a:endParaRPr>
              <a:solidFill>
                <a:srgbClr val="333333"/>
              </a:solidFill>
              <a:latin typeface="Roboto"/>
              <a:ea typeface="Roboto"/>
              <a:cs typeface="Roboto"/>
              <a:sym typeface="Roboto"/>
            </a:endParaRPr>
          </a:p>
          <a:p>
            <a:pPr marL="0" marR="38100" lvl="0" indent="190500" algn="l" rtl="0">
              <a:spcBef>
                <a:spcPts val="1800"/>
              </a:spcBef>
              <a:spcAft>
                <a:spcPts val="0"/>
              </a:spcAft>
              <a:buNone/>
            </a:pPr>
            <a:r>
              <a:rPr lang="pt-PT" b="1">
                <a:solidFill>
                  <a:srgbClr val="333333"/>
                </a:solidFill>
                <a:latin typeface="Roboto"/>
                <a:ea typeface="Roboto"/>
                <a:cs typeface="Roboto"/>
                <a:sym typeface="Roboto"/>
              </a:rPr>
              <a:t>Logistics and Delivery Partners</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Facilitates efficient order fulfillment and timely delivery services. Risks of delivery delays and costs associated with logistics services.</a:t>
            </a:r>
            <a:endParaRPr>
              <a:solidFill>
                <a:srgbClr val="333333"/>
              </a:solidFill>
              <a:latin typeface="Roboto"/>
              <a:ea typeface="Roboto"/>
              <a:cs typeface="Roboto"/>
              <a:sym typeface="Roboto"/>
            </a:endParaRPr>
          </a:p>
          <a:p>
            <a:pPr marL="0" marR="38100" lvl="0" indent="190500" algn="l" rtl="0">
              <a:spcBef>
                <a:spcPts val="1800"/>
              </a:spcBef>
              <a:spcAft>
                <a:spcPts val="0"/>
              </a:spcAft>
              <a:buNone/>
            </a:pPr>
            <a:r>
              <a:rPr lang="pt-PT" b="1">
                <a:solidFill>
                  <a:srgbClr val="333333"/>
                </a:solidFill>
                <a:latin typeface="Roboto"/>
                <a:ea typeface="Roboto"/>
                <a:cs typeface="Roboto"/>
                <a:sym typeface="Roboto"/>
              </a:rPr>
              <a:t>Technology Providers</a:t>
            </a:r>
            <a:endParaRPr b="1">
              <a:solidFill>
                <a:srgbClr val="333333"/>
              </a:solidFill>
              <a:latin typeface="Roboto"/>
              <a:ea typeface="Roboto"/>
              <a:cs typeface="Roboto"/>
              <a:sym typeface="Roboto"/>
            </a:endParaRPr>
          </a:p>
          <a:p>
            <a:pPr marL="0" lvl="0" indent="0" algn="l" rtl="0">
              <a:lnSpc>
                <a:spcPct val="115000"/>
              </a:lnSpc>
              <a:spcBef>
                <a:spcPts val="1200"/>
              </a:spcBef>
              <a:spcAft>
                <a:spcPts val="0"/>
              </a:spcAft>
              <a:buNone/>
            </a:pPr>
            <a:r>
              <a:rPr lang="pt-PT">
                <a:solidFill>
                  <a:srgbClr val="333333"/>
                </a:solidFill>
                <a:latin typeface="Roboto"/>
                <a:ea typeface="Roboto"/>
                <a:cs typeface="Roboto"/>
                <a:sym typeface="Roboto"/>
              </a:rPr>
              <a:t>Provides specialized tools for operations, data analytics, and customer engagement. Risks of technological glitches and costs related to subscription fees or customization expenses.</a:t>
            </a:r>
            <a:r>
              <a:rPr lang="pt-PT" b="1">
                <a:solidFill>
                  <a:srgbClr val="333333"/>
                </a:solidFill>
                <a:latin typeface="Roboto"/>
                <a:ea typeface="Roboto"/>
                <a:cs typeface="Roboto"/>
                <a:sym typeface="Roboto"/>
              </a:rPr>
              <a:t> </a:t>
            </a:r>
            <a:r>
              <a:rPr lang="pt-PT">
                <a:solidFill>
                  <a:srgbClr val="333333"/>
                </a:solidFill>
                <a:latin typeface="Roboto"/>
                <a:ea typeface="Roboto"/>
                <a:cs typeface="Roboto"/>
                <a:sym typeface="Roboto"/>
              </a:rPr>
              <a:t>These entities help Freeshippo to buy the ideal buildings by the lowest price possible.</a:t>
            </a:r>
            <a:endParaRPr>
              <a:solidFill>
                <a:srgbClr val="333333"/>
              </a:solidFill>
              <a:latin typeface="Roboto"/>
              <a:ea typeface="Roboto"/>
              <a:cs typeface="Roboto"/>
              <a:sym typeface="Roboto"/>
            </a:endParaRPr>
          </a:p>
          <a:p>
            <a:pPr marL="0" lvl="0" indent="0" algn="l" rtl="0">
              <a:lnSpc>
                <a:spcPct val="125000"/>
              </a:lnSpc>
              <a:spcBef>
                <a:spcPts val="1800"/>
              </a:spcBef>
              <a:spcAft>
                <a:spcPts val="0"/>
              </a:spcAft>
              <a:buClr>
                <a:schemeClr val="dk1"/>
              </a:buClr>
              <a:buSzPts val="1100"/>
              <a:buFont typeface="Arial"/>
              <a:buNone/>
            </a:pPr>
            <a:r>
              <a:rPr lang="pt-PT" b="1">
                <a:solidFill>
                  <a:srgbClr val="333333"/>
                </a:solidFill>
                <a:latin typeface="Roboto"/>
                <a:ea typeface="Roboto"/>
                <a:cs typeface="Roboto"/>
                <a:sym typeface="Roboto"/>
              </a:rPr>
              <a:t>Key Activities</a:t>
            </a:r>
            <a:endParaRPr b="1">
              <a:solidFill>
                <a:srgbClr val="333333"/>
              </a:solidFill>
              <a:latin typeface="Roboto"/>
              <a:ea typeface="Roboto"/>
              <a:cs typeface="Roboto"/>
              <a:sym typeface="Roboto"/>
            </a:endParaRPr>
          </a:p>
          <a:p>
            <a:pPr marL="457200" lvl="0" indent="-298450" algn="l" rtl="0">
              <a:lnSpc>
                <a:spcPct val="115000"/>
              </a:lnSpc>
              <a:spcBef>
                <a:spcPts val="120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Operations Management</a:t>
            </a:r>
            <a:r>
              <a:rPr lang="pt-PT">
                <a:solidFill>
                  <a:srgbClr val="333333"/>
                </a:solidFill>
                <a:latin typeface="Roboto"/>
                <a:ea typeface="Roboto"/>
                <a:cs typeface="Roboto"/>
                <a:sym typeface="Roboto"/>
              </a:rPr>
              <a:t>: management of physical stores, including inventory replenishment, product shelving, and customer service, ensuring smooth day-to-day operations;</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Order Fulfillment</a:t>
            </a:r>
            <a:r>
              <a:rPr lang="pt-PT">
                <a:solidFill>
                  <a:srgbClr val="333333"/>
                </a:solidFill>
                <a:latin typeface="Roboto"/>
                <a:ea typeface="Roboto"/>
                <a:cs typeface="Roboto"/>
                <a:sym typeface="Roboto"/>
              </a:rPr>
              <a:t>: times, and so on, activities</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Supply Chain Management</a:t>
            </a:r>
            <a:r>
              <a:rPr lang="pt-PT">
                <a:solidFill>
                  <a:srgbClr val="333333"/>
                </a:solidFill>
                <a:latin typeface="Roboto"/>
                <a:ea typeface="Roboto"/>
                <a:cs typeface="Roboto"/>
                <a:sym typeface="Roboto"/>
              </a:rPr>
              <a:t>: coordination with suppliers, farms, and logistics partners to ensure a steady supply of products, timely deliveries, and optimal inventory levels across stores.</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Technology Integration</a:t>
            </a:r>
            <a:r>
              <a:rPr lang="pt-PT">
                <a:solidFill>
                  <a:srgbClr val="333333"/>
                </a:solidFill>
                <a:latin typeface="Roboto"/>
                <a:ea typeface="Roboto"/>
                <a:cs typeface="Roboto"/>
                <a:sym typeface="Roboto"/>
              </a:rPr>
              <a:t>: implementation and optimization of technology solutions for online platforms, data analytics, and automation of stock processes;</a:t>
            </a:r>
            <a:endParaRPr>
              <a:solidFill>
                <a:srgbClr val="333333"/>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c3a42b2ea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c3a42b2ea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0"/>
              </a:spcAft>
              <a:buClr>
                <a:schemeClr val="dk1"/>
              </a:buClr>
              <a:buSzPts val="1100"/>
              <a:buFont typeface="Arial"/>
              <a:buNone/>
            </a:pPr>
            <a:r>
              <a:rPr lang="pt-PT" b="1">
                <a:solidFill>
                  <a:srgbClr val="333333"/>
                </a:solidFill>
                <a:latin typeface="Roboto"/>
                <a:ea typeface="Roboto"/>
                <a:cs typeface="Roboto"/>
                <a:sym typeface="Roboto"/>
              </a:rPr>
              <a:t>Key Resources</a:t>
            </a:r>
            <a:endParaRPr b="1">
              <a:solidFill>
                <a:srgbClr val="333333"/>
              </a:solidFill>
              <a:latin typeface="Roboto"/>
              <a:ea typeface="Roboto"/>
              <a:cs typeface="Roboto"/>
              <a:sym typeface="Roboto"/>
            </a:endParaRPr>
          </a:p>
          <a:p>
            <a:pPr marL="457200" lvl="0" indent="-298450" algn="l" rtl="0">
              <a:lnSpc>
                <a:spcPct val="115000"/>
              </a:lnSpc>
              <a:spcBef>
                <a:spcPts val="120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Technological Infrastructure</a:t>
            </a:r>
            <a:r>
              <a:rPr lang="pt-PT">
                <a:solidFill>
                  <a:srgbClr val="333333"/>
                </a:solidFill>
                <a:latin typeface="Roboto"/>
                <a:ea typeface="Roboto"/>
                <a:cs typeface="Roboto"/>
                <a:sym typeface="Roboto"/>
              </a:rPr>
              <a:t>: AliBaba Cloud Computing, Big Data, Freshippo App;</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Physical Stores</a:t>
            </a:r>
            <a:r>
              <a:rPr lang="pt-PT">
                <a:solidFill>
                  <a:srgbClr val="333333"/>
                </a:solidFill>
                <a:latin typeface="Roboto"/>
                <a:ea typeface="Roboto"/>
                <a:cs typeface="Roboto"/>
                <a:sym typeface="Roboto"/>
              </a:rPr>
              <a:t>;</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Supply Chain Network</a:t>
            </a:r>
            <a:r>
              <a:rPr lang="pt-PT">
                <a:solidFill>
                  <a:srgbClr val="333333"/>
                </a:solidFill>
                <a:latin typeface="Roboto"/>
                <a:ea typeface="Roboto"/>
                <a:cs typeface="Roboto"/>
                <a:sym typeface="Roboto"/>
              </a:rPr>
              <a:t>: with local farms, suppliers, and logistics partners for sourcing fresh produce, products, and efficient delivery services to stores and customers;</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Human Resources</a:t>
            </a:r>
            <a:r>
              <a:rPr lang="pt-PT">
                <a:solidFill>
                  <a:srgbClr val="333333"/>
                </a:solidFill>
                <a:latin typeface="Roboto"/>
                <a:ea typeface="Roboto"/>
                <a:cs typeface="Roboto"/>
                <a:sym typeface="Roboto"/>
              </a:rPr>
              <a:t>: Workers of all the stores and software engineers;</a:t>
            </a:r>
            <a:endParaRPr>
              <a:solidFill>
                <a:srgbClr val="333333"/>
              </a:solidFill>
              <a:latin typeface="Roboto"/>
              <a:ea typeface="Roboto"/>
              <a:cs typeface="Roboto"/>
              <a:sym typeface="Roboto"/>
            </a:endParaRPr>
          </a:p>
          <a:p>
            <a:pPr marL="0" marR="38100" lvl="0" indent="190500" algn="l" rtl="0">
              <a:spcBef>
                <a:spcPts val="1800"/>
              </a:spcBef>
              <a:spcAft>
                <a:spcPts val="0"/>
              </a:spcAft>
              <a:buClr>
                <a:schemeClr val="dk1"/>
              </a:buClr>
              <a:buSzPts val="1100"/>
              <a:buFont typeface="Arial"/>
              <a:buNone/>
            </a:pPr>
            <a:r>
              <a:rPr lang="pt-PT" b="1">
                <a:solidFill>
                  <a:srgbClr val="333333"/>
                </a:solidFill>
                <a:latin typeface="Roboto"/>
                <a:ea typeface="Roboto"/>
                <a:cs typeface="Roboto"/>
                <a:sym typeface="Roboto"/>
              </a:rPr>
              <a:t>Cost Structure</a:t>
            </a:r>
            <a:endParaRPr b="1">
              <a:solidFill>
                <a:srgbClr val="333333"/>
              </a:solidFill>
              <a:latin typeface="Roboto"/>
              <a:ea typeface="Roboto"/>
              <a:cs typeface="Roboto"/>
              <a:sym typeface="Roboto"/>
            </a:endParaRPr>
          </a:p>
          <a:p>
            <a:pPr marL="457200" lvl="0" indent="-298450" algn="l" rtl="0">
              <a:lnSpc>
                <a:spcPct val="115000"/>
              </a:lnSpc>
              <a:spcBef>
                <a:spcPts val="120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Technology Infrastructure Maintenance</a:t>
            </a:r>
            <a:r>
              <a:rPr lang="pt-PT">
                <a:solidFill>
                  <a:srgbClr val="333333"/>
                </a:solidFill>
                <a:latin typeface="Roboto"/>
                <a:ea typeface="Roboto"/>
                <a:cs typeface="Roboto"/>
                <a:sym typeface="Roboto"/>
              </a:rPr>
              <a:t>: maintenance of its technology infrastructure, covering expenses for mobile internet, cloud computing, big data analytics, and artificial intelligence systems;</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Logistics Optimization Costs</a:t>
            </a:r>
            <a:r>
              <a:rPr lang="pt-PT">
                <a:solidFill>
                  <a:srgbClr val="333333"/>
                </a:solidFill>
                <a:latin typeface="Roboto"/>
                <a:ea typeface="Roboto"/>
                <a:cs typeface="Roboto"/>
                <a:sym typeface="Roboto"/>
              </a:rPr>
              <a:t>: Significant funds are dedicated to optimizing logistics operations, encompassing transportation, warehousing, order processing, packaging, and fast delivery;</a:t>
            </a:r>
            <a:endParaRPr>
              <a:solidFill>
                <a:srgbClr val="333333"/>
              </a:solidFill>
              <a:latin typeface="Roboto"/>
              <a:ea typeface="Roboto"/>
              <a:cs typeface="Roboto"/>
              <a:sym typeface="Roboto"/>
            </a:endParaRPr>
          </a:p>
          <a:p>
            <a:pPr marL="457200" lvl="0" indent="-298450" algn="l" rtl="0">
              <a:lnSpc>
                <a:spcPct val="115000"/>
              </a:lnSpc>
              <a:spcBef>
                <a:spcPts val="0"/>
              </a:spcBef>
              <a:spcAft>
                <a:spcPts val="0"/>
              </a:spcAft>
              <a:buClr>
                <a:srgbClr val="333333"/>
              </a:buClr>
              <a:buSzPts val="1100"/>
              <a:buFont typeface="Roboto"/>
              <a:buChar char="●"/>
            </a:pPr>
            <a:r>
              <a:rPr lang="pt-PT">
                <a:solidFill>
                  <a:srgbClr val="333333"/>
                </a:solidFill>
                <a:latin typeface="Courier New"/>
                <a:ea typeface="Courier New"/>
                <a:cs typeface="Courier New"/>
                <a:sym typeface="Courier New"/>
              </a:rPr>
              <a:t>Marketing Cost</a:t>
            </a:r>
            <a:r>
              <a:rPr lang="pt-PT">
                <a:solidFill>
                  <a:srgbClr val="333333"/>
                </a:solidFill>
                <a:latin typeface="Roboto"/>
                <a:ea typeface="Roboto"/>
                <a:cs typeface="Roboto"/>
                <a:sym typeface="Roboto"/>
              </a:rPr>
              <a:t>: Funds to promote app via advertising in multiple channels - social media.</a:t>
            </a:r>
            <a:endParaRPr>
              <a:solidFill>
                <a:srgbClr val="333333"/>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P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24175" y="1195725"/>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Freshippo</a:t>
            </a:r>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692675" y="3085425"/>
            <a:ext cx="44364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dirty="0" err="1"/>
              <a:t>Members</a:t>
            </a:r>
            <a:endParaRPr dirty="0"/>
          </a:p>
          <a:p>
            <a:pPr marL="457200" lvl="0" indent="0" algn="l" rtl="0">
              <a:spcBef>
                <a:spcPts val="0"/>
              </a:spcBef>
              <a:spcAft>
                <a:spcPts val="0"/>
              </a:spcAft>
              <a:buNone/>
            </a:pPr>
            <a:r>
              <a:rPr lang="pt-PT" dirty="0"/>
              <a:t>André Costa                    up201905916@fe.up.pt</a:t>
            </a:r>
            <a:endParaRPr dirty="0"/>
          </a:p>
          <a:p>
            <a:pPr marL="457200" lvl="0" indent="0" algn="l" rtl="0">
              <a:spcBef>
                <a:spcPts val="0"/>
              </a:spcBef>
              <a:spcAft>
                <a:spcPts val="0"/>
              </a:spcAft>
              <a:buNone/>
            </a:pPr>
            <a:r>
              <a:rPr lang="pt-PT" dirty="0"/>
              <a:t>Emanuel Gestosa            up202005485@fe.up.pt</a:t>
            </a:r>
            <a:endParaRPr dirty="0"/>
          </a:p>
          <a:p>
            <a:pPr marL="457200" lvl="0" indent="0" algn="l" rtl="0">
              <a:spcBef>
                <a:spcPts val="0"/>
              </a:spcBef>
              <a:spcAft>
                <a:spcPts val="0"/>
              </a:spcAft>
              <a:buNone/>
            </a:pPr>
            <a:r>
              <a:rPr lang="pt-PT" dirty="0"/>
              <a:t>Fábio Sá                           up202007658@fe.up.pt</a:t>
            </a:r>
            <a:endParaRPr dirty="0"/>
          </a:p>
          <a:p>
            <a:pPr marL="457200" lvl="0" indent="0" algn="l" rtl="0">
              <a:spcBef>
                <a:spcPts val="0"/>
              </a:spcBef>
              <a:spcAft>
                <a:spcPts val="0"/>
              </a:spcAft>
              <a:buNone/>
            </a:pPr>
            <a:r>
              <a:rPr lang="pt-PT" dirty="0"/>
              <a:t>José Gaspar                     up202008561@fe.up.pt</a:t>
            </a:r>
            <a:endParaRPr dirty="0"/>
          </a:p>
          <a:p>
            <a:pPr marL="457200" lvl="0" indent="0" algn="l" rtl="0">
              <a:spcBef>
                <a:spcPts val="0"/>
              </a:spcBef>
              <a:spcAft>
                <a:spcPts val="0"/>
              </a:spcAft>
              <a:buNone/>
            </a:pPr>
            <a:r>
              <a:rPr lang="pt-PT" dirty="0"/>
              <a:t>Lourenço Gonçalves       up202004816@fe.up.pt</a:t>
            </a:r>
            <a:endParaRPr dirty="0"/>
          </a:p>
          <a:p>
            <a:pPr marL="0" lvl="0" indent="0" algn="l" rtl="0">
              <a:spcBef>
                <a:spcPts val="0"/>
              </a:spcBef>
              <a:spcAft>
                <a:spcPts val="0"/>
              </a:spcAft>
              <a:buNone/>
            </a:pPr>
            <a:r>
              <a:rPr lang="pt-PT" dirty="0"/>
              <a:t>MEIC07 – G43</a:t>
            </a:r>
            <a:endParaRPr dirty="0"/>
          </a:p>
        </p:txBody>
      </p:sp>
      <p:pic>
        <p:nvPicPr>
          <p:cNvPr id="136" name="Google Shape;136;p13"/>
          <p:cNvPicPr preferRelativeResize="0"/>
          <p:nvPr/>
        </p:nvPicPr>
        <p:blipFill>
          <a:blip r:embed="rId3">
            <a:alphaModFix/>
          </a:blip>
          <a:stretch>
            <a:fillRect/>
          </a:stretch>
        </p:blipFill>
        <p:spPr>
          <a:xfrm>
            <a:off x="6210925" y="2272375"/>
            <a:ext cx="2330750" cy="233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1297500" y="1243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PT" sz="1560"/>
              <a:t>How did data and emerging technologies drive the innovative business model of Freshippo and the dynamics that were created based on the data-driven competences resulting from those technologies?</a:t>
            </a:r>
            <a:endParaRPr sz="1560"/>
          </a:p>
          <a:p>
            <a:pPr marL="0" lvl="0" indent="0" algn="l" rtl="0">
              <a:spcBef>
                <a:spcPts val="0"/>
              </a:spcBef>
              <a:spcAft>
                <a:spcPts val="0"/>
              </a:spcAft>
              <a:buSzPts val="990"/>
              <a:buNone/>
            </a:pPr>
            <a:endParaRPr sz="1560"/>
          </a:p>
        </p:txBody>
      </p:sp>
      <p:pic>
        <p:nvPicPr>
          <p:cNvPr id="295" name="Google Shape;295;p22"/>
          <p:cNvPicPr preferRelativeResize="0"/>
          <p:nvPr/>
        </p:nvPicPr>
        <p:blipFill>
          <a:blip r:embed="rId3">
            <a:alphaModFix/>
          </a:blip>
          <a:stretch>
            <a:fillRect/>
          </a:stretch>
        </p:blipFill>
        <p:spPr>
          <a:xfrm>
            <a:off x="3320199" y="3411466"/>
            <a:ext cx="367416" cy="367416"/>
          </a:xfrm>
          <a:prstGeom prst="rect">
            <a:avLst/>
          </a:prstGeom>
          <a:noFill/>
          <a:ln>
            <a:noFill/>
          </a:ln>
        </p:spPr>
      </p:pic>
      <p:pic>
        <p:nvPicPr>
          <p:cNvPr id="296" name="Google Shape;296;p22"/>
          <p:cNvPicPr preferRelativeResize="0"/>
          <p:nvPr/>
        </p:nvPicPr>
        <p:blipFill>
          <a:blip r:embed="rId4">
            <a:alphaModFix/>
          </a:blip>
          <a:stretch>
            <a:fillRect/>
          </a:stretch>
        </p:blipFill>
        <p:spPr>
          <a:xfrm>
            <a:off x="2543762" y="3373075"/>
            <a:ext cx="444200" cy="444200"/>
          </a:xfrm>
          <a:prstGeom prst="rect">
            <a:avLst/>
          </a:prstGeom>
          <a:noFill/>
          <a:ln>
            <a:noFill/>
          </a:ln>
          <a:effectLst>
            <a:reflection endPos="30000" dist="38100" dir="5400000" fadeDir="5400012" sy="-100000" algn="bl" rotWithShape="0"/>
          </a:effectLst>
        </p:spPr>
      </p:pic>
      <p:pic>
        <p:nvPicPr>
          <p:cNvPr id="297" name="Google Shape;297;p22"/>
          <p:cNvPicPr preferRelativeResize="0"/>
          <p:nvPr/>
        </p:nvPicPr>
        <p:blipFill>
          <a:blip r:embed="rId5">
            <a:alphaModFix/>
          </a:blip>
          <a:stretch>
            <a:fillRect/>
          </a:stretch>
        </p:blipFill>
        <p:spPr>
          <a:xfrm>
            <a:off x="2987962" y="3523838"/>
            <a:ext cx="242309" cy="215393"/>
          </a:xfrm>
          <a:prstGeom prst="rect">
            <a:avLst/>
          </a:prstGeom>
          <a:noFill/>
          <a:ln>
            <a:noFill/>
          </a:ln>
        </p:spPr>
      </p:pic>
      <p:pic>
        <p:nvPicPr>
          <p:cNvPr id="298" name="Google Shape;298;p22"/>
          <p:cNvPicPr preferRelativeResize="0"/>
          <p:nvPr/>
        </p:nvPicPr>
        <p:blipFill>
          <a:blip r:embed="rId6">
            <a:alphaModFix/>
          </a:blip>
          <a:stretch>
            <a:fillRect/>
          </a:stretch>
        </p:blipFill>
        <p:spPr>
          <a:xfrm>
            <a:off x="4983396" y="3442947"/>
            <a:ext cx="367417" cy="367417"/>
          </a:xfrm>
          <a:prstGeom prst="rect">
            <a:avLst/>
          </a:prstGeom>
          <a:noFill/>
          <a:ln>
            <a:noFill/>
          </a:ln>
        </p:spPr>
      </p:pic>
      <p:pic>
        <p:nvPicPr>
          <p:cNvPr id="299" name="Google Shape;299;p22"/>
          <p:cNvPicPr preferRelativeResize="0"/>
          <p:nvPr/>
        </p:nvPicPr>
        <p:blipFill>
          <a:blip r:embed="rId7">
            <a:alphaModFix/>
          </a:blip>
          <a:stretch>
            <a:fillRect/>
          </a:stretch>
        </p:blipFill>
        <p:spPr>
          <a:xfrm>
            <a:off x="4665845" y="3487478"/>
            <a:ext cx="278357" cy="278357"/>
          </a:xfrm>
          <a:prstGeom prst="rect">
            <a:avLst/>
          </a:prstGeom>
          <a:noFill/>
          <a:ln>
            <a:noFill/>
          </a:ln>
        </p:spPr>
      </p:pic>
      <p:pic>
        <p:nvPicPr>
          <p:cNvPr id="300" name="Google Shape;300;p22"/>
          <p:cNvPicPr preferRelativeResize="0"/>
          <p:nvPr/>
        </p:nvPicPr>
        <p:blipFill>
          <a:blip r:embed="rId4">
            <a:alphaModFix/>
          </a:blip>
          <a:stretch>
            <a:fillRect/>
          </a:stretch>
        </p:blipFill>
        <p:spPr>
          <a:xfrm>
            <a:off x="4221646" y="3373075"/>
            <a:ext cx="444200" cy="444200"/>
          </a:xfrm>
          <a:prstGeom prst="rect">
            <a:avLst/>
          </a:prstGeom>
          <a:noFill/>
          <a:ln>
            <a:noFill/>
          </a:ln>
          <a:effectLst>
            <a:reflection endPos="30000" dist="38100" dir="5400000" fadeDir="5400012" sy="-100000" algn="bl" rotWithShape="0"/>
          </a:effectLst>
        </p:spPr>
      </p:pic>
      <p:cxnSp>
        <p:nvCxnSpPr>
          <p:cNvPr id="301" name="Google Shape;301;p22"/>
          <p:cNvCxnSpPr>
            <a:stCxn id="295" idx="3"/>
            <a:endCxn id="300" idx="1"/>
          </p:cNvCxnSpPr>
          <p:nvPr/>
        </p:nvCxnSpPr>
        <p:spPr>
          <a:xfrm>
            <a:off x="3687615" y="3595174"/>
            <a:ext cx="534000" cy="0"/>
          </a:xfrm>
          <a:prstGeom prst="straightConnector1">
            <a:avLst/>
          </a:prstGeom>
          <a:noFill/>
          <a:ln w="9525" cap="flat" cmpd="sng">
            <a:solidFill>
              <a:schemeClr val="dk2"/>
            </a:solidFill>
            <a:prstDash val="solid"/>
            <a:round/>
            <a:headEnd type="none" w="med" len="med"/>
            <a:tailEnd type="triangle" w="med" len="med"/>
          </a:ln>
        </p:spPr>
      </p:cxnSp>
      <p:pic>
        <p:nvPicPr>
          <p:cNvPr id="302" name="Google Shape;302;p22"/>
          <p:cNvPicPr preferRelativeResize="0"/>
          <p:nvPr/>
        </p:nvPicPr>
        <p:blipFill>
          <a:blip r:embed="rId5">
            <a:alphaModFix/>
          </a:blip>
          <a:stretch>
            <a:fillRect/>
          </a:stretch>
        </p:blipFill>
        <p:spPr>
          <a:xfrm>
            <a:off x="5899530" y="3523838"/>
            <a:ext cx="242309" cy="215393"/>
          </a:xfrm>
          <a:prstGeom prst="rect">
            <a:avLst/>
          </a:prstGeom>
          <a:noFill/>
          <a:ln>
            <a:noFill/>
          </a:ln>
        </p:spPr>
      </p:pic>
      <p:pic>
        <p:nvPicPr>
          <p:cNvPr id="303" name="Google Shape;303;p22"/>
          <p:cNvPicPr preferRelativeResize="0"/>
          <p:nvPr/>
        </p:nvPicPr>
        <p:blipFill>
          <a:blip r:embed="rId8">
            <a:alphaModFix/>
          </a:blip>
          <a:stretch>
            <a:fillRect/>
          </a:stretch>
        </p:blipFill>
        <p:spPr>
          <a:xfrm flipH="1">
            <a:off x="6257687" y="3512801"/>
            <a:ext cx="534176" cy="237452"/>
          </a:xfrm>
          <a:prstGeom prst="rect">
            <a:avLst/>
          </a:prstGeom>
          <a:noFill/>
          <a:ln>
            <a:noFill/>
          </a:ln>
        </p:spPr>
      </p:pic>
      <p:pic>
        <p:nvPicPr>
          <p:cNvPr id="304" name="Google Shape;304;p22"/>
          <p:cNvPicPr preferRelativeResize="0"/>
          <p:nvPr/>
        </p:nvPicPr>
        <p:blipFill>
          <a:blip r:embed="rId9">
            <a:alphaModFix/>
          </a:blip>
          <a:stretch>
            <a:fillRect/>
          </a:stretch>
        </p:blipFill>
        <p:spPr>
          <a:xfrm>
            <a:off x="6854952" y="3474019"/>
            <a:ext cx="242312" cy="242312"/>
          </a:xfrm>
          <a:prstGeom prst="rect">
            <a:avLst/>
          </a:prstGeom>
          <a:noFill/>
          <a:ln>
            <a:noFill/>
          </a:ln>
        </p:spPr>
      </p:pic>
      <p:cxnSp>
        <p:nvCxnSpPr>
          <p:cNvPr id="305" name="Google Shape;305;p22"/>
          <p:cNvCxnSpPr>
            <a:stCxn id="298" idx="3"/>
            <a:endCxn id="302" idx="1"/>
          </p:cNvCxnSpPr>
          <p:nvPr/>
        </p:nvCxnSpPr>
        <p:spPr>
          <a:xfrm>
            <a:off x="5350813" y="3626656"/>
            <a:ext cx="548700" cy="4800"/>
          </a:xfrm>
          <a:prstGeom prst="straightConnector1">
            <a:avLst/>
          </a:prstGeom>
          <a:noFill/>
          <a:ln w="9525" cap="flat" cmpd="sng">
            <a:solidFill>
              <a:schemeClr val="dk2"/>
            </a:solidFill>
            <a:prstDash val="solid"/>
            <a:round/>
            <a:headEnd type="none" w="med" len="med"/>
            <a:tailEnd type="triangle" w="med" len="med"/>
          </a:ln>
        </p:spPr>
      </p:cxnSp>
      <p:sp>
        <p:nvSpPr>
          <p:cNvPr id="306" name="Google Shape;306;p22"/>
          <p:cNvSpPr txBox="1"/>
          <p:nvPr/>
        </p:nvSpPr>
        <p:spPr>
          <a:xfrm>
            <a:off x="2515863" y="3810375"/>
            <a:ext cx="11865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700">
                <a:solidFill>
                  <a:schemeClr val="lt1"/>
                </a:solidFill>
                <a:latin typeface="Lato"/>
                <a:ea typeface="Lato"/>
                <a:cs typeface="Lato"/>
                <a:sym typeface="Lato"/>
              </a:rPr>
              <a:t>Customer prefers to pick the groceries himself, so does his grocery shopping at a physical store</a:t>
            </a:r>
            <a:endParaRPr sz="700">
              <a:solidFill>
                <a:schemeClr val="lt1"/>
              </a:solidFill>
              <a:latin typeface="Lato"/>
              <a:ea typeface="Lato"/>
              <a:cs typeface="Lato"/>
              <a:sym typeface="Lato"/>
            </a:endParaRPr>
          </a:p>
        </p:txBody>
      </p:sp>
      <p:sp>
        <p:nvSpPr>
          <p:cNvPr id="307" name="Google Shape;307;p22"/>
          <p:cNvSpPr txBox="1"/>
          <p:nvPr/>
        </p:nvSpPr>
        <p:spPr>
          <a:xfrm>
            <a:off x="4211763" y="3817275"/>
            <a:ext cx="11865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700">
                <a:solidFill>
                  <a:schemeClr val="lt1"/>
                </a:solidFill>
                <a:latin typeface="Lato"/>
                <a:ea typeface="Lato"/>
                <a:cs typeface="Lato"/>
                <a:sym typeface="Lato"/>
              </a:rPr>
              <a:t>Customer pays for his groceries with the Freshippo app, but since he doesn’t want to carry them home, he scans a QR code to have them delivered</a:t>
            </a:r>
            <a:endParaRPr sz="700">
              <a:solidFill>
                <a:schemeClr val="lt1"/>
              </a:solidFill>
              <a:latin typeface="Lato"/>
              <a:ea typeface="Lato"/>
              <a:cs typeface="Lato"/>
              <a:sym typeface="Lato"/>
            </a:endParaRPr>
          </a:p>
        </p:txBody>
      </p:sp>
      <p:sp>
        <p:nvSpPr>
          <p:cNvPr id="308" name="Google Shape;308;p22"/>
          <p:cNvSpPr txBox="1"/>
          <p:nvPr/>
        </p:nvSpPr>
        <p:spPr>
          <a:xfrm>
            <a:off x="5931525" y="3817275"/>
            <a:ext cx="11865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700">
                <a:solidFill>
                  <a:schemeClr val="lt1"/>
                </a:solidFill>
                <a:latin typeface="Lato"/>
                <a:ea typeface="Lato"/>
                <a:cs typeface="Lato"/>
                <a:sym typeface="Lato"/>
              </a:rPr>
              <a:t>Freshippo handles the delivery of the customer’s groceries to his home</a:t>
            </a:r>
            <a:endParaRPr sz="700">
              <a:solidFill>
                <a:schemeClr val="lt1"/>
              </a:solidFill>
              <a:latin typeface="Lato"/>
              <a:ea typeface="Lato"/>
              <a:cs typeface="Lato"/>
              <a:sym typeface="Lato"/>
            </a:endParaRPr>
          </a:p>
        </p:txBody>
      </p:sp>
      <p:grpSp>
        <p:nvGrpSpPr>
          <p:cNvPr id="309" name="Google Shape;309;p22"/>
          <p:cNvGrpSpPr/>
          <p:nvPr/>
        </p:nvGrpSpPr>
        <p:grpSpPr>
          <a:xfrm>
            <a:off x="1070524" y="1249564"/>
            <a:ext cx="7300911" cy="1122886"/>
            <a:chOff x="710674" y="1323164"/>
            <a:chExt cx="7300911" cy="1122886"/>
          </a:xfrm>
        </p:grpSpPr>
        <p:sp>
          <p:nvSpPr>
            <p:cNvPr id="310" name="Google Shape;310;p22"/>
            <p:cNvSpPr txBox="1"/>
            <p:nvPr/>
          </p:nvSpPr>
          <p:spPr>
            <a:xfrm>
              <a:off x="710674" y="1816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Omnichannel experience </a:t>
              </a:r>
              <a:endParaRPr sz="2400">
                <a:solidFill>
                  <a:schemeClr val="lt1"/>
                </a:solidFill>
                <a:latin typeface="Roboto Medium"/>
                <a:ea typeface="Roboto Medium"/>
                <a:cs typeface="Roboto Medium"/>
                <a:sym typeface="Roboto Medium"/>
              </a:endParaRPr>
            </a:p>
          </p:txBody>
        </p:sp>
        <p:sp>
          <p:nvSpPr>
            <p:cNvPr id="311" name="Google Shape;311;p22"/>
            <p:cNvSpPr/>
            <p:nvPr/>
          </p:nvSpPr>
          <p:spPr>
            <a:xfrm>
              <a:off x="2789785" y="1323164"/>
              <a:ext cx="5221800" cy="731700"/>
            </a:xfrm>
            <a:prstGeom prst="roundRect">
              <a:avLst>
                <a:gd name="adj" fmla="val 16667"/>
              </a:avLst>
            </a:prstGeom>
            <a:solidFill>
              <a:srgbClr val="FF990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2" name="Google Shape;312;p22"/>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304800" algn="l" rtl="0">
                <a:lnSpc>
                  <a:spcPct val="115000"/>
                </a:lnSpc>
                <a:spcBef>
                  <a:spcPts val="0"/>
                </a:spcBef>
                <a:spcAft>
                  <a:spcPts val="0"/>
                </a:spcAft>
                <a:buClr>
                  <a:schemeClr val="dk1"/>
                </a:buClr>
                <a:buSzPts val="1200"/>
                <a:buFont typeface="Roboto"/>
                <a:buChar char="●"/>
              </a:pPr>
              <a:r>
                <a:rPr lang="pt-PT" sz="1200">
                  <a:solidFill>
                    <a:schemeClr val="dk1"/>
                  </a:solidFill>
                  <a:latin typeface="Roboto"/>
                  <a:ea typeface="Roboto"/>
                  <a:cs typeface="Roboto"/>
                  <a:sym typeface="Roboto"/>
                </a:rPr>
                <a:t>Existing commerce companies focused only on physical stores or online platforms (or offered both options, but they acted separately).</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rgbClr val="FFFFFF"/>
                </a:solidFill>
                <a:latin typeface="Roboto"/>
                <a:ea typeface="Roboto"/>
                <a:cs typeface="Roboto"/>
                <a:sym typeface="Roboto"/>
              </a:endParaRPr>
            </a:p>
          </p:txBody>
        </p:sp>
      </p:grpSp>
      <p:grpSp>
        <p:nvGrpSpPr>
          <p:cNvPr id="313" name="Google Shape;313;p22"/>
          <p:cNvGrpSpPr/>
          <p:nvPr/>
        </p:nvGrpSpPr>
        <p:grpSpPr>
          <a:xfrm>
            <a:off x="3149685" y="2133925"/>
            <a:ext cx="5221906" cy="731700"/>
            <a:chOff x="2789787" y="2207525"/>
            <a:chExt cx="4860300" cy="731700"/>
          </a:xfrm>
        </p:grpSpPr>
        <p:sp>
          <p:nvSpPr>
            <p:cNvPr id="314" name="Google Shape;314;p22"/>
            <p:cNvSpPr/>
            <p:nvPr/>
          </p:nvSpPr>
          <p:spPr>
            <a:xfrm>
              <a:off x="2789787" y="2207525"/>
              <a:ext cx="4860300" cy="731700"/>
            </a:xfrm>
            <a:prstGeom prst="roundRect">
              <a:avLst>
                <a:gd name="adj" fmla="val 16667"/>
              </a:avLst>
            </a:prstGeom>
            <a:solidFill>
              <a:srgbClr val="F9CB9C"/>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5" name="Google Shape;315;p22"/>
            <p:cNvSpPr txBox="1"/>
            <p:nvPr/>
          </p:nvSpPr>
          <p:spPr>
            <a:xfrm>
              <a:off x="2914382" y="2414100"/>
              <a:ext cx="4607400" cy="330600"/>
            </a:xfrm>
            <a:prstGeom prst="rect">
              <a:avLst/>
            </a:prstGeom>
            <a:solidFill>
              <a:srgbClr val="F9CB9C"/>
            </a:solidFill>
            <a:ln>
              <a:noFill/>
            </a:ln>
          </p:spPr>
          <p:txBody>
            <a:bodyPr spcFirstLastPara="1" wrap="square" lIns="91425" tIns="45700" rIns="91425" bIns="45700" anchor="ctr" anchorCtr="0">
              <a:noAutofit/>
            </a:bodyPr>
            <a:lstStyle/>
            <a:p>
              <a:pPr marL="457200" lvl="0" indent="-304800" algn="l" rtl="0">
                <a:lnSpc>
                  <a:spcPct val="115000"/>
                </a:lnSpc>
                <a:spcBef>
                  <a:spcPts val="0"/>
                </a:spcBef>
                <a:spcAft>
                  <a:spcPts val="0"/>
                </a:spcAft>
                <a:buClr>
                  <a:schemeClr val="dk1"/>
                </a:buClr>
                <a:buSzPts val="1200"/>
                <a:buFont typeface="Roboto"/>
                <a:buChar char="●"/>
              </a:pPr>
              <a:r>
                <a:rPr lang="pt-PT" sz="1200">
                  <a:solidFill>
                    <a:schemeClr val="dk1"/>
                  </a:solidFill>
                  <a:latin typeface="Roboto"/>
                  <a:ea typeface="Roboto"/>
                  <a:cs typeface="Roboto"/>
                  <a:sym typeface="Roboto"/>
                </a:rPr>
                <a:t>Freshippo merged the online and offline experiences into a single omnichannel experience.</a:t>
              </a:r>
              <a:endParaRPr sz="1200">
                <a:solidFill>
                  <a:schemeClr val="dk1"/>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3"/>
          <p:cNvSpPr txBox="1">
            <a:spLocks noGrp="1"/>
          </p:cNvSpPr>
          <p:nvPr>
            <p:ph type="title"/>
          </p:nvPr>
        </p:nvSpPr>
        <p:spPr>
          <a:xfrm>
            <a:off x="1297500" y="1243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PT"/>
              <a:t>Data and technologies</a:t>
            </a:r>
            <a:endParaRPr/>
          </a:p>
        </p:txBody>
      </p:sp>
      <p:grpSp>
        <p:nvGrpSpPr>
          <p:cNvPr id="321" name="Google Shape;321;p23"/>
          <p:cNvGrpSpPr/>
          <p:nvPr/>
        </p:nvGrpSpPr>
        <p:grpSpPr>
          <a:xfrm>
            <a:off x="434622" y="3323912"/>
            <a:ext cx="8124453" cy="1073486"/>
            <a:chOff x="710674" y="1323164"/>
            <a:chExt cx="7300911" cy="1073486"/>
          </a:xfrm>
        </p:grpSpPr>
        <p:sp>
          <p:nvSpPr>
            <p:cNvPr id="322" name="Google Shape;322;p23"/>
            <p:cNvSpPr txBox="1"/>
            <p:nvPr/>
          </p:nvSpPr>
          <p:spPr>
            <a:xfrm>
              <a:off x="710674" y="17669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Data-driven Store Formats</a:t>
              </a:r>
              <a:endParaRPr sz="2400">
                <a:solidFill>
                  <a:schemeClr val="lt1"/>
                </a:solidFill>
                <a:latin typeface="Roboto Medium"/>
                <a:ea typeface="Roboto Medium"/>
                <a:cs typeface="Roboto Medium"/>
                <a:sym typeface="Roboto Medium"/>
              </a:endParaRPr>
            </a:p>
          </p:txBody>
        </p:sp>
        <p:sp>
          <p:nvSpPr>
            <p:cNvPr id="323" name="Google Shape;323;p23"/>
            <p:cNvSpPr/>
            <p:nvPr/>
          </p:nvSpPr>
          <p:spPr>
            <a:xfrm>
              <a:off x="2789785" y="1323164"/>
              <a:ext cx="5221800" cy="731700"/>
            </a:xfrm>
            <a:prstGeom prst="roundRect">
              <a:avLst>
                <a:gd name="adj" fmla="val 16667"/>
              </a:avLst>
            </a:prstGeom>
            <a:solidFill>
              <a:srgbClr val="08563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4" name="Google Shape;324;p23"/>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Freshippo utilized the harvested data to identify market gaps and opportunities, leading to the creation of new store formats like F2 convenience stores, Freshippo Cloud Supermarket, Hexiaoma supermarkets, and the Freshippo Nanxiang Store.</a:t>
              </a:r>
              <a:endParaRPr sz="900">
                <a:solidFill>
                  <a:srgbClr val="FFFFFF"/>
                </a:solidFill>
                <a:latin typeface="Roboto"/>
                <a:ea typeface="Roboto"/>
                <a:cs typeface="Roboto"/>
                <a:sym typeface="Roboto"/>
              </a:endParaRPr>
            </a:p>
          </p:txBody>
        </p:sp>
      </p:grpSp>
      <p:grpSp>
        <p:nvGrpSpPr>
          <p:cNvPr id="325" name="Google Shape;325;p23"/>
          <p:cNvGrpSpPr/>
          <p:nvPr/>
        </p:nvGrpSpPr>
        <p:grpSpPr>
          <a:xfrm>
            <a:off x="2685087" y="2085950"/>
            <a:ext cx="5810489" cy="731700"/>
            <a:chOff x="2789787" y="2207525"/>
            <a:chExt cx="4860300" cy="731700"/>
          </a:xfrm>
        </p:grpSpPr>
        <p:sp>
          <p:nvSpPr>
            <p:cNvPr id="326" name="Google Shape;326;p23"/>
            <p:cNvSpPr/>
            <p:nvPr/>
          </p:nvSpPr>
          <p:spPr>
            <a:xfrm>
              <a:off x="2789787" y="2207525"/>
              <a:ext cx="4860300" cy="731700"/>
            </a:xfrm>
            <a:prstGeom prst="roundRect">
              <a:avLst>
                <a:gd name="adj" fmla="val 16667"/>
              </a:avLst>
            </a:prstGeom>
            <a:solidFill>
              <a:srgbClr val="0B713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7" name="Google Shape;327;p23"/>
            <p:cNvSpPr txBox="1"/>
            <p:nvPr/>
          </p:nvSpPr>
          <p:spPr>
            <a:xfrm>
              <a:off x="2916233" y="2480050"/>
              <a:ext cx="4607400" cy="3306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Roboto"/>
                <a:buChar char="●"/>
              </a:pPr>
              <a:r>
                <a:rPr lang="pt-PT" sz="1000">
                  <a:solidFill>
                    <a:schemeClr val="lt1"/>
                  </a:solidFill>
                  <a:latin typeface="Lato"/>
                  <a:ea typeface="Lato"/>
                  <a:cs typeface="Lato"/>
                  <a:sym typeface="Lato"/>
                </a:rPr>
                <a:t>Cloud computing, particularly leveraging Alibaba Cloud, provided Freshippo with a scalable and flexible infrastructure to build its business and store the ever-growing data about their customers. </a:t>
              </a:r>
              <a:endParaRPr sz="1000">
                <a:solidFill>
                  <a:srgbClr val="FFFFFF"/>
                </a:solidFill>
                <a:latin typeface="Roboto"/>
                <a:ea typeface="Roboto"/>
                <a:cs typeface="Roboto"/>
                <a:sym typeface="Roboto"/>
              </a:endParaRPr>
            </a:p>
          </p:txBody>
        </p:sp>
      </p:grpSp>
      <p:grpSp>
        <p:nvGrpSpPr>
          <p:cNvPr id="328" name="Google Shape;328;p23"/>
          <p:cNvGrpSpPr/>
          <p:nvPr/>
        </p:nvGrpSpPr>
        <p:grpSpPr>
          <a:xfrm>
            <a:off x="371122" y="1282037"/>
            <a:ext cx="8124453" cy="1122886"/>
            <a:chOff x="710674" y="1323164"/>
            <a:chExt cx="7300911" cy="1122886"/>
          </a:xfrm>
        </p:grpSpPr>
        <p:sp>
          <p:nvSpPr>
            <p:cNvPr id="329" name="Google Shape;329;p23"/>
            <p:cNvSpPr txBox="1"/>
            <p:nvPr/>
          </p:nvSpPr>
          <p:spPr>
            <a:xfrm>
              <a:off x="710674" y="1816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Data collection </a:t>
              </a:r>
              <a:endParaRPr sz="2400">
                <a:solidFill>
                  <a:schemeClr val="lt1"/>
                </a:solidFill>
                <a:latin typeface="Roboto Medium"/>
                <a:ea typeface="Roboto Medium"/>
                <a:cs typeface="Roboto Medium"/>
                <a:sym typeface="Roboto Medium"/>
              </a:endParaRPr>
            </a:p>
          </p:txBody>
        </p:sp>
        <p:sp>
          <p:nvSpPr>
            <p:cNvPr id="330" name="Google Shape;330;p23"/>
            <p:cNvSpPr/>
            <p:nvPr/>
          </p:nvSpPr>
          <p:spPr>
            <a:xfrm>
              <a:off x="2789785" y="1323164"/>
              <a:ext cx="5221800" cy="731700"/>
            </a:xfrm>
            <a:prstGeom prst="roundRect">
              <a:avLst>
                <a:gd name="adj" fmla="val 16667"/>
              </a:avLst>
            </a:prstGeom>
            <a:solidFill>
              <a:srgbClr val="08563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31" name="Google Shape;331;p23"/>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By forcing each customer to use the Freshippo app, even for in-store purchases, Freshippo enabled the collection of large amounts of data, which was then analyzed to understand consumer behavior, preferences, and shopping patterns.</a:t>
              </a:r>
              <a:endParaRPr sz="900">
                <a:solidFill>
                  <a:srgbClr val="FFFFFF"/>
                </a:solidFill>
                <a:latin typeface="Roboto"/>
                <a:ea typeface="Roboto"/>
                <a:cs typeface="Roboto"/>
                <a:sym typeface="Roboto"/>
              </a:endParaRPr>
            </a:p>
          </p:txBody>
        </p:sp>
      </p:grpSp>
      <p:grpSp>
        <p:nvGrpSpPr>
          <p:cNvPr id="332" name="Google Shape;332;p23"/>
          <p:cNvGrpSpPr/>
          <p:nvPr/>
        </p:nvGrpSpPr>
        <p:grpSpPr>
          <a:xfrm>
            <a:off x="2748587" y="4147350"/>
            <a:ext cx="5810489" cy="731700"/>
            <a:chOff x="2632782" y="4026225"/>
            <a:chExt cx="4860300" cy="731700"/>
          </a:xfrm>
        </p:grpSpPr>
        <p:sp>
          <p:nvSpPr>
            <p:cNvPr id="333" name="Google Shape;333;p23"/>
            <p:cNvSpPr/>
            <p:nvPr/>
          </p:nvSpPr>
          <p:spPr>
            <a:xfrm>
              <a:off x="2632782" y="4026225"/>
              <a:ext cx="4860300" cy="731700"/>
            </a:xfrm>
            <a:prstGeom prst="roundRect">
              <a:avLst>
                <a:gd name="adj" fmla="val 16667"/>
              </a:avLst>
            </a:prstGeom>
            <a:solidFill>
              <a:srgbClr val="0B713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34" name="Google Shape;334;p23"/>
            <p:cNvSpPr txBox="1"/>
            <p:nvPr/>
          </p:nvSpPr>
          <p:spPr>
            <a:xfrm>
              <a:off x="2774503" y="4341300"/>
              <a:ext cx="4607400" cy="3306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Roboto"/>
                <a:buChar char="●"/>
              </a:pPr>
              <a:r>
                <a:rPr lang="pt-PT" sz="1000">
                  <a:solidFill>
                    <a:schemeClr val="lt1"/>
                  </a:solidFill>
                  <a:latin typeface="Lato"/>
                  <a:ea typeface="Lato"/>
                  <a:cs typeface="Lato"/>
                  <a:sym typeface="Lato"/>
                </a:rPr>
                <a:t>These formats were designed to address specific customer pain points, such as food hygiene concerns, time wasted in queues, and the need for faster or cheaper delivery, thus enhancing customer satisfaction and loyalty. The site and product selection for the stores was also data-driven.</a:t>
              </a:r>
              <a:endParaRPr sz="1000">
                <a:solidFill>
                  <a:schemeClr val="lt1"/>
                </a:solidFill>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4"/>
          <p:cNvSpPr txBox="1">
            <a:spLocks noGrp="1"/>
          </p:cNvSpPr>
          <p:nvPr>
            <p:ph type="title"/>
          </p:nvPr>
        </p:nvSpPr>
        <p:spPr>
          <a:xfrm>
            <a:off x="1297500" y="1243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PT"/>
              <a:t>Data and technologies</a:t>
            </a:r>
            <a:endParaRPr/>
          </a:p>
        </p:txBody>
      </p:sp>
      <p:grpSp>
        <p:nvGrpSpPr>
          <p:cNvPr id="340" name="Google Shape;340;p24"/>
          <p:cNvGrpSpPr/>
          <p:nvPr/>
        </p:nvGrpSpPr>
        <p:grpSpPr>
          <a:xfrm>
            <a:off x="35274" y="3094462"/>
            <a:ext cx="8488526" cy="731711"/>
            <a:chOff x="383506" y="1323164"/>
            <a:chExt cx="7628079" cy="731711"/>
          </a:xfrm>
        </p:grpSpPr>
        <p:sp>
          <p:nvSpPr>
            <p:cNvPr id="341" name="Google Shape;341;p24"/>
            <p:cNvSpPr txBox="1"/>
            <p:nvPr/>
          </p:nvSpPr>
          <p:spPr>
            <a:xfrm>
              <a:off x="383506" y="1374152"/>
              <a:ext cx="23631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Price and Product Management</a:t>
              </a:r>
              <a:endParaRPr sz="2400">
                <a:solidFill>
                  <a:schemeClr val="lt1"/>
                </a:solidFill>
                <a:latin typeface="Roboto Medium"/>
                <a:ea typeface="Roboto Medium"/>
                <a:cs typeface="Roboto Medium"/>
                <a:sym typeface="Roboto Medium"/>
              </a:endParaRPr>
            </a:p>
          </p:txBody>
        </p:sp>
        <p:sp>
          <p:nvSpPr>
            <p:cNvPr id="342" name="Google Shape;342;p24"/>
            <p:cNvSpPr/>
            <p:nvPr/>
          </p:nvSpPr>
          <p:spPr>
            <a:xfrm>
              <a:off x="2789785" y="1323164"/>
              <a:ext cx="5221800" cy="731700"/>
            </a:xfrm>
            <a:prstGeom prst="roundRect">
              <a:avLst>
                <a:gd name="adj" fmla="val 16667"/>
              </a:avLst>
            </a:prstGeom>
            <a:solidFill>
              <a:srgbClr val="134F5C"/>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43" name="Google Shape;343;p24"/>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By utilizing electronic shelf labels and product barcodes, Freshippo implemented a real-time pricing and inventory management system that enabled consistent product information and automatic replenishment or promotions based on stock levels.</a:t>
              </a:r>
              <a:endParaRPr sz="900">
                <a:solidFill>
                  <a:srgbClr val="FFFFFF"/>
                </a:solidFill>
                <a:latin typeface="Roboto"/>
                <a:ea typeface="Roboto"/>
                <a:cs typeface="Roboto"/>
                <a:sym typeface="Roboto"/>
              </a:endParaRPr>
            </a:p>
          </p:txBody>
        </p:sp>
      </p:grpSp>
      <p:grpSp>
        <p:nvGrpSpPr>
          <p:cNvPr id="344" name="Google Shape;344;p24"/>
          <p:cNvGrpSpPr/>
          <p:nvPr/>
        </p:nvGrpSpPr>
        <p:grpSpPr>
          <a:xfrm>
            <a:off x="399347" y="1401987"/>
            <a:ext cx="8124453" cy="731711"/>
            <a:chOff x="710674" y="1323164"/>
            <a:chExt cx="7300911" cy="731711"/>
          </a:xfrm>
        </p:grpSpPr>
        <p:sp>
          <p:nvSpPr>
            <p:cNvPr id="345" name="Google Shape;345;p24"/>
            <p:cNvSpPr txBox="1"/>
            <p:nvPr/>
          </p:nvSpPr>
          <p:spPr>
            <a:xfrm>
              <a:off x="710674" y="13741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Automation and Robotics</a:t>
              </a:r>
              <a:endParaRPr sz="2400">
                <a:solidFill>
                  <a:schemeClr val="lt1"/>
                </a:solidFill>
                <a:latin typeface="Roboto Medium"/>
                <a:ea typeface="Roboto Medium"/>
                <a:cs typeface="Roboto Medium"/>
                <a:sym typeface="Roboto Medium"/>
              </a:endParaRPr>
            </a:p>
          </p:txBody>
        </p:sp>
        <p:sp>
          <p:nvSpPr>
            <p:cNvPr id="346" name="Google Shape;346;p24"/>
            <p:cNvSpPr/>
            <p:nvPr/>
          </p:nvSpPr>
          <p:spPr>
            <a:xfrm>
              <a:off x="2789785" y="1323164"/>
              <a:ext cx="5221800" cy="731700"/>
            </a:xfrm>
            <a:prstGeom prst="roundRect">
              <a:avLst>
                <a:gd name="adj" fmla="val 16667"/>
              </a:avLst>
            </a:prstGeom>
            <a:solidFill>
              <a:srgbClr val="134F5C"/>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47" name="Google Shape;347;p24"/>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Freshippo incorporated automation and robotics solutions, such as the robotic dish delivery and cooking system in the Freshippo Nanxiang Store, to enhance operational efficiency and customer service.</a:t>
              </a:r>
              <a:endParaRPr sz="900">
                <a:solidFill>
                  <a:srgbClr val="FFFFFF"/>
                </a:solidFill>
                <a:latin typeface="Roboto"/>
                <a:ea typeface="Roboto"/>
                <a:cs typeface="Roboto"/>
                <a:sym typeface="Roboto"/>
              </a:endParaRPr>
            </a:p>
          </p:txBody>
        </p:sp>
      </p:grpSp>
      <p:grpSp>
        <p:nvGrpSpPr>
          <p:cNvPr id="348" name="Google Shape;348;p24"/>
          <p:cNvGrpSpPr/>
          <p:nvPr/>
        </p:nvGrpSpPr>
        <p:grpSpPr>
          <a:xfrm>
            <a:off x="2713294" y="3940499"/>
            <a:ext cx="5810489" cy="910088"/>
            <a:chOff x="2632782" y="4026225"/>
            <a:chExt cx="4860300" cy="731700"/>
          </a:xfrm>
        </p:grpSpPr>
        <p:sp>
          <p:nvSpPr>
            <p:cNvPr id="349" name="Google Shape;349;p24"/>
            <p:cNvSpPr/>
            <p:nvPr/>
          </p:nvSpPr>
          <p:spPr>
            <a:xfrm>
              <a:off x="2632782" y="4026225"/>
              <a:ext cx="4860300" cy="731700"/>
            </a:xfrm>
            <a:prstGeom prst="roundRect">
              <a:avLst>
                <a:gd name="adj" fmla="val 16667"/>
              </a:avLst>
            </a:prstGeom>
            <a:solidFill>
              <a:srgbClr val="45818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50" name="Google Shape;350;p24"/>
            <p:cNvSpPr txBox="1"/>
            <p:nvPr/>
          </p:nvSpPr>
          <p:spPr>
            <a:xfrm>
              <a:off x="2759227" y="4298669"/>
              <a:ext cx="4607400" cy="330600"/>
            </a:xfrm>
            <a:prstGeom prst="rect">
              <a:avLst/>
            </a:prstGeom>
            <a:solidFill>
              <a:srgbClr val="45818E"/>
            </a:solid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Roboto"/>
                <a:buChar char="●"/>
              </a:pPr>
              <a:r>
                <a:rPr lang="pt-PT" sz="1000">
                  <a:solidFill>
                    <a:schemeClr val="lt1"/>
                  </a:solidFill>
                  <a:latin typeface="Lato"/>
                  <a:ea typeface="Lato"/>
                  <a:cs typeface="Lato"/>
                  <a:sym typeface="Lato"/>
                </a:rPr>
                <a:t>The tracking of products through electronic label also allowed a more efficient assignment of tasks to employees, such as  receiving goods, shelving, order picking, packaging, and distribution</a:t>
              </a:r>
              <a:endParaRPr sz="1000">
                <a:solidFill>
                  <a:schemeClr val="lt1"/>
                </a:solidFill>
                <a:latin typeface="Lato"/>
                <a:ea typeface="Lato"/>
                <a:cs typeface="Lato"/>
                <a:sym typeface="Lato"/>
              </a:endParaRPr>
            </a:p>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The employees location was also tracked, and tasks were assigned to them accordingly, in order to minimize time wasted.</a:t>
              </a:r>
              <a:endParaRPr sz="1000">
                <a:solidFill>
                  <a:schemeClr val="lt1"/>
                </a:solidFill>
                <a:latin typeface="Lato"/>
                <a:ea typeface="Lato"/>
                <a:cs typeface="Lato"/>
                <a:sym typeface="Lato"/>
              </a:endParaRPr>
            </a:p>
          </p:txBody>
        </p:sp>
      </p:grpSp>
      <p:grpSp>
        <p:nvGrpSpPr>
          <p:cNvPr id="351" name="Google Shape;351;p24"/>
          <p:cNvGrpSpPr/>
          <p:nvPr/>
        </p:nvGrpSpPr>
        <p:grpSpPr>
          <a:xfrm>
            <a:off x="-49400" y="2248225"/>
            <a:ext cx="8573200" cy="731711"/>
            <a:chOff x="307415" y="1323164"/>
            <a:chExt cx="7704170" cy="731711"/>
          </a:xfrm>
        </p:grpSpPr>
        <p:sp>
          <p:nvSpPr>
            <p:cNvPr id="352" name="Google Shape;352;p24"/>
            <p:cNvSpPr txBox="1"/>
            <p:nvPr/>
          </p:nvSpPr>
          <p:spPr>
            <a:xfrm>
              <a:off x="307415" y="1374165"/>
              <a:ext cx="24828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Personalized Recommendations</a:t>
              </a:r>
              <a:endParaRPr sz="2400">
                <a:solidFill>
                  <a:schemeClr val="lt1"/>
                </a:solidFill>
                <a:latin typeface="Roboto Medium"/>
                <a:ea typeface="Roboto Medium"/>
                <a:cs typeface="Roboto Medium"/>
                <a:sym typeface="Roboto Medium"/>
              </a:endParaRPr>
            </a:p>
          </p:txBody>
        </p:sp>
        <p:sp>
          <p:nvSpPr>
            <p:cNvPr id="353" name="Google Shape;353;p24"/>
            <p:cNvSpPr/>
            <p:nvPr/>
          </p:nvSpPr>
          <p:spPr>
            <a:xfrm>
              <a:off x="2789785" y="1323164"/>
              <a:ext cx="5221800" cy="731700"/>
            </a:xfrm>
            <a:prstGeom prst="roundRect">
              <a:avLst>
                <a:gd name="adj" fmla="val 16667"/>
              </a:avLst>
            </a:prstGeom>
            <a:solidFill>
              <a:srgbClr val="45818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54" name="Google Shape;354;p24"/>
            <p:cNvSpPr txBox="1"/>
            <p:nvPr/>
          </p:nvSpPr>
          <p:spPr>
            <a:xfrm>
              <a:off x="2914401" y="1479475"/>
              <a:ext cx="5001900" cy="575400"/>
            </a:xfrm>
            <a:prstGeom prst="rect">
              <a:avLst/>
            </a:prstGeom>
            <a:noFill/>
            <a:ln>
              <a:noFill/>
            </a:ln>
          </p:spPr>
          <p:txBody>
            <a:bodyPr spcFirstLastPara="1" wrap="square" lIns="91425" tIns="45700" rIns="91425" bIns="45700" anchor="ctr" anchorCtr="0">
              <a:noAutofit/>
            </a:bodyPr>
            <a:lstStyle/>
            <a:p>
              <a:pPr marL="457200" lvl="0" indent="-292100" algn="l" rtl="0">
                <a:lnSpc>
                  <a:spcPct val="115000"/>
                </a:lnSpc>
                <a:spcBef>
                  <a:spcPts val="0"/>
                </a:spcBef>
                <a:spcAft>
                  <a:spcPts val="0"/>
                </a:spcAft>
                <a:buClr>
                  <a:schemeClr val="lt1"/>
                </a:buClr>
                <a:buSzPts val="1000"/>
                <a:buFont typeface="Lato"/>
                <a:buChar char="●"/>
              </a:pPr>
              <a:r>
                <a:rPr lang="pt-PT" sz="1000">
                  <a:solidFill>
                    <a:schemeClr val="lt1"/>
                  </a:solidFill>
                  <a:latin typeface="Lato"/>
                  <a:ea typeface="Lato"/>
                  <a:cs typeface="Lato"/>
                  <a:sym typeface="Lato"/>
                </a:rPr>
                <a:t>Leveraging Alibaba's personalized recommendation technology, Freshippo's app could perform one-on-one marketing to thousands of different customers</a:t>
              </a:r>
              <a:endParaRPr sz="900">
                <a:solidFill>
                  <a:srgbClr val="FFFFFF"/>
                </a:solidFill>
                <a:latin typeface="Roboto"/>
                <a:ea typeface="Roboto"/>
                <a:cs typeface="Roboto"/>
                <a:sym typeface="Roboto"/>
              </a:endParaRPr>
            </a:p>
          </p:txBody>
        </p:sp>
      </p:grpSp>
      <p:sp>
        <p:nvSpPr>
          <p:cNvPr id="355" name="Google Shape;355;p24"/>
          <p:cNvSpPr txBox="1"/>
          <p:nvPr/>
        </p:nvSpPr>
        <p:spPr>
          <a:xfrm>
            <a:off x="35274" y="4080688"/>
            <a:ext cx="26298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pt-PT" sz="2400">
                <a:solidFill>
                  <a:schemeClr val="lt1"/>
                </a:solidFill>
                <a:latin typeface="Roboto Medium"/>
                <a:ea typeface="Roboto Medium"/>
                <a:cs typeface="Roboto Medium"/>
                <a:sym typeface="Roboto Medium"/>
              </a:rPr>
              <a:t>Employee task assignment</a:t>
            </a:r>
            <a:endParaRPr sz="2400">
              <a:solidFill>
                <a:schemeClr val="lt1"/>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990"/>
              <a:buNone/>
            </a:pPr>
            <a:r>
              <a:rPr lang="pt-PT" sz="2588">
                <a:latin typeface="Lato"/>
                <a:ea typeface="Lato"/>
                <a:cs typeface="Lato"/>
                <a:sym typeface="Lato"/>
              </a:rPr>
              <a:t>Expanding Customer Reach to Drive Growth</a:t>
            </a:r>
            <a:endParaRPr sz="100"/>
          </a:p>
        </p:txBody>
      </p:sp>
      <p:grpSp>
        <p:nvGrpSpPr>
          <p:cNvPr id="361" name="Google Shape;361;p25"/>
          <p:cNvGrpSpPr/>
          <p:nvPr/>
        </p:nvGrpSpPr>
        <p:grpSpPr>
          <a:xfrm>
            <a:off x="1440693" y="1183100"/>
            <a:ext cx="6366361" cy="3711155"/>
            <a:chOff x="1118222" y="283725"/>
            <a:chExt cx="2090828" cy="4076400"/>
          </a:xfrm>
        </p:grpSpPr>
        <p:sp>
          <p:nvSpPr>
            <p:cNvPr id="362" name="Google Shape;362;p25"/>
            <p:cNvSpPr/>
            <p:nvPr/>
          </p:nvSpPr>
          <p:spPr>
            <a:xfrm>
              <a:off x="1178650" y="283725"/>
              <a:ext cx="2030400" cy="4076400"/>
            </a:xfrm>
            <a:prstGeom prst="rect">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1118222" y="341749"/>
              <a:ext cx="2048100" cy="1581300"/>
            </a:xfrm>
            <a:prstGeom prst="rect">
              <a:avLst/>
            </a:prstGeom>
            <a:solidFill>
              <a:srgbClr val="FCE5CD"/>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2220" b="1">
                  <a:solidFill>
                    <a:schemeClr val="dk1"/>
                  </a:solidFill>
                  <a:latin typeface="Lato"/>
                  <a:ea typeface="Lato"/>
                  <a:cs typeface="Lato"/>
                  <a:sym typeface="Lato"/>
                </a:rPr>
                <a:t>Problem</a:t>
              </a:r>
              <a:endParaRPr sz="1820">
                <a:solidFill>
                  <a:schemeClr val="dk1"/>
                </a:solidFill>
                <a:latin typeface="Roboto Thin"/>
                <a:ea typeface="Roboto Thin"/>
                <a:cs typeface="Roboto Thin"/>
                <a:sym typeface="Roboto Thin"/>
              </a:endParaRPr>
            </a:p>
          </p:txBody>
        </p:sp>
        <p:sp>
          <p:nvSpPr>
            <p:cNvPr id="365" name="Google Shape;365;p25"/>
            <p:cNvSpPr/>
            <p:nvPr/>
          </p:nvSpPr>
          <p:spPr>
            <a:xfrm rot="5400000">
              <a:off x="1224856" y="1864532"/>
              <a:ext cx="389100" cy="278100"/>
            </a:xfrm>
            <a:prstGeom prst="rightArrow">
              <a:avLst>
                <a:gd name="adj1" fmla="val 34239"/>
                <a:gd name="adj2" fmla="val 57035"/>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201387" y="2206286"/>
              <a:ext cx="1924500" cy="18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b="1">
                  <a:solidFill>
                    <a:srgbClr val="FFFFFF"/>
                  </a:solidFill>
                  <a:latin typeface="Lato"/>
                  <a:ea typeface="Lato"/>
                  <a:cs typeface="Lato"/>
                  <a:sym typeface="Lato"/>
                </a:rPr>
                <a:t>Solution:</a:t>
              </a:r>
              <a:endParaRPr b="1">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Offer traditional payment methods (cash, credit cards) alongside the app for wider accessibility.</a:t>
              </a: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Drive app usage with exclusive benefits like discounts or loyalty points, and train staff to assist customers with app download and navigation.</a:t>
              </a:r>
              <a:endParaRPr sz="800">
                <a:solidFill>
                  <a:srgbClr val="FFFFFF"/>
                </a:solidFill>
                <a:latin typeface="Lato"/>
                <a:ea typeface="Lato"/>
                <a:cs typeface="Lato"/>
                <a:sym typeface="Lato"/>
              </a:endParaRPr>
            </a:p>
          </p:txBody>
        </p:sp>
      </p:grpSp>
      <p:sp>
        <p:nvSpPr>
          <p:cNvPr id="367" name="Google Shape;367;p25"/>
          <p:cNvSpPr/>
          <p:nvPr/>
        </p:nvSpPr>
        <p:spPr>
          <a:xfrm>
            <a:off x="1934375" y="1808925"/>
            <a:ext cx="5247300" cy="75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1200">
                <a:solidFill>
                  <a:schemeClr val="dk1"/>
                </a:solidFill>
                <a:latin typeface="Lato"/>
                <a:ea typeface="Lato"/>
                <a:cs typeface="Lato"/>
                <a:sym typeface="Lato"/>
              </a:rPr>
              <a:t>App-only transactions limit customer base, excluding those uncomfortable with digital transactions or lacking smartphones (especially older demographics)</a:t>
            </a:r>
            <a:endParaRPr sz="1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1297500" y="393750"/>
            <a:ext cx="7737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2622"/>
              <a:t>Optimizing Delivery for Wider Delivery Area</a:t>
            </a:r>
            <a:endParaRPr sz="100"/>
          </a:p>
        </p:txBody>
      </p:sp>
      <p:grpSp>
        <p:nvGrpSpPr>
          <p:cNvPr id="373" name="Google Shape;373;p26"/>
          <p:cNvGrpSpPr/>
          <p:nvPr/>
        </p:nvGrpSpPr>
        <p:grpSpPr>
          <a:xfrm>
            <a:off x="1440693" y="1183100"/>
            <a:ext cx="6366361" cy="3711155"/>
            <a:chOff x="1118222" y="283725"/>
            <a:chExt cx="2090828" cy="4076400"/>
          </a:xfrm>
        </p:grpSpPr>
        <p:sp>
          <p:nvSpPr>
            <p:cNvPr id="374" name="Google Shape;374;p26"/>
            <p:cNvSpPr/>
            <p:nvPr/>
          </p:nvSpPr>
          <p:spPr>
            <a:xfrm>
              <a:off x="1178650" y="283725"/>
              <a:ext cx="2030400" cy="40764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118222" y="341749"/>
              <a:ext cx="2048100" cy="1581300"/>
            </a:xfrm>
            <a:prstGeom prst="rect">
              <a:avLst/>
            </a:prstGeom>
            <a:solidFill>
              <a:srgbClr val="D9EAD3"/>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2220" b="1">
                  <a:solidFill>
                    <a:schemeClr val="dk1"/>
                  </a:solidFill>
                  <a:latin typeface="Lato"/>
                  <a:ea typeface="Lato"/>
                  <a:cs typeface="Lato"/>
                  <a:sym typeface="Lato"/>
                </a:rPr>
                <a:t>Problem</a:t>
              </a:r>
              <a:endParaRPr sz="1820">
                <a:solidFill>
                  <a:schemeClr val="dk1"/>
                </a:solidFill>
                <a:latin typeface="Roboto Thin"/>
                <a:ea typeface="Roboto Thin"/>
                <a:cs typeface="Roboto Thin"/>
                <a:sym typeface="Roboto Thin"/>
              </a:endParaRPr>
            </a:p>
          </p:txBody>
        </p:sp>
        <p:sp>
          <p:nvSpPr>
            <p:cNvPr id="377" name="Google Shape;377;p26"/>
            <p:cNvSpPr/>
            <p:nvPr/>
          </p:nvSpPr>
          <p:spPr>
            <a:xfrm rot="5400000">
              <a:off x="1224856" y="1864532"/>
              <a:ext cx="389100" cy="278100"/>
            </a:xfrm>
            <a:prstGeom prst="rightArrow">
              <a:avLst>
                <a:gd name="adj1" fmla="val 34239"/>
                <a:gd name="adj2" fmla="val 57035"/>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201387" y="2206286"/>
              <a:ext cx="1924500" cy="18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b="1">
                  <a:solidFill>
                    <a:srgbClr val="FFFFFF"/>
                  </a:solidFill>
                  <a:latin typeface="Lato"/>
                  <a:ea typeface="Lato"/>
                  <a:cs typeface="Lato"/>
                  <a:sym typeface="Lato"/>
                </a:rPr>
                <a:t>Solution:</a:t>
              </a:r>
              <a:endParaRPr b="1">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Implement a phased expansion plan to gradually extend the delivery radius as Freshippo refines its logistics and inventory management systems.</a:t>
              </a: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Design delivery zone tiers with varying fees or minimum order values based on distance, making it cost-effective for both Freshippo and customers further away.</a:t>
              </a: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13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13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8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8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8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8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800">
                <a:solidFill>
                  <a:srgbClr val="FFFFFF"/>
                </a:solidFill>
                <a:latin typeface="Lato"/>
                <a:ea typeface="Lato"/>
                <a:cs typeface="Lato"/>
                <a:sym typeface="Lato"/>
              </a:endParaRPr>
            </a:p>
          </p:txBody>
        </p:sp>
      </p:grpSp>
      <p:sp>
        <p:nvSpPr>
          <p:cNvPr id="379" name="Google Shape;379;p26"/>
          <p:cNvSpPr/>
          <p:nvPr/>
        </p:nvSpPr>
        <p:spPr>
          <a:xfrm>
            <a:off x="1934375" y="1808925"/>
            <a:ext cx="5247300" cy="75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1200">
                <a:solidFill>
                  <a:schemeClr val="dk1"/>
                </a:solidFill>
                <a:latin typeface="Lato"/>
                <a:ea typeface="Lato"/>
                <a:cs typeface="Lato"/>
                <a:sym typeface="Lato"/>
              </a:rPr>
              <a:t>Limited delivery radius restricts customer pool and excludes those outside the designated area.</a:t>
            </a:r>
            <a:endParaRPr sz="12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1290075" y="327025"/>
            <a:ext cx="77370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Enhancing Customer Experience Through Quality and Efficiency</a:t>
            </a:r>
            <a:endParaRPr sz="100"/>
          </a:p>
        </p:txBody>
      </p:sp>
      <p:grpSp>
        <p:nvGrpSpPr>
          <p:cNvPr id="385" name="Google Shape;385;p27"/>
          <p:cNvGrpSpPr/>
          <p:nvPr/>
        </p:nvGrpSpPr>
        <p:grpSpPr>
          <a:xfrm>
            <a:off x="1440693" y="1183100"/>
            <a:ext cx="6366361" cy="3711155"/>
            <a:chOff x="1118222" y="283725"/>
            <a:chExt cx="2090828" cy="4076400"/>
          </a:xfrm>
        </p:grpSpPr>
        <p:sp>
          <p:nvSpPr>
            <p:cNvPr id="386" name="Google Shape;386;p27"/>
            <p:cNvSpPr/>
            <p:nvPr/>
          </p:nvSpPr>
          <p:spPr>
            <a:xfrm>
              <a:off x="1178650" y="283725"/>
              <a:ext cx="2030400" cy="40764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1118222" y="341749"/>
              <a:ext cx="2048100" cy="1581300"/>
            </a:xfrm>
            <a:prstGeom prst="rect">
              <a:avLst/>
            </a:prstGeom>
            <a:solidFill>
              <a:srgbClr val="D0E0E3"/>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2220" b="1">
                  <a:solidFill>
                    <a:schemeClr val="dk1"/>
                  </a:solidFill>
                  <a:latin typeface="Lato"/>
                  <a:ea typeface="Lato"/>
                  <a:cs typeface="Lato"/>
                  <a:sym typeface="Lato"/>
                </a:rPr>
                <a:t>Problem</a:t>
              </a:r>
              <a:endParaRPr sz="1820">
                <a:solidFill>
                  <a:schemeClr val="dk1"/>
                </a:solidFill>
                <a:latin typeface="Roboto Thin"/>
                <a:ea typeface="Roboto Thin"/>
                <a:cs typeface="Roboto Thin"/>
                <a:sym typeface="Roboto Thin"/>
              </a:endParaRPr>
            </a:p>
          </p:txBody>
        </p:sp>
        <p:sp>
          <p:nvSpPr>
            <p:cNvPr id="389" name="Google Shape;389;p27"/>
            <p:cNvSpPr/>
            <p:nvPr/>
          </p:nvSpPr>
          <p:spPr>
            <a:xfrm rot="5400000">
              <a:off x="1224856" y="1864532"/>
              <a:ext cx="389100" cy="278100"/>
            </a:xfrm>
            <a:prstGeom prst="rightArrow">
              <a:avLst>
                <a:gd name="adj1" fmla="val 34239"/>
                <a:gd name="adj2" fmla="val 57035"/>
              </a:avLst>
            </a:pr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1201388" y="2133049"/>
              <a:ext cx="1924500" cy="215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b="1">
                  <a:solidFill>
                    <a:srgbClr val="FFFFFF"/>
                  </a:solidFill>
                  <a:latin typeface="Lato"/>
                  <a:ea typeface="Lato"/>
                  <a:cs typeface="Lato"/>
                  <a:sym typeface="Lato"/>
                </a:rPr>
                <a:t>Solution:</a:t>
              </a:r>
              <a:endParaRPr b="1">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Analyze order processing data to identify bottlenecks in the robotic or kitchen workflow and optimize the system for efficiency.</a:t>
              </a: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endParaRPr sz="1200">
                <a:solidFill>
                  <a:srgbClr val="FFFFFF"/>
                </a:solidFill>
                <a:latin typeface="Lato"/>
                <a:ea typeface="Lato"/>
                <a:cs typeface="Lato"/>
                <a:sym typeface="Lato"/>
              </a:endParaRPr>
            </a:p>
            <a:p>
              <a:pPr marL="457200" lvl="0" indent="0" algn="l" rtl="0">
                <a:lnSpc>
                  <a:spcPct val="115000"/>
                </a:lnSpc>
                <a:spcBef>
                  <a:spcPts val="0"/>
                </a:spcBef>
                <a:spcAft>
                  <a:spcPts val="0"/>
                </a:spcAft>
                <a:buNone/>
              </a:pPr>
              <a:r>
                <a:rPr lang="pt-PT" sz="1200">
                  <a:solidFill>
                    <a:srgbClr val="FFFFFF"/>
                  </a:solidFill>
                  <a:latin typeface="Lato"/>
                  <a:ea typeface="Lato"/>
                  <a:cs typeface="Lato"/>
                  <a:sym typeface="Lato"/>
                </a:rPr>
                <a:t>Re-evaluate ingredient selection for quality and explore integrating human chefs for tasks requiring experience or finesse to ensure dishes retain flavor and appeal. Additionally, keep investing in improving the robots' capabilities for better food preparation.</a:t>
              </a:r>
              <a:endParaRPr sz="700">
                <a:solidFill>
                  <a:srgbClr val="FFFFFF"/>
                </a:solidFill>
                <a:latin typeface="Lato"/>
                <a:ea typeface="Lato"/>
                <a:cs typeface="Lato"/>
                <a:sym typeface="Lato"/>
              </a:endParaRPr>
            </a:p>
          </p:txBody>
        </p:sp>
      </p:grpSp>
      <p:sp>
        <p:nvSpPr>
          <p:cNvPr id="391" name="Google Shape;391;p27"/>
          <p:cNvSpPr/>
          <p:nvPr/>
        </p:nvSpPr>
        <p:spPr>
          <a:xfrm>
            <a:off x="1934375" y="1808925"/>
            <a:ext cx="5247300" cy="75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pt-PT" sz="1200">
                <a:solidFill>
                  <a:schemeClr val="dk1"/>
                </a:solidFill>
                <a:latin typeface="Lato"/>
                <a:ea typeface="Lato"/>
                <a:cs typeface="Lato"/>
                <a:sym typeface="Lato"/>
              </a:rPr>
              <a:t>Long wait times and compromised food quality due to over-reliance on automation (certain cooking methods difficult for robots, potential bottlenecks in high-volume orders)</a:t>
            </a:r>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Embracing Technological Advancements</a:t>
            </a:r>
            <a:endParaRPr/>
          </a:p>
        </p:txBody>
      </p:sp>
      <p:grpSp>
        <p:nvGrpSpPr>
          <p:cNvPr id="397" name="Google Shape;397;p28"/>
          <p:cNvGrpSpPr/>
          <p:nvPr/>
        </p:nvGrpSpPr>
        <p:grpSpPr>
          <a:xfrm>
            <a:off x="1297502" y="2989457"/>
            <a:ext cx="7230003" cy="780904"/>
            <a:chOff x="1593000" y="2322568"/>
            <a:chExt cx="5957975" cy="643514"/>
          </a:xfrm>
        </p:grpSpPr>
        <p:sp>
          <p:nvSpPr>
            <p:cNvPr id="398" name="Google Shape;398;p28"/>
            <p:cNvSpPr/>
            <p:nvPr/>
          </p:nvSpPr>
          <p:spPr>
            <a:xfrm>
              <a:off x="3728375" y="2322568"/>
              <a:ext cx="3822600" cy="6435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flipH="1">
              <a:off x="2283025" y="2322575"/>
              <a:ext cx="18444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rot="-5400000">
              <a:off x="3501574" y="1934671"/>
              <a:ext cx="643356" cy="1419149"/>
            </a:xfrm>
            <a:prstGeom prst="flowChartOffpageConnector">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2365081" y="2470182"/>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pt-PT" sz="1200" b="1">
                  <a:solidFill>
                    <a:schemeClr val="dk1"/>
                  </a:solidFill>
                  <a:latin typeface="Lato"/>
                  <a:ea typeface="Lato"/>
                  <a:cs typeface="Lato"/>
                  <a:sym typeface="Lato"/>
                </a:rPr>
                <a:t>Gamification for Increased User Engagement</a:t>
              </a:r>
              <a:endParaRPr sz="900">
                <a:solidFill>
                  <a:schemeClr val="dk1"/>
                </a:solidFill>
                <a:latin typeface="Roboto"/>
                <a:ea typeface="Roboto"/>
                <a:cs typeface="Roboto"/>
                <a:sym typeface="Roboto"/>
              </a:endParaRPr>
            </a:p>
          </p:txBody>
        </p:sp>
        <p:sp>
          <p:nvSpPr>
            <p:cNvPr id="402" name="Google Shape;402;p28"/>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593000" y="2322575"/>
              <a:ext cx="6900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03</a:t>
              </a:r>
              <a:endParaRPr sz="2600" b="1">
                <a:solidFill>
                  <a:schemeClr val="dk1"/>
                </a:solidFill>
                <a:latin typeface="Roboto"/>
                <a:ea typeface="Roboto"/>
                <a:cs typeface="Roboto"/>
                <a:sym typeface="Roboto"/>
              </a:endParaRPr>
            </a:p>
          </p:txBody>
        </p:sp>
        <p:sp>
          <p:nvSpPr>
            <p:cNvPr id="404" name="Google Shape;404;p2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a:solidFill>
                    <a:schemeClr val="dk1"/>
                  </a:solidFill>
                  <a:latin typeface="Roboto"/>
                  <a:ea typeface="Roboto"/>
                  <a:cs typeface="Roboto"/>
                  <a:sym typeface="Roboto"/>
                </a:rPr>
                <a:t>Reward users with points for purchases, reviews, and loyalty program participation. Tiered loyalty levels with exclusive benefits promoting specific products could further increase user engagement and loyalty.</a:t>
              </a:r>
              <a:endParaRPr sz="900">
                <a:solidFill>
                  <a:schemeClr val="dk1"/>
                </a:solidFill>
                <a:latin typeface="Roboto"/>
                <a:ea typeface="Roboto"/>
                <a:cs typeface="Roboto"/>
                <a:sym typeface="Roboto"/>
              </a:endParaRPr>
            </a:p>
          </p:txBody>
        </p:sp>
      </p:grpSp>
      <p:grpSp>
        <p:nvGrpSpPr>
          <p:cNvPr id="405" name="Google Shape;405;p28"/>
          <p:cNvGrpSpPr/>
          <p:nvPr/>
        </p:nvGrpSpPr>
        <p:grpSpPr>
          <a:xfrm>
            <a:off x="1297502" y="2194456"/>
            <a:ext cx="7230003" cy="780887"/>
            <a:chOff x="1593000" y="2322568"/>
            <a:chExt cx="5957975" cy="643500"/>
          </a:xfrm>
        </p:grpSpPr>
        <p:sp>
          <p:nvSpPr>
            <p:cNvPr id="406" name="Google Shape;406;p28"/>
            <p:cNvSpPr/>
            <p:nvPr/>
          </p:nvSpPr>
          <p:spPr>
            <a:xfrm>
              <a:off x="3728375" y="2322568"/>
              <a:ext cx="3822600" cy="643500"/>
            </a:xfrm>
            <a:prstGeom prst="rect">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flipH="1">
              <a:off x="2283025" y="2322575"/>
              <a:ext cx="1844400" cy="6426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rot="-5400000">
              <a:off x="3501574" y="1934671"/>
              <a:ext cx="643356" cy="1419149"/>
            </a:xfrm>
            <a:prstGeom prst="flowChartOffpageConnector">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2365080" y="2470146"/>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pt-PT" sz="1200" b="1">
                  <a:solidFill>
                    <a:schemeClr val="dk1"/>
                  </a:solidFill>
                  <a:latin typeface="Lato"/>
                  <a:ea typeface="Lato"/>
                  <a:cs typeface="Lato"/>
                  <a:sym typeface="Lato"/>
                </a:rPr>
                <a:t>AI-powered Chatbots for personalized customer service</a:t>
              </a:r>
              <a:endParaRPr sz="900">
                <a:solidFill>
                  <a:schemeClr val="dk1"/>
                </a:solidFill>
                <a:latin typeface="Roboto"/>
                <a:ea typeface="Roboto"/>
                <a:cs typeface="Roboto"/>
                <a:sym typeface="Roboto"/>
              </a:endParaRPr>
            </a:p>
          </p:txBody>
        </p:sp>
        <p:sp>
          <p:nvSpPr>
            <p:cNvPr id="410" name="Google Shape;410;p28"/>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1593000" y="2322575"/>
              <a:ext cx="690000" cy="6426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02</a:t>
              </a:r>
              <a:endParaRPr sz="2600" b="1">
                <a:solidFill>
                  <a:schemeClr val="dk1"/>
                </a:solidFill>
                <a:latin typeface="Roboto"/>
                <a:ea typeface="Roboto"/>
                <a:cs typeface="Roboto"/>
                <a:sym typeface="Roboto"/>
              </a:endParaRPr>
            </a:p>
          </p:txBody>
        </p:sp>
        <p:sp>
          <p:nvSpPr>
            <p:cNvPr id="412" name="Google Shape;412;p2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a:solidFill>
                    <a:schemeClr val="dk1"/>
                  </a:solidFill>
                  <a:latin typeface="Roboto"/>
                  <a:ea typeface="Roboto"/>
                  <a:cs typeface="Roboto"/>
                  <a:sym typeface="Roboto"/>
                </a:rPr>
                <a:t>Chatbots can handle routine customer inquiries, freeing up human representatives for more complex issues and building rapport with customers.</a:t>
              </a:r>
              <a:endParaRPr sz="900">
                <a:solidFill>
                  <a:schemeClr val="dk1"/>
                </a:solidFill>
                <a:latin typeface="Roboto"/>
                <a:ea typeface="Roboto"/>
                <a:cs typeface="Roboto"/>
                <a:sym typeface="Roboto"/>
              </a:endParaRPr>
            </a:p>
          </p:txBody>
        </p:sp>
      </p:grpSp>
      <p:grpSp>
        <p:nvGrpSpPr>
          <p:cNvPr id="413" name="Google Shape;413;p28"/>
          <p:cNvGrpSpPr/>
          <p:nvPr/>
        </p:nvGrpSpPr>
        <p:grpSpPr>
          <a:xfrm>
            <a:off x="1297502" y="1399444"/>
            <a:ext cx="7230003" cy="780906"/>
            <a:chOff x="1593000" y="2322568"/>
            <a:chExt cx="5957975" cy="643516"/>
          </a:xfrm>
        </p:grpSpPr>
        <p:sp>
          <p:nvSpPr>
            <p:cNvPr id="414" name="Google Shape;414;p28"/>
            <p:cNvSpPr/>
            <p:nvPr/>
          </p:nvSpPr>
          <p:spPr>
            <a:xfrm>
              <a:off x="3728375" y="2322568"/>
              <a:ext cx="3822600" cy="6435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flipH="1">
              <a:off x="2283025" y="2322575"/>
              <a:ext cx="1844400" cy="642600"/>
            </a:xfrm>
            <a:prstGeom prst="rect">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rot="-5400000">
              <a:off x="3501574" y="1934671"/>
              <a:ext cx="643356" cy="1419149"/>
            </a:xfrm>
            <a:prstGeom prst="flowChartOffpageConnector">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2365083" y="2493884"/>
              <a:ext cx="1940700" cy="472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pt-PT" sz="1200" b="1">
                  <a:solidFill>
                    <a:schemeClr val="dk1"/>
                  </a:solidFill>
                  <a:latin typeface="Lato"/>
                  <a:ea typeface="Lato"/>
                  <a:cs typeface="Lato"/>
                  <a:sym typeface="Lato"/>
                </a:rPr>
                <a:t>Predictive Maintenance for store equipment</a:t>
              </a:r>
              <a:endParaRPr sz="900">
                <a:solidFill>
                  <a:schemeClr val="dk1"/>
                </a:solidFill>
                <a:latin typeface="Roboto"/>
                <a:ea typeface="Roboto"/>
                <a:cs typeface="Roboto"/>
                <a:sym typeface="Roboto"/>
              </a:endParaRPr>
            </a:p>
          </p:txBody>
        </p:sp>
        <p:sp>
          <p:nvSpPr>
            <p:cNvPr id="418" name="Google Shape;418;p28"/>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1593000" y="2322575"/>
              <a:ext cx="690000" cy="6426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01</a:t>
              </a:r>
              <a:endParaRPr sz="2600" b="1">
                <a:solidFill>
                  <a:schemeClr val="dk1"/>
                </a:solidFill>
                <a:latin typeface="Roboto"/>
                <a:ea typeface="Roboto"/>
                <a:cs typeface="Roboto"/>
                <a:sym typeface="Roboto"/>
              </a:endParaRPr>
            </a:p>
          </p:txBody>
        </p:sp>
        <p:sp>
          <p:nvSpPr>
            <p:cNvPr id="420" name="Google Shape;420;p2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a:solidFill>
                    <a:schemeClr val="dk1"/>
                  </a:solidFill>
                  <a:latin typeface="Roboto"/>
                  <a:ea typeface="Roboto"/>
                  <a:cs typeface="Roboto"/>
                  <a:sym typeface="Roboto"/>
                </a:rPr>
                <a:t>Leveraging sensor data, IoT devices and machine learning to anticipate equipment issues before they cause problems, minimizing downtime and disruptions in-store.</a:t>
              </a:r>
              <a:endParaRPr sz="900">
                <a:solidFill>
                  <a:schemeClr val="dk1"/>
                </a:solidFill>
                <a:latin typeface="Roboto"/>
                <a:ea typeface="Roboto"/>
                <a:cs typeface="Roboto"/>
                <a:sym typeface="Roboto"/>
              </a:endParaRPr>
            </a:p>
          </p:txBody>
        </p:sp>
      </p:grpSp>
      <p:grpSp>
        <p:nvGrpSpPr>
          <p:cNvPr id="421" name="Google Shape;421;p28"/>
          <p:cNvGrpSpPr/>
          <p:nvPr/>
        </p:nvGrpSpPr>
        <p:grpSpPr>
          <a:xfrm>
            <a:off x="1297502" y="3784467"/>
            <a:ext cx="7230003" cy="780887"/>
            <a:chOff x="1593000" y="2322568"/>
            <a:chExt cx="5957975" cy="643500"/>
          </a:xfrm>
        </p:grpSpPr>
        <p:sp>
          <p:nvSpPr>
            <p:cNvPr id="422" name="Google Shape;422;p28"/>
            <p:cNvSpPr/>
            <p:nvPr/>
          </p:nvSpPr>
          <p:spPr>
            <a:xfrm>
              <a:off x="3728375" y="2322568"/>
              <a:ext cx="3822600" cy="643500"/>
            </a:xfrm>
            <a:prstGeom prst="rect">
              <a:avLst/>
            </a:pr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flipH="1">
              <a:off x="2283025" y="2322575"/>
              <a:ext cx="1844400" cy="642600"/>
            </a:xfrm>
            <a:prstGeom prst="rect">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rot="-5400000">
              <a:off x="3501574" y="1934671"/>
              <a:ext cx="643356" cy="1419149"/>
            </a:xfrm>
            <a:prstGeom prst="flowChartOffpageConnector">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2365081" y="2468966"/>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pt-PT" sz="1200" b="1">
                  <a:solidFill>
                    <a:schemeClr val="dk1"/>
                  </a:solidFill>
                  <a:latin typeface="Lato"/>
                  <a:ea typeface="Lato"/>
                  <a:cs typeface="Lato"/>
                  <a:sym typeface="Lato"/>
                </a:rPr>
                <a:t>Drone Deliveries</a:t>
              </a:r>
              <a:endParaRPr sz="900">
                <a:solidFill>
                  <a:schemeClr val="dk1"/>
                </a:solidFill>
                <a:latin typeface="Roboto"/>
                <a:ea typeface="Roboto"/>
                <a:cs typeface="Roboto"/>
                <a:sym typeface="Roboto"/>
              </a:endParaRPr>
            </a:p>
          </p:txBody>
        </p:sp>
        <p:sp>
          <p:nvSpPr>
            <p:cNvPr id="426" name="Google Shape;426;p28"/>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1593000" y="2322575"/>
              <a:ext cx="690000" cy="642600"/>
            </a:xfrm>
            <a:prstGeom prst="rect">
              <a:avLst/>
            </a:prstGeom>
            <a:solidFill>
              <a:srgbClr val="76A5A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04</a:t>
              </a:r>
              <a:endParaRPr sz="2600" b="1">
                <a:solidFill>
                  <a:schemeClr val="dk1"/>
                </a:solidFill>
                <a:latin typeface="Roboto"/>
                <a:ea typeface="Roboto"/>
                <a:cs typeface="Roboto"/>
                <a:sym typeface="Roboto"/>
              </a:endParaRPr>
            </a:p>
          </p:txBody>
        </p:sp>
        <p:sp>
          <p:nvSpPr>
            <p:cNvPr id="428" name="Google Shape;428;p28"/>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a:solidFill>
                    <a:schemeClr val="dk1"/>
                  </a:solidFill>
                  <a:latin typeface="Roboto"/>
                  <a:ea typeface="Roboto"/>
                  <a:cs typeface="Roboto"/>
                  <a:sym typeface="Roboto"/>
                </a:rPr>
                <a:t>While regulatory hurdles and safety concerns exist, drones could significantly extend Freshippo's delivery reach and potentially fulfill orders much faster. This could be a game-changer for customer convenience.</a:t>
              </a:r>
              <a:endParaRPr sz="900">
                <a:solidFill>
                  <a:schemeClr val="dk1"/>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950"/>
              <a:t>Can the customer development process play a relevant role in that evolution? </a:t>
            </a:r>
            <a:endParaRPr sz="1950"/>
          </a:p>
        </p:txBody>
      </p:sp>
      <p:sp>
        <p:nvSpPr>
          <p:cNvPr id="434" name="Google Shape;434;p29"/>
          <p:cNvSpPr txBox="1">
            <a:spLocks noGrp="1"/>
          </p:cNvSpPr>
          <p:nvPr>
            <p:ph type="body" idx="1"/>
          </p:nvPr>
        </p:nvSpPr>
        <p:spPr>
          <a:xfrm>
            <a:off x="1297500" y="1421150"/>
            <a:ext cx="7038900" cy="28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600"/>
              <a:t>What is </a:t>
            </a:r>
            <a:r>
              <a:rPr lang="pt-PT" sz="1600" b="1"/>
              <a:t>Customer Development</a:t>
            </a:r>
            <a:r>
              <a:rPr lang="pt-PT" sz="1600"/>
              <a:t>?</a:t>
            </a:r>
            <a:endParaRPr sz="1600"/>
          </a:p>
          <a:p>
            <a:pPr marL="457200" lvl="0" indent="-311150" algn="l" rtl="0">
              <a:spcBef>
                <a:spcPts val="1200"/>
              </a:spcBef>
              <a:spcAft>
                <a:spcPts val="0"/>
              </a:spcAft>
              <a:buSzPts val="1300"/>
              <a:buChar char="●"/>
            </a:pPr>
            <a:r>
              <a:rPr lang="pt-PT"/>
              <a:t>Understanding and meeting customer needs and preferences.</a:t>
            </a:r>
            <a:endParaRPr/>
          </a:p>
          <a:p>
            <a:pPr marL="0" lvl="0" indent="0" algn="l" rtl="0">
              <a:spcBef>
                <a:spcPts val="1200"/>
              </a:spcBef>
              <a:spcAft>
                <a:spcPts val="0"/>
              </a:spcAft>
              <a:buNone/>
            </a:pPr>
            <a:r>
              <a:rPr lang="pt-PT" sz="1600"/>
              <a:t>How?</a:t>
            </a:r>
            <a:endParaRPr sz="1600"/>
          </a:p>
          <a:p>
            <a:pPr marL="0" lvl="0" indent="0" algn="l" rtl="0">
              <a:spcBef>
                <a:spcPts val="1200"/>
              </a:spcBef>
              <a:spcAft>
                <a:spcPts val="1200"/>
              </a:spcAft>
              <a:buNone/>
            </a:pPr>
            <a:endParaRPr/>
          </a:p>
        </p:txBody>
      </p:sp>
      <p:sp>
        <p:nvSpPr>
          <p:cNvPr id="435" name="Google Shape;435;p29"/>
          <p:cNvSpPr/>
          <p:nvPr/>
        </p:nvSpPr>
        <p:spPr>
          <a:xfrm>
            <a:off x="1514225" y="2754975"/>
            <a:ext cx="1626300" cy="846900"/>
          </a:xfrm>
          <a:prstGeom prst="flowChartAlternateProcess">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Strengths</a:t>
            </a:r>
            <a:endParaRPr>
              <a:latin typeface="Lato"/>
              <a:ea typeface="Lato"/>
              <a:cs typeface="Lato"/>
              <a:sym typeface="Lato"/>
            </a:endParaRPr>
          </a:p>
        </p:txBody>
      </p:sp>
      <p:sp>
        <p:nvSpPr>
          <p:cNvPr id="436" name="Google Shape;436;p29"/>
          <p:cNvSpPr/>
          <p:nvPr/>
        </p:nvSpPr>
        <p:spPr>
          <a:xfrm>
            <a:off x="4766825" y="2754975"/>
            <a:ext cx="1626300" cy="846900"/>
          </a:xfrm>
          <a:prstGeom prst="flowChartAlternateProcess">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Observing Competitors</a:t>
            </a:r>
            <a:endParaRPr>
              <a:latin typeface="Lato"/>
              <a:ea typeface="Lato"/>
              <a:cs typeface="Lato"/>
              <a:sym typeface="Lato"/>
            </a:endParaRPr>
          </a:p>
        </p:txBody>
      </p:sp>
      <p:sp>
        <p:nvSpPr>
          <p:cNvPr id="437" name="Google Shape;437;p29"/>
          <p:cNvSpPr/>
          <p:nvPr/>
        </p:nvSpPr>
        <p:spPr>
          <a:xfrm>
            <a:off x="6393125" y="3899650"/>
            <a:ext cx="1626300" cy="846900"/>
          </a:xfrm>
          <a:prstGeom prst="flowChartAlternateProcess">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Understand the Future of the Market</a:t>
            </a:r>
            <a:endParaRPr>
              <a:latin typeface="Lato"/>
              <a:ea typeface="Lato"/>
              <a:cs typeface="Lato"/>
              <a:sym typeface="Lato"/>
            </a:endParaRPr>
          </a:p>
        </p:txBody>
      </p:sp>
      <p:sp>
        <p:nvSpPr>
          <p:cNvPr id="438" name="Google Shape;438;p29"/>
          <p:cNvSpPr/>
          <p:nvPr/>
        </p:nvSpPr>
        <p:spPr>
          <a:xfrm>
            <a:off x="3140525" y="3899650"/>
            <a:ext cx="1626300" cy="846900"/>
          </a:xfrm>
          <a:prstGeom prst="flowChartAlternateProcess">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Areas for Improvements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pt-PT" sz="2060"/>
              <a:t>Identifying Strengths and Areas for Improvements</a:t>
            </a:r>
            <a:endParaRPr sz="2060"/>
          </a:p>
        </p:txBody>
      </p:sp>
      <p:sp>
        <p:nvSpPr>
          <p:cNvPr id="444" name="Google Shape;444;p30"/>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600" b="1"/>
              <a:t>Strengths</a:t>
            </a:r>
            <a:endParaRPr sz="1600" b="1"/>
          </a:p>
          <a:p>
            <a:pPr marL="0" lvl="0" indent="0" algn="l" rtl="0">
              <a:spcBef>
                <a:spcPts val="1200"/>
              </a:spcBef>
              <a:spcAft>
                <a:spcPts val="0"/>
              </a:spcAft>
              <a:buNone/>
            </a:pPr>
            <a:endParaRPr sz="1600" b="1"/>
          </a:p>
          <a:p>
            <a:pPr marL="0" lvl="0" indent="0" algn="l" rtl="0">
              <a:spcBef>
                <a:spcPts val="1200"/>
              </a:spcBef>
              <a:spcAft>
                <a:spcPts val="0"/>
              </a:spcAft>
              <a:buNone/>
            </a:pPr>
            <a:endParaRPr sz="1600" b="1"/>
          </a:p>
          <a:p>
            <a:pPr marL="0" lvl="0" indent="0" algn="l" rtl="0">
              <a:spcBef>
                <a:spcPts val="1200"/>
              </a:spcBef>
              <a:spcAft>
                <a:spcPts val="0"/>
              </a:spcAft>
              <a:buNone/>
            </a:pPr>
            <a:endParaRPr sz="800" b="1"/>
          </a:p>
          <a:p>
            <a:pPr marL="0" lvl="0" indent="0" algn="l" rtl="0">
              <a:spcBef>
                <a:spcPts val="1200"/>
              </a:spcBef>
              <a:spcAft>
                <a:spcPts val="1200"/>
              </a:spcAft>
              <a:buNone/>
            </a:pPr>
            <a:r>
              <a:rPr lang="pt-PT" sz="1600" b="1"/>
              <a:t>Areas For Improvements</a:t>
            </a:r>
            <a:r>
              <a:rPr lang="pt-PT"/>
              <a:t> </a:t>
            </a:r>
            <a:r>
              <a:rPr lang="pt-PT" sz="1200"/>
              <a:t>(based on the shortcomings presented in the previous question)</a:t>
            </a:r>
            <a:endParaRPr sz="1200"/>
          </a:p>
        </p:txBody>
      </p:sp>
      <p:sp>
        <p:nvSpPr>
          <p:cNvPr id="445" name="Google Shape;445;p30"/>
          <p:cNvSpPr/>
          <p:nvPr/>
        </p:nvSpPr>
        <p:spPr>
          <a:xfrm>
            <a:off x="3607150" y="1770875"/>
            <a:ext cx="2856650" cy="1089875"/>
          </a:xfrm>
          <a:prstGeom prst="flowChartOnlineStorage">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F2 Convenience Stores</a:t>
            </a:r>
            <a:endParaRPr>
              <a:latin typeface="Lato"/>
              <a:ea typeface="Lato"/>
              <a:cs typeface="Lato"/>
              <a:sym typeface="Lato"/>
            </a:endParaRPr>
          </a:p>
        </p:txBody>
      </p:sp>
      <p:sp>
        <p:nvSpPr>
          <p:cNvPr id="446" name="Google Shape;446;p30"/>
          <p:cNvSpPr/>
          <p:nvPr/>
        </p:nvSpPr>
        <p:spPr>
          <a:xfrm>
            <a:off x="1248425" y="1770875"/>
            <a:ext cx="2856650" cy="1089875"/>
          </a:xfrm>
          <a:prstGeom prst="flowChartOnlineStorag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Fast Order Fulfillment</a:t>
            </a:r>
            <a:endParaRPr>
              <a:latin typeface="Lato"/>
              <a:ea typeface="Lato"/>
              <a:cs typeface="Lato"/>
              <a:sym typeface="Lato"/>
            </a:endParaRPr>
          </a:p>
          <a:p>
            <a:pPr marL="0" lvl="0" indent="0" algn="l" rtl="0">
              <a:spcBef>
                <a:spcPts val="0"/>
              </a:spcBef>
              <a:spcAft>
                <a:spcPts val="0"/>
              </a:spcAft>
              <a:buNone/>
            </a:pPr>
            <a:r>
              <a:rPr lang="pt-PT">
                <a:latin typeface="Lato"/>
                <a:ea typeface="Lato"/>
                <a:cs typeface="Lato"/>
                <a:sym typeface="Lato"/>
              </a:rPr>
              <a:t>Efficient Logistics</a:t>
            </a:r>
            <a:endParaRPr>
              <a:latin typeface="Lato"/>
              <a:ea typeface="Lato"/>
              <a:cs typeface="Lato"/>
              <a:sym typeface="Lato"/>
            </a:endParaRPr>
          </a:p>
        </p:txBody>
      </p:sp>
      <p:sp>
        <p:nvSpPr>
          <p:cNvPr id="447" name="Google Shape;447;p30"/>
          <p:cNvSpPr/>
          <p:nvPr/>
        </p:nvSpPr>
        <p:spPr>
          <a:xfrm>
            <a:off x="5969850" y="1770875"/>
            <a:ext cx="2856650" cy="1089875"/>
          </a:xfrm>
          <a:prstGeom prst="flowChartOnlineStorag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Private-label Products</a:t>
            </a:r>
            <a:endParaRPr>
              <a:latin typeface="Lato"/>
              <a:ea typeface="Lato"/>
              <a:cs typeface="Lato"/>
              <a:sym typeface="Lato"/>
            </a:endParaRPr>
          </a:p>
        </p:txBody>
      </p:sp>
      <p:sp>
        <p:nvSpPr>
          <p:cNvPr id="448" name="Google Shape;448;p30"/>
          <p:cNvSpPr/>
          <p:nvPr/>
        </p:nvSpPr>
        <p:spPr>
          <a:xfrm>
            <a:off x="3656225" y="3399975"/>
            <a:ext cx="2856650" cy="1089875"/>
          </a:xfrm>
          <a:prstGeom prst="flowChartOnlineStorage">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Limited Range of Delivery</a:t>
            </a:r>
            <a:endParaRPr>
              <a:latin typeface="Lato"/>
              <a:ea typeface="Lato"/>
              <a:cs typeface="Lato"/>
              <a:sym typeface="Lato"/>
            </a:endParaRPr>
          </a:p>
        </p:txBody>
      </p:sp>
      <p:sp>
        <p:nvSpPr>
          <p:cNvPr id="449" name="Google Shape;449;p30"/>
          <p:cNvSpPr/>
          <p:nvPr/>
        </p:nvSpPr>
        <p:spPr>
          <a:xfrm>
            <a:off x="1297500" y="3399975"/>
            <a:ext cx="2856650" cy="1089875"/>
          </a:xfrm>
          <a:prstGeom prst="flowChartOnlineStorage">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Limited Ways for Payment</a:t>
            </a:r>
            <a:endParaRPr>
              <a:latin typeface="Lato"/>
              <a:ea typeface="Lato"/>
              <a:cs typeface="Lato"/>
              <a:sym typeface="Lato"/>
            </a:endParaRPr>
          </a:p>
        </p:txBody>
      </p:sp>
      <p:sp>
        <p:nvSpPr>
          <p:cNvPr id="450" name="Google Shape;450;p30"/>
          <p:cNvSpPr/>
          <p:nvPr/>
        </p:nvSpPr>
        <p:spPr>
          <a:xfrm>
            <a:off x="6018925" y="3399975"/>
            <a:ext cx="2856650" cy="1089875"/>
          </a:xfrm>
          <a:prstGeom prst="flowChartOnlineStorage">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Long wait Times and Stale food</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pt-PT" sz="2060"/>
              <a:t>Learn Competitors Strengths and Future of Market</a:t>
            </a:r>
            <a:endParaRPr sz="2060"/>
          </a:p>
        </p:txBody>
      </p:sp>
      <p:sp>
        <p:nvSpPr>
          <p:cNvPr id="456" name="Google Shape;456;p31"/>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600" b="1"/>
              <a:t>Observe Industry Competitors</a:t>
            </a:r>
            <a:endParaRPr sz="1600" b="1"/>
          </a:p>
          <a:p>
            <a:pPr marL="457200" lvl="0" indent="0" algn="l" rtl="0">
              <a:spcBef>
                <a:spcPts val="1200"/>
              </a:spcBef>
              <a:spcAft>
                <a:spcPts val="0"/>
              </a:spcAft>
              <a:buNone/>
            </a:pPr>
            <a:endParaRPr sz="1600"/>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r>
              <a:rPr lang="pt-PT" sz="1600" b="1"/>
              <a:t>Understand the Future of the Market</a:t>
            </a:r>
            <a:endParaRPr/>
          </a:p>
        </p:txBody>
      </p:sp>
      <p:sp>
        <p:nvSpPr>
          <p:cNvPr id="457" name="Google Shape;457;p31"/>
          <p:cNvSpPr/>
          <p:nvPr/>
        </p:nvSpPr>
        <p:spPr>
          <a:xfrm>
            <a:off x="1479625" y="1760925"/>
            <a:ext cx="1601925" cy="1158150"/>
          </a:xfrm>
          <a:prstGeom prst="flowChartPunchedTap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Identify their Strengths</a:t>
            </a:r>
            <a:endParaRPr>
              <a:latin typeface="Lato"/>
              <a:ea typeface="Lato"/>
              <a:cs typeface="Lato"/>
              <a:sym typeface="Lato"/>
            </a:endParaRPr>
          </a:p>
        </p:txBody>
      </p:sp>
      <p:sp>
        <p:nvSpPr>
          <p:cNvPr id="458" name="Google Shape;458;p31"/>
          <p:cNvSpPr/>
          <p:nvPr/>
        </p:nvSpPr>
        <p:spPr>
          <a:xfrm>
            <a:off x="5290500" y="1760925"/>
            <a:ext cx="1601925" cy="1158150"/>
          </a:xfrm>
          <a:prstGeom prst="flowChartPunchedTap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Incorporate with current Business</a:t>
            </a:r>
            <a:endParaRPr>
              <a:latin typeface="Lato"/>
              <a:ea typeface="Lato"/>
              <a:cs typeface="Lato"/>
              <a:sym typeface="Lato"/>
            </a:endParaRPr>
          </a:p>
        </p:txBody>
      </p:sp>
      <p:sp>
        <p:nvSpPr>
          <p:cNvPr id="459" name="Google Shape;459;p31"/>
          <p:cNvSpPr/>
          <p:nvPr/>
        </p:nvSpPr>
        <p:spPr>
          <a:xfrm>
            <a:off x="3850475" y="2112750"/>
            <a:ext cx="671100" cy="454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0" name="Google Shape;460;p31"/>
          <p:cNvSpPr/>
          <p:nvPr/>
        </p:nvSpPr>
        <p:spPr>
          <a:xfrm>
            <a:off x="1479625" y="3471525"/>
            <a:ext cx="1601925" cy="1158150"/>
          </a:xfrm>
          <a:prstGeom prst="flowChartPunchedTap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t-PT">
                <a:latin typeface="Lato"/>
                <a:ea typeface="Lato"/>
                <a:cs typeface="Lato"/>
                <a:sym typeface="Lato"/>
              </a:rPr>
              <a:t>Evolution into IoT and 5G era</a:t>
            </a:r>
            <a:endParaRPr>
              <a:latin typeface="Lato"/>
              <a:ea typeface="Lato"/>
              <a:cs typeface="Lato"/>
              <a:sym typeface="Lato"/>
            </a:endParaRPr>
          </a:p>
        </p:txBody>
      </p:sp>
      <p:sp>
        <p:nvSpPr>
          <p:cNvPr id="461" name="Google Shape;461;p31"/>
          <p:cNvSpPr/>
          <p:nvPr/>
        </p:nvSpPr>
        <p:spPr>
          <a:xfrm>
            <a:off x="4314600" y="3471525"/>
            <a:ext cx="1601925" cy="1158150"/>
          </a:xfrm>
          <a:prstGeom prst="flowChartPunchedTape">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Big Reliance on Big Data</a:t>
            </a:r>
            <a:endParaRPr>
              <a:latin typeface="Lato"/>
              <a:ea typeface="Lato"/>
              <a:cs typeface="Lato"/>
              <a:sym typeface="Lato"/>
            </a:endParaRPr>
          </a:p>
        </p:txBody>
      </p:sp>
      <p:sp>
        <p:nvSpPr>
          <p:cNvPr id="462" name="Google Shape;462;p31"/>
          <p:cNvSpPr/>
          <p:nvPr/>
        </p:nvSpPr>
        <p:spPr>
          <a:xfrm>
            <a:off x="3362525" y="3823350"/>
            <a:ext cx="671100" cy="454500"/>
          </a:xfrm>
          <a:prstGeom prst="striped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3" name="Google Shape;463;p31"/>
          <p:cNvSpPr/>
          <p:nvPr/>
        </p:nvSpPr>
        <p:spPr>
          <a:xfrm>
            <a:off x="6197500" y="3823350"/>
            <a:ext cx="671100" cy="454500"/>
          </a:xfrm>
          <a:prstGeom prst="striped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4" name="Google Shape;464;p31"/>
          <p:cNvSpPr/>
          <p:nvPr/>
        </p:nvSpPr>
        <p:spPr>
          <a:xfrm>
            <a:off x="7149575" y="3471525"/>
            <a:ext cx="1601925" cy="1158150"/>
          </a:xfrm>
          <a:prstGeom prst="flowChartPunchedTape">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t-PT">
                <a:latin typeface="Lato"/>
                <a:ea typeface="Lato"/>
                <a:cs typeface="Lato"/>
                <a:sym typeface="Lato"/>
              </a:rPr>
              <a:t>Embrace Emerging Technologies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4067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Agenda/Indice/Introduction</a:t>
            </a:r>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lnSpc>
                <a:spcPct val="150000"/>
              </a:lnSpc>
              <a:spcBef>
                <a:spcPts val="0"/>
              </a:spcBef>
              <a:spcAft>
                <a:spcPts val="0"/>
              </a:spcAft>
              <a:buNone/>
            </a:pPr>
            <a:r>
              <a:rPr lang="pt-PT" sz="4892"/>
              <a:t>What is Freshippo?</a:t>
            </a:r>
            <a:endParaRPr sz="4892"/>
          </a:p>
          <a:p>
            <a:pPr marL="914400" lvl="1" indent="-306266" algn="l" rtl="0">
              <a:lnSpc>
                <a:spcPct val="150000"/>
              </a:lnSpc>
              <a:spcBef>
                <a:spcPts val="1200"/>
              </a:spcBef>
              <a:spcAft>
                <a:spcPts val="0"/>
              </a:spcAft>
              <a:buSzPct val="100000"/>
              <a:buChar char="○"/>
            </a:pPr>
            <a:r>
              <a:rPr lang="pt-PT" sz="4892"/>
              <a:t>It’s a company that sells groceries, giving importance to fresh products. </a:t>
            </a:r>
            <a:endParaRPr sz="4892"/>
          </a:p>
          <a:p>
            <a:pPr marL="914400" lvl="1" indent="-306266" algn="l" rtl="0">
              <a:lnSpc>
                <a:spcPct val="150000"/>
              </a:lnSpc>
              <a:spcBef>
                <a:spcPts val="0"/>
              </a:spcBef>
              <a:spcAft>
                <a:spcPts val="0"/>
              </a:spcAft>
              <a:buSzPct val="100000"/>
              <a:buChar char="○"/>
            </a:pPr>
            <a:r>
              <a:rPr lang="pt-PT" sz="4892"/>
              <a:t>They offer multiple services, described in this report.</a:t>
            </a:r>
            <a:endParaRPr sz="4892"/>
          </a:p>
          <a:p>
            <a:pPr marL="457200" lvl="0" indent="0" algn="l" rtl="0">
              <a:lnSpc>
                <a:spcPct val="150000"/>
              </a:lnSpc>
              <a:spcBef>
                <a:spcPts val="1200"/>
              </a:spcBef>
              <a:spcAft>
                <a:spcPts val="0"/>
              </a:spcAft>
              <a:buNone/>
            </a:pPr>
            <a:endParaRPr sz="4892"/>
          </a:p>
          <a:p>
            <a:pPr marL="457200" lvl="0" indent="-306266" algn="l" rtl="0">
              <a:lnSpc>
                <a:spcPct val="150000"/>
              </a:lnSpc>
              <a:spcBef>
                <a:spcPts val="1200"/>
              </a:spcBef>
              <a:spcAft>
                <a:spcPts val="0"/>
              </a:spcAft>
              <a:buSzPct val="100000"/>
              <a:buChar char="●"/>
            </a:pPr>
            <a:r>
              <a:rPr lang="pt-PT" sz="4892"/>
              <a:t>Freshippo was founded in 2016</a:t>
            </a:r>
            <a:endParaRPr sz="4892"/>
          </a:p>
          <a:p>
            <a:pPr marL="457200" lvl="0" indent="-306266" algn="l" rtl="0">
              <a:lnSpc>
                <a:spcPct val="150000"/>
              </a:lnSpc>
              <a:spcBef>
                <a:spcPts val="0"/>
              </a:spcBef>
              <a:spcAft>
                <a:spcPts val="0"/>
              </a:spcAft>
              <a:buSzPct val="100000"/>
              <a:buChar char="●"/>
            </a:pPr>
            <a:r>
              <a:rPr lang="pt-PT" sz="4892"/>
              <a:t>Gives users mobility between online and offline purchases</a:t>
            </a:r>
            <a:endParaRPr sz="4892"/>
          </a:p>
          <a:p>
            <a:pPr marL="457200" lvl="0" indent="-306266" algn="l" rtl="0">
              <a:lnSpc>
                <a:spcPct val="150000"/>
              </a:lnSpc>
              <a:spcBef>
                <a:spcPts val="0"/>
              </a:spcBef>
              <a:spcAft>
                <a:spcPts val="0"/>
              </a:spcAft>
              <a:buSzPct val="100000"/>
              <a:buChar char="●"/>
            </a:pPr>
            <a:r>
              <a:rPr lang="pt-PT" sz="4892"/>
              <a:t>Have different types of stores targeting different audiences like F2 stores, Hexiaoma, etc</a:t>
            </a:r>
            <a:endParaRPr sz="4892"/>
          </a:p>
          <a:p>
            <a:pPr marL="457200" lvl="0" indent="-306266" algn="l" rtl="0">
              <a:lnSpc>
                <a:spcPct val="150000"/>
              </a:lnSpc>
              <a:spcBef>
                <a:spcPts val="0"/>
              </a:spcBef>
              <a:spcAft>
                <a:spcPts val="0"/>
              </a:spcAft>
              <a:buSzPct val="100000"/>
              <a:buChar char="●"/>
            </a:pPr>
            <a:r>
              <a:rPr lang="pt-PT" sz="4892"/>
              <a:t>Most business related decisions are taken based on big data Analysis.</a:t>
            </a:r>
            <a:endParaRPr sz="4892"/>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2"/>
          <p:cNvSpPr txBox="1">
            <a:spLocks noGrp="1"/>
          </p:cNvSpPr>
          <p:nvPr>
            <p:ph type="title"/>
          </p:nvPr>
        </p:nvSpPr>
        <p:spPr>
          <a:xfrm>
            <a:off x="1297525" y="2730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2194"/>
              <a:t>How should Freshippo use it?</a:t>
            </a:r>
            <a:endParaRPr sz="2844"/>
          </a:p>
          <a:p>
            <a:pPr marL="0" lvl="0" indent="0" algn="l" rtl="0">
              <a:spcBef>
                <a:spcPts val="0"/>
              </a:spcBef>
              <a:spcAft>
                <a:spcPts val="0"/>
              </a:spcAft>
              <a:buNone/>
            </a:pPr>
            <a:r>
              <a:rPr lang="pt-PT" sz="1644"/>
              <a:t>Proposed Plan for Freshippo's Next Steps:</a:t>
            </a:r>
            <a:endParaRPr sz="1644"/>
          </a:p>
        </p:txBody>
      </p:sp>
      <p:grpSp>
        <p:nvGrpSpPr>
          <p:cNvPr id="470" name="Google Shape;470;p32"/>
          <p:cNvGrpSpPr/>
          <p:nvPr/>
        </p:nvGrpSpPr>
        <p:grpSpPr>
          <a:xfrm>
            <a:off x="1297498" y="3992825"/>
            <a:ext cx="7689363" cy="985725"/>
            <a:chOff x="1593000" y="2322560"/>
            <a:chExt cx="5957975" cy="643507"/>
          </a:xfrm>
        </p:grpSpPr>
        <p:sp>
          <p:nvSpPr>
            <p:cNvPr id="471" name="Google Shape;471;p32"/>
            <p:cNvSpPr/>
            <p:nvPr/>
          </p:nvSpPr>
          <p:spPr>
            <a:xfrm>
              <a:off x="3728375" y="2322568"/>
              <a:ext cx="3822600" cy="643500"/>
            </a:xfrm>
            <a:prstGeom prst="rect">
              <a:avLst/>
            </a:pr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flipH="1">
              <a:off x="2283009" y="2322577"/>
              <a:ext cx="1593000" cy="642600"/>
            </a:xfrm>
            <a:prstGeom prst="rect">
              <a:avLst/>
            </a:prstGeom>
            <a:solidFill>
              <a:srgbClr val="A2C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rot="-5400000">
              <a:off x="3345813" y="2090419"/>
              <a:ext cx="643361" cy="1107644"/>
            </a:xfrm>
            <a:prstGeom prst="flowChartOffpageConnector">
              <a:avLst/>
            </a:prstGeom>
            <a:solidFill>
              <a:srgbClr val="A2C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2342631" y="2399953"/>
              <a:ext cx="14193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200">
                  <a:solidFill>
                    <a:schemeClr val="lt1"/>
                  </a:solidFill>
                  <a:latin typeface="Roboto Medium"/>
                  <a:ea typeface="Roboto Medium"/>
                  <a:cs typeface="Roboto Medium"/>
                  <a:sym typeface="Roboto Medium"/>
                </a:rPr>
                <a:t> </a:t>
              </a:r>
              <a:r>
                <a:rPr lang="pt-PT" sz="1200">
                  <a:solidFill>
                    <a:schemeClr val="dk1"/>
                  </a:solidFill>
                  <a:latin typeface="Roboto Medium"/>
                  <a:ea typeface="Roboto Medium"/>
                  <a:cs typeface="Roboto Medium"/>
                  <a:sym typeface="Roboto Medium"/>
                </a:rPr>
                <a:t>Competitor Analysis</a:t>
              </a:r>
              <a:endParaRPr sz="1200">
                <a:solidFill>
                  <a:schemeClr val="dk1"/>
                </a:solidFill>
                <a:latin typeface="Roboto"/>
                <a:ea typeface="Roboto"/>
                <a:cs typeface="Roboto"/>
                <a:sym typeface="Roboto"/>
              </a:endParaRPr>
            </a:p>
          </p:txBody>
        </p:sp>
        <p:sp>
          <p:nvSpPr>
            <p:cNvPr id="475" name="Google Shape;475;p32"/>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1593000" y="2322575"/>
              <a:ext cx="690000" cy="642600"/>
            </a:xfrm>
            <a:prstGeom prst="rect">
              <a:avLst/>
            </a:prstGeom>
            <a:solidFill>
              <a:srgbClr val="76A5A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04</a:t>
              </a:r>
              <a:endParaRPr sz="2600" b="1">
                <a:solidFill>
                  <a:schemeClr val="dk1"/>
                </a:solidFill>
                <a:latin typeface="Roboto"/>
                <a:ea typeface="Roboto"/>
                <a:cs typeface="Roboto"/>
                <a:sym typeface="Roboto"/>
              </a:endParaRPr>
            </a:p>
          </p:txBody>
        </p:sp>
        <p:sp>
          <p:nvSpPr>
            <p:cNvPr id="477" name="Google Shape;477;p32"/>
            <p:cNvSpPr/>
            <p:nvPr/>
          </p:nvSpPr>
          <p:spPr>
            <a:xfrm>
              <a:off x="4127423" y="2323752"/>
              <a:ext cx="32316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Monitor market competitors and their strengths closely.</a:t>
              </a:r>
              <a:endParaRPr sz="900">
                <a:solidFill>
                  <a:schemeClr val="dk1"/>
                </a:solidFill>
                <a:latin typeface="Roboto"/>
                <a:ea typeface="Roboto"/>
                <a:cs typeface="Roboto"/>
                <a:sym typeface="Roboto"/>
              </a:endParaRPr>
            </a:p>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Identify areas where Freshippo can leverage its competitive advantages and learn from industry leaders to enhance its offerings and stay competitive.</a:t>
              </a:r>
              <a:endParaRPr sz="900">
                <a:solidFill>
                  <a:schemeClr val="dk1"/>
                </a:solidFill>
                <a:latin typeface="Roboto"/>
                <a:ea typeface="Roboto"/>
                <a:cs typeface="Roboto"/>
                <a:sym typeface="Roboto"/>
              </a:endParaRPr>
            </a:p>
          </p:txBody>
        </p:sp>
      </p:grpSp>
      <p:grpSp>
        <p:nvGrpSpPr>
          <p:cNvPr id="478" name="Google Shape;478;p32"/>
          <p:cNvGrpSpPr/>
          <p:nvPr/>
        </p:nvGrpSpPr>
        <p:grpSpPr>
          <a:xfrm>
            <a:off x="1297514" y="2989300"/>
            <a:ext cx="7689363" cy="985720"/>
            <a:chOff x="1593000" y="2322564"/>
            <a:chExt cx="5957975" cy="643504"/>
          </a:xfrm>
        </p:grpSpPr>
        <p:sp>
          <p:nvSpPr>
            <p:cNvPr id="479" name="Google Shape;479;p32"/>
            <p:cNvSpPr/>
            <p:nvPr/>
          </p:nvSpPr>
          <p:spPr>
            <a:xfrm>
              <a:off x="3728375" y="2322568"/>
              <a:ext cx="3822600" cy="6435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flipH="1">
              <a:off x="2282954" y="2322580"/>
              <a:ext cx="16578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rot="-5400000">
              <a:off x="3349402" y="2086839"/>
              <a:ext cx="643361" cy="1114811"/>
            </a:xfrm>
            <a:prstGeom prst="flowChartOffpageConnector">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2342622" y="2399956"/>
              <a:ext cx="14190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200">
                  <a:solidFill>
                    <a:schemeClr val="dk1"/>
                  </a:solidFill>
                  <a:latin typeface="Roboto Medium"/>
                  <a:ea typeface="Roboto Medium"/>
                  <a:cs typeface="Roboto Medium"/>
                  <a:sym typeface="Roboto Medium"/>
                </a:rPr>
                <a:t>Addressing Areas for Improvement</a:t>
              </a:r>
              <a:endParaRPr sz="1200">
                <a:solidFill>
                  <a:schemeClr val="dk1"/>
                </a:solidFill>
                <a:latin typeface="Roboto"/>
                <a:ea typeface="Roboto"/>
                <a:cs typeface="Roboto"/>
                <a:sym typeface="Roboto"/>
              </a:endParaRPr>
            </a:p>
          </p:txBody>
        </p:sp>
        <p:sp>
          <p:nvSpPr>
            <p:cNvPr id="483" name="Google Shape;483;p32"/>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593000" y="2322575"/>
              <a:ext cx="6900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03</a:t>
              </a:r>
              <a:endParaRPr sz="2600" b="1">
                <a:solidFill>
                  <a:schemeClr val="dk1"/>
                </a:solidFill>
                <a:latin typeface="Roboto"/>
                <a:ea typeface="Roboto"/>
                <a:cs typeface="Roboto"/>
                <a:sym typeface="Roboto"/>
              </a:endParaRPr>
            </a:p>
          </p:txBody>
        </p:sp>
        <p:sp>
          <p:nvSpPr>
            <p:cNvPr id="485" name="Google Shape;485;p32"/>
            <p:cNvSpPr/>
            <p:nvPr/>
          </p:nvSpPr>
          <p:spPr>
            <a:xfrm>
              <a:off x="4127430" y="2323755"/>
              <a:ext cx="32316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Expand the Target Audience by adding new ways of Payment.</a:t>
              </a:r>
              <a:endParaRPr sz="900">
                <a:solidFill>
                  <a:schemeClr val="dk1"/>
                </a:solidFill>
                <a:latin typeface="Roboto"/>
                <a:ea typeface="Roboto"/>
                <a:cs typeface="Roboto"/>
                <a:sym typeface="Roboto"/>
              </a:endParaRPr>
            </a:p>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Expand delivery coverage to reach a wider customer base beyond the current radius.</a:t>
              </a:r>
              <a:endParaRPr sz="900">
                <a:solidFill>
                  <a:schemeClr val="dk1"/>
                </a:solidFill>
                <a:latin typeface="Roboto"/>
                <a:ea typeface="Roboto"/>
                <a:cs typeface="Roboto"/>
                <a:sym typeface="Roboto"/>
              </a:endParaRPr>
            </a:p>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Long Wait Times and Stale Food: Optimize operational workflows to minimize wait times and ensure the freshness and quality of food products.</a:t>
              </a:r>
              <a:endParaRPr sz="900">
                <a:solidFill>
                  <a:schemeClr val="dk1"/>
                </a:solidFill>
                <a:latin typeface="Roboto"/>
                <a:ea typeface="Roboto"/>
                <a:cs typeface="Roboto"/>
                <a:sym typeface="Roboto"/>
              </a:endParaRPr>
            </a:p>
          </p:txBody>
        </p:sp>
      </p:grpSp>
      <p:grpSp>
        <p:nvGrpSpPr>
          <p:cNvPr id="486" name="Google Shape;486;p32"/>
          <p:cNvGrpSpPr/>
          <p:nvPr/>
        </p:nvGrpSpPr>
        <p:grpSpPr>
          <a:xfrm>
            <a:off x="1297514" y="1985775"/>
            <a:ext cx="7689363" cy="985725"/>
            <a:chOff x="1593000" y="2322560"/>
            <a:chExt cx="5957975" cy="643508"/>
          </a:xfrm>
        </p:grpSpPr>
        <p:sp>
          <p:nvSpPr>
            <p:cNvPr id="487" name="Google Shape;487;p32"/>
            <p:cNvSpPr/>
            <p:nvPr/>
          </p:nvSpPr>
          <p:spPr>
            <a:xfrm>
              <a:off x="3728375" y="2322568"/>
              <a:ext cx="3822600" cy="643500"/>
            </a:xfrm>
            <a:prstGeom prst="rect">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flipH="1">
              <a:off x="2282962" y="2322576"/>
              <a:ext cx="1643400" cy="6426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rot="-5400000">
              <a:off x="3360201" y="2076036"/>
              <a:ext cx="643361" cy="1136409"/>
            </a:xfrm>
            <a:prstGeom prst="flowChartOffpageConnector">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342621" y="2399953"/>
              <a:ext cx="14190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200">
                  <a:solidFill>
                    <a:schemeClr val="dk1"/>
                  </a:solidFill>
                  <a:latin typeface="Roboto Medium"/>
                  <a:ea typeface="Roboto Medium"/>
                  <a:cs typeface="Roboto Medium"/>
                  <a:sym typeface="Roboto Medium"/>
                </a:rPr>
                <a:t>Investment in Strengths</a:t>
              </a:r>
              <a:endParaRPr sz="1200">
                <a:solidFill>
                  <a:schemeClr val="dk1"/>
                </a:solidFill>
                <a:latin typeface="Roboto"/>
                <a:ea typeface="Roboto"/>
                <a:cs typeface="Roboto"/>
                <a:sym typeface="Roboto"/>
              </a:endParaRPr>
            </a:p>
          </p:txBody>
        </p:sp>
        <p:sp>
          <p:nvSpPr>
            <p:cNvPr id="491" name="Google Shape;491;p32"/>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1593000" y="2322575"/>
              <a:ext cx="690000" cy="642600"/>
            </a:xfrm>
            <a:prstGeom prst="rect">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02</a:t>
              </a:r>
              <a:endParaRPr sz="2600" b="1">
                <a:solidFill>
                  <a:schemeClr val="dk1"/>
                </a:solidFill>
                <a:latin typeface="Roboto"/>
                <a:ea typeface="Roboto"/>
                <a:cs typeface="Roboto"/>
                <a:sym typeface="Roboto"/>
              </a:endParaRPr>
            </a:p>
          </p:txBody>
        </p:sp>
        <p:sp>
          <p:nvSpPr>
            <p:cNvPr id="493" name="Google Shape;493;p32"/>
            <p:cNvSpPr/>
            <p:nvPr/>
          </p:nvSpPr>
          <p:spPr>
            <a:xfrm>
              <a:off x="4130181" y="2323752"/>
              <a:ext cx="32289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Expansion of F2 Convenience Stores addressing high demand and alleviate queues;</a:t>
              </a:r>
              <a:endParaRPr sz="900">
                <a:solidFill>
                  <a:schemeClr val="dk1"/>
                </a:solidFill>
                <a:latin typeface="Roboto"/>
                <a:ea typeface="Roboto"/>
                <a:cs typeface="Roboto"/>
                <a:sym typeface="Roboto"/>
              </a:endParaRPr>
            </a:p>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Strengthen the R&amp;D team to drive innovation and develop new private label brands;</a:t>
              </a:r>
              <a:endParaRPr sz="900">
                <a:solidFill>
                  <a:schemeClr val="dk1"/>
                </a:solidFill>
                <a:latin typeface="Roboto"/>
                <a:ea typeface="Roboto"/>
                <a:cs typeface="Roboto"/>
                <a:sym typeface="Roboto"/>
              </a:endParaRPr>
            </a:p>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Investment on technologies from IoT and 5G era to enhance data collection, strengthen operations, and improve order fulfillment.</a:t>
              </a:r>
              <a:endParaRPr sz="900">
                <a:solidFill>
                  <a:schemeClr val="dk1"/>
                </a:solidFill>
                <a:latin typeface="Roboto"/>
                <a:ea typeface="Roboto"/>
                <a:cs typeface="Roboto"/>
                <a:sym typeface="Roboto"/>
              </a:endParaRPr>
            </a:p>
          </p:txBody>
        </p:sp>
      </p:grpSp>
      <p:grpSp>
        <p:nvGrpSpPr>
          <p:cNvPr id="494" name="Google Shape;494;p32"/>
          <p:cNvGrpSpPr/>
          <p:nvPr/>
        </p:nvGrpSpPr>
        <p:grpSpPr>
          <a:xfrm>
            <a:off x="1297514" y="982250"/>
            <a:ext cx="7689363" cy="985716"/>
            <a:chOff x="1593000" y="2322566"/>
            <a:chExt cx="5957975" cy="643502"/>
          </a:xfrm>
        </p:grpSpPr>
        <p:sp>
          <p:nvSpPr>
            <p:cNvPr id="495" name="Google Shape;495;p32"/>
            <p:cNvSpPr/>
            <p:nvPr/>
          </p:nvSpPr>
          <p:spPr>
            <a:xfrm>
              <a:off x="3728375" y="2322568"/>
              <a:ext cx="3822600" cy="6435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flipH="1">
              <a:off x="2282949" y="2322582"/>
              <a:ext cx="1650600" cy="6426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rot="-5400000">
              <a:off x="3363795" y="2072448"/>
              <a:ext cx="643361" cy="1143596"/>
            </a:xfrm>
            <a:prstGeom prst="flowChartOffpageConnector">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2342622" y="2399958"/>
              <a:ext cx="14190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300">
                  <a:solidFill>
                    <a:schemeClr val="dk1"/>
                  </a:solidFill>
                  <a:latin typeface="Roboto Medium"/>
                  <a:ea typeface="Roboto Medium"/>
                  <a:cs typeface="Roboto Medium"/>
                  <a:sym typeface="Roboto Medium"/>
                </a:rPr>
                <a:t>Thorough Market Research</a:t>
              </a:r>
              <a:endParaRPr sz="1300">
                <a:solidFill>
                  <a:schemeClr val="dk1"/>
                </a:solidFill>
                <a:latin typeface="Roboto"/>
                <a:ea typeface="Roboto"/>
                <a:cs typeface="Roboto"/>
                <a:sym typeface="Roboto"/>
              </a:endParaRPr>
            </a:p>
          </p:txBody>
        </p:sp>
        <p:sp>
          <p:nvSpPr>
            <p:cNvPr id="499" name="Google Shape;499;p32"/>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593000" y="2322575"/>
              <a:ext cx="690000" cy="6426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PT" sz="2600" b="1">
                  <a:solidFill>
                    <a:schemeClr val="dk1"/>
                  </a:solidFill>
                  <a:latin typeface="Roboto"/>
                  <a:ea typeface="Roboto"/>
                  <a:cs typeface="Roboto"/>
                  <a:sym typeface="Roboto"/>
                </a:rPr>
                <a:t>01</a:t>
              </a:r>
              <a:endParaRPr sz="2600" b="1">
                <a:solidFill>
                  <a:schemeClr val="dk1"/>
                </a:solidFill>
                <a:latin typeface="Roboto"/>
                <a:ea typeface="Roboto"/>
                <a:cs typeface="Roboto"/>
                <a:sym typeface="Roboto"/>
              </a:endParaRPr>
            </a:p>
          </p:txBody>
        </p:sp>
        <p:sp>
          <p:nvSpPr>
            <p:cNvPr id="501" name="Google Shape;501;p32"/>
            <p:cNvSpPr/>
            <p:nvPr/>
          </p:nvSpPr>
          <p:spPr>
            <a:xfrm>
              <a:off x="4127430" y="2323757"/>
              <a:ext cx="3231600" cy="642300"/>
            </a:xfrm>
            <a:prstGeom prst="rect">
              <a:avLst/>
            </a:prstGeom>
            <a:noFill/>
            <a:ln>
              <a:noFill/>
            </a:ln>
          </p:spPr>
          <p:txBody>
            <a:bodyPr spcFirstLastPara="1" wrap="square" lIns="91425" tIns="91425" rIns="91425" bIns="91425" anchor="ctr" anchorCtr="0">
              <a:noAutofit/>
            </a:bodyPr>
            <a:lstStyle/>
            <a:p>
              <a:pPr marL="457200" lvl="0" indent="-285750" algn="l" rtl="0">
                <a:lnSpc>
                  <a:spcPct val="115000"/>
                </a:lnSpc>
                <a:spcBef>
                  <a:spcPts val="0"/>
                </a:spcBef>
                <a:spcAft>
                  <a:spcPts val="0"/>
                </a:spcAft>
                <a:buClr>
                  <a:schemeClr val="dk1"/>
                </a:buClr>
                <a:buSzPts val="900"/>
                <a:buFont typeface="Roboto"/>
                <a:buChar char="●"/>
              </a:pPr>
              <a:r>
                <a:rPr lang="pt-PT" sz="900">
                  <a:solidFill>
                    <a:schemeClr val="dk1"/>
                  </a:solidFill>
                  <a:latin typeface="Roboto"/>
                  <a:ea typeface="Roboto"/>
                  <a:cs typeface="Roboto"/>
                  <a:sym typeface="Roboto"/>
                </a:rPr>
                <a:t>Validate strengths and areas for improvement through comprehensive customer feedback and understanding of market trends</a:t>
              </a:r>
              <a:endParaRPr sz="900">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117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sz="2650"/>
              <a:t>Freshippo’s product-market fit</a:t>
            </a:r>
            <a:endParaRPr sz="2650"/>
          </a:p>
          <a:p>
            <a:pPr marL="0" lvl="0" indent="0" algn="l" rtl="0">
              <a:spcBef>
                <a:spcPts val="0"/>
              </a:spcBef>
              <a:spcAft>
                <a:spcPts val="0"/>
              </a:spcAft>
              <a:buNone/>
            </a:pPr>
            <a:endParaRPr/>
          </a:p>
          <a:p>
            <a:pPr marL="0" lvl="0" indent="0" algn="l" rtl="0">
              <a:spcBef>
                <a:spcPts val="0"/>
              </a:spcBef>
              <a:spcAft>
                <a:spcPts val="0"/>
              </a:spcAft>
              <a:buNone/>
            </a:pPr>
            <a:r>
              <a:rPr lang="pt-PT" sz="2100"/>
              <a:t>Customer segments</a:t>
            </a:r>
            <a:endParaRPr sz="2100"/>
          </a:p>
        </p:txBody>
      </p:sp>
      <p:sp>
        <p:nvSpPr>
          <p:cNvPr id="148" name="Google Shape;148;p1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pt-PT" sz="4395"/>
              <a:t>Customer Archetype:</a:t>
            </a:r>
            <a:endParaRPr sz="4395"/>
          </a:p>
          <a:p>
            <a:pPr marL="0" lvl="0" indent="0" algn="l" rtl="0">
              <a:spcBef>
                <a:spcPts val="1200"/>
              </a:spcBef>
              <a:spcAft>
                <a:spcPts val="0"/>
              </a:spcAft>
              <a:buNone/>
            </a:pPr>
            <a:endParaRPr sz="4395"/>
          </a:p>
          <a:p>
            <a:pPr marL="457200" lvl="0" indent="-298374" algn="l" rtl="0">
              <a:lnSpc>
                <a:spcPct val="150000"/>
              </a:lnSpc>
              <a:spcBef>
                <a:spcPts val="1200"/>
              </a:spcBef>
              <a:spcAft>
                <a:spcPts val="0"/>
              </a:spcAft>
              <a:buSzPct val="100000"/>
              <a:buChar char="●"/>
            </a:pPr>
            <a:r>
              <a:rPr lang="pt-PT" sz="4395" b="1"/>
              <a:t>20-to-45 year-old female white-collar workers who use AliPay</a:t>
            </a:r>
            <a:r>
              <a:rPr lang="pt-PT" sz="4395"/>
              <a:t> </a:t>
            </a:r>
            <a:r>
              <a:rPr lang="pt-PT" sz="4395" i="1"/>
              <a:t>(initial approach)</a:t>
            </a:r>
            <a:endParaRPr sz="4395" i="1"/>
          </a:p>
          <a:p>
            <a:pPr marL="457200" lvl="0" indent="-298374" algn="l" rtl="0">
              <a:lnSpc>
                <a:spcPct val="150000"/>
              </a:lnSpc>
              <a:spcBef>
                <a:spcPts val="0"/>
              </a:spcBef>
              <a:spcAft>
                <a:spcPts val="0"/>
              </a:spcAft>
              <a:buSzPct val="100000"/>
              <a:buChar char="●"/>
            </a:pPr>
            <a:r>
              <a:rPr lang="pt-PT" sz="4395" b="1"/>
              <a:t>Office Workers</a:t>
            </a:r>
            <a:r>
              <a:rPr lang="pt-PT" sz="4395"/>
              <a:t> from 500 meters radius from workplace </a:t>
            </a:r>
            <a:r>
              <a:rPr lang="pt-PT" sz="4395" i="1"/>
              <a:t>(F2 stores)</a:t>
            </a:r>
            <a:endParaRPr sz="4395" i="1"/>
          </a:p>
          <a:p>
            <a:pPr marL="457200" lvl="0" indent="-298374" algn="l" rtl="0">
              <a:lnSpc>
                <a:spcPct val="150000"/>
              </a:lnSpc>
              <a:spcBef>
                <a:spcPts val="0"/>
              </a:spcBef>
              <a:spcAft>
                <a:spcPts val="0"/>
              </a:spcAft>
              <a:buSzPct val="100000"/>
              <a:buChar char="●"/>
            </a:pPr>
            <a:r>
              <a:rPr lang="pt-PT" sz="4395" b="1"/>
              <a:t>Parents</a:t>
            </a:r>
            <a:r>
              <a:rPr lang="pt-PT" sz="4395"/>
              <a:t> (of children with similar ages - purpose: leave the children playing with each other while they spend their money on the stores as shown on their advertisement)</a:t>
            </a:r>
            <a:endParaRPr sz="4395"/>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49" name="Google Shape;149;p15"/>
          <p:cNvSpPr txBox="1">
            <a:spLocks noGrp="1"/>
          </p:cNvSpPr>
          <p:nvPr>
            <p:ph type="body" idx="2"/>
          </p:nvPr>
        </p:nvSpPr>
        <p:spPr>
          <a:xfrm>
            <a:off x="4933225" y="1567550"/>
            <a:ext cx="36573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pt-PT" sz="1050"/>
              <a:t>Characteristics of the target audience:</a:t>
            </a:r>
            <a:endParaRPr sz="1050"/>
          </a:p>
          <a:p>
            <a:pPr marL="0" lvl="0" indent="0" algn="l" rtl="0">
              <a:spcBef>
                <a:spcPts val="1200"/>
              </a:spcBef>
              <a:spcAft>
                <a:spcPts val="0"/>
              </a:spcAft>
              <a:buNone/>
            </a:pPr>
            <a:endParaRPr sz="1050"/>
          </a:p>
          <a:p>
            <a:pPr marL="457200" lvl="0" indent="-295275" algn="l" rtl="0">
              <a:lnSpc>
                <a:spcPct val="150000"/>
              </a:lnSpc>
              <a:spcBef>
                <a:spcPts val="1200"/>
              </a:spcBef>
              <a:spcAft>
                <a:spcPts val="0"/>
              </a:spcAft>
              <a:buSzPts val="1050"/>
              <a:buChar char="●"/>
            </a:pPr>
            <a:r>
              <a:rPr lang="pt-PT" sz="1050"/>
              <a:t>Have families to take care of</a:t>
            </a:r>
            <a:endParaRPr sz="1050"/>
          </a:p>
          <a:p>
            <a:pPr marL="457200" lvl="0" indent="-295275" algn="l" rtl="0">
              <a:lnSpc>
                <a:spcPct val="150000"/>
              </a:lnSpc>
              <a:spcBef>
                <a:spcPts val="0"/>
              </a:spcBef>
              <a:spcAft>
                <a:spcPts val="0"/>
              </a:spcAft>
              <a:buSzPts val="1050"/>
              <a:buChar char="●"/>
            </a:pPr>
            <a:r>
              <a:rPr lang="pt-PT" sz="1050"/>
              <a:t>Lived a</a:t>
            </a:r>
            <a:r>
              <a:rPr lang="pt-PT" sz="1050" b="1"/>
              <a:t> fast-paced life</a:t>
            </a:r>
            <a:endParaRPr sz="1050" b="1"/>
          </a:p>
          <a:p>
            <a:pPr marL="457200" lvl="0" indent="-295275" algn="l" rtl="0">
              <a:lnSpc>
                <a:spcPct val="150000"/>
              </a:lnSpc>
              <a:spcBef>
                <a:spcPts val="0"/>
              </a:spcBef>
              <a:spcAft>
                <a:spcPts val="0"/>
              </a:spcAft>
              <a:buSzPts val="1050"/>
              <a:buChar char="●"/>
            </a:pPr>
            <a:r>
              <a:rPr lang="pt-PT" sz="1050"/>
              <a:t>Enjoy </a:t>
            </a:r>
            <a:r>
              <a:rPr lang="pt-PT" sz="1050" b="1"/>
              <a:t>moderate to high spending power</a:t>
            </a:r>
            <a:endParaRPr sz="1050" b="1"/>
          </a:p>
          <a:p>
            <a:pPr marL="457200" lvl="0" indent="-295275" algn="l" rtl="0">
              <a:lnSpc>
                <a:spcPct val="150000"/>
              </a:lnSpc>
              <a:spcBef>
                <a:spcPts val="0"/>
              </a:spcBef>
              <a:spcAft>
                <a:spcPts val="0"/>
              </a:spcAft>
              <a:buSzPts val="1050"/>
              <a:buChar char="●"/>
            </a:pPr>
            <a:r>
              <a:rPr lang="pt-PT" sz="1050" b="1"/>
              <a:t>Quality of live</a:t>
            </a:r>
            <a:r>
              <a:rPr lang="pt-PT" sz="1050"/>
              <a:t> is crucial to them</a:t>
            </a:r>
            <a:endParaRPr sz="1050"/>
          </a:p>
          <a:p>
            <a:pPr marL="457200" lvl="0" indent="-295275" algn="l" rtl="0">
              <a:lnSpc>
                <a:spcPct val="150000"/>
              </a:lnSpc>
              <a:spcBef>
                <a:spcPts val="0"/>
              </a:spcBef>
              <a:spcAft>
                <a:spcPts val="0"/>
              </a:spcAft>
              <a:buSzPts val="1050"/>
              <a:buChar char="●"/>
            </a:pPr>
            <a:r>
              <a:rPr lang="pt-PT" sz="1050"/>
              <a:t>Are </a:t>
            </a:r>
            <a:r>
              <a:rPr lang="pt-PT" sz="1050" b="1"/>
              <a:t>influenced</a:t>
            </a:r>
            <a:r>
              <a:rPr lang="pt-PT" sz="1050"/>
              <a:t> by friends / other customers mainly  through </a:t>
            </a:r>
            <a:r>
              <a:rPr lang="pt-PT" sz="1050" b="1"/>
              <a:t>social media</a:t>
            </a:r>
            <a:r>
              <a:rPr lang="pt-PT" sz="1050"/>
              <a:t>. </a:t>
            </a:r>
            <a:r>
              <a:rPr lang="pt-PT" sz="1050" i="1"/>
              <a:t>(Freshippo gained a good amount of clients that way. Since people liked their services they started to recommend it to others).</a:t>
            </a:r>
            <a:endParaRPr sz="1050" i="1"/>
          </a:p>
          <a:p>
            <a:pPr marL="0" lvl="0" indent="0" algn="l" rtl="0">
              <a:spcBef>
                <a:spcPts val="1200"/>
              </a:spcBef>
              <a:spcAft>
                <a:spcPts val="1200"/>
              </a:spcAft>
              <a:buNone/>
            </a:pPr>
            <a:endParaRPr/>
          </a:p>
        </p:txBody>
      </p:sp>
      <p:sp>
        <p:nvSpPr>
          <p:cNvPr id="150" name="Google Shape;150;p15"/>
          <p:cNvSpPr txBox="1"/>
          <p:nvPr/>
        </p:nvSpPr>
        <p:spPr>
          <a:xfrm>
            <a:off x="2007150" y="4478750"/>
            <a:ext cx="56196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1200" b="1">
                <a:solidFill>
                  <a:schemeClr val="lt1"/>
                </a:solidFill>
                <a:latin typeface="Lato"/>
                <a:ea typeface="Lato"/>
                <a:cs typeface="Lato"/>
                <a:sym typeface="Lato"/>
              </a:rPr>
              <a:t>Note:</a:t>
            </a:r>
            <a:r>
              <a:rPr lang="pt-PT" sz="1300">
                <a:solidFill>
                  <a:schemeClr val="lt1"/>
                </a:solidFill>
                <a:latin typeface="Lato"/>
                <a:ea typeface="Lato"/>
                <a:cs typeface="Lato"/>
                <a:sym typeface="Lato"/>
              </a:rPr>
              <a:t> </a:t>
            </a:r>
            <a:r>
              <a:rPr lang="pt-PT" sz="1100">
                <a:solidFill>
                  <a:schemeClr val="lt1"/>
                </a:solidFill>
                <a:latin typeface="Lato"/>
                <a:ea typeface="Lato"/>
                <a:cs typeface="Lato"/>
                <a:sym typeface="Lato"/>
              </a:rPr>
              <a:t>In a later stage of Freshippo business, the target audience was enlarged by using marketing strategies like one-to-one marketing and advertising.</a:t>
            </a:r>
            <a:endParaRPr sz="11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117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sz="2650"/>
              <a:t>Freshippo’s product-market fit</a:t>
            </a:r>
            <a:endParaRPr sz="2650"/>
          </a:p>
          <a:p>
            <a:pPr marL="0" lvl="0" indent="0" algn="l" rtl="0">
              <a:spcBef>
                <a:spcPts val="0"/>
              </a:spcBef>
              <a:spcAft>
                <a:spcPts val="0"/>
              </a:spcAft>
              <a:buNone/>
            </a:pPr>
            <a:endParaRPr/>
          </a:p>
          <a:p>
            <a:pPr marL="0" lvl="0" indent="0" algn="l" rtl="0">
              <a:spcBef>
                <a:spcPts val="0"/>
              </a:spcBef>
              <a:spcAft>
                <a:spcPts val="0"/>
              </a:spcAft>
              <a:buNone/>
            </a:pPr>
            <a:r>
              <a:rPr lang="pt-PT" sz="2100"/>
              <a:t>Customer segments</a:t>
            </a:r>
            <a:endParaRPr sz="2100"/>
          </a:p>
        </p:txBody>
      </p:sp>
      <p:sp>
        <p:nvSpPr>
          <p:cNvPr id="156" name="Google Shape;156;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pt-PT" sz="4395"/>
              <a:t>Job-to-be-done:</a:t>
            </a:r>
            <a:endParaRPr sz="4395"/>
          </a:p>
          <a:p>
            <a:pPr marL="0" lvl="0" indent="0" algn="l" rtl="0">
              <a:spcBef>
                <a:spcPts val="1200"/>
              </a:spcBef>
              <a:spcAft>
                <a:spcPts val="0"/>
              </a:spcAft>
              <a:buNone/>
            </a:pPr>
            <a:endParaRPr sz="4395"/>
          </a:p>
          <a:p>
            <a:pPr marL="457200" lvl="0" indent="-298374" algn="l" rtl="0">
              <a:lnSpc>
                <a:spcPct val="150000"/>
              </a:lnSpc>
              <a:spcBef>
                <a:spcPts val="1200"/>
              </a:spcBef>
              <a:spcAft>
                <a:spcPts val="0"/>
              </a:spcAft>
              <a:buSzPct val="100000"/>
              <a:buChar char="●"/>
            </a:pPr>
            <a:r>
              <a:rPr lang="pt-PT" sz="4395"/>
              <a:t>Make shopping more </a:t>
            </a:r>
            <a:r>
              <a:rPr lang="pt-PT" sz="4395" b="1"/>
              <a:t>convenient</a:t>
            </a:r>
            <a:r>
              <a:rPr lang="pt-PT" sz="4395"/>
              <a:t> and </a:t>
            </a:r>
            <a:r>
              <a:rPr lang="pt-PT" sz="4395" b="1"/>
              <a:t>enjoyable</a:t>
            </a:r>
            <a:r>
              <a:rPr lang="pt-PT" sz="4395"/>
              <a:t> for customers.  </a:t>
            </a:r>
            <a:endParaRPr sz="4395"/>
          </a:p>
          <a:p>
            <a:pPr marL="457200" lvl="0" indent="0" algn="l" rtl="0">
              <a:lnSpc>
                <a:spcPct val="150000"/>
              </a:lnSpc>
              <a:spcBef>
                <a:spcPts val="1200"/>
              </a:spcBef>
              <a:spcAft>
                <a:spcPts val="0"/>
              </a:spcAft>
              <a:buNone/>
            </a:pPr>
            <a:r>
              <a:rPr lang="pt-PT" sz="4395"/>
              <a:t>        E.g. option to deliver groceries home</a:t>
            </a:r>
            <a:endParaRPr sz="4395"/>
          </a:p>
          <a:p>
            <a:pPr marL="457200" lvl="0" indent="-298374" algn="l" rtl="0">
              <a:lnSpc>
                <a:spcPct val="150000"/>
              </a:lnSpc>
              <a:spcBef>
                <a:spcPts val="1200"/>
              </a:spcBef>
              <a:spcAft>
                <a:spcPts val="0"/>
              </a:spcAft>
              <a:buSzPct val="100000"/>
              <a:buChar char="●"/>
            </a:pPr>
            <a:r>
              <a:rPr lang="pt-PT" sz="4395" b="1"/>
              <a:t>Fresh food</a:t>
            </a:r>
            <a:r>
              <a:rPr lang="pt-PT" sz="4395"/>
              <a:t>, mainly </a:t>
            </a:r>
            <a:r>
              <a:rPr lang="pt-PT" sz="4395" b="1"/>
              <a:t>seafood</a:t>
            </a:r>
            <a:r>
              <a:rPr lang="pt-PT" sz="4395"/>
              <a:t> was not found very often.</a:t>
            </a:r>
            <a:r>
              <a:rPr lang="pt-PT" sz="4395" i="1"/>
              <a:t> (client need)</a:t>
            </a:r>
            <a:endParaRPr sz="4395" i="1"/>
          </a:p>
          <a:p>
            <a:pPr marL="457200" lvl="0" indent="-298374" algn="l" rtl="0">
              <a:lnSpc>
                <a:spcPct val="150000"/>
              </a:lnSpc>
              <a:spcBef>
                <a:spcPts val="0"/>
              </a:spcBef>
              <a:spcAft>
                <a:spcPts val="0"/>
              </a:spcAft>
              <a:buSzPct val="100000"/>
              <a:buChar char="●"/>
            </a:pPr>
            <a:r>
              <a:rPr lang="pt-PT" sz="4395"/>
              <a:t>Lunches of office workers have 2 main problems: </a:t>
            </a:r>
            <a:r>
              <a:rPr lang="pt-PT" sz="4395" b="1"/>
              <a:t>food hygiene and long time wasted on queues</a:t>
            </a:r>
            <a:r>
              <a:rPr lang="pt-PT" sz="4395"/>
              <a:t>. </a:t>
            </a:r>
            <a:r>
              <a:rPr lang="pt-PT" sz="4395" i="1"/>
              <a:t>(problem)</a:t>
            </a:r>
            <a:endParaRPr sz="4395" i="1"/>
          </a:p>
          <a:p>
            <a:pPr marL="457200" lvl="0" indent="-298374" algn="l" rtl="0">
              <a:lnSpc>
                <a:spcPct val="150000"/>
              </a:lnSpc>
              <a:spcBef>
                <a:spcPts val="0"/>
              </a:spcBef>
              <a:spcAft>
                <a:spcPts val="0"/>
              </a:spcAft>
              <a:buSzPct val="100000"/>
              <a:buChar char="●"/>
            </a:pPr>
            <a:r>
              <a:rPr lang="pt-PT" sz="4395" b="1"/>
              <a:t>Take away</a:t>
            </a:r>
            <a:r>
              <a:rPr lang="pt-PT" sz="4395"/>
              <a:t> service.</a:t>
            </a:r>
            <a:endParaRPr sz="4395"/>
          </a:p>
          <a:p>
            <a:pPr marL="914400" lvl="0" indent="0" algn="l" rtl="0">
              <a:lnSpc>
                <a:spcPct val="150000"/>
              </a:lnSpc>
              <a:spcBef>
                <a:spcPts val="1200"/>
              </a:spcBef>
              <a:spcAft>
                <a:spcPts val="0"/>
              </a:spcAft>
              <a:buNone/>
            </a:pPr>
            <a:endParaRPr sz="4395"/>
          </a:p>
          <a:p>
            <a:pPr marL="457200" lvl="0" indent="0" algn="l" rtl="0">
              <a:lnSpc>
                <a:spcPct val="150000"/>
              </a:lnSpc>
              <a:spcBef>
                <a:spcPts val="1200"/>
              </a:spcBef>
              <a:spcAft>
                <a:spcPts val="0"/>
              </a:spcAft>
              <a:buNone/>
            </a:pPr>
            <a:endParaRPr sz="4395" b="1"/>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57" name="Google Shape;157;p16"/>
          <p:cNvSpPr txBox="1">
            <a:spLocks noGrp="1"/>
          </p:cNvSpPr>
          <p:nvPr>
            <p:ph type="body" idx="2"/>
          </p:nvPr>
        </p:nvSpPr>
        <p:spPr>
          <a:xfrm>
            <a:off x="4933225" y="1567550"/>
            <a:ext cx="3657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050"/>
              <a:t>Current Solutions:</a:t>
            </a:r>
            <a:endParaRPr sz="1050"/>
          </a:p>
          <a:p>
            <a:pPr marL="0" lvl="0" indent="0" algn="l" rtl="0">
              <a:spcBef>
                <a:spcPts val="1200"/>
              </a:spcBef>
              <a:spcAft>
                <a:spcPts val="0"/>
              </a:spcAft>
              <a:buNone/>
            </a:pPr>
            <a:endParaRPr sz="1050"/>
          </a:p>
          <a:p>
            <a:pPr marL="457200" lvl="0" indent="-295275" algn="l" rtl="0">
              <a:lnSpc>
                <a:spcPct val="150000"/>
              </a:lnSpc>
              <a:spcBef>
                <a:spcPts val="1200"/>
              </a:spcBef>
              <a:spcAft>
                <a:spcPts val="0"/>
              </a:spcAft>
              <a:buSzPts val="1050"/>
              <a:buChar char="●"/>
            </a:pPr>
            <a:r>
              <a:rPr lang="pt-PT" sz="1050"/>
              <a:t>Use </a:t>
            </a:r>
            <a:r>
              <a:rPr lang="pt-PT" sz="1050" b="1"/>
              <a:t>local restaurants</a:t>
            </a:r>
            <a:r>
              <a:rPr lang="pt-PT" sz="1050"/>
              <a:t> and cafeterias to eat.</a:t>
            </a:r>
            <a:endParaRPr sz="1050"/>
          </a:p>
          <a:p>
            <a:pPr marL="457200" lvl="0" indent="-295275" algn="l" rtl="0">
              <a:lnSpc>
                <a:spcPct val="150000"/>
              </a:lnSpc>
              <a:spcBef>
                <a:spcPts val="0"/>
              </a:spcBef>
              <a:spcAft>
                <a:spcPts val="0"/>
              </a:spcAft>
              <a:buSzPts val="1050"/>
              <a:buChar char="●"/>
            </a:pPr>
            <a:r>
              <a:rPr lang="pt-PT" sz="1050"/>
              <a:t> Use</a:t>
            </a:r>
            <a:r>
              <a:rPr lang="pt-PT" sz="1050" b="1"/>
              <a:t> general supermarkets</a:t>
            </a:r>
            <a:r>
              <a:rPr lang="pt-PT" sz="1050"/>
              <a:t>.</a:t>
            </a:r>
            <a:endParaRPr sz="1050"/>
          </a:p>
          <a:p>
            <a:pPr marL="457200" lvl="0" indent="-295275" algn="l" rtl="0">
              <a:lnSpc>
                <a:spcPct val="150000"/>
              </a:lnSpc>
              <a:spcBef>
                <a:spcPts val="0"/>
              </a:spcBef>
              <a:spcAft>
                <a:spcPts val="0"/>
              </a:spcAft>
              <a:buSzPts val="1050"/>
              <a:buChar char="●"/>
            </a:pPr>
            <a:r>
              <a:rPr lang="pt-PT" sz="1050"/>
              <a:t> Use </a:t>
            </a:r>
            <a:r>
              <a:rPr lang="pt-PT" sz="1050" b="1"/>
              <a:t>online e-commerce</a:t>
            </a:r>
            <a:r>
              <a:rPr lang="pt-PT" sz="1050"/>
              <a:t> platforms like AliBaba.</a:t>
            </a:r>
            <a:endParaRPr sz="1050"/>
          </a:p>
          <a:p>
            <a:pPr marL="457200" lvl="0" indent="-295275" algn="l" rtl="0">
              <a:lnSpc>
                <a:spcPct val="150000"/>
              </a:lnSpc>
              <a:spcBef>
                <a:spcPts val="0"/>
              </a:spcBef>
              <a:spcAft>
                <a:spcPts val="0"/>
              </a:spcAft>
              <a:buSzPts val="1050"/>
              <a:buChar char="●"/>
            </a:pPr>
            <a:r>
              <a:rPr lang="pt-PT" sz="1050"/>
              <a:t>Customers carry  groceries home by themselves.</a:t>
            </a:r>
            <a:endParaRPr sz="1050"/>
          </a:p>
          <a:p>
            <a:pPr marL="0" lvl="0" indent="0" algn="l" rtl="0">
              <a:lnSpc>
                <a:spcPct val="150000"/>
              </a:lnSpc>
              <a:spcBef>
                <a:spcPts val="1200"/>
              </a:spcBef>
              <a:spcAft>
                <a:spcPts val="0"/>
              </a:spcAft>
              <a:buNone/>
            </a:pPr>
            <a:endParaRPr sz="105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117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sz="2650"/>
              <a:t>Freshippo’s product-market fit</a:t>
            </a:r>
            <a:endParaRPr sz="2650"/>
          </a:p>
          <a:p>
            <a:pPr marL="0" lvl="0" indent="0" algn="l" rtl="0">
              <a:spcBef>
                <a:spcPts val="0"/>
              </a:spcBef>
              <a:spcAft>
                <a:spcPts val="0"/>
              </a:spcAft>
              <a:buNone/>
            </a:pPr>
            <a:endParaRPr/>
          </a:p>
          <a:p>
            <a:pPr marL="0" lvl="0" indent="0" algn="l" rtl="0">
              <a:spcBef>
                <a:spcPts val="0"/>
              </a:spcBef>
              <a:spcAft>
                <a:spcPts val="0"/>
              </a:spcAft>
              <a:buNone/>
            </a:pPr>
            <a:r>
              <a:rPr lang="pt-PT" sz="2100"/>
              <a:t>Customer segments</a:t>
            </a:r>
            <a:endParaRPr sz="2100"/>
          </a:p>
        </p:txBody>
      </p:sp>
      <p:sp>
        <p:nvSpPr>
          <p:cNvPr id="163" name="Google Shape;163;p17"/>
          <p:cNvSpPr txBox="1">
            <a:spLocks noGrp="1"/>
          </p:cNvSpPr>
          <p:nvPr>
            <p:ph type="body" idx="1"/>
          </p:nvPr>
        </p:nvSpPr>
        <p:spPr>
          <a:xfrm>
            <a:off x="1297500" y="1567550"/>
            <a:ext cx="3175200" cy="2911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pt-PT" sz="2327"/>
              <a:t>Customer Workflow</a:t>
            </a:r>
            <a:endParaRPr sz="2327"/>
          </a:p>
          <a:p>
            <a:pPr marL="0" lvl="0" indent="0" algn="l" rtl="0">
              <a:spcBef>
                <a:spcPts val="1200"/>
              </a:spcBef>
              <a:spcAft>
                <a:spcPts val="0"/>
              </a:spcAft>
              <a:buNone/>
            </a:pPr>
            <a:endParaRPr sz="1811"/>
          </a:p>
          <a:p>
            <a:pPr marL="0" lvl="0" indent="0" algn="l" rtl="0">
              <a:spcBef>
                <a:spcPts val="1200"/>
              </a:spcBef>
              <a:spcAft>
                <a:spcPts val="0"/>
              </a:spcAft>
              <a:buNone/>
            </a:pPr>
            <a:endParaRPr sz="1811"/>
          </a:p>
          <a:p>
            <a:pPr marL="0" lvl="0" indent="0" algn="l" rtl="0">
              <a:spcBef>
                <a:spcPts val="1200"/>
              </a:spcBef>
              <a:spcAft>
                <a:spcPts val="0"/>
              </a:spcAft>
              <a:buNone/>
            </a:pPr>
            <a:r>
              <a:rPr lang="pt-PT" sz="2275"/>
              <a:t>This is Bob, a potential client of Freshippo:</a:t>
            </a:r>
            <a:endParaRPr sz="2275"/>
          </a:p>
          <a:p>
            <a:pPr marL="457200" lvl="0" indent="0" algn="l" rtl="0">
              <a:lnSpc>
                <a:spcPct val="150000"/>
              </a:lnSpc>
              <a:spcBef>
                <a:spcPts val="1200"/>
              </a:spcBef>
              <a:spcAft>
                <a:spcPts val="0"/>
              </a:spcAft>
              <a:buNone/>
            </a:pPr>
            <a:endParaRPr sz="4395" b="1"/>
          </a:p>
          <a:p>
            <a:pPr marL="0" lvl="0" indent="0" algn="l" rtl="0">
              <a:spcBef>
                <a:spcPts val="1200"/>
              </a:spcBef>
              <a:spcAft>
                <a:spcPts val="0"/>
              </a:spcAft>
              <a:buNone/>
            </a:pPr>
            <a:endParaRPr/>
          </a:p>
          <a:p>
            <a:pPr marL="0" lvl="0" indent="0" algn="l" rtl="0">
              <a:spcBef>
                <a:spcPts val="1200"/>
              </a:spcBef>
              <a:spcAft>
                <a:spcPts val="1200"/>
              </a:spcAft>
              <a:buNone/>
            </a:pPr>
            <a:endParaRPr/>
          </a:p>
        </p:txBody>
      </p:sp>
      <p:grpSp>
        <p:nvGrpSpPr>
          <p:cNvPr id="164" name="Google Shape;164;p17"/>
          <p:cNvGrpSpPr/>
          <p:nvPr/>
        </p:nvGrpSpPr>
        <p:grpSpPr>
          <a:xfrm>
            <a:off x="5002650" y="1332225"/>
            <a:ext cx="3175200" cy="3175200"/>
            <a:chOff x="2820225" y="891450"/>
            <a:chExt cx="3175200" cy="3175200"/>
          </a:xfrm>
        </p:grpSpPr>
        <p:sp>
          <p:nvSpPr>
            <p:cNvPr id="165" name="Google Shape;165;p17"/>
            <p:cNvSpPr/>
            <p:nvPr/>
          </p:nvSpPr>
          <p:spPr>
            <a:xfrm rot="10800000">
              <a:off x="2820225" y="891450"/>
              <a:ext cx="3175200" cy="3175200"/>
            </a:xfrm>
            <a:prstGeom prst="blockArc">
              <a:avLst>
                <a:gd name="adj1" fmla="val 5399801"/>
                <a:gd name="adj2" fmla="val 3012680"/>
                <a:gd name="adj3" fmla="val 6939"/>
              </a:avLst>
            </a:prstGeom>
            <a:solidFill>
              <a:srgbClr val="83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rot="10800000">
              <a:off x="3175023" y="1179900"/>
              <a:ext cx="450600" cy="450600"/>
            </a:xfrm>
            <a:prstGeom prst="rtTriangle">
              <a:avLst/>
            </a:prstGeom>
            <a:solidFill>
              <a:srgbClr val="83E3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7"/>
          <p:cNvGrpSpPr/>
          <p:nvPr/>
        </p:nvGrpSpPr>
        <p:grpSpPr>
          <a:xfrm>
            <a:off x="5980500" y="1216307"/>
            <a:ext cx="1332300" cy="914700"/>
            <a:chOff x="3798075" y="775532"/>
            <a:chExt cx="1332300" cy="914700"/>
          </a:xfrm>
        </p:grpSpPr>
        <p:sp>
          <p:nvSpPr>
            <p:cNvPr id="168" name="Google Shape;168;p17"/>
            <p:cNvSpPr/>
            <p:nvPr/>
          </p:nvSpPr>
          <p:spPr>
            <a:xfrm>
              <a:off x="3798075" y="1060532"/>
              <a:ext cx="1332300" cy="6297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User left home without having a proper breakfast</a:t>
              </a:r>
              <a:endParaRPr>
                <a:solidFill>
                  <a:srgbClr val="FFFFFF"/>
                </a:solidFill>
              </a:endParaRPr>
            </a:p>
          </p:txBody>
        </p:sp>
        <p:sp>
          <p:nvSpPr>
            <p:cNvPr id="169" name="Google Shape;169;p17"/>
            <p:cNvSpPr/>
            <p:nvPr/>
          </p:nvSpPr>
          <p:spPr>
            <a:xfrm>
              <a:off x="3798075" y="775532"/>
              <a:ext cx="1332300" cy="285000"/>
            </a:xfrm>
            <a:prstGeom prst="round1Rect">
              <a:avLst>
                <a:gd name="adj" fmla="val 50000"/>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Wake up early</a:t>
              </a:r>
              <a:endParaRPr sz="800">
                <a:solidFill>
                  <a:srgbClr val="FFFFFF"/>
                </a:solidFill>
              </a:endParaRPr>
            </a:p>
          </p:txBody>
        </p:sp>
      </p:grpSp>
      <p:grpSp>
        <p:nvGrpSpPr>
          <p:cNvPr id="170" name="Google Shape;170;p17"/>
          <p:cNvGrpSpPr/>
          <p:nvPr/>
        </p:nvGrpSpPr>
        <p:grpSpPr>
          <a:xfrm>
            <a:off x="4572000" y="2512252"/>
            <a:ext cx="1332300" cy="914700"/>
            <a:chOff x="2389575" y="2071477"/>
            <a:chExt cx="1332300" cy="914700"/>
          </a:xfrm>
        </p:grpSpPr>
        <p:sp>
          <p:nvSpPr>
            <p:cNvPr id="171" name="Google Shape;171;p17"/>
            <p:cNvSpPr/>
            <p:nvPr/>
          </p:nvSpPr>
          <p:spPr>
            <a:xfrm>
              <a:off x="2389575" y="2356477"/>
              <a:ext cx="1332300" cy="6297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User must carry groceries home after a long day of work</a:t>
              </a:r>
              <a:endParaRPr>
                <a:solidFill>
                  <a:srgbClr val="FFFFFF"/>
                </a:solidFill>
              </a:endParaRPr>
            </a:p>
          </p:txBody>
        </p:sp>
        <p:sp>
          <p:nvSpPr>
            <p:cNvPr id="172" name="Google Shape;172;p17"/>
            <p:cNvSpPr/>
            <p:nvPr/>
          </p:nvSpPr>
          <p:spPr>
            <a:xfrm>
              <a:off x="2389575" y="2071477"/>
              <a:ext cx="1332300" cy="285000"/>
            </a:xfrm>
            <a:prstGeom prst="round1Rect">
              <a:avLst>
                <a:gd name="adj" fmla="val 50000"/>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Going Home</a:t>
              </a:r>
              <a:endParaRPr sz="800">
                <a:solidFill>
                  <a:srgbClr val="FFFFFF"/>
                </a:solidFill>
              </a:endParaRPr>
            </a:p>
          </p:txBody>
        </p:sp>
      </p:grpSp>
      <p:grpSp>
        <p:nvGrpSpPr>
          <p:cNvPr id="173" name="Google Shape;173;p17"/>
          <p:cNvGrpSpPr/>
          <p:nvPr/>
        </p:nvGrpSpPr>
        <p:grpSpPr>
          <a:xfrm>
            <a:off x="6084400" y="3915552"/>
            <a:ext cx="1332300" cy="914450"/>
            <a:chOff x="4731075" y="3367427"/>
            <a:chExt cx="1332300" cy="914450"/>
          </a:xfrm>
        </p:grpSpPr>
        <p:sp>
          <p:nvSpPr>
            <p:cNvPr id="174" name="Google Shape;174;p17"/>
            <p:cNvSpPr/>
            <p:nvPr/>
          </p:nvSpPr>
          <p:spPr>
            <a:xfrm>
              <a:off x="4731075" y="3652177"/>
              <a:ext cx="1332300" cy="6297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User does not have much time for groceries </a:t>
              </a:r>
              <a:endParaRPr sz="800">
                <a:solidFill>
                  <a:srgbClr val="FFFFFF"/>
                </a:solidFill>
                <a:latin typeface="Roboto"/>
                <a:ea typeface="Roboto"/>
                <a:cs typeface="Roboto"/>
                <a:sym typeface="Roboto"/>
              </a:endParaRPr>
            </a:p>
            <a:p>
              <a:pPr marL="0" lvl="0" indent="0" algn="l" rtl="0">
                <a:spcBef>
                  <a:spcPts val="0"/>
                </a:spcBef>
                <a:spcAft>
                  <a:spcPts val="0"/>
                </a:spcAft>
                <a:buNone/>
              </a:pPr>
              <a:r>
                <a:rPr lang="pt-PT" sz="800">
                  <a:solidFill>
                    <a:srgbClr val="FFFFFF"/>
                  </a:solidFill>
                  <a:latin typeface="Roboto"/>
                  <a:ea typeface="Roboto"/>
                  <a:cs typeface="Roboto"/>
                  <a:sym typeface="Roboto"/>
                </a:rPr>
                <a:t>- Not ideal!!</a:t>
              </a:r>
              <a:endParaRPr>
                <a:solidFill>
                  <a:srgbClr val="FFFFFF"/>
                </a:solidFill>
              </a:endParaRPr>
            </a:p>
          </p:txBody>
        </p:sp>
        <p:sp>
          <p:nvSpPr>
            <p:cNvPr id="175" name="Google Shape;175;p17"/>
            <p:cNvSpPr/>
            <p:nvPr/>
          </p:nvSpPr>
          <p:spPr>
            <a:xfrm>
              <a:off x="4731075" y="3367427"/>
              <a:ext cx="1332300" cy="285000"/>
            </a:xfrm>
            <a:prstGeom prst="round1Rect">
              <a:avLst>
                <a:gd name="adj" fmla="val 50000"/>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Groceries</a:t>
              </a:r>
              <a:endParaRPr sz="800">
                <a:solidFill>
                  <a:srgbClr val="FFFFFF"/>
                </a:solidFill>
              </a:endParaRPr>
            </a:p>
          </p:txBody>
        </p:sp>
      </p:grpSp>
      <p:grpSp>
        <p:nvGrpSpPr>
          <p:cNvPr id="176" name="Google Shape;176;p17"/>
          <p:cNvGrpSpPr/>
          <p:nvPr/>
        </p:nvGrpSpPr>
        <p:grpSpPr>
          <a:xfrm>
            <a:off x="7312800" y="2714852"/>
            <a:ext cx="1332300" cy="914700"/>
            <a:chOff x="5206575" y="2071477"/>
            <a:chExt cx="1332300" cy="914700"/>
          </a:xfrm>
        </p:grpSpPr>
        <p:sp>
          <p:nvSpPr>
            <p:cNvPr id="177" name="Google Shape;177;p17"/>
            <p:cNvSpPr/>
            <p:nvPr/>
          </p:nvSpPr>
          <p:spPr>
            <a:xfrm>
              <a:off x="5206575" y="2356477"/>
              <a:ext cx="1332300" cy="6297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PT" sz="800">
                  <a:solidFill>
                    <a:srgbClr val="FFFFFF"/>
                  </a:solidFill>
                </a:rPr>
                <a:t>Breakfast and lunch in working days </a:t>
              </a:r>
              <a:r>
                <a:rPr lang="pt-PT" sz="800" i="1">
                  <a:solidFill>
                    <a:srgbClr val="FFFFFF"/>
                  </a:solidFill>
                </a:rPr>
                <a:t>(waiting in queues)</a:t>
              </a:r>
              <a:endParaRPr sz="800" i="1">
                <a:solidFill>
                  <a:srgbClr val="FFFFFF"/>
                </a:solidFill>
              </a:endParaRPr>
            </a:p>
          </p:txBody>
        </p:sp>
        <p:sp>
          <p:nvSpPr>
            <p:cNvPr id="178" name="Google Shape;178;p17"/>
            <p:cNvSpPr/>
            <p:nvPr/>
          </p:nvSpPr>
          <p:spPr>
            <a:xfrm>
              <a:off x="5206575" y="2071477"/>
              <a:ext cx="1332300" cy="285000"/>
            </a:xfrm>
            <a:prstGeom prst="round1Rect">
              <a:avLst>
                <a:gd name="adj" fmla="val 50000"/>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sz="800">
                  <a:solidFill>
                    <a:srgbClr val="FFFFFF"/>
                  </a:solidFill>
                  <a:latin typeface="Roboto"/>
                  <a:ea typeface="Roboto"/>
                  <a:cs typeface="Roboto"/>
                  <a:sym typeface="Roboto"/>
                </a:rPr>
                <a:t>Eating</a:t>
              </a:r>
              <a:endParaRPr sz="800">
                <a:solidFill>
                  <a:srgbClr val="FFFFFF"/>
                </a:solidFill>
              </a:endParaRPr>
            </a:p>
          </p:txBody>
        </p:sp>
      </p:grpSp>
      <p:pic>
        <p:nvPicPr>
          <p:cNvPr id="179" name="Google Shape;179;p17"/>
          <p:cNvPicPr preferRelativeResize="0"/>
          <p:nvPr/>
        </p:nvPicPr>
        <p:blipFill>
          <a:blip r:embed="rId3">
            <a:alphaModFix/>
          </a:blip>
          <a:stretch>
            <a:fillRect/>
          </a:stretch>
        </p:blipFill>
        <p:spPr>
          <a:xfrm>
            <a:off x="2098752" y="3078400"/>
            <a:ext cx="2116650" cy="1873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8"/>
          <p:cNvSpPr txBox="1">
            <a:spLocks noGrp="1"/>
          </p:cNvSpPr>
          <p:nvPr>
            <p:ph type="title"/>
          </p:nvPr>
        </p:nvSpPr>
        <p:spPr>
          <a:xfrm>
            <a:off x="1297500" y="393750"/>
            <a:ext cx="7038900" cy="117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2350"/>
              <a:t>Freshippo’s product-market fit</a:t>
            </a:r>
            <a:endParaRPr sz="2350"/>
          </a:p>
          <a:p>
            <a:pPr marL="0" lvl="0" indent="0" algn="l" rtl="0">
              <a:spcBef>
                <a:spcPts val="0"/>
              </a:spcBef>
              <a:spcAft>
                <a:spcPts val="0"/>
              </a:spcAft>
              <a:buNone/>
            </a:pPr>
            <a:endParaRPr sz="1061"/>
          </a:p>
          <a:p>
            <a:pPr marL="0" lvl="0" indent="0" algn="l" rtl="0">
              <a:spcBef>
                <a:spcPts val="0"/>
              </a:spcBef>
              <a:spcAft>
                <a:spcPts val="0"/>
              </a:spcAft>
              <a:buNone/>
            </a:pPr>
            <a:endParaRPr sz="533"/>
          </a:p>
          <a:p>
            <a:pPr marL="0" lvl="0" indent="0" algn="l" rtl="0">
              <a:spcBef>
                <a:spcPts val="0"/>
              </a:spcBef>
              <a:spcAft>
                <a:spcPts val="0"/>
              </a:spcAft>
              <a:buNone/>
            </a:pPr>
            <a:r>
              <a:rPr lang="pt-PT" sz="1800"/>
              <a:t>Value Proposition and evolution throughout time</a:t>
            </a:r>
            <a:endParaRPr sz="1800"/>
          </a:p>
        </p:txBody>
      </p:sp>
      <p:grpSp>
        <p:nvGrpSpPr>
          <p:cNvPr id="185" name="Google Shape;185;p18"/>
          <p:cNvGrpSpPr/>
          <p:nvPr/>
        </p:nvGrpSpPr>
        <p:grpSpPr>
          <a:xfrm>
            <a:off x="821738" y="1425000"/>
            <a:ext cx="1606073" cy="3012075"/>
            <a:chOff x="796138" y="1877950"/>
            <a:chExt cx="1606073" cy="3012075"/>
          </a:xfrm>
        </p:grpSpPr>
        <p:grpSp>
          <p:nvGrpSpPr>
            <p:cNvPr id="186" name="Google Shape;186;p18"/>
            <p:cNvGrpSpPr/>
            <p:nvPr/>
          </p:nvGrpSpPr>
          <p:grpSpPr>
            <a:xfrm>
              <a:off x="796138" y="1980625"/>
              <a:ext cx="1606073" cy="623225"/>
              <a:chOff x="796138" y="1980625"/>
              <a:chExt cx="1606073" cy="623225"/>
            </a:xfrm>
          </p:grpSpPr>
          <p:cxnSp>
            <p:nvCxnSpPr>
              <p:cNvPr id="187" name="Google Shape;187;p18"/>
              <p:cNvCxnSpPr/>
              <p:nvPr/>
            </p:nvCxnSpPr>
            <p:spPr>
              <a:xfrm>
                <a:off x="1939675" y="1980625"/>
                <a:ext cx="443100" cy="456600"/>
              </a:xfrm>
              <a:prstGeom prst="straightConnector1">
                <a:avLst/>
              </a:prstGeom>
              <a:noFill/>
              <a:ln w="9525" cap="flat" cmpd="sng">
                <a:solidFill>
                  <a:srgbClr val="E69138"/>
                </a:solidFill>
                <a:prstDash val="solid"/>
                <a:round/>
                <a:headEnd type="none" w="sm" len="sm"/>
                <a:tailEnd type="none" w="sm" len="sm"/>
              </a:ln>
            </p:spPr>
          </p:cxnSp>
          <p:sp>
            <p:nvSpPr>
              <p:cNvPr id="188" name="Google Shape;188;p18"/>
              <p:cNvSpPr/>
              <p:nvPr/>
            </p:nvSpPr>
            <p:spPr>
              <a:xfrm flipH="1">
                <a:off x="796138" y="2306625"/>
                <a:ext cx="1605900" cy="143400"/>
              </a:xfrm>
              <a:prstGeom prst="parallelogram">
                <a:avLst>
                  <a:gd name="adj" fmla="val 96952"/>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189" name="Google Shape;189;p18"/>
              <p:cNvSpPr/>
              <p:nvPr/>
            </p:nvSpPr>
            <p:spPr>
              <a:xfrm>
                <a:off x="796311" y="2460450"/>
                <a:ext cx="1605900" cy="143400"/>
              </a:xfrm>
              <a:prstGeom prst="parallelogram">
                <a:avLst>
                  <a:gd name="adj" fmla="val 96952"/>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8"/>
            <p:cNvSpPr txBox="1"/>
            <p:nvPr/>
          </p:nvSpPr>
          <p:spPr>
            <a:xfrm>
              <a:off x="915823" y="2695025"/>
              <a:ext cx="1324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PT" sz="1000" b="1">
                  <a:solidFill>
                    <a:srgbClr val="E69138"/>
                  </a:solidFill>
                  <a:latin typeface="Roboto"/>
                  <a:ea typeface="Roboto"/>
                  <a:cs typeface="Roboto"/>
                  <a:sym typeface="Roboto"/>
                </a:rPr>
                <a:t>Brick-and-Mortar Stores</a:t>
              </a:r>
              <a:endParaRPr sz="1000" b="1">
                <a:solidFill>
                  <a:srgbClr val="E69138"/>
                </a:solidFill>
                <a:latin typeface="Roboto"/>
                <a:ea typeface="Roboto"/>
                <a:cs typeface="Roboto"/>
                <a:sym typeface="Roboto"/>
              </a:endParaRPr>
            </a:p>
          </p:txBody>
        </p:sp>
        <p:sp>
          <p:nvSpPr>
            <p:cNvPr id="191" name="Google Shape;191;p18"/>
            <p:cNvSpPr txBox="1"/>
            <p:nvPr/>
          </p:nvSpPr>
          <p:spPr>
            <a:xfrm>
              <a:off x="918275" y="3151825"/>
              <a:ext cx="1324200" cy="17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sz="800">
                  <a:solidFill>
                    <a:srgbClr val="E69138"/>
                  </a:solidFill>
                  <a:latin typeface="Roboto"/>
                  <a:ea typeface="Roboto"/>
                  <a:cs typeface="Roboto"/>
                  <a:sym typeface="Roboto"/>
                </a:rPr>
                <a:t>Fresh food cooked in store to eat on the spot.</a:t>
              </a:r>
              <a:endParaRPr sz="800">
                <a:solidFill>
                  <a:srgbClr val="E69138"/>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E69138"/>
                  </a:solidFill>
                  <a:latin typeface="Roboto"/>
                  <a:ea typeface="Roboto"/>
                  <a:cs typeface="Roboto"/>
                  <a:sym typeface="Roboto"/>
                </a:rPr>
                <a:t>User can buy groceries at the store and order someone to deliver the goods  to his/her place.</a:t>
              </a:r>
              <a:endParaRPr sz="800">
                <a:solidFill>
                  <a:srgbClr val="E69138"/>
                </a:solidFill>
                <a:latin typeface="Roboto"/>
                <a:ea typeface="Roboto"/>
                <a:cs typeface="Roboto"/>
                <a:sym typeface="Roboto"/>
              </a:endParaRPr>
            </a:p>
            <a:p>
              <a:pPr marL="0" lvl="0" indent="0" algn="l" rtl="0">
                <a:lnSpc>
                  <a:spcPct val="115000"/>
                </a:lnSpc>
                <a:spcBef>
                  <a:spcPts val="1600"/>
                </a:spcBef>
                <a:spcAft>
                  <a:spcPts val="1600"/>
                </a:spcAft>
                <a:buNone/>
              </a:pPr>
              <a:r>
                <a:rPr lang="pt-PT" sz="800">
                  <a:solidFill>
                    <a:srgbClr val="E69138"/>
                  </a:solidFill>
                  <a:latin typeface="Roboto"/>
                  <a:ea typeface="Roboto"/>
                  <a:cs typeface="Roboto"/>
                  <a:sym typeface="Roboto"/>
                </a:rPr>
                <a:t>Focus on fresh food and healthy diets.</a:t>
              </a:r>
              <a:endParaRPr sz="800">
                <a:solidFill>
                  <a:srgbClr val="E69138"/>
                </a:solidFill>
                <a:latin typeface="Roboto"/>
                <a:ea typeface="Roboto"/>
                <a:cs typeface="Roboto"/>
                <a:sym typeface="Roboto"/>
              </a:endParaRPr>
            </a:p>
          </p:txBody>
        </p:sp>
        <p:sp>
          <p:nvSpPr>
            <p:cNvPr id="192" name="Google Shape;192;p18"/>
            <p:cNvSpPr txBox="1"/>
            <p:nvPr/>
          </p:nvSpPr>
          <p:spPr>
            <a:xfrm>
              <a:off x="1026180" y="1877950"/>
              <a:ext cx="913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pt-PT" sz="800">
                  <a:solidFill>
                    <a:srgbClr val="F6B26B"/>
                  </a:solidFill>
                  <a:latin typeface="Roboto"/>
                  <a:ea typeface="Roboto"/>
                  <a:cs typeface="Roboto"/>
                  <a:sym typeface="Roboto"/>
                </a:rPr>
                <a:t>1st iteration</a:t>
              </a:r>
              <a:endParaRPr sz="800">
                <a:solidFill>
                  <a:srgbClr val="F6B26B"/>
                </a:solidFill>
                <a:latin typeface="Roboto"/>
                <a:ea typeface="Roboto"/>
                <a:cs typeface="Roboto"/>
                <a:sym typeface="Roboto"/>
              </a:endParaRPr>
            </a:p>
          </p:txBody>
        </p:sp>
      </p:grpSp>
      <p:grpSp>
        <p:nvGrpSpPr>
          <p:cNvPr id="193" name="Google Shape;193;p18"/>
          <p:cNvGrpSpPr/>
          <p:nvPr/>
        </p:nvGrpSpPr>
        <p:grpSpPr>
          <a:xfrm>
            <a:off x="6716185" y="1425000"/>
            <a:ext cx="1606073" cy="3012075"/>
            <a:chOff x="2283710" y="1877950"/>
            <a:chExt cx="1606073" cy="3012075"/>
          </a:xfrm>
        </p:grpSpPr>
        <p:cxnSp>
          <p:nvCxnSpPr>
            <p:cNvPr id="194" name="Google Shape;194;p18"/>
            <p:cNvCxnSpPr/>
            <p:nvPr/>
          </p:nvCxnSpPr>
          <p:spPr>
            <a:xfrm>
              <a:off x="3367225" y="1949925"/>
              <a:ext cx="503400" cy="487500"/>
            </a:xfrm>
            <a:prstGeom prst="straightConnector1">
              <a:avLst/>
            </a:prstGeom>
            <a:noFill/>
            <a:ln w="9525" cap="flat" cmpd="sng">
              <a:solidFill>
                <a:srgbClr val="E69138"/>
              </a:solidFill>
              <a:prstDash val="solid"/>
              <a:round/>
              <a:headEnd type="none" w="sm" len="sm"/>
              <a:tailEnd type="none" w="sm" len="sm"/>
            </a:ln>
          </p:spPr>
        </p:cxnSp>
        <p:sp>
          <p:nvSpPr>
            <p:cNvPr id="195" name="Google Shape;195;p18"/>
            <p:cNvSpPr/>
            <p:nvPr/>
          </p:nvSpPr>
          <p:spPr>
            <a:xfrm flipH="1">
              <a:off x="2283710" y="2306625"/>
              <a:ext cx="1605900" cy="143400"/>
            </a:xfrm>
            <a:prstGeom prst="parallelogram">
              <a:avLst>
                <a:gd name="adj" fmla="val 96952"/>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196" name="Google Shape;196;p18"/>
            <p:cNvSpPr/>
            <p:nvPr/>
          </p:nvSpPr>
          <p:spPr>
            <a:xfrm>
              <a:off x="2283883" y="2460450"/>
              <a:ext cx="1605900" cy="143400"/>
            </a:xfrm>
            <a:prstGeom prst="parallelogram">
              <a:avLst>
                <a:gd name="adj" fmla="val 96952"/>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p:nvPr/>
          </p:nvSpPr>
          <p:spPr>
            <a:xfrm>
              <a:off x="2404931" y="2695025"/>
              <a:ext cx="1324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PT" sz="1000" b="1">
                  <a:solidFill>
                    <a:srgbClr val="E69138"/>
                  </a:solidFill>
                  <a:latin typeface="Roboto"/>
                  <a:ea typeface="Roboto"/>
                  <a:cs typeface="Roboto"/>
                  <a:sym typeface="Roboto"/>
                </a:rPr>
                <a:t>Freshippo Naxshiang Store</a:t>
              </a:r>
              <a:endParaRPr sz="1000" b="1">
                <a:solidFill>
                  <a:srgbClr val="E69138"/>
                </a:solidFill>
                <a:latin typeface="Roboto"/>
                <a:ea typeface="Roboto"/>
                <a:cs typeface="Roboto"/>
                <a:sym typeface="Roboto"/>
              </a:endParaRPr>
            </a:p>
          </p:txBody>
        </p:sp>
        <p:sp>
          <p:nvSpPr>
            <p:cNvPr id="198" name="Google Shape;198;p18"/>
            <p:cNvSpPr txBox="1"/>
            <p:nvPr/>
          </p:nvSpPr>
          <p:spPr>
            <a:xfrm>
              <a:off x="2407375" y="3151825"/>
              <a:ext cx="1324200" cy="17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pt-PT" sz="800">
                  <a:solidFill>
                    <a:srgbClr val="E69138"/>
                  </a:solidFill>
                  <a:latin typeface="Roboto"/>
                  <a:ea typeface="Roboto"/>
                  <a:cs typeface="Roboto"/>
                  <a:sym typeface="Roboto"/>
                </a:rPr>
                <a:t>Restaurant and market all at one completely automated  store with robots cooking some of the food. Created to solve long queue waiting time.</a:t>
              </a:r>
              <a:endParaRPr sz="800">
                <a:solidFill>
                  <a:srgbClr val="E69138"/>
                </a:solidFill>
                <a:latin typeface="Roboto"/>
                <a:ea typeface="Roboto"/>
                <a:cs typeface="Roboto"/>
                <a:sym typeface="Roboto"/>
              </a:endParaRPr>
            </a:p>
          </p:txBody>
        </p:sp>
        <p:sp>
          <p:nvSpPr>
            <p:cNvPr id="199" name="Google Shape;199;p18"/>
            <p:cNvSpPr txBox="1"/>
            <p:nvPr/>
          </p:nvSpPr>
          <p:spPr>
            <a:xfrm>
              <a:off x="2451927" y="1877950"/>
              <a:ext cx="915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pt-PT" sz="800">
                  <a:solidFill>
                    <a:srgbClr val="E69138"/>
                  </a:solidFill>
                  <a:latin typeface="Roboto"/>
                  <a:ea typeface="Roboto"/>
                  <a:cs typeface="Roboto"/>
                  <a:sym typeface="Roboto"/>
                </a:rPr>
                <a:t>3rd iteration</a:t>
              </a:r>
              <a:endParaRPr sz="800">
                <a:solidFill>
                  <a:srgbClr val="E69138"/>
                </a:solidFill>
                <a:latin typeface="Roboto"/>
                <a:ea typeface="Roboto"/>
                <a:cs typeface="Roboto"/>
                <a:sym typeface="Roboto"/>
              </a:endParaRPr>
            </a:p>
          </p:txBody>
        </p:sp>
      </p:grpSp>
      <p:grpSp>
        <p:nvGrpSpPr>
          <p:cNvPr id="200" name="Google Shape;200;p18"/>
          <p:cNvGrpSpPr/>
          <p:nvPr/>
        </p:nvGrpSpPr>
        <p:grpSpPr>
          <a:xfrm>
            <a:off x="2281159" y="1121075"/>
            <a:ext cx="1606073" cy="3899500"/>
            <a:chOff x="3768859" y="1574025"/>
            <a:chExt cx="1606073" cy="3899500"/>
          </a:xfrm>
        </p:grpSpPr>
        <p:sp>
          <p:nvSpPr>
            <p:cNvPr id="201" name="Google Shape;201;p18"/>
            <p:cNvSpPr/>
            <p:nvPr/>
          </p:nvSpPr>
          <p:spPr>
            <a:xfrm flipH="1">
              <a:off x="3768859" y="2306625"/>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202" name="Google Shape;202;p18"/>
            <p:cNvSpPr/>
            <p:nvPr/>
          </p:nvSpPr>
          <p:spPr>
            <a:xfrm>
              <a:off x="3769032" y="2460450"/>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txBox="1"/>
            <p:nvPr/>
          </p:nvSpPr>
          <p:spPr>
            <a:xfrm>
              <a:off x="3909691" y="2654638"/>
              <a:ext cx="1324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PT" sz="1000" b="1">
                  <a:solidFill>
                    <a:srgbClr val="F9CB9C"/>
                  </a:solidFill>
                  <a:latin typeface="Roboto"/>
                  <a:ea typeface="Roboto"/>
                  <a:cs typeface="Roboto"/>
                  <a:sym typeface="Roboto"/>
                </a:rPr>
                <a:t>Online platforms</a:t>
              </a:r>
              <a:endParaRPr sz="1000" b="1">
                <a:solidFill>
                  <a:srgbClr val="F9CB9C"/>
                </a:solidFill>
                <a:latin typeface="Roboto"/>
                <a:ea typeface="Roboto"/>
                <a:cs typeface="Roboto"/>
                <a:sym typeface="Roboto"/>
              </a:endParaRPr>
            </a:p>
          </p:txBody>
        </p:sp>
        <p:sp>
          <p:nvSpPr>
            <p:cNvPr id="204" name="Google Shape;204;p18"/>
            <p:cNvSpPr txBox="1"/>
            <p:nvPr/>
          </p:nvSpPr>
          <p:spPr>
            <a:xfrm>
              <a:off x="3892450" y="3151825"/>
              <a:ext cx="1324200" cy="23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sz="800">
                  <a:solidFill>
                    <a:srgbClr val="F9CB9C"/>
                  </a:solidFill>
                  <a:latin typeface="Roboto"/>
                  <a:ea typeface="Roboto"/>
                  <a:cs typeface="Roboto"/>
                  <a:sym typeface="Roboto"/>
                </a:rPr>
                <a:t>Application gives you some advantages and it is used to pay all the products.</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F9CB9C"/>
                  </a:solidFill>
                  <a:latin typeface="Roboto"/>
                  <a:ea typeface="Roboto"/>
                  <a:cs typeface="Roboto"/>
                  <a:sym typeface="Roboto"/>
                </a:rPr>
                <a:t>Selected top products that the audience would also like to buy but were not available at the brick-and-mortar stores.</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1600"/>
                </a:spcAft>
                <a:buNone/>
              </a:pPr>
              <a:r>
                <a:rPr lang="pt-PT" sz="800">
                  <a:solidFill>
                    <a:srgbClr val="F9CB9C"/>
                  </a:solidFill>
                  <a:latin typeface="Roboto"/>
                  <a:ea typeface="Roboto"/>
                  <a:cs typeface="Roboto"/>
                  <a:sym typeface="Roboto"/>
                </a:rPr>
                <a:t>Only 30 minutes of waiting time for the orde</a:t>
              </a:r>
              <a:r>
                <a:rPr lang="pt-PT" sz="800">
                  <a:solidFill>
                    <a:srgbClr val="858585"/>
                  </a:solidFill>
                  <a:latin typeface="Roboto"/>
                  <a:ea typeface="Roboto"/>
                  <a:cs typeface="Roboto"/>
                  <a:sym typeface="Roboto"/>
                </a:rPr>
                <a:t>r.</a:t>
              </a:r>
              <a:endParaRPr sz="800">
                <a:solidFill>
                  <a:srgbClr val="858585"/>
                </a:solidFill>
                <a:latin typeface="Roboto"/>
                <a:ea typeface="Roboto"/>
                <a:cs typeface="Roboto"/>
                <a:sym typeface="Roboto"/>
              </a:endParaRPr>
            </a:p>
          </p:txBody>
        </p:sp>
        <p:sp>
          <p:nvSpPr>
            <p:cNvPr id="205" name="Google Shape;205;p18"/>
            <p:cNvSpPr txBox="1"/>
            <p:nvPr/>
          </p:nvSpPr>
          <p:spPr>
            <a:xfrm>
              <a:off x="4059607"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a:solidFill>
                  <a:srgbClr val="858585"/>
                </a:solidFill>
                <a:latin typeface="Roboto"/>
                <a:ea typeface="Roboto"/>
                <a:cs typeface="Roboto"/>
                <a:sym typeface="Roboto"/>
              </a:endParaRPr>
            </a:p>
          </p:txBody>
        </p:sp>
      </p:grpSp>
      <p:grpSp>
        <p:nvGrpSpPr>
          <p:cNvPr id="206" name="Google Shape;206;p18"/>
          <p:cNvGrpSpPr/>
          <p:nvPr/>
        </p:nvGrpSpPr>
        <p:grpSpPr>
          <a:xfrm>
            <a:off x="5254089" y="1425000"/>
            <a:ext cx="1606073" cy="3012075"/>
            <a:chOff x="6741789" y="1877950"/>
            <a:chExt cx="1606073" cy="3012075"/>
          </a:xfrm>
        </p:grpSpPr>
        <p:cxnSp>
          <p:nvCxnSpPr>
            <p:cNvPr id="207" name="Google Shape;207;p18"/>
            <p:cNvCxnSpPr>
              <a:stCxn id="208" idx="3"/>
            </p:cNvCxnSpPr>
            <p:nvPr/>
          </p:nvCxnSpPr>
          <p:spPr>
            <a:xfrm>
              <a:off x="7844148" y="1998550"/>
              <a:ext cx="484500" cy="438900"/>
            </a:xfrm>
            <a:prstGeom prst="straightConnector1">
              <a:avLst/>
            </a:prstGeom>
            <a:noFill/>
            <a:ln w="9525" cap="flat" cmpd="sng">
              <a:solidFill>
                <a:srgbClr val="C2C2C2"/>
              </a:solidFill>
              <a:prstDash val="solid"/>
              <a:round/>
              <a:headEnd type="none" w="sm" len="sm"/>
              <a:tailEnd type="none" w="sm" len="sm"/>
            </a:ln>
          </p:spPr>
        </p:cxnSp>
        <p:sp>
          <p:nvSpPr>
            <p:cNvPr id="209" name="Google Shape;209;p18"/>
            <p:cNvSpPr/>
            <p:nvPr/>
          </p:nvSpPr>
          <p:spPr>
            <a:xfrm flipH="1">
              <a:off x="6741789" y="2306625"/>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210" name="Google Shape;210;p18"/>
            <p:cNvSpPr/>
            <p:nvPr/>
          </p:nvSpPr>
          <p:spPr>
            <a:xfrm>
              <a:off x="6741962" y="2460450"/>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txBox="1"/>
            <p:nvPr/>
          </p:nvSpPr>
          <p:spPr>
            <a:xfrm>
              <a:off x="6871189" y="2654638"/>
              <a:ext cx="1324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PT" sz="1000" b="1">
                  <a:solidFill>
                    <a:srgbClr val="F9CB9C"/>
                  </a:solidFill>
                  <a:latin typeface="Roboto"/>
                  <a:ea typeface="Roboto"/>
                  <a:cs typeface="Roboto"/>
                  <a:sym typeface="Roboto"/>
                </a:rPr>
                <a:t>Hexiaoma</a:t>
              </a:r>
              <a:endParaRPr sz="1000" b="1">
                <a:solidFill>
                  <a:srgbClr val="F9CB9C"/>
                </a:solidFill>
                <a:latin typeface="Roboto"/>
                <a:ea typeface="Roboto"/>
                <a:cs typeface="Roboto"/>
                <a:sym typeface="Roboto"/>
              </a:endParaRPr>
            </a:p>
          </p:txBody>
        </p:sp>
        <p:sp>
          <p:nvSpPr>
            <p:cNvPr id="212" name="Google Shape;212;p18"/>
            <p:cNvSpPr txBox="1"/>
            <p:nvPr/>
          </p:nvSpPr>
          <p:spPr>
            <a:xfrm>
              <a:off x="6868150" y="3151825"/>
              <a:ext cx="1324200" cy="17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sz="800">
                  <a:solidFill>
                    <a:srgbClr val="F9CB9C"/>
                  </a:solidFill>
                  <a:latin typeface="Roboto"/>
                  <a:ea typeface="Roboto"/>
                  <a:cs typeface="Roboto"/>
                  <a:sym typeface="Roboto"/>
                </a:rPr>
                <a:t>Offers first delivery.</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F9CB9C"/>
                  </a:solidFill>
                  <a:latin typeface="Roboto"/>
                  <a:ea typeface="Roboto"/>
                  <a:cs typeface="Roboto"/>
                  <a:sym typeface="Roboto"/>
                </a:rPr>
                <a:t>50% of store occupied with fresh products.</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F9CB9C"/>
                  </a:solidFill>
                  <a:latin typeface="Roboto"/>
                  <a:ea typeface="Roboto"/>
                  <a:cs typeface="Roboto"/>
                  <a:sym typeface="Roboto"/>
                </a:rPr>
                <a:t>Do not offer the fresh seafood neither dining services -&gt; differs from brick-and mortar stores. </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F9CB9C"/>
                  </a:solidFill>
                  <a:latin typeface="Roboto"/>
                  <a:ea typeface="Roboto"/>
                  <a:cs typeface="Roboto"/>
                  <a:sym typeface="Roboto"/>
                </a:rPr>
                <a:t>Stores with 800m^2.</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1600"/>
                </a:spcAft>
                <a:buNone/>
              </a:pPr>
              <a:r>
                <a:rPr lang="pt-PT" sz="800">
                  <a:solidFill>
                    <a:srgbClr val="F9CB9C"/>
                  </a:solidFill>
                  <a:latin typeface="Roboto"/>
                  <a:ea typeface="Roboto"/>
                  <a:cs typeface="Roboto"/>
                  <a:sym typeface="Roboto"/>
                </a:rPr>
                <a:t>Deliveries within an hour.</a:t>
              </a:r>
              <a:endParaRPr sz="800">
                <a:solidFill>
                  <a:srgbClr val="F9CB9C"/>
                </a:solidFill>
                <a:latin typeface="Roboto"/>
                <a:ea typeface="Roboto"/>
                <a:cs typeface="Roboto"/>
                <a:sym typeface="Roboto"/>
              </a:endParaRPr>
            </a:p>
          </p:txBody>
        </p:sp>
        <p:sp>
          <p:nvSpPr>
            <p:cNvPr id="208" name="Google Shape;208;p18"/>
            <p:cNvSpPr txBox="1"/>
            <p:nvPr/>
          </p:nvSpPr>
          <p:spPr>
            <a:xfrm>
              <a:off x="6926448" y="1877950"/>
              <a:ext cx="9177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pt-PT" sz="800">
                  <a:solidFill>
                    <a:srgbClr val="F9CB9C"/>
                  </a:solidFill>
                  <a:latin typeface="Roboto"/>
                  <a:ea typeface="Roboto"/>
                  <a:cs typeface="Roboto"/>
                  <a:sym typeface="Roboto"/>
                </a:rPr>
                <a:t>2nd iteration</a:t>
              </a:r>
              <a:endParaRPr sz="800">
                <a:solidFill>
                  <a:srgbClr val="F9CB9C"/>
                </a:solidFill>
                <a:latin typeface="Roboto"/>
                <a:ea typeface="Roboto"/>
                <a:cs typeface="Roboto"/>
                <a:sym typeface="Roboto"/>
              </a:endParaRPr>
            </a:p>
          </p:txBody>
        </p:sp>
      </p:grpSp>
      <p:grpSp>
        <p:nvGrpSpPr>
          <p:cNvPr id="213" name="Google Shape;213;p18"/>
          <p:cNvGrpSpPr/>
          <p:nvPr/>
        </p:nvGrpSpPr>
        <p:grpSpPr>
          <a:xfrm>
            <a:off x="3768941" y="1121075"/>
            <a:ext cx="1606073" cy="3899500"/>
            <a:chOff x="5256641" y="1574025"/>
            <a:chExt cx="1606073" cy="3899500"/>
          </a:xfrm>
        </p:grpSpPr>
        <p:sp>
          <p:nvSpPr>
            <p:cNvPr id="214" name="Google Shape;214;p18"/>
            <p:cNvSpPr/>
            <p:nvPr/>
          </p:nvSpPr>
          <p:spPr>
            <a:xfrm flipH="1">
              <a:off x="5256641" y="2306625"/>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PT"/>
                <a:t>  </a:t>
              </a:r>
              <a:endParaRPr/>
            </a:p>
          </p:txBody>
        </p:sp>
        <p:sp>
          <p:nvSpPr>
            <p:cNvPr id="215" name="Google Shape;215;p18"/>
            <p:cNvSpPr/>
            <p:nvPr/>
          </p:nvSpPr>
          <p:spPr>
            <a:xfrm>
              <a:off x="5256813" y="2460450"/>
              <a:ext cx="1605900" cy="143400"/>
            </a:xfrm>
            <a:prstGeom prst="parallelogram">
              <a:avLst>
                <a:gd name="adj" fmla="val 96952"/>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5377778" y="2695025"/>
              <a:ext cx="13242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PT" sz="1000" b="1">
                  <a:solidFill>
                    <a:srgbClr val="F9CB9C"/>
                  </a:solidFill>
                  <a:latin typeface="Roboto"/>
                  <a:ea typeface="Roboto"/>
                  <a:cs typeface="Roboto"/>
                  <a:sym typeface="Roboto"/>
                </a:rPr>
                <a:t>Fast and Fresh Stores (F2 stores)</a:t>
              </a:r>
              <a:endParaRPr sz="1000" b="1">
                <a:solidFill>
                  <a:srgbClr val="F9CB9C"/>
                </a:solidFill>
                <a:latin typeface="Roboto"/>
                <a:ea typeface="Roboto"/>
                <a:cs typeface="Roboto"/>
                <a:sym typeface="Roboto"/>
              </a:endParaRPr>
            </a:p>
          </p:txBody>
        </p:sp>
        <p:sp>
          <p:nvSpPr>
            <p:cNvPr id="217" name="Google Shape;217;p18"/>
            <p:cNvSpPr txBox="1"/>
            <p:nvPr/>
          </p:nvSpPr>
          <p:spPr>
            <a:xfrm>
              <a:off x="5380225" y="3151825"/>
              <a:ext cx="1324200" cy="23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PT" sz="800">
                  <a:solidFill>
                    <a:srgbClr val="F9CB9C"/>
                  </a:solidFill>
                  <a:latin typeface="Roboto"/>
                  <a:ea typeface="Roboto"/>
                  <a:cs typeface="Roboto"/>
                  <a:sym typeface="Roboto"/>
                </a:rPr>
                <a:t>Users can have breakfast  / lunch / afternoon tea.</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0"/>
                </a:spcAft>
                <a:buNone/>
              </a:pPr>
              <a:r>
                <a:rPr lang="pt-PT" sz="800">
                  <a:solidFill>
                    <a:srgbClr val="F9CB9C"/>
                  </a:solidFill>
                  <a:latin typeface="Roboto"/>
                  <a:ea typeface="Roboto"/>
                  <a:cs typeface="Roboto"/>
                  <a:sym typeface="Roboto"/>
                </a:rPr>
                <a:t>Place orders via the App. Workers could go to the store to pick the food in a scheduled time or eat on the spot.</a:t>
              </a:r>
              <a:endParaRPr sz="800">
                <a:solidFill>
                  <a:srgbClr val="F9CB9C"/>
                </a:solidFill>
                <a:latin typeface="Roboto"/>
                <a:ea typeface="Roboto"/>
                <a:cs typeface="Roboto"/>
                <a:sym typeface="Roboto"/>
              </a:endParaRPr>
            </a:p>
            <a:p>
              <a:pPr marL="0" lvl="0" indent="0" algn="l" rtl="0">
                <a:lnSpc>
                  <a:spcPct val="115000"/>
                </a:lnSpc>
                <a:spcBef>
                  <a:spcPts val="1600"/>
                </a:spcBef>
                <a:spcAft>
                  <a:spcPts val="1600"/>
                </a:spcAft>
                <a:buNone/>
              </a:pPr>
              <a:r>
                <a:rPr lang="pt-PT" sz="800">
                  <a:solidFill>
                    <a:srgbClr val="F9CB9C"/>
                  </a:solidFill>
                  <a:latin typeface="Roboto"/>
                  <a:ea typeface="Roboto"/>
                  <a:cs typeface="Roboto"/>
                  <a:sym typeface="Roboto"/>
                </a:rPr>
                <a:t>F2 stores were positioned in strategic areas (next to client's workspace).</a:t>
              </a:r>
              <a:endParaRPr sz="800">
                <a:solidFill>
                  <a:srgbClr val="F9CB9C"/>
                </a:solidFill>
                <a:latin typeface="Roboto"/>
                <a:ea typeface="Roboto"/>
                <a:cs typeface="Roboto"/>
                <a:sym typeface="Roboto"/>
              </a:endParaRPr>
            </a:p>
          </p:txBody>
        </p:sp>
        <p:sp>
          <p:nvSpPr>
            <p:cNvPr id="218" name="Google Shape;218;p18"/>
            <p:cNvSpPr txBox="1"/>
            <p:nvPr/>
          </p:nvSpPr>
          <p:spPr>
            <a:xfrm>
              <a:off x="5547394" y="1574025"/>
              <a:ext cx="6243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800">
                <a:solidFill>
                  <a:srgbClr val="858585"/>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Business Model</a:t>
            </a:r>
            <a:endParaRPr/>
          </a:p>
        </p:txBody>
      </p:sp>
      <p:grpSp>
        <p:nvGrpSpPr>
          <p:cNvPr id="224" name="Google Shape;224;p19"/>
          <p:cNvGrpSpPr/>
          <p:nvPr/>
        </p:nvGrpSpPr>
        <p:grpSpPr>
          <a:xfrm>
            <a:off x="1297501" y="2230384"/>
            <a:ext cx="6653978" cy="2693668"/>
            <a:chOff x="1592992" y="2322568"/>
            <a:chExt cx="5971442" cy="692673"/>
          </a:xfrm>
        </p:grpSpPr>
        <p:sp>
          <p:nvSpPr>
            <p:cNvPr id="225" name="Google Shape;225;p19"/>
            <p:cNvSpPr/>
            <p:nvPr/>
          </p:nvSpPr>
          <p:spPr>
            <a:xfrm>
              <a:off x="3728375" y="2322568"/>
              <a:ext cx="3822600" cy="6435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flipH="1">
              <a:off x="2283025" y="2322575"/>
              <a:ext cx="1844400" cy="6426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5400000">
              <a:off x="3501574" y="1934671"/>
              <a:ext cx="643356" cy="1419149"/>
            </a:xfrm>
            <a:prstGeom prst="flowChartOffpageConnector">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000">
                  <a:solidFill>
                    <a:srgbClr val="FFFFFF"/>
                  </a:solidFill>
                  <a:latin typeface="Roboto Medium"/>
                  <a:ea typeface="Roboto Medium"/>
                  <a:cs typeface="Roboto Medium"/>
                  <a:sym typeface="Roboto Medium"/>
                </a:rPr>
                <a:t>Customer Relationships</a:t>
              </a:r>
              <a:endParaRPr sz="1000">
                <a:solidFill>
                  <a:srgbClr val="FFFFFF"/>
                </a:solidFill>
                <a:latin typeface="Roboto"/>
                <a:ea typeface="Roboto"/>
                <a:cs typeface="Roboto"/>
                <a:sym typeface="Roboto"/>
              </a:endParaRPr>
            </a:p>
          </p:txBody>
        </p:sp>
        <p:sp>
          <p:nvSpPr>
            <p:cNvPr id="229" name="Google Shape;229;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1592992" y="2322572"/>
              <a:ext cx="690000" cy="6426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31" name="Google Shape;231;p19"/>
            <p:cNvSpPr/>
            <p:nvPr/>
          </p:nvSpPr>
          <p:spPr>
            <a:xfrm>
              <a:off x="4283335" y="2372941"/>
              <a:ext cx="32811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1000" b="1">
                  <a:solidFill>
                    <a:schemeClr val="dk1"/>
                  </a:solidFill>
                  <a:latin typeface="Lato"/>
                  <a:ea typeface="Lato"/>
                  <a:cs typeface="Lato"/>
                  <a:sym typeface="Lato"/>
                </a:rPr>
                <a:t>CAC (Customer Acquisition Cost)</a:t>
              </a:r>
              <a:r>
                <a:rPr lang="pt-PT" sz="1000">
                  <a:solidFill>
                    <a:schemeClr val="dk1"/>
                  </a:solidFill>
                  <a:latin typeface="Lato"/>
                  <a:ea typeface="Lato"/>
                  <a:cs typeface="Lato"/>
                  <a:sym typeface="Lato"/>
                </a:rPr>
                <a:t>: costs associated with marketing, advertising and promotional activities to acquire new customers.</a:t>
              </a:r>
              <a:endParaRPr sz="10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r>
                <a:rPr lang="pt-PT" sz="1000" b="1">
                  <a:solidFill>
                    <a:schemeClr val="dk1"/>
                  </a:solidFill>
                  <a:latin typeface="Lato"/>
                  <a:ea typeface="Lato"/>
                  <a:cs typeface="Lato"/>
                  <a:sym typeface="Lato"/>
                </a:rPr>
                <a:t>LTV (Customer Lifetime Value)</a:t>
              </a:r>
              <a:r>
                <a:rPr lang="pt-PT" sz="1000">
                  <a:solidFill>
                    <a:schemeClr val="dk1"/>
                  </a:solidFill>
                  <a:latin typeface="Lato"/>
                  <a:ea typeface="Lato"/>
                  <a:cs typeface="Lato"/>
                  <a:sym typeface="Lato"/>
                </a:rPr>
                <a:t>: total revenue generated from that customer over their entire relationship with Freshippo.</a:t>
              </a:r>
              <a:br>
                <a:rPr lang="pt-PT" sz="1000">
                  <a:solidFill>
                    <a:schemeClr val="dk1"/>
                  </a:solidFill>
                  <a:latin typeface="Lato"/>
                  <a:ea typeface="Lato"/>
                  <a:cs typeface="Lato"/>
                  <a:sym typeface="Lato"/>
                </a:rPr>
              </a:b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KPIs:</a:t>
              </a:r>
              <a:br>
                <a:rPr lang="pt-PT" sz="1000">
                  <a:solidFill>
                    <a:schemeClr val="dk1"/>
                  </a:solidFill>
                  <a:latin typeface="Lato"/>
                  <a:ea typeface="Lato"/>
                  <a:cs typeface="Lato"/>
                  <a:sym typeface="Lato"/>
                </a:rPr>
              </a:br>
              <a:r>
                <a:rPr lang="pt-PT" sz="1000">
                  <a:solidFill>
                    <a:schemeClr val="dk1"/>
                  </a:solidFill>
                  <a:latin typeface="Lato"/>
                  <a:ea typeface="Lato"/>
                  <a:cs typeface="Lato"/>
                  <a:sym typeface="Lato"/>
                </a:rPr>
                <a:t>- Online revenue &gt; Offline revenue</a:t>
              </a:r>
              <a:br>
                <a:rPr lang="pt-PT" sz="1000">
                  <a:solidFill>
                    <a:schemeClr val="dk1"/>
                  </a:solidFill>
                  <a:latin typeface="Lato"/>
                  <a:ea typeface="Lato"/>
                  <a:cs typeface="Lato"/>
                  <a:sym typeface="Lato"/>
                </a:rPr>
              </a:br>
              <a:r>
                <a:rPr lang="pt-PT" sz="1000">
                  <a:solidFill>
                    <a:schemeClr val="dk1"/>
                  </a:solidFill>
                  <a:latin typeface="Lato"/>
                  <a:ea typeface="Lato"/>
                  <a:cs typeface="Lato"/>
                  <a:sym typeface="Lato"/>
                </a:rPr>
                <a:t>- Each store generates &gt; 5000 per day online</a:t>
              </a:r>
              <a:br>
                <a:rPr lang="pt-PT" sz="1000">
                  <a:solidFill>
                    <a:schemeClr val="dk1"/>
                  </a:solidFill>
                  <a:latin typeface="Lato"/>
                  <a:ea typeface="Lato"/>
                  <a:cs typeface="Lato"/>
                  <a:sym typeface="Lato"/>
                </a:rPr>
              </a:br>
              <a:r>
                <a:rPr lang="pt-PT" sz="1000">
                  <a:solidFill>
                    <a:schemeClr val="dk1"/>
                  </a:solidFill>
                  <a:latin typeface="Lato"/>
                  <a:ea typeface="Lato"/>
                  <a:cs typeface="Lato"/>
                  <a:sym typeface="Lato"/>
                </a:rPr>
                <a:t>- App operates independently</a:t>
              </a:r>
              <a:br>
                <a:rPr lang="pt-PT" sz="1000">
                  <a:solidFill>
                    <a:schemeClr val="dk1"/>
                  </a:solidFill>
                  <a:latin typeface="Lato"/>
                  <a:ea typeface="Lato"/>
                  <a:cs typeface="Lato"/>
                  <a:sym typeface="Lato"/>
                </a:rPr>
              </a:br>
              <a:r>
                <a:rPr lang="pt-PT" sz="1000">
                  <a:solidFill>
                    <a:schemeClr val="dk1"/>
                  </a:solidFill>
                  <a:latin typeface="Lato"/>
                  <a:ea typeface="Lato"/>
                  <a:cs typeface="Lato"/>
                  <a:sym typeface="Lato"/>
                </a:rPr>
                <a:t>- 30-mins delivery</a:t>
              </a:r>
              <a:endParaRPr sz="1000">
                <a:solidFill>
                  <a:schemeClr val="dk1"/>
                </a:solidFill>
                <a:latin typeface="Lato"/>
                <a:ea typeface="Lato"/>
                <a:cs typeface="Lato"/>
                <a:sym typeface="Lato"/>
              </a:endParaRPr>
            </a:p>
            <a:p>
              <a:pPr marL="457200" lvl="0" indent="-292100" algn="l" rtl="0">
                <a:lnSpc>
                  <a:spcPct val="115000"/>
                </a:lnSpc>
                <a:spcBef>
                  <a:spcPts val="1200"/>
                </a:spcBef>
                <a:spcAft>
                  <a:spcPts val="0"/>
                </a:spcAft>
                <a:buClr>
                  <a:schemeClr val="dk1"/>
                </a:buClr>
                <a:buSzPts val="1000"/>
                <a:buFont typeface="Lato"/>
                <a:buChar char="●"/>
              </a:pPr>
              <a:endParaRPr sz="1000">
                <a:solidFill>
                  <a:schemeClr val="dk1"/>
                </a:solidFill>
                <a:latin typeface="Lato"/>
                <a:ea typeface="Lato"/>
                <a:cs typeface="Lato"/>
                <a:sym typeface="Lato"/>
              </a:endParaRPr>
            </a:p>
          </p:txBody>
        </p:sp>
      </p:grpSp>
      <p:grpSp>
        <p:nvGrpSpPr>
          <p:cNvPr id="232" name="Google Shape;232;p19"/>
          <p:cNvGrpSpPr/>
          <p:nvPr/>
        </p:nvGrpSpPr>
        <p:grpSpPr>
          <a:xfrm>
            <a:off x="1297462" y="1157432"/>
            <a:ext cx="6653931" cy="1073084"/>
            <a:chOff x="1593000" y="2322568"/>
            <a:chExt cx="5971400" cy="692670"/>
          </a:xfrm>
        </p:grpSpPr>
        <p:sp>
          <p:nvSpPr>
            <p:cNvPr id="233" name="Google Shape;233;p19"/>
            <p:cNvSpPr/>
            <p:nvPr/>
          </p:nvSpPr>
          <p:spPr>
            <a:xfrm>
              <a:off x="3728375" y="2322568"/>
              <a:ext cx="3822600" cy="64350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flipH="1">
              <a:off x="2283025" y="2322575"/>
              <a:ext cx="1844400" cy="6426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5400000">
              <a:off x="3501574" y="1934671"/>
              <a:ext cx="643356" cy="1419149"/>
            </a:xfrm>
            <a:prstGeom prst="flowChartOffpageConnector">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000">
                  <a:solidFill>
                    <a:srgbClr val="FFFFFF"/>
                  </a:solidFill>
                  <a:latin typeface="Roboto Medium"/>
                  <a:ea typeface="Roboto Medium"/>
                  <a:cs typeface="Roboto Medium"/>
                  <a:sym typeface="Roboto Medium"/>
                </a:rPr>
                <a:t>Channels / Channels Partners</a:t>
              </a:r>
              <a:endParaRPr sz="1000">
                <a:solidFill>
                  <a:srgbClr val="FFFFFF"/>
                </a:solidFill>
                <a:latin typeface="Roboto"/>
                <a:ea typeface="Roboto"/>
                <a:cs typeface="Roboto"/>
                <a:sym typeface="Roboto"/>
              </a:endParaRPr>
            </a:p>
          </p:txBody>
        </p:sp>
        <p:sp>
          <p:nvSpPr>
            <p:cNvPr id="237" name="Google Shape;237;p19"/>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1593000" y="2322575"/>
              <a:ext cx="690000" cy="6426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39" name="Google Shape;239;p19"/>
            <p:cNvSpPr/>
            <p:nvPr/>
          </p:nvSpPr>
          <p:spPr>
            <a:xfrm>
              <a:off x="4126100" y="2372938"/>
              <a:ext cx="34383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r>
                <a:rPr lang="pt-PT" sz="900" b="1">
                  <a:solidFill>
                    <a:schemeClr val="dk1"/>
                  </a:solidFill>
                  <a:latin typeface="Lato"/>
                  <a:ea typeface="Lato"/>
                  <a:cs typeface="Lato"/>
                  <a:sym typeface="Lato"/>
                </a:rPr>
                <a:t>Physical channels:</a:t>
              </a:r>
              <a:r>
                <a:rPr lang="pt-PT" sz="900">
                  <a:solidFill>
                    <a:schemeClr val="dk1"/>
                  </a:solidFill>
                  <a:latin typeface="Lato"/>
                  <a:ea typeface="Lato"/>
                  <a:cs typeface="Lato"/>
                  <a:sym typeface="Lato"/>
                </a:rPr>
                <a:t> brick-and-mortar stores, F2</a:t>
              </a:r>
              <a:br>
                <a:rPr lang="pt-PT" sz="900">
                  <a:solidFill>
                    <a:schemeClr val="dk1"/>
                  </a:solidFill>
                  <a:latin typeface="Lato"/>
                  <a:ea typeface="Lato"/>
                  <a:cs typeface="Lato"/>
                  <a:sym typeface="Lato"/>
                </a:rPr>
              </a:br>
              <a:r>
                <a:rPr lang="pt-PT" sz="900" b="1">
                  <a:solidFill>
                    <a:schemeClr val="dk1"/>
                  </a:solidFill>
                  <a:latin typeface="Lato"/>
                  <a:ea typeface="Lato"/>
                  <a:cs typeface="Lato"/>
                  <a:sym typeface="Lato"/>
                </a:rPr>
                <a:t>Virtual channels:</a:t>
              </a:r>
              <a:r>
                <a:rPr lang="pt-PT" sz="900">
                  <a:solidFill>
                    <a:schemeClr val="dk1"/>
                  </a:solidFill>
                  <a:latin typeface="Lato"/>
                  <a:ea typeface="Lato"/>
                  <a:cs typeface="Lato"/>
                  <a:sym typeface="Lato"/>
                </a:rPr>
                <a:t> Freshippo App</a:t>
              </a:r>
              <a:br>
                <a:rPr lang="pt-PT" sz="900">
                  <a:solidFill>
                    <a:schemeClr val="dk1"/>
                  </a:solidFill>
                  <a:latin typeface="Lato"/>
                  <a:ea typeface="Lato"/>
                  <a:cs typeface="Lato"/>
                  <a:sym typeface="Lato"/>
                </a:rPr>
              </a:br>
              <a:r>
                <a:rPr lang="pt-PT" sz="900" b="1">
                  <a:solidFill>
                    <a:schemeClr val="dk1"/>
                  </a:solidFill>
                  <a:latin typeface="Lato"/>
                  <a:ea typeface="Lato"/>
                  <a:cs typeface="Lato"/>
                  <a:sym typeface="Lato"/>
                </a:rPr>
                <a:t>Suppliers:</a:t>
              </a:r>
              <a:r>
                <a:rPr lang="pt-PT" sz="900">
                  <a:solidFill>
                    <a:schemeClr val="dk1"/>
                  </a:solidFill>
                  <a:latin typeface="Lato"/>
                  <a:ea typeface="Lato"/>
                  <a:cs typeface="Lato"/>
                  <a:sym typeface="Lato"/>
                </a:rPr>
                <a:t> Fresh Suppliers and Rest Suppliers</a:t>
              </a:r>
              <a:br>
                <a:rPr lang="pt-PT" sz="900">
                  <a:solidFill>
                    <a:schemeClr val="dk1"/>
                  </a:solidFill>
                  <a:latin typeface="Lato"/>
                  <a:ea typeface="Lato"/>
                  <a:cs typeface="Lato"/>
                  <a:sym typeface="Lato"/>
                </a:rPr>
              </a:br>
              <a:r>
                <a:rPr lang="pt-PT" sz="900" b="1">
                  <a:solidFill>
                    <a:schemeClr val="dk1"/>
                  </a:solidFill>
                  <a:latin typeface="Lato"/>
                  <a:ea typeface="Lato"/>
                  <a:cs typeface="Lato"/>
                  <a:sym typeface="Lato"/>
                </a:rPr>
                <a:t>Delivery Companies</a:t>
              </a:r>
              <a:br>
                <a:rPr lang="pt-PT" sz="900" b="1">
                  <a:solidFill>
                    <a:schemeClr val="dk1"/>
                  </a:solidFill>
                  <a:latin typeface="Lato"/>
                  <a:ea typeface="Lato"/>
                  <a:cs typeface="Lato"/>
                  <a:sym typeface="Lato"/>
                </a:rPr>
              </a:br>
              <a:r>
                <a:rPr lang="pt-PT" sz="900" b="1">
                  <a:solidFill>
                    <a:schemeClr val="dk1"/>
                  </a:solidFill>
                  <a:latin typeface="Lato"/>
                  <a:ea typeface="Lato"/>
                  <a:cs typeface="Lato"/>
                  <a:sym typeface="Lato"/>
                </a:rPr>
                <a:t>Software Engineers</a:t>
              </a:r>
              <a:endParaRPr sz="400" b="1">
                <a:solidFill>
                  <a:schemeClr val="dk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1297500" y="193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Business Model</a:t>
            </a:r>
            <a:endParaRPr/>
          </a:p>
        </p:txBody>
      </p:sp>
      <p:grpSp>
        <p:nvGrpSpPr>
          <p:cNvPr id="245" name="Google Shape;245;p20"/>
          <p:cNvGrpSpPr/>
          <p:nvPr/>
        </p:nvGrpSpPr>
        <p:grpSpPr>
          <a:xfrm>
            <a:off x="1342751" y="899045"/>
            <a:ext cx="6525229" cy="1309651"/>
            <a:chOff x="1593000" y="2322568"/>
            <a:chExt cx="5958025" cy="643500"/>
          </a:xfrm>
        </p:grpSpPr>
        <p:sp>
          <p:nvSpPr>
            <p:cNvPr id="246" name="Google Shape;246;p20"/>
            <p:cNvSpPr/>
            <p:nvPr/>
          </p:nvSpPr>
          <p:spPr>
            <a:xfrm>
              <a:off x="3728375" y="2322568"/>
              <a:ext cx="3822600" cy="6435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flipH="1">
              <a:off x="2283025" y="2322575"/>
              <a:ext cx="1844400" cy="642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rot="-5400000">
              <a:off x="3501574" y="1934671"/>
              <a:ext cx="643356" cy="1419149"/>
            </a:xfrm>
            <a:prstGeom prst="flowChartOffpageConnector">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a:solidFill>
                    <a:srgbClr val="FFFFFF"/>
                  </a:solidFill>
                  <a:latin typeface="Roboto Medium"/>
                  <a:ea typeface="Roboto Medium"/>
                  <a:cs typeface="Roboto Medium"/>
                  <a:sym typeface="Roboto Medium"/>
                </a:rPr>
                <a:t>Revenue Streams</a:t>
              </a:r>
              <a:endParaRPr>
                <a:solidFill>
                  <a:srgbClr val="FFFFFF"/>
                </a:solidFill>
                <a:latin typeface="Roboto"/>
                <a:ea typeface="Roboto"/>
                <a:cs typeface="Roboto"/>
                <a:sym typeface="Roboto"/>
              </a:endParaRPr>
            </a:p>
          </p:txBody>
        </p:sp>
        <p:sp>
          <p:nvSpPr>
            <p:cNvPr id="250" name="Google Shape;250;p20"/>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1593000" y="2322575"/>
              <a:ext cx="6900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52" name="Google Shape;252;p20"/>
            <p:cNvSpPr/>
            <p:nvPr/>
          </p:nvSpPr>
          <p:spPr>
            <a:xfrm>
              <a:off x="4188925" y="2323752"/>
              <a:ext cx="33621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br>
                <a:rPr lang="pt-PT" sz="1000" b="1">
                  <a:solidFill>
                    <a:schemeClr val="dk1"/>
                  </a:solidFill>
                  <a:latin typeface="Lato"/>
                  <a:ea typeface="Lato"/>
                  <a:cs typeface="Lato"/>
                  <a:sym typeface="Lato"/>
                </a:rPr>
              </a:br>
              <a:r>
                <a:rPr lang="pt-PT" sz="1000" b="1">
                  <a:solidFill>
                    <a:schemeClr val="dk1"/>
                  </a:solidFill>
                  <a:latin typeface="Lato"/>
                  <a:ea typeface="Lato"/>
                  <a:cs typeface="Lato"/>
                  <a:sym typeface="Lato"/>
                </a:rPr>
                <a:t>Revenue Model / Pricing Model</a:t>
              </a:r>
              <a:r>
                <a:rPr lang="pt-PT" sz="1000">
                  <a:solidFill>
                    <a:schemeClr val="dk1"/>
                  </a:solidFill>
                  <a:latin typeface="Lato"/>
                  <a:ea typeface="Lato"/>
                  <a:cs typeface="Lato"/>
                  <a:sym typeface="Lato"/>
                </a:rPr>
                <a:t> Online and offline transactions</a:t>
              </a: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Payment Flow: </a:t>
              </a:r>
              <a:r>
                <a:rPr lang="pt-PT" sz="1000">
                  <a:solidFill>
                    <a:schemeClr val="dk1"/>
                  </a:solidFill>
                  <a:latin typeface="Lato"/>
                  <a:ea typeface="Lato"/>
                  <a:cs typeface="Lato"/>
                  <a:sym typeface="Lato"/>
                </a:rPr>
                <a:t>Only online, using Alipay</a:t>
              </a: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Market Model: </a:t>
              </a:r>
              <a:r>
                <a:rPr lang="pt-PT" sz="1000">
                  <a:solidFill>
                    <a:schemeClr val="dk1"/>
                  </a:solidFill>
                  <a:latin typeface="Lato"/>
                  <a:ea typeface="Lato"/>
                  <a:cs typeface="Lato"/>
                  <a:sym typeface="Lato"/>
                </a:rPr>
                <a:t>Integration of online and offline channels for better shopping experience, based on recommendations or sending promotions to specific users</a:t>
              </a:r>
              <a:endParaRPr sz="1000">
                <a:solidFill>
                  <a:schemeClr val="dk1"/>
                </a:solidFill>
                <a:latin typeface="Roboto"/>
                <a:ea typeface="Roboto"/>
                <a:cs typeface="Roboto"/>
                <a:sym typeface="Roboto"/>
              </a:endParaRPr>
            </a:p>
          </p:txBody>
        </p:sp>
      </p:grpSp>
      <p:grpSp>
        <p:nvGrpSpPr>
          <p:cNvPr id="253" name="Google Shape;253;p20"/>
          <p:cNvGrpSpPr/>
          <p:nvPr/>
        </p:nvGrpSpPr>
        <p:grpSpPr>
          <a:xfrm>
            <a:off x="1344612" y="3635029"/>
            <a:ext cx="6525229" cy="1391247"/>
            <a:chOff x="1593000" y="2322568"/>
            <a:chExt cx="5958025" cy="643500"/>
          </a:xfrm>
        </p:grpSpPr>
        <p:sp>
          <p:nvSpPr>
            <p:cNvPr id="254" name="Google Shape;254;p20"/>
            <p:cNvSpPr/>
            <p:nvPr/>
          </p:nvSpPr>
          <p:spPr>
            <a:xfrm>
              <a:off x="3728375" y="2322568"/>
              <a:ext cx="3822600" cy="6435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flipH="1">
              <a:off x="2283025" y="2322575"/>
              <a:ext cx="1844400" cy="642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rot="-5400000">
              <a:off x="3501574" y="1934671"/>
              <a:ext cx="643356" cy="1419149"/>
            </a:xfrm>
            <a:prstGeom prst="flowChartOffpageConnector">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a:solidFill>
                    <a:schemeClr val="lt1"/>
                  </a:solidFill>
                  <a:latin typeface="Roboto Medium"/>
                  <a:ea typeface="Roboto Medium"/>
                  <a:cs typeface="Roboto Medium"/>
                  <a:sym typeface="Roboto Medium"/>
                </a:rPr>
                <a:t>Key Activities</a:t>
              </a:r>
              <a:endParaRPr>
                <a:solidFill>
                  <a:schemeClr val="lt1"/>
                </a:solidFill>
                <a:latin typeface="Roboto"/>
                <a:ea typeface="Roboto"/>
                <a:cs typeface="Roboto"/>
                <a:sym typeface="Roboto"/>
              </a:endParaRPr>
            </a:p>
          </p:txBody>
        </p:sp>
        <p:sp>
          <p:nvSpPr>
            <p:cNvPr id="258" name="Google Shape;258;p20"/>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1593000" y="2322575"/>
              <a:ext cx="6900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60" name="Google Shape;260;p20"/>
            <p:cNvSpPr/>
            <p:nvPr/>
          </p:nvSpPr>
          <p:spPr>
            <a:xfrm>
              <a:off x="4188925" y="2323752"/>
              <a:ext cx="33621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Operation Management:</a:t>
              </a:r>
              <a:r>
                <a:rPr lang="pt-PT" sz="1000">
                  <a:solidFill>
                    <a:schemeClr val="dk1"/>
                  </a:solidFill>
                  <a:latin typeface="Lato"/>
                  <a:ea typeface="Lato"/>
                  <a:cs typeface="Lato"/>
                  <a:sym typeface="Lato"/>
                </a:rPr>
                <a:t> management of physical stores (supply chain management)</a:t>
              </a: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Supply Chain Management:</a:t>
              </a:r>
              <a:r>
                <a:rPr lang="pt-PT" sz="1000">
                  <a:solidFill>
                    <a:schemeClr val="dk1"/>
                  </a:solidFill>
                  <a:latin typeface="Lato"/>
                  <a:ea typeface="Lato"/>
                  <a:cs typeface="Lato"/>
                  <a:sym typeface="Lato"/>
                </a:rPr>
                <a:t> coordination with suppliers</a:t>
              </a: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Technology Integration: </a:t>
              </a:r>
              <a:r>
                <a:rPr lang="pt-PT" sz="1000">
                  <a:solidFill>
                    <a:schemeClr val="dk1"/>
                  </a:solidFill>
                  <a:latin typeface="Lato"/>
                  <a:ea typeface="Lato"/>
                  <a:cs typeface="Lato"/>
                  <a:sym typeface="Lato"/>
                </a:rPr>
                <a:t>implementation and optimization of technology solutions for online platforms, data analysis and automation of stock processes</a:t>
              </a:r>
              <a:endParaRPr sz="1000">
                <a:solidFill>
                  <a:schemeClr val="dk1"/>
                </a:solidFill>
                <a:latin typeface="Roboto"/>
                <a:ea typeface="Roboto"/>
                <a:cs typeface="Roboto"/>
                <a:sym typeface="Roboto"/>
              </a:endParaRPr>
            </a:p>
          </p:txBody>
        </p:sp>
      </p:grpSp>
      <p:grpSp>
        <p:nvGrpSpPr>
          <p:cNvPr id="261" name="Google Shape;261;p20"/>
          <p:cNvGrpSpPr/>
          <p:nvPr/>
        </p:nvGrpSpPr>
        <p:grpSpPr>
          <a:xfrm>
            <a:off x="1342751" y="2307565"/>
            <a:ext cx="6542634" cy="1222843"/>
            <a:chOff x="1593000" y="2322568"/>
            <a:chExt cx="5973918" cy="643500"/>
          </a:xfrm>
        </p:grpSpPr>
        <p:sp>
          <p:nvSpPr>
            <p:cNvPr id="262" name="Google Shape;262;p20"/>
            <p:cNvSpPr/>
            <p:nvPr/>
          </p:nvSpPr>
          <p:spPr>
            <a:xfrm>
              <a:off x="3728375" y="2322568"/>
              <a:ext cx="3822600" cy="6435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flipH="1">
              <a:off x="2283025" y="2322575"/>
              <a:ext cx="1844400" cy="6426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rot="-5400000">
              <a:off x="3501574" y="1934671"/>
              <a:ext cx="643356" cy="1419149"/>
            </a:xfrm>
            <a:prstGeom prst="flowChartOffpageConnector">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a:solidFill>
                    <a:schemeClr val="lt1"/>
                  </a:solidFill>
                  <a:latin typeface="Roboto Medium"/>
                  <a:ea typeface="Roboto Medium"/>
                  <a:cs typeface="Roboto Medium"/>
                  <a:sym typeface="Roboto Medium"/>
                </a:rPr>
                <a:t>Key Partners</a:t>
              </a:r>
              <a:endParaRPr>
                <a:solidFill>
                  <a:schemeClr val="lt1"/>
                </a:solidFill>
                <a:latin typeface="Roboto"/>
                <a:ea typeface="Roboto"/>
                <a:cs typeface="Roboto"/>
                <a:sym typeface="Roboto"/>
              </a:endParaRPr>
            </a:p>
          </p:txBody>
        </p:sp>
        <p:sp>
          <p:nvSpPr>
            <p:cNvPr id="266" name="Google Shape;266;p20"/>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1593000" y="2322575"/>
              <a:ext cx="690000" cy="6426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68" name="Google Shape;268;p20"/>
            <p:cNvSpPr/>
            <p:nvPr/>
          </p:nvSpPr>
          <p:spPr>
            <a:xfrm>
              <a:off x="4188918" y="2323756"/>
              <a:ext cx="33780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br>
                <a:rPr lang="pt-PT" sz="1000">
                  <a:solidFill>
                    <a:schemeClr val="dk1"/>
                  </a:solidFill>
                  <a:latin typeface="Lato"/>
                  <a:ea typeface="Lato"/>
                  <a:cs typeface="Lato"/>
                  <a:sym typeface="Lato"/>
                </a:rPr>
              </a:br>
              <a:r>
                <a:rPr lang="pt-PT" sz="1000" b="1">
                  <a:solidFill>
                    <a:schemeClr val="dk1"/>
                  </a:solidFill>
                  <a:latin typeface="Lato"/>
                  <a:ea typeface="Lato"/>
                  <a:cs typeface="Lato"/>
                  <a:sym typeface="Lato"/>
                </a:rPr>
                <a:t>AliBaba Group</a:t>
              </a:r>
              <a:r>
                <a:rPr lang="pt-PT" sz="1000">
                  <a:solidFill>
                    <a:schemeClr val="dk1"/>
                  </a:solidFill>
                  <a:latin typeface="Lato"/>
                  <a:ea typeface="Lato"/>
                  <a:cs typeface="Lato"/>
                  <a:sym typeface="Lato"/>
                </a:rPr>
                <a:t> (technological infrastructure), </a:t>
              </a:r>
              <a:r>
                <a:rPr lang="pt-PT" sz="1000" b="1">
                  <a:solidFill>
                    <a:schemeClr val="dk1"/>
                  </a:solidFill>
                  <a:latin typeface="Lato"/>
                  <a:ea typeface="Lato"/>
                  <a:cs typeface="Lato"/>
                  <a:sym typeface="Lato"/>
                </a:rPr>
                <a:t>Local Farms and Suppliers</a:t>
              </a:r>
              <a:r>
                <a:rPr lang="pt-PT" sz="1000">
                  <a:solidFill>
                    <a:schemeClr val="dk1"/>
                  </a:solidFill>
                  <a:latin typeface="Lato"/>
                  <a:ea typeface="Lato"/>
                  <a:cs typeface="Lato"/>
                  <a:sym typeface="Lato"/>
                </a:rPr>
                <a:t>, </a:t>
              </a:r>
              <a:r>
                <a:rPr lang="pt-PT" sz="1000" b="1">
                  <a:solidFill>
                    <a:schemeClr val="dk1"/>
                  </a:solidFill>
                  <a:latin typeface="Lato"/>
                  <a:ea typeface="Lato"/>
                  <a:cs typeface="Lato"/>
                  <a:sym typeface="Lato"/>
                </a:rPr>
                <a:t>Third-Party Brands</a:t>
              </a:r>
              <a:r>
                <a:rPr lang="pt-PT" sz="1000">
                  <a:solidFill>
                    <a:schemeClr val="dk1"/>
                  </a:solidFill>
                  <a:latin typeface="Lato"/>
                  <a:ea typeface="Lato"/>
                  <a:cs typeface="Lato"/>
                  <a:sym typeface="Lato"/>
                </a:rPr>
                <a:t>, </a:t>
              </a:r>
              <a:r>
                <a:rPr lang="pt-PT" sz="1000" b="1">
                  <a:solidFill>
                    <a:schemeClr val="dk1"/>
                  </a:solidFill>
                  <a:latin typeface="Lato"/>
                  <a:ea typeface="Lato"/>
                  <a:cs typeface="Lato"/>
                  <a:sym typeface="Lato"/>
                </a:rPr>
                <a:t>Delivery</a:t>
              </a:r>
              <a:r>
                <a:rPr lang="pt-PT" sz="1000">
                  <a:solidFill>
                    <a:schemeClr val="dk1"/>
                  </a:solidFill>
                  <a:latin typeface="Lato"/>
                  <a:ea typeface="Lato"/>
                  <a:cs typeface="Lato"/>
                  <a:sym typeface="Lato"/>
                </a:rPr>
                <a:t>, </a:t>
              </a:r>
              <a:r>
                <a:rPr lang="pt-PT" sz="1000" b="1">
                  <a:solidFill>
                    <a:schemeClr val="dk1"/>
                  </a:solidFill>
                  <a:latin typeface="Lato"/>
                  <a:ea typeface="Lato"/>
                  <a:cs typeface="Lato"/>
                  <a:sym typeface="Lato"/>
                </a:rPr>
                <a:t>Technological Providers</a:t>
              </a:r>
              <a:br>
                <a:rPr lang="pt-PT" sz="1000" b="1">
                  <a:solidFill>
                    <a:schemeClr val="dk1"/>
                  </a:solidFill>
                  <a:latin typeface="Lato"/>
                  <a:ea typeface="Lato"/>
                  <a:cs typeface="Lato"/>
                  <a:sym typeface="Lato"/>
                </a:rPr>
              </a:br>
              <a:br>
                <a:rPr lang="pt-PT" sz="1000">
                  <a:solidFill>
                    <a:schemeClr val="dk1"/>
                  </a:solidFill>
                  <a:latin typeface="Lato"/>
                  <a:ea typeface="Lato"/>
                  <a:cs typeface="Lato"/>
                  <a:sym typeface="Lato"/>
                </a:rPr>
              </a:br>
              <a:r>
                <a:rPr lang="pt-PT" sz="1000" u="sng">
                  <a:solidFill>
                    <a:schemeClr val="dk1"/>
                  </a:solidFill>
                  <a:latin typeface="Lato"/>
                  <a:ea typeface="Lato"/>
                  <a:cs typeface="Lato"/>
                  <a:sym typeface="Lato"/>
                </a:rPr>
                <a:t>Risks</a:t>
              </a:r>
              <a:r>
                <a:rPr lang="pt-PT" sz="1000">
                  <a:solidFill>
                    <a:schemeClr val="dk1"/>
                  </a:solidFill>
                  <a:latin typeface="Lato"/>
                  <a:ea typeface="Lato"/>
                  <a:cs typeface="Lato"/>
                  <a:sym typeface="Lato"/>
                </a:rPr>
                <a:t>: price fluctuations, onboarding new brands, delay on deliveries.</a:t>
              </a:r>
              <a:endParaRPr sz="1000">
                <a:solidFill>
                  <a:schemeClr val="dk1"/>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Business Model</a:t>
            </a:r>
            <a:endParaRPr/>
          </a:p>
        </p:txBody>
      </p:sp>
      <p:grpSp>
        <p:nvGrpSpPr>
          <p:cNvPr id="274" name="Google Shape;274;p21"/>
          <p:cNvGrpSpPr/>
          <p:nvPr/>
        </p:nvGrpSpPr>
        <p:grpSpPr>
          <a:xfrm>
            <a:off x="1244302" y="1038964"/>
            <a:ext cx="6655406" cy="2294881"/>
            <a:chOff x="1593000" y="2322568"/>
            <a:chExt cx="5972724" cy="667485"/>
          </a:xfrm>
        </p:grpSpPr>
        <p:sp>
          <p:nvSpPr>
            <p:cNvPr id="275" name="Google Shape;275;p21"/>
            <p:cNvSpPr/>
            <p:nvPr/>
          </p:nvSpPr>
          <p:spPr>
            <a:xfrm>
              <a:off x="3728375" y="2322568"/>
              <a:ext cx="3822600" cy="643500"/>
            </a:xfrm>
            <a:prstGeom prst="rect">
              <a:avLst/>
            </a:prstGeom>
            <a:solidFill>
              <a:srgbClr val="A2C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flipH="1">
              <a:off x="2283025" y="2322575"/>
              <a:ext cx="1844400" cy="642600"/>
            </a:xfrm>
            <a:prstGeom prst="rect">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rot="-5400000">
              <a:off x="3501574" y="1934671"/>
              <a:ext cx="643356" cy="1419149"/>
            </a:xfrm>
            <a:prstGeom prst="flowChartOffpageConnector">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000">
                  <a:solidFill>
                    <a:srgbClr val="FFFFFF"/>
                  </a:solidFill>
                  <a:latin typeface="Roboto Medium"/>
                  <a:ea typeface="Roboto Medium"/>
                  <a:cs typeface="Roboto Medium"/>
                  <a:sym typeface="Roboto Medium"/>
                </a:rPr>
                <a:t>Key Resources</a:t>
              </a:r>
              <a:endParaRPr sz="1000">
                <a:solidFill>
                  <a:srgbClr val="FFFFFF"/>
                </a:solidFill>
                <a:latin typeface="Roboto"/>
                <a:ea typeface="Roboto"/>
                <a:cs typeface="Roboto"/>
                <a:sym typeface="Roboto"/>
              </a:endParaRPr>
            </a:p>
          </p:txBody>
        </p:sp>
        <p:sp>
          <p:nvSpPr>
            <p:cNvPr id="279" name="Google Shape;279;p21"/>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1593000" y="2322575"/>
              <a:ext cx="690000" cy="642600"/>
            </a:xfrm>
            <a:prstGeom prst="rect">
              <a:avLst/>
            </a:prstGeom>
            <a:solidFill>
              <a:srgbClr val="45818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81" name="Google Shape;281;p21"/>
            <p:cNvSpPr/>
            <p:nvPr/>
          </p:nvSpPr>
          <p:spPr>
            <a:xfrm>
              <a:off x="4127424" y="2347753"/>
              <a:ext cx="34383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b="1">
                  <a:solidFill>
                    <a:schemeClr val="dk1"/>
                  </a:solidFill>
                  <a:latin typeface="Lato"/>
                  <a:ea typeface="Lato"/>
                  <a:cs typeface="Lato"/>
                  <a:sym typeface="Lato"/>
                </a:rPr>
                <a:t>Technological Infrastructure</a:t>
              </a:r>
              <a:r>
                <a:rPr lang="pt-PT" sz="900">
                  <a:solidFill>
                    <a:schemeClr val="dk1"/>
                  </a:solidFill>
                  <a:latin typeface="Lato"/>
                  <a:ea typeface="Lato"/>
                  <a:cs typeface="Lato"/>
                  <a:sym typeface="Lato"/>
                </a:rPr>
                <a:t> (AliBaba Cloud Computing, Big Data, Freshippo App)</a:t>
              </a:r>
              <a:endParaRPr sz="9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r>
                <a:rPr lang="pt-PT" sz="900" b="1">
                  <a:solidFill>
                    <a:schemeClr val="dk1"/>
                  </a:solidFill>
                  <a:latin typeface="Lato"/>
                  <a:ea typeface="Lato"/>
                  <a:cs typeface="Lato"/>
                  <a:sym typeface="Lato"/>
                </a:rPr>
                <a:t>Physical Stores:</a:t>
              </a:r>
              <a:r>
                <a:rPr lang="pt-PT" sz="900">
                  <a:solidFill>
                    <a:schemeClr val="dk1"/>
                  </a:solidFill>
                  <a:latin typeface="Lato"/>
                  <a:ea typeface="Lato"/>
                  <a:cs typeface="Lato"/>
                  <a:sym typeface="Lato"/>
                </a:rPr>
                <a:t> selected by data-driven (major centers, with parking spaces and highest volume of transactions and higher transaction value);</a:t>
              </a:r>
              <a:endParaRPr sz="9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r>
                <a:rPr lang="pt-PT" sz="900" b="1">
                  <a:solidFill>
                    <a:schemeClr val="dk1"/>
                  </a:solidFill>
                  <a:latin typeface="Lato"/>
                  <a:ea typeface="Lato"/>
                  <a:cs typeface="Lato"/>
                  <a:sym typeface="Lato"/>
                </a:rPr>
                <a:t>Supply Chain Network:</a:t>
              </a:r>
              <a:r>
                <a:rPr lang="pt-PT" sz="900">
                  <a:solidFill>
                    <a:schemeClr val="dk1"/>
                  </a:solidFill>
                  <a:latin typeface="Lato"/>
                  <a:ea typeface="Lato"/>
                  <a:cs typeface="Lato"/>
                  <a:sym typeface="Lato"/>
                </a:rPr>
                <a:t> local farms, suppliers, and logistics partners for sourcing fresh food, products, and efficiency delivery services</a:t>
              </a:r>
              <a:endParaRPr sz="900">
                <a:solidFill>
                  <a:schemeClr val="dk1"/>
                </a:solidFill>
                <a:latin typeface="Lato"/>
                <a:ea typeface="Lato"/>
                <a:cs typeface="Lato"/>
                <a:sym typeface="Lato"/>
              </a:endParaRPr>
            </a:p>
            <a:p>
              <a:pPr marL="457200" lvl="0" indent="0" algn="l" rtl="0">
                <a:lnSpc>
                  <a:spcPct val="115000"/>
                </a:lnSpc>
                <a:spcBef>
                  <a:spcPts val="1200"/>
                </a:spcBef>
                <a:spcAft>
                  <a:spcPts val="1200"/>
                </a:spcAft>
                <a:buNone/>
              </a:pPr>
              <a:r>
                <a:rPr lang="pt-PT" sz="900" b="1">
                  <a:solidFill>
                    <a:schemeClr val="dk1"/>
                  </a:solidFill>
                  <a:latin typeface="Lato"/>
                  <a:ea typeface="Lato"/>
                  <a:cs typeface="Lato"/>
                  <a:sym typeface="Lato"/>
                </a:rPr>
                <a:t>Human Resources: </a:t>
              </a:r>
              <a:r>
                <a:rPr lang="pt-PT" sz="900">
                  <a:solidFill>
                    <a:schemeClr val="dk1"/>
                  </a:solidFill>
                  <a:latin typeface="Lato"/>
                  <a:ea typeface="Lato"/>
                  <a:cs typeface="Lato"/>
                  <a:sym typeface="Lato"/>
                </a:rPr>
                <a:t>workers of all the stores and software engineers</a:t>
              </a:r>
              <a:endParaRPr sz="900" b="1">
                <a:solidFill>
                  <a:schemeClr val="dk1"/>
                </a:solidFill>
                <a:latin typeface="Lato"/>
                <a:ea typeface="Lato"/>
                <a:cs typeface="Lato"/>
                <a:sym typeface="Lato"/>
              </a:endParaRPr>
            </a:p>
          </p:txBody>
        </p:sp>
      </p:grpSp>
      <p:grpSp>
        <p:nvGrpSpPr>
          <p:cNvPr id="282" name="Google Shape;282;p21"/>
          <p:cNvGrpSpPr/>
          <p:nvPr/>
        </p:nvGrpSpPr>
        <p:grpSpPr>
          <a:xfrm>
            <a:off x="1245027" y="3333799"/>
            <a:ext cx="6653931" cy="1565157"/>
            <a:chOff x="1593000" y="2322568"/>
            <a:chExt cx="5971400" cy="692670"/>
          </a:xfrm>
        </p:grpSpPr>
        <p:sp>
          <p:nvSpPr>
            <p:cNvPr id="283" name="Google Shape;283;p21"/>
            <p:cNvSpPr/>
            <p:nvPr/>
          </p:nvSpPr>
          <p:spPr>
            <a:xfrm>
              <a:off x="3728375" y="2322568"/>
              <a:ext cx="3822600" cy="643500"/>
            </a:xfrm>
            <a:prstGeom prst="rect">
              <a:avLst/>
            </a:prstGeom>
            <a:solidFill>
              <a:srgbClr val="A2C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flipH="1">
              <a:off x="2283025" y="2322575"/>
              <a:ext cx="1844400" cy="642600"/>
            </a:xfrm>
            <a:prstGeom prst="rect">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5400000">
              <a:off x="3501574" y="1934671"/>
              <a:ext cx="643356" cy="1419149"/>
            </a:xfrm>
            <a:prstGeom prst="flowChartOffpageConnector">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pt-PT" sz="1000">
                  <a:solidFill>
                    <a:srgbClr val="FFFFFF"/>
                  </a:solidFill>
                  <a:latin typeface="Roboto Medium"/>
                  <a:ea typeface="Roboto Medium"/>
                  <a:cs typeface="Roboto Medium"/>
                  <a:sym typeface="Roboto Medium"/>
                </a:rPr>
                <a:t>Cost Structure</a:t>
              </a:r>
              <a:endParaRPr sz="1000">
                <a:solidFill>
                  <a:srgbClr val="FFFFFF"/>
                </a:solidFill>
                <a:latin typeface="Roboto"/>
                <a:ea typeface="Roboto"/>
                <a:cs typeface="Roboto"/>
                <a:sym typeface="Roboto"/>
              </a:endParaRPr>
            </a:p>
          </p:txBody>
        </p:sp>
        <p:sp>
          <p:nvSpPr>
            <p:cNvPr id="287" name="Google Shape;287;p21"/>
            <p:cNvSpPr/>
            <p:nvPr/>
          </p:nvSpPr>
          <p:spPr>
            <a:xfrm>
              <a:off x="1593000" y="2322568"/>
              <a:ext cx="690000" cy="642300"/>
            </a:xfrm>
            <a:prstGeom prst="rect">
              <a:avLst/>
            </a:prstGeom>
            <a:solidFill>
              <a:srgbClr val="B02B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1593000" y="2322575"/>
              <a:ext cx="690000" cy="642600"/>
            </a:xfrm>
            <a:prstGeom prst="rect">
              <a:avLst/>
            </a:prstGeom>
            <a:solidFill>
              <a:srgbClr val="45818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sp>
          <p:nvSpPr>
            <p:cNvPr id="289" name="Google Shape;289;p21"/>
            <p:cNvSpPr/>
            <p:nvPr/>
          </p:nvSpPr>
          <p:spPr>
            <a:xfrm>
              <a:off x="4126100" y="2372938"/>
              <a:ext cx="34383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pt-PT" sz="900">
                  <a:solidFill>
                    <a:schemeClr val="dk1"/>
                  </a:solidFill>
                  <a:latin typeface="Lato"/>
                  <a:ea typeface="Lato"/>
                  <a:cs typeface="Lato"/>
                  <a:sym typeface="Lato"/>
                </a:rPr>
                <a:t>Technological Infrastructure Maintenance</a:t>
              </a:r>
              <a:endParaRPr sz="9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r>
                <a:rPr lang="pt-PT" sz="900">
                  <a:solidFill>
                    <a:schemeClr val="dk1"/>
                  </a:solidFill>
                  <a:latin typeface="Lato"/>
                  <a:ea typeface="Lato"/>
                  <a:cs typeface="Lato"/>
                  <a:sym typeface="Lato"/>
                </a:rPr>
                <a:t>Logistical Optimization Costs</a:t>
              </a:r>
              <a:endParaRPr sz="9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r>
                <a:rPr lang="pt-PT" sz="900">
                  <a:solidFill>
                    <a:schemeClr val="dk1"/>
                  </a:solidFill>
                  <a:latin typeface="Lato"/>
                  <a:ea typeface="Lato"/>
                  <a:cs typeface="Lato"/>
                  <a:sym typeface="Lato"/>
                </a:rPr>
                <a:t>Marketing Costs</a:t>
              </a:r>
              <a:endParaRPr sz="900">
                <a:solidFill>
                  <a:schemeClr val="dk1"/>
                </a:solidFill>
                <a:latin typeface="Lato"/>
                <a:ea typeface="Lato"/>
                <a:cs typeface="Lato"/>
                <a:sym typeface="Lato"/>
              </a:endParaRPr>
            </a:p>
            <a:p>
              <a:pPr marL="457200" lvl="0" indent="0" algn="l" rtl="0">
                <a:lnSpc>
                  <a:spcPct val="115000"/>
                </a:lnSpc>
                <a:spcBef>
                  <a:spcPts val="1200"/>
                </a:spcBef>
                <a:spcAft>
                  <a:spcPts val="1200"/>
                </a:spcAft>
                <a:buNone/>
              </a:pPr>
              <a:r>
                <a:rPr lang="pt-PT" sz="900">
                  <a:solidFill>
                    <a:schemeClr val="dk1"/>
                  </a:solidFill>
                  <a:latin typeface="Lato"/>
                  <a:ea typeface="Lato"/>
                  <a:cs typeface="Lato"/>
                  <a:sym typeface="Lato"/>
                </a:rPr>
                <a:t>Human resources: software engineers, marketeers, warehouse workers, delivery person</a:t>
              </a:r>
              <a:endParaRPr sz="900">
                <a:solidFill>
                  <a:schemeClr val="dk1"/>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3629</Words>
  <Application>Microsoft Macintosh PowerPoint</Application>
  <PresentationFormat>On-screen Show (16:9)</PresentationFormat>
  <Paragraphs>316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Lato</vt:lpstr>
      <vt:lpstr>Montserrat</vt:lpstr>
      <vt:lpstr>Courier New</vt:lpstr>
      <vt:lpstr>Roboto Medium</vt:lpstr>
      <vt:lpstr>Roboto</vt:lpstr>
      <vt:lpstr>Arial</vt:lpstr>
      <vt:lpstr>Roboto Thin</vt:lpstr>
      <vt:lpstr>Focus</vt:lpstr>
      <vt:lpstr>Freshippo </vt:lpstr>
      <vt:lpstr>Agenda/Indice/Introduction</vt:lpstr>
      <vt:lpstr>Freshippo’s product-market fit  Customer segments</vt:lpstr>
      <vt:lpstr>Freshippo’s product-market fit  Customer segments</vt:lpstr>
      <vt:lpstr>Freshippo’s product-market fit  Customer segments</vt:lpstr>
      <vt:lpstr>Freshippo’s product-market fit   Value Proposition and evolution throughout time</vt:lpstr>
      <vt:lpstr>Business Model</vt:lpstr>
      <vt:lpstr>Business Model</vt:lpstr>
      <vt:lpstr>Business Model</vt:lpstr>
      <vt:lpstr>How did data and emerging technologies drive the innovative business model of Freshippo and the dynamics that were created based on the data-driven competences resulting from those technologies? </vt:lpstr>
      <vt:lpstr>Data and technologies</vt:lpstr>
      <vt:lpstr>Data and technologies</vt:lpstr>
      <vt:lpstr>Expanding Customer Reach to Drive Growth</vt:lpstr>
      <vt:lpstr>Optimizing Delivery for Wider Delivery Area</vt:lpstr>
      <vt:lpstr>Enhancing Customer Experience Through Quality and Efficiency</vt:lpstr>
      <vt:lpstr>Embracing Technological Advancements</vt:lpstr>
      <vt:lpstr>Can the customer development process play a relevant role in that evolution? </vt:lpstr>
      <vt:lpstr>Identifying Strengths and Areas for Improvements</vt:lpstr>
      <vt:lpstr>Learn Competitors Strengths and Future of Market</vt:lpstr>
      <vt:lpstr>How should Freshippo use it? Proposed Plan for Freshippo's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Freshippo </dc:title>
  <cp:lastModifiedBy>Fábio Araújo de Sá</cp:lastModifiedBy>
  <cp:revision>1</cp:revision>
  <dcterms:modified xsi:type="dcterms:W3CDTF">2024-03-17T18:21:16Z</dcterms:modified>
</cp:coreProperties>
</file>