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8288000" cy="10287000"/>
  <p:notesSz cx="6858000" cy="9144000"/>
  <p:embeddedFontLst>
    <p:embeddedFont>
      <p:font typeface="Alice" panose="020B0604020202020204" charset="0"/>
      <p:regular r:id="rId25"/>
    </p:embeddedFont>
    <p:embeddedFont>
      <p:font typeface="Alice Bold" panose="020B0604020202020204" charset="0"/>
      <p:regular r:id="rId26"/>
    </p:embeddedFont>
    <p:embeddedFont>
      <p:font typeface="Alice Bold Italics" panose="020B0604020202020204" charset="0"/>
      <p:regular r:id="rId27"/>
    </p:embeddedFont>
    <p:embeddedFont>
      <p:font typeface="Alice Italics" panose="020B0604020202020204" charset="0"/>
      <p:regular r:id="rId28"/>
    </p:embeddedFont>
    <p:embeddedFont>
      <p:font typeface="Bodoni FLF Italics" panose="020B0604020202020204"/>
      <p:regular r:id="rId29"/>
    </p:embeddedFont>
    <p:embeddedFont>
      <p:font typeface="Canva Sans" panose="020B0604020202020204" charset="0"/>
      <p:regular r:id="rId30"/>
    </p:embeddedFont>
    <p:embeddedFont>
      <p:font typeface="Canva Sans Bold" panose="020B0604020202020204" charset="0"/>
      <p:regular r:id="rId31"/>
    </p:embeddedFont>
    <p:embeddedFont>
      <p:font typeface="Walter Turncoat" panose="020B0604020202020204"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1" d="100"/>
          <a:sy n="71" d="100"/>
        </p:scale>
        <p:origin x="115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31.03.2024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‹nº›</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Since the company was losing revenue in the first iteration, it was decided to iterate on the composition of the Disney Bundle. As customer loyalty was already guaranteed, the focus shifted to increasing prices to generate more profit while still providing advantages for consumers:</a:t>
            </a:r>
          </a:p>
          <a:p>
            <a:endParaRPr lang="en-US"/>
          </a:p>
          <a:p>
            <a:r>
              <a:rPr lang="en-US"/>
              <a:t>The Disney Bundle priced at $12.99 consisted of Disney+ ($7.99, ad-free), ESPN+ ($6.99, ad-supported), and Hulu ($6.99, ad-supported).</a:t>
            </a:r>
          </a:p>
          <a:p>
            <a:r>
              <a:rPr lang="en-US"/>
              <a:t>The Disney Bundle priced at $19.99 consisted of Disney+ ($7.99, ad-free), ESPN+ ($6.99, ad-supported), and Hulu ($12.99, ad-free).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Since the company was losing revenue in the first iteration, it was decided to iterate on the composition of the Disney Bundle. As customer loyalty was already guaranteed, the focus shifted to increasing prices to generate more profit while still providing advantages for consumers:</a:t>
            </a:r>
          </a:p>
          <a:p>
            <a:endParaRPr lang="en-US"/>
          </a:p>
          <a:p>
            <a:r>
              <a:rPr lang="en-US"/>
              <a:t>The Disney Bundle priced at $12.99 consisted of Disney+ ($7.99, ad-free), ESPN+ ($6.99, ad-supported), and Hulu ($6.99, ad-supported).</a:t>
            </a:r>
          </a:p>
          <a:p>
            <a:r>
              <a:rPr lang="en-US"/>
              <a:t>The Disney Bundle priced at $19.99 consisted of Disney+ ($7.99, ad-free), ESPN+ ($6.99, ad-supported), and Hulu ($12.99, ad-free).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values were obtained following a strategic CRM approach, this is, we want to deliver a good product for people.</a:t>
            </a:r>
          </a:p>
          <a:p>
            <a:endParaRPr lang="en-US"/>
          </a:p>
          <a:p>
            <a:r>
              <a:rPr lang="en-US"/>
              <a:t>That is why the price of Disney+ ad-free only increased in 1$ and we are only using 6 min of ads per hour.</a:t>
            </a:r>
          </a:p>
          <a:p>
            <a:endParaRPr lang="en-US"/>
          </a:p>
          <a:p>
            <a:r>
              <a:rPr lang="en-US"/>
              <a:t>There is a risk of increasing these numbers associated with the amount of people that will adhere to these new conditions.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bundle creation should be a good thing to do because people tend to have more and more subscriptions.</a:t>
            </a:r>
          </a:p>
          <a:p>
            <a:endParaRPr lang="en-US"/>
          </a:p>
          <a:p>
            <a:endParaRPr lang="en-US"/>
          </a:p>
          <a:p>
            <a:r>
              <a:rPr lang="en-US"/>
              <a:t>Individual prices:</a:t>
            </a:r>
          </a:p>
          <a:p>
            <a:r>
              <a:rPr lang="en-US"/>
              <a:t>Disney+:           8.99$/month    (updated)   -    introduction of ad-supported version</a:t>
            </a:r>
          </a:p>
          <a:p>
            <a:r>
              <a:rPr lang="en-US"/>
              <a:t>ESPN+:              7.99$/month    (updated)   -    lack of alternative (niche) </a:t>
            </a:r>
          </a:p>
          <a:p>
            <a:r>
              <a:rPr lang="en-US"/>
              <a:t>Hulu:                 maintain prices (6.99 - 12.99)</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Results of the </a:t>
            </a:r>
            <a:r>
              <a:rPr lang="en-US" dirty="0" err="1"/>
              <a:t>sript</a:t>
            </a:r>
            <a:r>
              <a:rPr lang="en-US" dirty="0"/>
              <a:t> for several values:</a:t>
            </a:r>
          </a:p>
          <a:p>
            <a:r>
              <a:rPr lang="en-US" dirty="0"/>
              <a:t>a = s = 0.1  --&gt;  revenue in [1650M - 1677M] ---- </a:t>
            </a:r>
            <a:r>
              <a:rPr lang="en-US" dirty="0" err="1"/>
              <a:t>disney</a:t>
            </a:r>
            <a:r>
              <a:rPr lang="en-US" dirty="0"/>
              <a:t>+ update ---&gt; [1797M - 1815M]</a:t>
            </a:r>
          </a:p>
          <a:p>
            <a:endParaRPr lang="en-US" dirty="0"/>
          </a:p>
          <a:p>
            <a:r>
              <a:rPr lang="en-US" dirty="0"/>
              <a:t>a = s = 0.2 --&gt;   revenue in [1678M - 1734M] ---- </a:t>
            </a:r>
            <a:r>
              <a:rPr lang="en-US" dirty="0" err="1"/>
              <a:t>disney</a:t>
            </a:r>
            <a:r>
              <a:rPr lang="en-US" dirty="0"/>
              <a:t>+ update ---&gt; [1821M - 1877M]</a:t>
            </a:r>
          </a:p>
          <a:p>
            <a:endParaRPr lang="en-US" dirty="0"/>
          </a:p>
          <a:p>
            <a:r>
              <a:rPr lang="en-US" dirty="0"/>
              <a:t>a = s = 0.3 --&gt;   revenue in [1707M - 1790M] ---- </a:t>
            </a:r>
            <a:r>
              <a:rPr lang="en-US" dirty="0" err="1"/>
              <a:t>disney</a:t>
            </a:r>
            <a:r>
              <a:rPr lang="en-US" dirty="0"/>
              <a:t>+ update ---&gt; [1845M - 1928M]</a:t>
            </a:r>
          </a:p>
          <a:p>
            <a:endParaRPr lang="en-US" dirty="0"/>
          </a:p>
          <a:p>
            <a:r>
              <a:rPr lang="en-US" dirty="0"/>
              <a:t>a = s = 0.4 --&gt;   revenue in [1736M - 1847M] ---- </a:t>
            </a:r>
            <a:r>
              <a:rPr lang="en-US" dirty="0" err="1"/>
              <a:t>disney</a:t>
            </a:r>
            <a:r>
              <a:rPr lang="en-US" dirty="0"/>
              <a:t>+ update ---&gt; [1869M - 1980M]</a:t>
            </a:r>
          </a:p>
          <a:p>
            <a:endParaRPr lang="en-US" dirty="0"/>
          </a:p>
          <a:p>
            <a:r>
              <a:rPr lang="en-US" dirty="0"/>
              <a:t>a = s = 0.5 --&gt;   revenue in [1765M - 1903M] ---- </a:t>
            </a:r>
            <a:r>
              <a:rPr lang="en-US" dirty="0" err="1"/>
              <a:t>disney</a:t>
            </a:r>
            <a:r>
              <a:rPr lang="en-US" dirty="0"/>
              <a:t>+ update ---&gt; [1894M - 2032M]</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Even thought the results show a price of $100M above the break even point, this is not worth it due to other expenses that will come to the company.</a:t>
            </a:r>
          </a:p>
          <a:p>
            <a:r>
              <a:rPr lang="en-US"/>
              <a:t>E.g. The company will have to contact its clients and try to upsell them this bundle. This has a cost in advertisement and human resources.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For the country segmentation, I included fast growing countries, such as India, in the developed category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For the Disney Bundle, I didn't separate the ad-free from the add supported version, since they are basically targeted at the same market, with the ad-free being for people with slightly higher income or frequency of use.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Customer Relationship Management (CRM) has multiple meanings, but in general, it refers to a strategy used by companies to manage interactions with current and potential customers. </a:t>
            </a:r>
          </a:p>
          <a:p>
            <a:endParaRPr lang="en-US"/>
          </a:p>
          <a:p>
            <a:r>
              <a:rPr lang="en-US"/>
              <a:t>CRM enables:</a:t>
            </a:r>
          </a:p>
          <a:p>
            <a:r>
              <a:rPr lang="en-US"/>
              <a:t>- Customize marketing mix</a:t>
            </a:r>
          </a:p>
          <a:p>
            <a:r>
              <a:rPr lang="en-US"/>
              <a:t>- Customer engagement (empowerment)</a:t>
            </a:r>
          </a:p>
          <a:p>
            <a:r>
              <a:rPr lang="en-US"/>
              <a:t>- Managing customer word of mouth</a:t>
            </a:r>
          </a:p>
          <a:p>
            <a:r>
              <a:rPr lang="en-US"/>
              <a:t>- Dealing with customer complaints</a:t>
            </a:r>
          </a:p>
          <a:p>
            <a:r>
              <a:rPr lang="en-US"/>
              <a:t>- Provide better customer service</a:t>
            </a:r>
          </a:p>
          <a:p>
            <a:endParaRPr lang="en-US"/>
          </a:p>
          <a:p>
            <a:r>
              <a:rPr lang="en-US"/>
              <a:t>The aim of CRM is to produce higher customer</a:t>
            </a:r>
          </a:p>
          <a:p>
            <a:r>
              <a:rPr lang="en-US"/>
              <a:t>lifetime value (CLV).</a:t>
            </a:r>
          </a:p>
          <a:p>
            <a:endParaRPr lang="en-US"/>
          </a:p>
          <a:p>
            <a:r>
              <a:rPr lang="en-US"/>
              <a:t>It may or may not (concept in discussion and depends on the strategy used) involve Information Technology (IT) to organize, automate, and synchronize sales, marketing, customer service, and technical support processes, with the goal of building and maintaining strong relationships with customers throughout their lifecycle.</a:t>
            </a:r>
          </a:p>
          <a:p>
            <a:endParaRPr lang="en-US"/>
          </a:p>
          <a:p>
            <a:r>
              <a:rPr lang="en-US"/>
              <a:t>In 2016, Gartner Inc., the information technology research and advisory firm, predicted that it would top $18.4 billion of investments in CRM technology.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Development customer-centric business culture:</a:t>
            </a:r>
          </a:p>
          <a:p>
            <a:r>
              <a:rPr lang="en-US"/>
              <a:t>  – Customer always first.</a:t>
            </a:r>
          </a:p>
          <a:p>
            <a:r>
              <a:rPr lang="en-US"/>
              <a:t>  – winning, developing and keeping profitable</a:t>
            </a:r>
          </a:p>
          <a:p>
            <a:r>
              <a:rPr lang="en-US"/>
              <a:t>customers.</a:t>
            </a:r>
          </a:p>
          <a:p>
            <a:r>
              <a:rPr lang="en-US"/>
              <a:t>  – Creating and delivering better value propositions.</a:t>
            </a:r>
          </a:p>
          <a:p>
            <a:r>
              <a:rPr lang="en-US"/>
              <a:t>  – Customer information shared across all</a:t>
            </a:r>
          </a:p>
          <a:p>
            <a:r>
              <a:rPr lang="en-US"/>
              <a:t>departments.</a:t>
            </a:r>
          </a:p>
          <a:p>
            <a:endParaRPr lang="en-US"/>
          </a:p>
          <a:p>
            <a:r>
              <a:rPr lang="en-US"/>
              <a:t>This strategy could increase customer loyalty.</a:t>
            </a:r>
          </a:p>
          <a:p>
            <a:endParaRPr lang="en-US"/>
          </a:p>
          <a:p>
            <a:r>
              <a:rPr lang="en-US"/>
              <a:t>Meeting customer value propositions can bring customer satisfaction, and this can bring customer loyalty.</a:t>
            </a:r>
          </a:p>
          <a:p>
            <a:endParaRPr lang="en-US"/>
          </a:p>
          <a:p>
            <a:r>
              <a:rPr lang="en-US"/>
              <a:t>Disney+ succeeded due to its ad-free service at $6.99 (half the price of Netflix's ad-free service).</a:t>
            </a:r>
          </a:p>
          <a:p>
            <a:endParaRPr lang="en-US"/>
          </a:p>
          <a:p>
            <a:r>
              <a:rPr lang="en-US"/>
              <a:t>Increase overall profitability.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Automation and integration of customerfacing processes:</a:t>
            </a:r>
          </a:p>
          <a:p>
            <a:r>
              <a:rPr lang="en-US"/>
              <a:t>  – sales, marketing and customer service.</a:t>
            </a:r>
          </a:p>
          <a:p>
            <a:r>
              <a:rPr lang="en-US"/>
              <a:t>• CRM software applications improves:</a:t>
            </a:r>
          </a:p>
          <a:p>
            <a:r>
              <a:rPr lang="en-US"/>
              <a:t>  – efficiency and effectiveness</a:t>
            </a:r>
          </a:p>
          <a:p>
            <a:r>
              <a:rPr lang="en-US"/>
              <a:t>  – customer experience and engagement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Process from transforming customer-related</a:t>
            </a:r>
          </a:p>
          <a:p>
            <a:r>
              <a:rPr lang="en-US"/>
              <a:t>data into actionable insight to strategic and</a:t>
            </a:r>
          </a:p>
          <a:p>
            <a:r>
              <a:rPr lang="en-US"/>
              <a:t>operational purposes.</a:t>
            </a:r>
          </a:p>
          <a:p>
            <a:r>
              <a:rPr lang="en-US"/>
              <a:t>• From capturing to using customer data to</a:t>
            </a:r>
          </a:p>
          <a:p>
            <a:r>
              <a:rPr lang="en-US"/>
              <a:t>enhance customer and company value.</a:t>
            </a:r>
          </a:p>
          <a:p>
            <a:endParaRPr lang="en-US"/>
          </a:p>
          <a:p>
            <a:r>
              <a:rPr lang="en-US"/>
              <a:t>It is a Strategy dependent to Customer-related information. This information comes from:</a:t>
            </a:r>
          </a:p>
          <a:p>
            <a:r>
              <a:rPr lang="en-US"/>
              <a:t>- sales data</a:t>
            </a:r>
          </a:p>
          <a:p>
            <a:r>
              <a:rPr lang="en-US"/>
              <a:t>- financial data</a:t>
            </a:r>
          </a:p>
          <a:p>
            <a:r>
              <a:rPr lang="en-US"/>
              <a:t>- marketing data</a:t>
            </a:r>
          </a:p>
          <a:p>
            <a:r>
              <a:rPr lang="en-US"/>
              <a:t>- service data</a:t>
            </a:r>
          </a:p>
          <a:p>
            <a:r>
              <a:rPr lang="en-US"/>
              <a:t>This means that customer-related data comes from the Operations mentioned in the Operational CRM strategy. Operational and Analytical CRM are corelated. Operations to be automated rely on the big data concept and big data evolves with this operations.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first version of the Disney Bundle consisted of Disney+ ($6.99, ad-free), ESPN+ ($4.99, ad-supported), and Hulu ($6.99, ad-supported). This represented a 32% cost reduction for consumers compared to purchasing the products separately, ensuring customer retention. On the other hand, the variety of products influenced customer expectations and satisfaction, leading to significant customer loyalty in the short term.</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first version of the Disney Bundle consisted of Disney+ ($6.99, ad-free), ESPN+ ($4.99, ad-supported), and Hulu ($6.99, ad-supported). This represented a 32% cost reduction for consumers compared to purchasing the products separately, ensuring customer retention. On the other hand, the variety of products influenced customer expectations and satisfaction, leading to significant customer loyalty in the short term.</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TextBox 2"/>
          <p:cNvSpPr txBox="1"/>
          <p:nvPr/>
        </p:nvSpPr>
        <p:spPr>
          <a:xfrm>
            <a:off x="4171284" y="4547249"/>
            <a:ext cx="9945432" cy="904875"/>
          </a:xfrm>
          <a:prstGeom prst="rect">
            <a:avLst/>
          </a:prstGeom>
        </p:spPr>
        <p:txBody>
          <a:bodyPr lIns="0" tIns="0" rIns="0" bIns="0" rtlCol="0" anchor="t">
            <a:spAutoFit/>
          </a:bodyPr>
          <a:lstStyle/>
          <a:p>
            <a:pPr algn="ctr">
              <a:lnSpc>
                <a:spcPts val="7080"/>
              </a:lnSpc>
            </a:pPr>
            <a:r>
              <a:rPr lang="en-US" sz="5900">
                <a:solidFill>
                  <a:srgbClr val="271905"/>
                </a:solidFill>
                <a:latin typeface="Alice"/>
              </a:rPr>
              <a:t>Company Streaming Services</a:t>
            </a:r>
          </a:p>
        </p:txBody>
      </p:sp>
      <p:grpSp>
        <p:nvGrpSpPr>
          <p:cNvPr id="3" name="Group 3"/>
          <p:cNvGrpSpPr/>
          <p:nvPr/>
        </p:nvGrpSpPr>
        <p:grpSpPr>
          <a:xfrm>
            <a:off x="14875708" y="-2383592"/>
            <a:ext cx="4767184" cy="4767184"/>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txBody>
            <a:bodyPr/>
            <a:lstStyle/>
            <a:p>
              <a:endParaRPr lang="pt-PT"/>
            </a:p>
          </p:txBody>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237168" y="7438636"/>
            <a:ext cx="7759096" cy="1647190"/>
          </a:xfrm>
          <a:prstGeom prst="rect">
            <a:avLst/>
          </a:prstGeom>
        </p:spPr>
        <p:txBody>
          <a:bodyPr lIns="0" tIns="0" rIns="0" bIns="0" rtlCol="0" anchor="t">
            <a:spAutoFit/>
          </a:bodyPr>
          <a:lstStyle/>
          <a:p>
            <a:pPr algn="just">
              <a:lnSpc>
                <a:spcPts val="2600"/>
              </a:lnSpc>
            </a:pPr>
            <a:r>
              <a:rPr lang="en-US" sz="2600">
                <a:solidFill>
                  <a:srgbClr val="271905"/>
                </a:solidFill>
                <a:latin typeface="Alice"/>
              </a:rPr>
              <a:t>André Costa - up201905916@fe.up.pt</a:t>
            </a:r>
          </a:p>
          <a:p>
            <a:pPr algn="just">
              <a:lnSpc>
                <a:spcPts val="2600"/>
              </a:lnSpc>
            </a:pPr>
            <a:r>
              <a:rPr lang="en-US" sz="2600">
                <a:solidFill>
                  <a:srgbClr val="271905"/>
                </a:solidFill>
                <a:latin typeface="Alice"/>
              </a:rPr>
              <a:t>Emanuel Gestosa - up202005485@edu.fe.up.pt</a:t>
            </a:r>
          </a:p>
          <a:p>
            <a:pPr algn="just">
              <a:lnSpc>
                <a:spcPts val="2600"/>
              </a:lnSpc>
            </a:pPr>
            <a:r>
              <a:rPr lang="en-US" sz="2600">
                <a:solidFill>
                  <a:srgbClr val="271905"/>
                </a:solidFill>
                <a:latin typeface="Alice"/>
              </a:rPr>
              <a:t>Fábio Sá - up202007658@fe.up.pt</a:t>
            </a:r>
          </a:p>
          <a:p>
            <a:pPr algn="just">
              <a:lnSpc>
                <a:spcPts val="2600"/>
              </a:lnSpc>
            </a:pPr>
            <a:r>
              <a:rPr lang="en-US" sz="2600">
                <a:solidFill>
                  <a:srgbClr val="271905"/>
                </a:solidFill>
                <a:latin typeface="Alice"/>
              </a:rPr>
              <a:t>José Albano - up202008561@fe.up.pt</a:t>
            </a:r>
          </a:p>
          <a:p>
            <a:pPr algn="just">
              <a:lnSpc>
                <a:spcPts val="2600"/>
              </a:lnSpc>
            </a:pPr>
            <a:r>
              <a:rPr lang="en-US" sz="2600">
                <a:solidFill>
                  <a:srgbClr val="271905"/>
                </a:solidFill>
                <a:latin typeface="Alice"/>
              </a:rPr>
              <a:t>Lourenço Gonçalves - up202004816@fe.up.pt</a:t>
            </a:r>
          </a:p>
        </p:txBody>
      </p:sp>
      <p:sp>
        <p:nvSpPr>
          <p:cNvPr id="7" name="TextBox 7"/>
          <p:cNvSpPr txBox="1"/>
          <p:nvPr/>
        </p:nvSpPr>
        <p:spPr>
          <a:xfrm>
            <a:off x="5451107" y="3152761"/>
            <a:ext cx="7385786" cy="1381125"/>
          </a:xfrm>
          <a:prstGeom prst="rect">
            <a:avLst/>
          </a:prstGeom>
        </p:spPr>
        <p:txBody>
          <a:bodyPr lIns="0" tIns="0" rIns="0" bIns="0" rtlCol="0" anchor="t">
            <a:spAutoFit/>
          </a:bodyPr>
          <a:lstStyle/>
          <a:p>
            <a:pPr algn="ctr">
              <a:lnSpc>
                <a:spcPts val="10320"/>
              </a:lnSpc>
            </a:pPr>
            <a:r>
              <a:rPr lang="en-US" sz="8600">
                <a:solidFill>
                  <a:srgbClr val="271905"/>
                </a:solidFill>
                <a:latin typeface="Bodoni FLF Italics"/>
              </a:rPr>
              <a:t>The Walt Disney</a:t>
            </a:r>
          </a:p>
        </p:txBody>
      </p:sp>
      <p:grpSp>
        <p:nvGrpSpPr>
          <p:cNvPr id="8" name="Group 8"/>
          <p:cNvGrpSpPr/>
          <p:nvPr/>
        </p:nvGrpSpPr>
        <p:grpSpPr>
          <a:xfrm>
            <a:off x="1363492" y="8746101"/>
            <a:ext cx="3521040" cy="352104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txBody>
            <a:bodyPr/>
            <a:lstStyle/>
            <a:p>
              <a:endParaRPr lang="pt-PT"/>
            </a:p>
          </p:txBody>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1" name="AutoShape 11"/>
          <p:cNvSpPr/>
          <p:nvPr/>
        </p:nvSpPr>
        <p:spPr>
          <a:xfrm>
            <a:off x="10114556" y="9277350"/>
            <a:ext cx="8173444" cy="0"/>
          </a:xfrm>
          <a:prstGeom prst="line">
            <a:avLst/>
          </a:prstGeom>
          <a:ln w="38100" cap="flat">
            <a:solidFill>
              <a:srgbClr val="967D55"/>
            </a:solidFill>
            <a:prstDash val="solid"/>
            <a:headEnd type="none" w="sm" len="sm"/>
            <a:tailEnd type="none" w="sm" len="sm"/>
          </a:ln>
        </p:spPr>
        <p:txBody>
          <a:bodyPr/>
          <a:lstStyle/>
          <a:p>
            <a:endParaRPr lang="pt-PT"/>
          </a:p>
        </p:txBody>
      </p:sp>
      <p:sp>
        <p:nvSpPr>
          <p:cNvPr id="12" name="TextBox 12"/>
          <p:cNvSpPr txBox="1"/>
          <p:nvPr/>
        </p:nvSpPr>
        <p:spPr>
          <a:xfrm>
            <a:off x="4266374" y="5529061"/>
            <a:ext cx="9945432" cy="533400"/>
          </a:xfrm>
          <a:prstGeom prst="rect">
            <a:avLst/>
          </a:prstGeom>
        </p:spPr>
        <p:txBody>
          <a:bodyPr lIns="0" tIns="0" rIns="0" bIns="0" rtlCol="0" anchor="t">
            <a:spAutoFit/>
          </a:bodyPr>
          <a:lstStyle/>
          <a:p>
            <a:pPr algn="ctr">
              <a:lnSpc>
                <a:spcPts val="4080"/>
              </a:lnSpc>
            </a:pPr>
            <a:r>
              <a:rPr lang="en-US" sz="3400">
                <a:solidFill>
                  <a:srgbClr val="271905"/>
                </a:solidFill>
                <a:latin typeface="Alice"/>
              </a:rPr>
              <a:t>GEE - Case 2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grpSp>
        <p:nvGrpSpPr>
          <p:cNvPr id="2" name="Group 2"/>
          <p:cNvGrpSpPr/>
          <p:nvPr/>
        </p:nvGrpSpPr>
        <p:grpSpPr>
          <a:xfrm>
            <a:off x="58478" y="9342476"/>
            <a:ext cx="18229522" cy="423545"/>
            <a:chOff x="0" y="0"/>
            <a:chExt cx="24306029" cy="564727"/>
          </a:xfrm>
        </p:grpSpPr>
        <p:sp>
          <p:nvSpPr>
            <p:cNvPr id="3" name="TextBox 3"/>
            <p:cNvSpPr txBox="1"/>
            <p:nvPr/>
          </p:nvSpPr>
          <p:spPr>
            <a:xfrm>
              <a:off x="7702317" y="47625"/>
              <a:ext cx="8823424" cy="517102"/>
            </a:xfrm>
            <a:prstGeom prst="rect">
              <a:avLst/>
            </a:prstGeom>
          </p:spPr>
          <p:txBody>
            <a:bodyPr lIns="0" tIns="0" rIns="0" bIns="0" rtlCol="0" anchor="t">
              <a:spAutoFit/>
            </a:bodyPr>
            <a:lstStyle/>
            <a:p>
              <a:pPr algn="ctr">
                <a:lnSpc>
                  <a:spcPts val="2799"/>
                </a:lnSpc>
              </a:pPr>
              <a:r>
                <a:rPr lang="en-US" sz="2799">
                  <a:solidFill>
                    <a:srgbClr val="271905"/>
                  </a:solidFill>
                  <a:latin typeface="Alice"/>
                </a:rPr>
                <a:t>10</a:t>
              </a:r>
            </a:p>
          </p:txBody>
        </p:sp>
        <p:sp>
          <p:nvSpPr>
            <p:cNvPr id="4" name="AutoShape 4"/>
            <p:cNvSpPr/>
            <p:nvPr/>
          </p:nvSpPr>
          <p:spPr>
            <a:xfrm>
              <a:off x="12962912"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sp>
          <p:nvSpPr>
            <p:cNvPr id="5" name="AutoShape 5"/>
            <p:cNvSpPr/>
            <p:nvPr/>
          </p:nvSpPr>
          <p:spPr>
            <a:xfrm>
              <a:off x="0"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grpSp>
      <p:grpSp>
        <p:nvGrpSpPr>
          <p:cNvPr id="6" name="Group 6"/>
          <p:cNvGrpSpPr/>
          <p:nvPr/>
        </p:nvGrpSpPr>
        <p:grpSpPr>
          <a:xfrm>
            <a:off x="16593978" y="658048"/>
            <a:ext cx="2046866" cy="204686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txBody>
            <a:bodyPr/>
            <a:lstStyle/>
            <a:p>
              <a:endParaRPr lang="pt-PT"/>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492340" y="4060985"/>
            <a:ext cx="3521040" cy="352104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txBody>
            <a:bodyPr/>
            <a:lstStyle/>
            <a:p>
              <a:endParaRPr lang="pt-PT"/>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2" name="AutoShape 12"/>
          <p:cNvSpPr/>
          <p:nvPr/>
        </p:nvSpPr>
        <p:spPr>
          <a:xfrm flipV="1">
            <a:off x="865263" y="2094779"/>
            <a:ext cx="15080777" cy="19050"/>
          </a:xfrm>
          <a:prstGeom prst="line">
            <a:avLst/>
          </a:prstGeom>
          <a:ln w="38100" cap="flat">
            <a:solidFill>
              <a:srgbClr val="967D55"/>
            </a:solidFill>
            <a:prstDash val="solid"/>
            <a:headEnd type="none" w="sm" len="sm"/>
            <a:tailEnd type="none" w="sm" len="sm"/>
          </a:ln>
        </p:spPr>
        <p:txBody>
          <a:bodyPr/>
          <a:lstStyle/>
          <a:p>
            <a:endParaRPr lang="pt-PT"/>
          </a:p>
        </p:txBody>
      </p:sp>
      <p:grpSp>
        <p:nvGrpSpPr>
          <p:cNvPr id="13" name="Group 13"/>
          <p:cNvGrpSpPr/>
          <p:nvPr/>
        </p:nvGrpSpPr>
        <p:grpSpPr>
          <a:xfrm>
            <a:off x="3661501" y="3145654"/>
            <a:ext cx="3544576" cy="1452779"/>
            <a:chOff x="0" y="0"/>
            <a:chExt cx="933551" cy="382625"/>
          </a:xfrm>
        </p:grpSpPr>
        <p:sp>
          <p:nvSpPr>
            <p:cNvPr id="14" name="Freeform 14"/>
            <p:cNvSpPr/>
            <p:nvPr/>
          </p:nvSpPr>
          <p:spPr>
            <a:xfrm>
              <a:off x="0" y="0"/>
              <a:ext cx="933551" cy="382625"/>
            </a:xfrm>
            <a:custGeom>
              <a:avLst/>
              <a:gdLst/>
              <a:ahLst/>
              <a:cxnLst/>
              <a:rect l="l" t="t" r="r" b="b"/>
              <a:pathLst>
                <a:path w="933551" h="382625">
                  <a:moveTo>
                    <a:pt x="111392" y="0"/>
                  </a:moveTo>
                  <a:lnTo>
                    <a:pt x="822159" y="0"/>
                  </a:lnTo>
                  <a:cubicBezTo>
                    <a:pt x="883679" y="0"/>
                    <a:pt x="933551" y="49872"/>
                    <a:pt x="933551" y="111392"/>
                  </a:cubicBezTo>
                  <a:lnTo>
                    <a:pt x="933551" y="271233"/>
                  </a:lnTo>
                  <a:cubicBezTo>
                    <a:pt x="933551" y="332753"/>
                    <a:pt x="883679" y="382625"/>
                    <a:pt x="822159" y="382625"/>
                  </a:cubicBezTo>
                  <a:lnTo>
                    <a:pt x="111392" y="382625"/>
                  </a:lnTo>
                  <a:cubicBezTo>
                    <a:pt x="49872" y="382625"/>
                    <a:pt x="0" y="332753"/>
                    <a:pt x="0" y="271233"/>
                  </a:cubicBezTo>
                  <a:lnTo>
                    <a:pt x="0" y="111392"/>
                  </a:lnTo>
                  <a:cubicBezTo>
                    <a:pt x="0" y="49872"/>
                    <a:pt x="49872" y="0"/>
                    <a:pt x="111392" y="0"/>
                  </a:cubicBezTo>
                  <a:close/>
                </a:path>
              </a:pathLst>
            </a:custGeom>
            <a:solidFill>
              <a:srgbClr val="A19B66"/>
            </a:solidFill>
          </p:spPr>
          <p:txBody>
            <a:bodyPr/>
            <a:lstStyle/>
            <a:p>
              <a:endParaRPr lang="pt-PT"/>
            </a:p>
          </p:txBody>
        </p:sp>
        <p:sp>
          <p:nvSpPr>
            <p:cNvPr id="15" name="TextBox 15"/>
            <p:cNvSpPr txBox="1"/>
            <p:nvPr/>
          </p:nvSpPr>
          <p:spPr>
            <a:xfrm>
              <a:off x="0" y="-57150"/>
              <a:ext cx="933551" cy="439775"/>
            </a:xfrm>
            <a:prstGeom prst="rect">
              <a:avLst/>
            </a:prstGeom>
          </p:spPr>
          <p:txBody>
            <a:bodyPr lIns="50800" tIns="50800" rIns="50800" bIns="50800" rtlCol="0" anchor="ctr"/>
            <a:lstStyle/>
            <a:p>
              <a:pPr algn="ctr">
                <a:lnSpc>
                  <a:spcPts val="4199"/>
                </a:lnSpc>
              </a:pPr>
              <a:r>
                <a:rPr lang="en-US" sz="2999">
                  <a:solidFill>
                    <a:srgbClr val="000000"/>
                  </a:solidFill>
                  <a:latin typeface="Alice"/>
                </a:rPr>
                <a:t>Disney +</a:t>
              </a:r>
            </a:p>
            <a:p>
              <a:pPr algn="ctr">
                <a:lnSpc>
                  <a:spcPts val="3499"/>
                </a:lnSpc>
              </a:pPr>
              <a:r>
                <a:rPr lang="en-US" sz="2499">
                  <a:solidFill>
                    <a:srgbClr val="000000"/>
                  </a:solidFill>
                  <a:latin typeface="Alice"/>
                </a:rPr>
                <a:t>Ad-free |6.99 $ </a:t>
              </a:r>
            </a:p>
          </p:txBody>
        </p:sp>
      </p:grpSp>
      <p:grpSp>
        <p:nvGrpSpPr>
          <p:cNvPr id="16" name="Group 16"/>
          <p:cNvGrpSpPr/>
          <p:nvPr/>
        </p:nvGrpSpPr>
        <p:grpSpPr>
          <a:xfrm>
            <a:off x="3661501" y="4832441"/>
            <a:ext cx="3544576" cy="1452779"/>
            <a:chOff x="0" y="0"/>
            <a:chExt cx="933551" cy="382625"/>
          </a:xfrm>
        </p:grpSpPr>
        <p:sp>
          <p:nvSpPr>
            <p:cNvPr id="17" name="Freeform 17"/>
            <p:cNvSpPr/>
            <p:nvPr/>
          </p:nvSpPr>
          <p:spPr>
            <a:xfrm>
              <a:off x="0" y="0"/>
              <a:ext cx="933551" cy="382625"/>
            </a:xfrm>
            <a:custGeom>
              <a:avLst/>
              <a:gdLst/>
              <a:ahLst/>
              <a:cxnLst/>
              <a:rect l="l" t="t" r="r" b="b"/>
              <a:pathLst>
                <a:path w="933551" h="382625">
                  <a:moveTo>
                    <a:pt x="111392" y="0"/>
                  </a:moveTo>
                  <a:lnTo>
                    <a:pt x="822159" y="0"/>
                  </a:lnTo>
                  <a:cubicBezTo>
                    <a:pt x="883679" y="0"/>
                    <a:pt x="933551" y="49872"/>
                    <a:pt x="933551" y="111392"/>
                  </a:cubicBezTo>
                  <a:lnTo>
                    <a:pt x="933551" y="271233"/>
                  </a:lnTo>
                  <a:cubicBezTo>
                    <a:pt x="933551" y="332753"/>
                    <a:pt x="883679" y="382625"/>
                    <a:pt x="822159" y="382625"/>
                  </a:cubicBezTo>
                  <a:lnTo>
                    <a:pt x="111392" y="382625"/>
                  </a:lnTo>
                  <a:cubicBezTo>
                    <a:pt x="49872" y="382625"/>
                    <a:pt x="0" y="332753"/>
                    <a:pt x="0" y="271233"/>
                  </a:cubicBezTo>
                  <a:lnTo>
                    <a:pt x="0" y="111392"/>
                  </a:lnTo>
                  <a:cubicBezTo>
                    <a:pt x="0" y="49872"/>
                    <a:pt x="49872" y="0"/>
                    <a:pt x="111392" y="0"/>
                  </a:cubicBezTo>
                  <a:close/>
                </a:path>
              </a:pathLst>
            </a:custGeom>
            <a:solidFill>
              <a:srgbClr val="A19B66"/>
            </a:solidFill>
          </p:spPr>
          <p:txBody>
            <a:bodyPr/>
            <a:lstStyle/>
            <a:p>
              <a:endParaRPr lang="pt-PT"/>
            </a:p>
          </p:txBody>
        </p:sp>
        <p:sp>
          <p:nvSpPr>
            <p:cNvPr id="18" name="TextBox 18"/>
            <p:cNvSpPr txBox="1"/>
            <p:nvPr/>
          </p:nvSpPr>
          <p:spPr>
            <a:xfrm>
              <a:off x="0" y="-57150"/>
              <a:ext cx="933551" cy="439775"/>
            </a:xfrm>
            <a:prstGeom prst="rect">
              <a:avLst/>
            </a:prstGeom>
          </p:spPr>
          <p:txBody>
            <a:bodyPr lIns="50800" tIns="50800" rIns="50800" bIns="50800" rtlCol="0" anchor="ctr"/>
            <a:lstStyle/>
            <a:p>
              <a:pPr algn="ctr">
                <a:lnSpc>
                  <a:spcPts val="4199"/>
                </a:lnSpc>
              </a:pPr>
              <a:r>
                <a:rPr lang="en-US" sz="2999">
                  <a:solidFill>
                    <a:srgbClr val="000000"/>
                  </a:solidFill>
                  <a:latin typeface="Alice"/>
                </a:rPr>
                <a:t>ESPN + </a:t>
              </a:r>
            </a:p>
            <a:p>
              <a:pPr algn="ctr">
                <a:lnSpc>
                  <a:spcPts val="3499"/>
                </a:lnSpc>
              </a:pPr>
              <a:r>
                <a:rPr lang="en-US" sz="2499">
                  <a:solidFill>
                    <a:srgbClr val="000000"/>
                  </a:solidFill>
                  <a:latin typeface="Alice"/>
                </a:rPr>
                <a:t>Ad-supported | 4.99 $</a:t>
              </a:r>
            </a:p>
          </p:txBody>
        </p:sp>
      </p:grpSp>
      <p:grpSp>
        <p:nvGrpSpPr>
          <p:cNvPr id="19" name="Group 19"/>
          <p:cNvGrpSpPr/>
          <p:nvPr/>
        </p:nvGrpSpPr>
        <p:grpSpPr>
          <a:xfrm>
            <a:off x="3661501" y="6523346"/>
            <a:ext cx="3544576" cy="1452779"/>
            <a:chOff x="0" y="0"/>
            <a:chExt cx="933551" cy="382625"/>
          </a:xfrm>
        </p:grpSpPr>
        <p:sp>
          <p:nvSpPr>
            <p:cNvPr id="20" name="Freeform 20"/>
            <p:cNvSpPr/>
            <p:nvPr/>
          </p:nvSpPr>
          <p:spPr>
            <a:xfrm>
              <a:off x="0" y="0"/>
              <a:ext cx="933551" cy="382625"/>
            </a:xfrm>
            <a:custGeom>
              <a:avLst/>
              <a:gdLst/>
              <a:ahLst/>
              <a:cxnLst/>
              <a:rect l="l" t="t" r="r" b="b"/>
              <a:pathLst>
                <a:path w="933551" h="382625">
                  <a:moveTo>
                    <a:pt x="111392" y="0"/>
                  </a:moveTo>
                  <a:lnTo>
                    <a:pt x="822159" y="0"/>
                  </a:lnTo>
                  <a:cubicBezTo>
                    <a:pt x="883679" y="0"/>
                    <a:pt x="933551" y="49872"/>
                    <a:pt x="933551" y="111392"/>
                  </a:cubicBezTo>
                  <a:lnTo>
                    <a:pt x="933551" y="271233"/>
                  </a:lnTo>
                  <a:cubicBezTo>
                    <a:pt x="933551" y="332753"/>
                    <a:pt x="883679" y="382625"/>
                    <a:pt x="822159" y="382625"/>
                  </a:cubicBezTo>
                  <a:lnTo>
                    <a:pt x="111392" y="382625"/>
                  </a:lnTo>
                  <a:cubicBezTo>
                    <a:pt x="49872" y="382625"/>
                    <a:pt x="0" y="332753"/>
                    <a:pt x="0" y="271233"/>
                  </a:cubicBezTo>
                  <a:lnTo>
                    <a:pt x="0" y="111392"/>
                  </a:lnTo>
                  <a:cubicBezTo>
                    <a:pt x="0" y="49872"/>
                    <a:pt x="49872" y="0"/>
                    <a:pt x="111392" y="0"/>
                  </a:cubicBezTo>
                  <a:close/>
                </a:path>
              </a:pathLst>
            </a:custGeom>
            <a:solidFill>
              <a:srgbClr val="A19B66"/>
            </a:solidFill>
          </p:spPr>
          <p:txBody>
            <a:bodyPr/>
            <a:lstStyle/>
            <a:p>
              <a:endParaRPr lang="pt-PT"/>
            </a:p>
          </p:txBody>
        </p:sp>
        <p:sp>
          <p:nvSpPr>
            <p:cNvPr id="21" name="TextBox 21"/>
            <p:cNvSpPr txBox="1"/>
            <p:nvPr/>
          </p:nvSpPr>
          <p:spPr>
            <a:xfrm>
              <a:off x="0" y="-57150"/>
              <a:ext cx="933551" cy="439775"/>
            </a:xfrm>
            <a:prstGeom prst="rect">
              <a:avLst/>
            </a:prstGeom>
          </p:spPr>
          <p:txBody>
            <a:bodyPr lIns="50800" tIns="50800" rIns="50800" bIns="50800" rtlCol="0" anchor="ctr"/>
            <a:lstStyle/>
            <a:p>
              <a:pPr algn="ctr">
                <a:lnSpc>
                  <a:spcPts val="4199"/>
                </a:lnSpc>
              </a:pPr>
              <a:r>
                <a:rPr lang="en-US" sz="2999">
                  <a:solidFill>
                    <a:srgbClr val="000000"/>
                  </a:solidFill>
                  <a:latin typeface="Alice"/>
                </a:rPr>
                <a:t>Hulu</a:t>
              </a:r>
            </a:p>
            <a:p>
              <a:pPr algn="ctr">
                <a:lnSpc>
                  <a:spcPts val="3499"/>
                </a:lnSpc>
              </a:pPr>
              <a:r>
                <a:rPr lang="en-US" sz="2499">
                  <a:solidFill>
                    <a:srgbClr val="000000"/>
                  </a:solidFill>
                  <a:latin typeface="Alice"/>
                </a:rPr>
                <a:t>Ad-supported | 6.99 $</a:t>
              </a:r>
            </a:p>
          </p:txBody>
        </p:sp>
      </p:grpSp>
      <p:sp>
        <p:nvSpPr>
          <p:cNvPr id="22" name="AutoShape 22"/>
          <p:cNvSpPr/>
          <p:nvPr/>
        </p:nvSpPr>
        <p:spPr>
          <a:xfrm>
            <a:off x="7206077" y="3872043"/>
            <a:ext cx="2890347" cy="1686788"/>
          </a:xfrm>
          <a:prstGeom prst="line">
            <a:avLst/>
          </a:prstGeom>
          <a:ln w="38100" cap="flat">
            <a:solidFill>
              <a:srgbClr val="DDBC8A"/>
            </a:solidFill>
            <a:prstDash val="solid"/>
            <a:headEnd type="none" w="sm" len="sm"/>
            <a:tailEnd type="none" w="sm" len="sm"/>
          </a:ln>
        </p:spPr>
        <p:txBody>
          <a:bodyPr/>
          <a:lstStyle/>
          <a:p>
            <a:endParaRPr lang="pt-PT"/>
          </a:p>
        </p:txBody>
      </p:sp>
      <p:sp>
        <p:nvSpPr>
          <p:cNvPr id="23" name="AutoShape 23"/>
          <p:cNvSpPr/>
          <p:nvPr/>
        </p:nvSpPr>
        <p:spPr>
          <a:xfrm>
            <a:off x="7206077" y="5558831"/>
            <a:ext cx="2890347" cy="0"/>
          </a:xfrm>
          <a:prstGeom prst="line">
            <a:avLst/>
          </a:prstGeom>
          <a:ln w="38100" cap="flat">
            <a:solidFill>
              <a:srgbClr val="DDBC8A"/>
            </a:solidFill>
            <a:prstDash val="solid"/>
            <a:headEnd type="none" w="sm" len="sm"/>
            <a:tailEnd type="none" w="sm" len="sm"/>
          </a:ln>
        </p:spPr>
        <p:txBody>
          <a:bodyPr/>
          <a:lstStyle/>
          <a:p>
            <a:endParaRPr lang="pt-PT"/>
          </a:p>
        </p:txBody>
      </p:sp>
      <p:sp>
        <p:nvSpPr>
          <p:cNvPr id="24" name="AutoShape 24"/>
          <p:cNvSpPr/>
          <p:nvPr/>
        </p:nvSpPr>
        <p:spPr>
          <a:xfrm flipV="1">
            <a:off x="7206077" y="5558831"/>
            <a:ext cx="2890347" cy="1690904"/>
          </a:xfrm>
          <a:prstGeom prst="line">
            <a:avLst/>
          </a:prstGeom>
          <a:ln w="38100" cap="flat">
            <a:solidFill>
              <a:srgbClr val="DDBC8A"/>
            </a:solidFill>
            <a:prstDash val="solid"/>
            <a:headEnd type="none" w="sm" len="sm"/>
            <a:tailEnd type="none" w="sm" len="sm"/>
          </a:ln>
        </p:spPr>
        <p:txBody>
          <a:bodyPr/>
          <a:lstStyle/>
          <a:p>
            <a:endParaRPr lang="pt-PT"/>
          </a:p>
        </p:txBody>
      </p:sp>
      <p:sp>
        <p:nvSpPr>
          <p:cNvPr id="25" name="Freeform 25"/>
          <p:cNvSpPr/>
          <p:nvPr/>
        </p:nvSpPr>
        <p:spPr>
          <a:xfrm>
            <a:off x="10096424" y="3930828"/>
            <a:ext cx="4999626" cy="3256006"/>
          </a:xfrm>
          <a:custGeom>
            <a:avLst/>
            <a:gdLst/>
            <a:ahLst/>
            <a:cxnLst/>
            <a:rect l="l" t="t" r="r" b="b"/>
            <a:pathLst>
              <a:path w="4999626" h="3256006">
                <a:moveTo>
                  <a:pt x="0" y="0"/>
                </a:moveTo>
                <a:lnTo>
                  <a:pt x="4999626" y="0"/>
                </a:lnTo>
                <a:lnTo>
                  <a:pt x="4999626" y="3256006"/>
                </a:lnTo>
                <a:lnTo>
                  <a:pt x="0" y="3256006"/>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dash"/>
            <a:miter/>
          </a:ln>
        </p:spPr>
        <p:txBody>
          <a:bodyPr/>
          <a:lstStyle/>
          <a:p>
            <a:endParaRPr lang="pt-PT"/>
          </a:p>
        </p:txBody>
      </p:sp>
      <p:sp>
        <p:nvSpPr>
          <p:cNvPr id="26" name="TextBox 26"/>
          <p:cNvSpPr txBox="1"/>
          <p:nvPr/>
        </p:nvSpPr>
        <p:spPr>
          <a:xfrm>
            <a:off x="1028700" y="1113704"/>
            <a:ext cx="15227484" cy="542925"/>
          </a:xfrm>
          <a:prstGeom prst="rect">
            <a:avLst/>
          </a:prstGeom>
        </p:spPr>
        <p:txBody>
          <a:bodyPr lIns="0" tIns="0" rIns="0" bIns="0" rtlCol="0" anchor="t">
            <a:spAutoFit/>
          </a:bodyPr>
          <a:lstStyle/>
          <a:p>
            <a:pPr>
              <a:lnSpc>
                <a:spcPts val="4200"/>
              </a:lnSpc>
            </a:pPr>
            <a:r>
              <a:rPr lang="en-US" sz="3500">
                <a:solidFill>
                  <a:srgbClr val="271905"/>
                </a:solidFill>
                <a:latin typeface="Walter Turncoat"/>
              </a:rPr>
              <a:t>Disney Bundle - First Iteration</a:t>
            </a:r>
          </a:p>
        </p:txBody>
      </p:sp>
      <p:sp>
        <p:nvSpPr>
          <p:cNvPr id="27" name="TextBox 27"/>
          <p:cNvSpPr txBox="1"/>
          <p:nvPr/>
        </p:nvSpPr>
        <p:spPr>
          <a:xfrm>
            <a:off x="10394962" y="4930815"/>
            <a:ext cx="4402550" cy="1322706"/>
          </a:xfrm>
          <a:prstGeom prst="rect">
            <a:avLst/>
          </a:prstGeom>
        </p:spPr>
        <p:txBody>
          <a:bodyPr lIns="0" tIns="0" rIns="0" bIns="0" rtlCol="0" anchor="t">
            <a:spAutoFit/>
          </a:bodyPr>
          <a:lstStyle/>
          <a:p>
            <a:pPr algn="ctr">
              <a:lnSpc>
                <a:spcPts val="5319"/>
              </a:lnSpc>
            </a:pPr>
            <a:r>
              <a:rPr lang="en-US" sz="3799">
                <a:solidFill>
                  <a:srgbClr val="271905"/>
                </a:solidFill>
                <a:latin typeface="Alice"/>
              </a:rPr>
              <a:t>Disney Bundle</a:t>
            </a:r>
          </a:p>
          <a:p>
            <a:pPr algn="ctr">
              <a:lnSpc>
                <a:spcPts val="5319"/>
              </a:lnSpc>
              <a:spcBef>
                <a:spcPct val="0"/>
              </a:spcBef>
            </a:pPr>
            <a:r>
              <a:rPr lang="en-US" sz="3799">
                <a:solidFill>
                  <a:srgbClr val="271905"/>
                </a:solidFill>
                <a:latin typeface="Alice"/>
              </a:rPr>
              <a:t>12.99 $ (- 32%)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grpSp>
        <p:nvGrpSpPr>
          <p:cNvPr id="2" name="Group 2"/>
          <p:cNvGrpSpPr/>
          <p:nvPr/>
        </p:nvGrpSpPr>
        <p:grpSpPr>
          <a:xfrm>
            <a:off x="58478" y="9342476"/>
            <a:ext cx="18229522" cy="423545"/>
            <a:chOff x="0" y="0"/>
            <a:chExt cx="24306029" cy="564727"/>
          </a:xfrm>
        </p:grpSpPr>
        <p:sp>
          <p:nvSpPr>
            <p:cNvPr id="3" name="TextBox 3"/>
            <p:cNvSpPr txBox="1"/>
            <p:nvPr/>
          </p:nvSpPr>
          <p:spPr>
            <a:xfrm>
              <a:off x="7702317" y="47625"/>
              <a:ext cx="8823424" cy="517102"/>
            </a:xfrm>
            <a:prstGeom prst="rect">
              <a:avLst/>
            </a:prstGeom>
          </p:spPr>
          <p:txBody>
            <a:bodyPr lIns="0" tIns="0" rIns="0" bIns="0" rtlCol="0" anchor="t">
              <a:spAutoFit/>
            </a:bodyPr>
            <a:lstStyle/>
            <a:p>
              <a:pPr algn="ctr">
                <a:lnSpc>
                  <a:spcPts val="2799"/>
                </a:lnSpc>
              </a:pPr>
              <a:r>
                <a:rPr lang="en-US" sz="2799">
                  <a:solidFill>
                    <a:srgbClr val="271905"/>
                  </a:solidFill>
                  <a:latin typeface="Alice"/>
                </a:rPr>
                <a:t>11</a:t>
              </a:r>
            </a:p>
          </p:txBody>
        </p:sp>
        <p:sp>
          <p:nvSpPr>
            <p:cNvPr id="4" name="AutoShape 4"/>
            <p:cNvSpPr/>
            <p:nvPr/>
          </p:nvSpPr>
          <p:spPr>
            <a:xfrm>
              <a:off x="12962912"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sp>
          <p:nvSpPr>
            <p:cNvPr id="5" name="AutoShape 5"/>
            <p:cNvSpPr/>
            <p:nvPr/>
          </p:nvSpPr>
          <p:spPr>
            <a:xfrm>
              <a:off x="0"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grpSp>
      <p:grpSp>
        <p:nvGrpSpPr>
          <p:cNvPr id="6" name="Group 6"/>
          <p:cNvGrpSpPr/>
          <p:nvPr/>
        </p:nvGrpSpPr>
        <p:grpSpPr>
          <a:xfrm>
            <a:off x="16593978" y="658048"/>
            <a:ext cx="2046866" cy="204686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txBody>
            <a:bodyPr/>
            <a:lstStyle/>
            <a:p>
              <a:endParaRPr lang="pt-PT"/>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492340" y="4060985"/>
            <a:ext cx="3521040" cy="352104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txBody>
            <a:bodyPr/>
            <a:lstStyle/>
            <a:p>
              <a:endParaRPr lang="pt-PT"/>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2" name="AutoShape 12"/>
          <p:cNvSpPr/>
          <p:nvPr/>
        </p:nvSpPr>
        <p:spPr>
          <a:xfrm flipV="1">
            <a:off x="865263" y="2094779"/>
            <a:ext cx="15080777" cy="19050"/>
          </a:xfrm>
          <a:prstGeom prst="line">
            <a:avLst/>
          </a:prstGeom>
          <a:ln w="38100" cap="flat">
            <a:solidFill>
              <a:srgbClr val="967D55"/>
            </a:solidFill>
            <a:prstDash val="solid"/>
            <a:headEnd type="none" w="sm" len="sm"/>
            <a:tailEnd type="none" w="sm" len="sm"/>
          </a:ln>
        </p:spPr>
        <p:txBody>
          <a:bodyPr/>
          <a:lstStyle/>
          <a:p>
            <a:endParaRPr lang="pt-PT"/>
          </a:p>
        </p:txBody>
      </p:sp>
      <p:grpSp>
        <p:nvGrpSpPr>
          <p:cNvPr id="13" name="Group 13"/>
          <p:cNvGrpSpPr/>
          <p:nvPr/>
        </p:nvGrpSpPr>
        <p:grpSpPr>
          <a:xfrm>
            <a:off x="3661501" y="3145654"/>
            <a:ext cx="3544576" cy="1452779"/>
            <a:chOff x="0" y="0"/>
            <a:chExt cx="933551" cy="382625"/>
          </a:xfrm>
        </p:grpSpPr>
        <p:sp>
          <p:nvSpPr>
            <p:cNvPr id="14" name="Freeform 14"/>
            <p:cNvSpPr/>
            <p:nvPr/>
          </p:nvSpPr>
          <p:spPr>
            <a:xfrm>
              <a:off x="0" y="0"/>
              <a:ext cx="933551" cy="382625"/>
            </a:xfrm>
            <a:custGeom>
              <a:avLst/>
              <a:gdLst/>
              <a:ahLst/>
              <a:cxnLst/>
              <a:rect l="l" t="t" r="r" b="b"/>
              <a:pathLst>
                <a:path w="933551" h="382625">
                  <a:moveTo>
                    <a:pt x="111392" y="0"/>
                  </a:moveTo>
                  <a:lnTo>
                    <a:pt x="822159" y="0"/>
                  </a:lnTo>
                  <a:cubicBezTo>
                    <a:pt x="883679" y="0"/>
                    <a:pt x="933551" y="49872"/>
                    <a:pt x="933551" y="111392"/>
                  </a:cubicBezTo>
                  <a:lnTo>
                    <a:pt x="933551" y="271233"/>
                  </a:lnTo>
                  <a:cubicBezTo>
                    <a:pt x="933551" y="332753"/>
                    <a:pt x="883679" y="382625"/>
                    <a:pt x="822159" y="382625"/>
                  </a:cubicBezTo>
                  <a:lnTo>
                    <a:pt x="111392" y="382625"/>
                  </a:lnTo>
                  <a:cubicBezTo>
                    <a:pt x="49872" y="382625"/>
                    <a:pt x="0" y="332753"/>
                    <a:pt x="0" y="271233"/>
                  </a:cubicBezTo>
                  <a:lnTo>
                    <a:pt x="0" y="111392"/>
                  </a:lnTo>
                  <a:cubicBezTo>
                    <a:pt x="0" y="49872"/>
                    <a:pt x="49872" y="0"/>
                    <a:pt x="111392" y="0"/>
                  </a:cubicBezTo>
                  <a:close/>
                </a:path>
              </a:pathLst>
            </a:custGeom>
            <a:solidFill>
              <a:srgbClr val="A19B66"/>
            </a:solidFill>
          </p:spPr>
          <p:txBody>
            <a:bodyPr/>
            <a:lstStyle/>
            <a:p>
              <a:endParaRPr lang="pt-PT"/>
            </a:p>
          </p:txBody>
        </p:sp>
        <p:sp>
          <p:nvSpPr>
            <p:cNvPr id="15" name="TextBox 15"/>
            <p:cNvSpPr txBox="1"/>
            <p:nvPr/>
          </p:nvSpPr>
          <p:spPr>
            <a:xfrm>
              <a:off x="0" y="-57150"/>
              <a:ext cx="933551" cy="439775"/>
            </a:xfrm>
            <a:prstGeom prst="rect">
              <a:avLst/>
            </a:prstGeom>
          </p:spPr>
          <p:txBody>
            <a:bodyPr lIns="50800" tIns="50800" rIns="50800" bIns="50800" rtlCol="0" anchor="ctr"/>
            <a:lstStyle/>
            <a:p>
              <a:pPr algn="ctr">
                <a:lnSpc>
                  <a:spcPts val="4199"/>
                </a:lnSpc>
              </a:pPr>
              <a:r>
                <a:rPr lang="en-US" sz="2999">
                  <a:solidFill>
                    <a:srgbClr val="000000"/>
                  </a:solidFill>
                  <a:latin typeface="Alice"/>
                </a:rPr>
                <a:t>Disney +</a:t>
              </a:r>
            </a:p>
            <a:p>
              <a:pPr algn="ctr">
                <a:lnSpc>
                  <a:spcPts val="3499"/>
                </a:lnSpc>
              </a:pPr>
              <a:r>
                <a:rPr lang="en-US" sz="2499">
                  <a:solidFill>
                    <a:srgbClr val="000000"/>
                  </a:solidFill>
                  <a:latin typeface="Alice"/>
                </a:rPr>
                <a:t>Ad-free |6.99 $ </a:t>
              </a:r>
            </a:p>
          </p:txBody>
        </p:sp>
      </p:grpSp>
      <p:grpSp>
        <p:nvGrpSpPr>
          <p:cNvPr id="16" name="Group 16"/>
          <p:cNvGrpSpPr/>
          <p:nvPr/>
        </p:nvGrpSpPr>
        <p:grpSpPr>
          <a:xfrm>
            <a:off x="3661501" y="4832441"/>
            <a:ext cx="3544576" cy="1452779"/>
            <a:chOff x="0" y="0"/>
            <a:chExt cx="933551" cy="382625"/>
          </a:xfrm>
        </p:grpSpPr>
        <p:sp>
          <p:nvSpPr>
            <p:cNvPr id="17" name="Freeform 17"/>
            <p:cNvSpPr/>
            <p:nvPr/>
          </p:nvSpPr>
          <p:spPr>
            <a:xfrm>
              <a:off x="0" y="0"/>
              <a:ext cx="933551" cy="382625"/>
            </a:xfrm>
            <a:custGeom>
              <a:avLst/>
              <a:gdLst/>
              <a:ahLst/>
              <a:cxnLst/>
              <a:rect l="l" t="t" r="r" b="b"/>
              <a:pathLst>
                <a:path w="933551" h="382625">
                  <a:moveTo>
                    <a:pt x="111392" y="0"/>
                  </a:moveTo>
                  <a:lnTo>
                    <a:pt x="822159" y="0"/>
                  </a:lnTo>
                  <a:cubicBezTo>
                    <a:pt x="883679" y="0"/>
                    <a:pt x="933551" y="49872"/>
                    <a:pt x="933551" y="111392"/>
                  </a:cubicBezTo>
                  <a:lnTo>
                    <a:pt x="933551" y="271233"/>
                  </a:lnTo>
                  <a:cubicBezTo>
                    <a:pt x="933551" y="332753"/>
                    <a:pt x="883679" y="382625"/>
                    <a:pt x="822159" y="382625"/>
                  </a:cubicBezTo>
                  <a:lnTo>
                    <a:pt x="111392" y="382625"/>
                  </a:lnTo>
                  <a:cubicBezTo>
                    <a:pt x="49872" y="382625"/>
                    <a:pt x="0" y="332753"/>
                    <a:pt x="0" y="271233"/>
                  </a:cubicBezTo>
                  <a:lnTo>
                    <a:pt x="0" y="111392"/>
                  </a:lnTo>
                  <a:cubicBezTo>
                    <a:pt x="0" y="49872"/>
                    <a:pt x="49872" y="0"/>
                    <a:pt x="111392" y="0"/>
                  </a:cubicBezTo>
                  <a:close/>
                </a:path>
              </a:pathLst>
            </a:custGeom>
            <a:solidFill>
              <a:srgbClr val="A19B66"/>
            </a:solidFill>
          </p:spPr>
          <p:txBody>
            <a:bodyPr/>
            <a:lstStyle/>
            <a:p>
              <a:endParaRPr lang="pt-PT"/>
            </a:p>
          </p:txBody>
        </p:sp>
        <p:sp>
          <p:nvSpPr>
            <p:cNvPr id="18" name="TextBox 18"/>
            <p:cNvSpPr txBox="1"/>
            <p:nvPr/>
          </p:nvSpPr>
          <p:spPr>
            <a:xfrm>
              <a:off x="0" y="-57150"/>
              <a:ext cx="933551" cy="439775"/>
            </a:xfrm>
            <a:prstGeom prst="rect">
              <a:avLst/>
            </a:prstGeom>
          </p:spPr>
          <p:txBody>
            <a:bodyPr lIns="50800" tIns="50800" rIns="50800" bIns="50800" rtlCol="0" anchor="ctr"/>
            <a:lstStyle/>
            <a:p>
              <a:pPr algn="ctr">
                <a:lnSpc>
                  <a:spcPts val="4199"/>
                </a:lnSpc>
              </a:pPr>
              <a:r>
                <a:rPr lang="en-US" sz="2999">
                  <a:solidFill>
                    <a:srgbClr val="000000"/>
                  </a:solidFill>
                  <a:latin typeface="Alice"/>
                </a:rPr>
                <a:t>ESPN + </a:t>
              </a:r>
            </a:p>
            <a:p>
              <a:pPr algn="ctr">
                <a:lnSpc>
                  <a:spcPts val="3499"/>
                </a:lnSpc>
              </a:pPr>
              <a:r>
                <a:rPr lang="en-US" sz="2499">
                  <a:solidFill>
                    <a:srgbClr val="000000"/>
                  </a:solidFill>
                  <a:latin typeface="Alice"/>
                </a:rPr>
                <a:t>Ad-supported | 4.99 $</a:t>
              </a:r>
            </a:p>
          </p:txBody>
        </p:sp>
      </p:grpSp>
      <p:grpSp>
        <p:nvGrpSpPr>
          <p:cNvPr id="19" name="Group 19"/>
          <p:cNvGrpSpPr/>
          <p:nvPr/>
        </p:nvGrpSpPr>
        <p:grpSpPr>
          <a:xfrm>
            <a:off x="3661501" y="6523346"/>
            <a:ext cx="3544576" cy="1452779"/>
            <a:chOff x="0" y="0"/>
            <a:chExt cx="933551" cy="382625"/>
          </a:xfrm>
        </p:grpSpPr>
        <p:sp>
          <p:nvSpPr>
            <p:cNvPr id="20" name="Freeform 20"/>
            <p:cNvSpPr/>
            <p:nvPr/>
          </p:nvSpPr>
          <p:spPr>
            <a:xfrm>
              <a:off x="0" y="0"/>
              <a:ext cx="933551" cy="382625"/>
            </a:xfrm>
            <a:custGeom>
              <a:avLst/>
              <a:gdLst/>
              <a:ahLst/>
              <a:cxnLst/>
              <a:rect l="l" t="t" r="r" b="b"/>
              <a:pathLst>
                <a:path w="933551" h="382625">
                  <a:moveTo>
                    <a:pt x="111392" y="0"/>
                  </a:moveTo>
                  <a:lnTo>
                    <a:pt x="822159" y="0"/>
                  </a:lnTo>
                  <a:cubicBezTo>
                    <a:pt x="883679" y="0"/>
                    <a:pt x="933551" y="49872"/>
                    <a:pt x="933551" y="111392"/>
                  </a:cubicBezTo>
                  <a:lnTo>
                    <a:pt x="933551" y="271233"/>
                  </a:lnTo>
                  <a:cubicBezTo>
                    <a:pt x="933551" y="332753"/>
                    <a:pt x="883679" y="382625"/>
                    <a:pt x="822159" y="382625"/>
                  </a:cubicBezTo>
                  <a:lnTo>
                    <a:pt x="111392" y="382625"/>
                  </a:lnTo>
                  <a:cubicBezTo>
                    <a:pt x="49872" y="382625"/>
                    <a:pt x="0" y="332753"/>
                    <a:pt x="0" y="271233"/>
                  </a:cubicBezTo>
                  <a:lnTo>
                    <a:pt x="0" y="111392"/>
                  </a:lnTo>
                  <a:cubicBezTo>
                    <a:pt x="0" y="49872"/>
                    <a:pt x="49872" y="0"/>
                    <a:pt x="111392" y="0"/>
                  </a:cubicBezTo>
                  <a:close/>
                </a:path>
              </a:pathLst>
            </a:custGeom>
            <a:solidFill>
              <a:srgbClr val="A19B66"/>
            </a:solidFill>
          </p:spPr>
          <p:txBody>
            <a:bodyPr/>
            <a:lstStyle/>
            <a:p>
              <a:endParaRPr lang="pt-PT"/>
            </a:p>
          </p:txBody>
        </p:sp>
        <p:sp>
          <p:nvSpPr>
            <p:cNvPr id="21" name="TextBox 21"/>
            <p:cNvSpPr txBox="1"/>
            <p:nvPr/>
          </p:nvSpPr>
          <p:spPr>
            <a:xfrm>
              <a:off x="0" y="-57150"/>
              <a:ext cx="933551" cy="439775"/>
            </a:xfrm>
            <a:prstGeom prst="rect">
              <a:avLst/>
            </a:prstGeom>
          </p:spPr>
          <p:txBody>
            <a:bodyPr lIns="50800" tIns="50800" rIns="50800" bIns="50800" rtlCol="0" anchor="ctr"/>
            <a:lstStyle/>
            <a:p>
              <a:pPr algn="ctr">
                <a:lnSpc>
                  <a:spcPts val="4199"/>
                </a:lnSpc>
              </a:pPr>
              <a:r>
                <a:rPr lang="en-US" sz="2999">
                  <a:solidFill>
                    <a:srgbClr val="000000"/>
                  </a:solidFill>
                  <a:latin typeface="Alice"/>
                </a:rPr>
                <a:t>Hulu</a:t>
              </a:r>
            </a:p>
            <a:p>
              <a:pPr algn="ctr">
                <a:lnSpc>
                  <a:spcPts val="3499"/>
                </a:lnSpc>
              </a:pPr>
              <a:r>
                <a:rPr lang="en-US" sz="2499">
                  <a:solidFill>
                    <a:srgbClr val="000000"/>
                  </a:solidFill>
                  <a:latin typeface="Alice"/>
                </a:rPr>
                <a:t>Ad-supported | 6.99 $</a:t>
              </a:r>
            </a:p>
          </p:txBody>
        </p:sp>
      </p:grpSp>
      <p:grpSp>
        <p:nvGrpSpPr>
          <p:cNvPr id="22" name="Group 22"/>
          <p:cNvGrpSpPr/>
          <p:nvPr/>
        </p:nvGrpSpPr>
        <p:grpSpPr>
          <a:xfrm>
            <a:off x="7582001" y="3145654"/>
            <a:ext cx="8115009" cy="1452779"/>
            <a:chOff x="0" y="0"/>
            <a:chExt cx="2137286" cy="382625"/>
          </a:xfrm>
        </p:grpSpPr>
        <p:sp>
          <p:nvSpPr>
            <p:cNvPr id="23" name="Freeform 23"/>
            <p:cNvSpPr/>
            <p:nvPr/>
          </p:nvSpPr>
          <p:spPr>
            <a:xfrm>
              <a:off x="0" y="0"/>
              <a:ext cx="2137286" cy="382625"/>
            </a:xfrm>
            <a:custGeom>
              <a:avLst/>
              <a:gdLst/>
              <a:ahLst/>
              <a:cxnLst/>
              <a:rect l="l" t="t" r="r" b="b"/>
              <a:pathLst>
                <a:path w="2137286" h="382625">
                  <a:moveTo>
                    <a:pt x="48655" y="0"/>
                  </a:moveTo>
                  <a:lnTo>
                    <a:pt x="2088631" y="0"/>
                  </a:lnTo>
                  <a:cubicBezTo>
                    <a:pt x="2101535" y="0"/>
                    <a:pt x="2113911" y="5126"/>
                    <a:pt x="2123036" y="14251"/>
                  </a:cubicBezTo>
                  <a:cubicBezTo>
                    <a:pt x="2132160" y="23375"/>
                    <a:pt x="2137286" y="35751"/>
                    <a:pt x="2137286" y="48655"/>
                  </a:cubicBezTo>
                  <a:lnTo>
                    <a:pt x="2137286" y="333970"/>
                  </a:lnTo>
                  <a:cubicBezTo>
                    <a:pt x="2137286" y="346874"/>
                    <a:pt x="2132160" y="359250"/>
                    <a:pt x="2123036" y="368374"/>
                  </a:cubicBezTo>
                  <a:cubicBezTo>
                    <a:pt x="2113911" y="377499"/>
                    <a:pt x="2101535" y="382625"/>
                    <a:pt x="2088631" y="382625"/>
                  </a:cubicBezTo>
                  <a:lnTo>
                    <a:pt x="48655" y="382625"/>
                  </a:lnTo>
                  <a:cubicBezTo>
                    <a:pt x="35751" y="382625"/>
                    <a:pt x="23375" y="377499"/>
                    <a:pt x="14251" y="368374"/>
                  </a:cubicBezTo>
                  <a:cubicBezTo>
                    <a:pt x="5126" y="359250"/>
                    <a:pt x="0" y="346874"/>
                    <a:pt x="0" y="333970"/>
                  </a:cubicBezTo>
                  <a:lnTo>
                    <a:pt x="0" y="48655"/>
                  </a:lnTo>
                  <a:cubicBezTo>
                    <a:pt x="0" y="35751"/>
                    <a:pt x="5126" y="23375"/>
                    <a:pt x="14251" y="14251"/>
                  </a:cubicBezTo>
                  <a:cubicBezTo>
                    <a:pt x="23375" y="5126"/>
                    <a:pt x="35751" y="0"/>
                    <a:pt x="48655" y="0"/>
                  </a:cubicBezTo>
                  <a:close/>
                </a:path>
              </a:pathLst>
            </a:custGeom>
            <a:solidFill>
              <a:srgbClr val="DDBC8A"/>
            </a:solidFill>
          </p:spPr>
          <p:txBody>
            <a:bodyPr/>
            <a:lstStyle/>
            <a:p>
              <a:endParaRPr lang="pt-PT"/>
            </a:p>
          </p:txBody>
        </p:sp>
        <p:sp>
          <p:nvSpPr>
            <p:cNvPr id="24" name="TextBox 24"/>
            <p:cNvSpPr txBox="1"/>
            <p:nvPr/>
          </p:nvSpPr>
          <p:spPr>
            <a:xfrm>
              <a:off x="0" y="-38100"/>
              <a:ext cx="2137286" cy="420725"/>
            </a:xfrm>
            <a:prstGeom prst="rect">
              <a:avLst/>
            </a:prstGeom>
          </p:spPr>
          <p:txBody>
            <a:bodyPr lIns="50800" tIns="50800" rIns="50800" bIns="50800" rtlCol="0" anchor="ctr"/>
            <a:lstStyle/>
            <a:p>
              <a:pPr marL="431799" lvl="1" indent="-215899">
                <a:lnSpc>
                  <a:spcPts val="2799"/>
                </a:lnSpc>
                <a:buFont typeface="Arial"/>
                <a:buChar char="•"/>
              </a:pPr>
              <a:r>
                <a:rPr lang="en-US" sz="1999">
                  <a:solidFill>
                    <a:srgbClr val="000000"/>
                  </a:solidFill>
                  <a:latin typeface="Alice"/>
                </a:rPr>
                <a:t>“We want to reach as many people as possible”</a:t>
              </a:r>
            </a:p>
            <a:p>
              <a:pPr marL="431799" lvl="1" indent="-215899">
                <a:lnSpc>
                  <a:spcPts val="2799"/>
                </a:lnSpc>
                <a:buFont typeface="Arial"/>
                <a:buChar char="•"/>
              </a:pPr>
              <a:r>
                <a:rPr lang="en-US" sz="1999">
                  <a:solidFill>
                    <a:srgbClr val="000000"/>
                  </a:solidFill>
                  <a:latin typeface="Alice"/>
                </a:rPr>
                <a:t>Exclusive Disney Content - market segment: </a:t>
              </a:r>
              <a:r>
                <a:rPr lang="en-US" sz="1999">
                  <a:solidFill>
                    <a:srgbClr val="000000"/>
                  </a:solidFill>
                  <a:latin typeface="Alice Bold"/>
                </a:rPr>
                <a:t>children and youth</a:t>
              </a:r>
            </a:p>
            <a:p>
              <a:pPr marL="431799" lvl="1" indent="-215899">
                <a:lnSpc>
                  <a:spcPts val="2799"/>
                </a:lnSpc>
                <a:buFont typeface="Arial"/>
                <a:buChar char="•"/>
              </a:pPr>
              <a:r>
                <a:rPr lang="en-US" sz="1999">
                  <a:solidFill>
                    <a:srgbClr val="000000"/>
                  </a:solidFill>
                  <a:latin typeface="Alice"/>
                </a:rPr>
                <a:t>“Nearly half” the Netflix’s ad-free service </a:t>
              </a:r>
            </a:p>
          </p:txBody>
        </p:sp>
      </p:grpSp>
      <p:grpSp>
        <p:nvGrpSpPr>
          <p:cNvPr id="25" name="Group 25"/>
          <p:cNvGrpSpPr/>
          <p:nvPr/>
        </p:nvGrpSpPr>
        <p:grpSpPr>
          <a:xfrm>
            <a:off x="7582001" y="4832441"/>
            <a:ext cx="8115009" cy="1503680"/>
            <a:chOff x="0" y="0"/>
            <a:chExt cx="2137286" cy="396031"/>
          </a:xfrm>
        </p:grpSpPr>
        <p:sp>
          <p:nvSpPr>
            <p:cNvPr id="26" name="Freeform 26"/>
            <p:cNvSpPr/>
            <p:nvPr/>
          </p:nvSpPr>
          <p:spPr>
            <a:xfrm>
              <a:off x="0" y="0"/>
              <a:ext cx="2137286" cy="396031"/>
            </a:xfrm>
            <a:custGeom>
              <a:avLst/>
              <a:gdLst/>
              <a:ahLst/>
              <a:cxnLst/>
              <a:rect l="l" t="t" r="r" b="b"/>
              <a:pathLst>
                <a:path w="2137286" h="396031">
                  <a:moveTo>
                    <a:pt x="48655" y="0"/>
                  </a:moveTo>
                  <a:lnTo>
                    <a:pt x="2088631" y="0"/>
                  </a:lnTo>
                  <a:cubicBezTo>
                    <a:pt x="2101535" y="0"/>
                    <a:pt x="2113911" y="5126"/>
                    <a:pt x="2123036" y="14251"/>
                  </a:cubicBezTo>
                  <a:cubicBezTo>
                    <a:pt x="2132160" y="23375"/>
                    <a:pt x="2137286" y="35751"/>
                    <a:pt x="2137286" y="48655"/>
                  </a:cubicBezTo>
                  <a:lnTo>
                    <a:pt x="2137286" y="347376"/>
                  </a:lnTo>
                  <a:cubicBezTo>
                    <a:pt x="2137286" y="360280"/>
                    <a:pt x="2132160" y="372655"/>
                    <a:pt x="2123036" y="381780"/>
                  </a:cubicBezTo>
                  <a:cubicBezTo>
                    <a:pt x="2113911" y="390905"/>
                    <a:pt x="2101535" y="396031"/>
                    <a:pt x="2088631" y="396031"/>
                  </a:cubicBezTo>
                  <a:lnTo>
                    <a:pt x="48655" y="396031"/>
                  </a:lnTo>
                  <a:cubicBezTo>
                    <a:pt x="35751" y="396031"/>
                    <a:pt x="23375" y="390905"/>
                    <a:pt x="14251" y="381780"/>
                  </a:cubicBezTo>
                  <a:cubicBezTo>
                    <a:pt x="5126" y="372655"/>
                    <a:pt x="0" y="360280"/>
                    <a:pt x="0" y="347376"/>
                  </a:cubicBezTo>
                  <a:lnTo>
                    <a:pt x="0" y="48655"/>
                  </a:lnTo>
                  <a:cubicBezTo>
                    <a:pt x="0" y="35751"/>
                    <a:pt x="5126" y="23375"/>
                    <a:pt x="14251" y="14251"/>
                  </a:cubicBezTo>
                  <a:cubicBezTo>
                    <a:pt x="23375" y="5126"/>
                    <a:pt x="35751" y="0"/>
                    <a:pt x="48655" y="0"/>
                  </a:cubicBezTo>
                  <a:close/>
                </a:path>
              </a:pathLst>
            </a:custGeom>
            <a:solidFill>
              <a:srgbClr val="DDBC8A"/>
            </a:solidFill>
          </p:spPr>
          <p:txBody>
            <a:bodyPr/>
            <a:lstStyle/>
            <a:p>
              <a:endParaRPr lang="pt-PT"/>
            </a:p>
          </p:txBody>
        </p:sp>
        <p:sp>
          <p:nvSpPr>
            <p:cNvPr id="27" name="TextBox 27"/>
            <p:cNvSpPr txBox="1"/>
            <p:nvPr/>
          </p:nvSpPr>
          <p:spPr>
            <a:xfrm>
              <a:off x="0" y="-38100"/>
              <a:ext cx="2137286" cy="434131"/>
            </a:xfrm>
            <a:prstGeom prst="rect">
              <a:avLst/>
            </a:prstGeom>
          </p:spPr>
          <p:txBody>
            <a:bodyPr lIns="50800" tIns="50800" rIns="50800" bIns="50800" rtlCol="0" anchor="ctr"/>
            <a:lstStyle/>
            <a:p>
              <a:pPr marL="431799" lvl="1" indent="-215899">
                <a:lnSpc>
                  <a:spcPts val="2799"/>
                </a:lnSpc>
                <a:buFont typeface="Arial"/>
                <a:buChar char="•"/>
              </a:pPr>
              <a:r>
                <a:rPr lang="en-US" sz="1999">
                  <a:solidFill>
                    <a:srgbClr val="000000"/>
                  </a:solidFill>
                  <a:latin typeface="Alice"/>
                </a:rPr>
                <a:t>Disney's oldest bet on streaming services</a:t>
              </a:r>
            </a:p>
            <a:p>
              <a:pPr marL="431799" lvl="1" indent="-215899">
                <a:lnSpc>
                  <a:spcPts val="2799"/>
                </a:lnSpc>
                <a:buFont typeface="Arial"/>
                <a:buChar char="•"/>
              </a:pPr>
              <a:r>
                <a:rPr lang="en-US" sz="1999">
                  <a:solidFill>
                    <a:srgbClr val="000000"/>
                  </a:solidFill>
                  <a:latin typeface="Alice"/>
                </a:rPr>
                <a:t>Live sports, events and documentaries not found in ESPN version</a:t>
              </a:r>
            </a:p>
            <a:p>
              <a:pPr marL="431799" lvl="1" indent="-215899">
                <a:lnSpc>
                  <a:spcPts val="2799"/>
                </a:lnSpc>
                <a:buFont typeface="Arial"/>
                <a:buChar char="•"/>
              </a:pPr>
              <a:r>
                <a:rPr lang="en-US" sz="1999">
                  <a:solidFill>
                    <a:srgbClr val="000000"/>
                  </a:solidFill>
                  <a:latin typeface="Alice"/>
                </a:rPr>
                <a:t>Market segment: </a:t>
              </a:r>
              <a:r>
                <a:rPr lang="en-US" sz="1999">
                  <a:solidFill>
                    <a:srgbClr val="000000"/>
                  </a:solidFill>
                  <a:latin typeface="Alice Bold"/>
                </a:rPr>
                <a:t>youth and adults</a:t>
              </a:r>
            </a:p>
          </p:txBody>
        </p:sp>
      </p:grpSp>
      <p:grpSp>
        <p:nvGrpSpPr>
          <p:cNvPr id="28" name="Group 28"/>
          <p:cNvGrpSpPr/>
          <p:nvPr/>
        </p:nvGrpSpPr>
        <p:grpSpPr>
          <a:xfrm>
            <a:off x="7582001" y="6523346"/>
            <a:ext cx="8115009" cy="1503680"/>
            <a:chOff x="0" y="0"/>
            <a:chExt cx="2137286" cy="396031"/>
          </a:xfrm>
        </p:grpSpPr>
        <p:sp>
          <p:nvSpPr>
            <p:cNvPr id="29" name="Freeform 29"/>
            <p:cNvSpPr/>
            <p:nvPr/>
          </p:nvSpPr>
          <p:spPr>
            <a:xfrm>
              <a:off x="0" y="0"/>
              <a:ext cx="2137286" cy="396031"/>
            </a:xfrm>
            <a:custGeom>
              <a:avLst/>
              <a:gdLst/>
              <a:ahLst/>
              <a:cxnLst/>
              <a:rect l="l" t="t" r="r" b="b"/>
              <a:pathLst>
                <a:path w="2137286" h="396031">
                  <a:moveTo>
                    <a:pt x="48655" y="0"/>
                  </a:moveTo>
                  <a:lnTo>
                    <a:pt x="2088631" y="0"/>
                  </a:lnTo>
                  <a:cubicBezTo>
                    <a:pt x="2101535" y="0"/>
                    <a:pt x="2113911" y="5126"/>
                    <a:pt x="2123036" y="14251"/>
                  </a:cubicBezTo>
                  <a:cubicBezTo>
                    <a:pt x="2132160" y="23375"/>
                    <a:pt x="2137286" y="35751"/>
                    <a:pt x="2137286" y="48655"/>
                  </a:cubicBezTo>
                  <a:lnTo>
                    <a:pt x="2137286" y="347376"/>
                  </a:lnTo>
                  <a:cubicBezTo>
                    <a:pt x="2137286" y="360280"/>
                    <a:pt x="2132160" y="372655"/>
                    <a:pt x="2123036" y="381780"/>
                  </a:cubicBezTo>
                  <a:cubicBezTo>
                    <a:pt x="2113911" y="390905"/>
                    <a:pt x="2101535" y="396031"/>
                    <a:pt x="2088631" y="396031"/>
                  </a:cubicBezTo>
                  <a:lnTo>
                    <a:pt x="48655" y="396031"/>
                  </a:lnTo>
                  <a:cubicBezTo>
                    <a:pt x="35751" y="396031"/>
                    <a:pt x="23375" y="390905"/>
                    <a:pt x="14251" y="381780"/>
                  </a:cubicBezTo>
                  <a:cubicBezTo>
                    <a:pt x="5126" y="372655"/>
                    <a:pt x="0" y="360280"/>
                    <a:pt x="0" y="347376"/>
                  </a:cubicBezTo>
                  <a:lnTo>
                    <a:pt x="0" y="48655"/>
                  </a:lnTo>
                  <a:cubicBezTo>
                    <a:pt x="0" y="35751"/>
                    <a:pt x="5126" y="23375"/>
                    <a:pt x="14251" y="14251"/>
                  </a:cubicBezTo>
                  <a:cubicBezTo>
                    <a:pt x="23375" y="5126"/>
                    <a:pt x="35751" y="0"/>
                    <a:pt x="48655" y="0"/>
                  </a:cubicBezTo>
                  <a:close/>
                </a:path>
              </a:pathLst>
            </a:custGeom>
            <a:solidFill>
              <a:srgbClr val="DDBC8A"/>
            </a:solidFill>
          </p:spPr>
          <p:txBody>
            <a:bodyPr/>
            <a:lstStyle/>
            <a:p>
              <a:endParaRPr lang="pt-PT"/>
            </a:p>
          </p:txBody>
        </p:sp>
        <p:sp>
          <p:nvSpPr>
            <p:cNvPr id="30" name="TextBox 30"/>
            <p:cNvSpPr txBox="1"/>
            <p:nvPr/>
          </p:nvSpPr>
          <p:spPr>
            <a:xfrm>
              <a:off x="0" y="-38100"/>
              <a:ext cx="2137286" cy="434131"/>
            </a:xfrm>
            <a:prstGeom prst="rect">
              <a:avLst/>
            </a:prstGeom>
          </p:spPr>
          <p:txBody>
            <a:bodyPr lIns="50800" tIns="50800" rIns="50800" bIns="50800" rtlCol="0" anchor="ctr"/>
            <a:lstStyle/>
            <a:p>
              <a:pPr marL="431799" lvl="1" indent="-215899">
                <a:lnSpc>
                  <a:spcPts val="2799"/>
                </a:lnSpc>
                <a:buFont typeface="Arial"/>
                <a:buChar char="•"/>
              </a:pPr>
              <a:r>
                <a:rPr lang="en-US" sz="1999">
                  <a:solidFill>
                    <a:srgbClr val="000000"/>
                  </a:solidFill>
                  <a:latin typeface="Alice"/>
                </a:rPr>
                <a:t>More like traditional TV</a:t>
              </a:r>
            </a:p>
            <a:p>
              <a:pPr marL="431799" lvl="1" indent="-215899">
                <a:lnSpc>
                  <a:spcPts val="2799"/>
                </a:lnSpc>
                <a:buFont typeface="Arial"/>
                <a:buChar char="•"/>
              </a:pPr>
              <a:r>
                <a:rPr lang="en-US" sz="1999">
                  <a:solidFill>
                    <a:srgbClr val="000000"/>
                  </a:solidFill>
                  <a:latin typeface="Alice"/>
                </a:rPr>
                <a:t>About </a:t>
              </a:r>
              <a:r>
                <a:rPr lang="en-US" sz="1999">
                  <a:solidFill>
                    <a:srgbClr val="000000"/>
                  </a:solidFill>
                  <a:latin typeface="Alice Bold"/>
                </a:rPr>
                <a:t>70% of users</a:t>
              </a:r>
              <a:r>
                <a:rPr lang="en-US" sz="1999">
                  <a:solidFill>
                    <a:srgbClr val="000000"/>
                  </a:solidFill>
                  <a:latin typeface="Alice"/>
                </a:rPr>
                <a:t> opt for the ad-supported version, ensuring natural user adoption and no revenue loss</a:t>
              </a:r>
            </a:p>
          </p:txBody>
        </p:sp>
      </p:grpSp>
      <p:sp>
        <p:nvSpPr>
          <p:cNvPr id="31" name="Freeform 31"/>
          <p:cNvSpPr/>
          <p:nvPr/>
        </p:nvSpPr>
        <p:spPr>
          <a:xfrm>
            <a:off x="14239428" y="8235578"/>
            <a:ext cx="588065" cy="652499"/>
          </a:xfrm>
          <a:custGeom>
            <a:avLst/>
            <a:gdLst/>
            <a:ahLst/>
            <a:cxnLst/>
            <a:rect l="l" t="t" r="r" b="b"/>
            <a:pathLst>
              <a:path w="588065" h="652499">
                <a:moveTo>
                  <a:pt x="0" y="0"/>
                </a:moveTo>
                <a:lnTo>
                  <a:pt x="588065" y="0"/>
                </a:lnTo>
                <a:lnTo>
                  <a:pt x="588065" y="652500"/>
                </a:lnTo>
                <a:lnTo>
                  <a:pt x="0" y="6525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pt-PT"/>
          </a:p>
        </p:txBody>
      </p:sp>
      <p:sp>
        <p:nvSpPr>
          <p:cNvPr id="32" name="TextBox 32"/>
          <p:cNvSpPr txBox="1"/>
          <p:nvPr/>
        </p:nvSpPr>
        <p:spPr>
          <a:xfrm>
            <a:off x="1028700" y="1075604"/>
            <a:ext cx="15227484" cy="542925"/>
          </a:xfrm>
          <a:prstGeom prst="rect">
            <a:avLst/>
          </a:prstGeom>
        </p:spPr>
        <p:txBody>
          <a:bodyPr lIns="0" tIns="0" rIns="0" bIns="0" rtlCol="0" anchor="t">
            <a:spAutoFit/>
          </a:bodyPr>
          <a:lstStyle/>
          <a:p>
            <a:pPr>
              <a:lnSpc>
                <a:spcPts val="4200"/>
              </a:lnSpc>
            </a:pPr>
            <a:r>
              <a:rPr lang="en-US" sz="3500">
                <a:solidFill>
                  <a:srgbClr val="271905"/>
                </a:solidFill>
                <a:latin typeface="Walter Turncoat"/>
              </a:rPr>
              <a:t>Disney Bundle - First Iteration - Logic</a:t>
            </a:r>
          </a:p>
        </p:txBody>
      </p:sp>
      <p:sp>
        <p:nvSpPr>
          <p:cNvPr id="33" name="AutoShape 33"/>
          <p:cNvSpPr/>
          <p:nvPr/>
        </p:nvSpPr>
        <p:spPr>
          <a:xfrm>
            <a:off x="5635321" y="8792650"/>
            <a:ext cx="685843" cy="0"/>
          </a:xfrm>
          <a:prstGeom prst="line">
            <a:avLst/>
          </a:prstGeom>
          <a:ln w="38100" cap="flat">
            <a:solidFill>
              <a:srgbClr val="967D55"/>
            </a:solidFill>
            <a:prstDash val="solid"/>
            <a:headEnd type="none" w="sm" len="sm"/>
            <a:tailEnd type="arrow" w="med" len="sm"/>
          </a:ln>
        </p:spPr>
        <p:txBody>
          <a:bodyPr/>
          <a:lstStyle/>
          <a:p>
            <a:endParaRPr lang="pt-PT"/>
          </a:p>
        </p:txBody>
      </p:sp>
      <p:sp>
        <p:nvSpPr>
          <p:cNvPr id="34" name="TextBox 34"/>
          <p:cNvSpPr txBox="1"/>
          <p:nvPr/>
        </p:nvSpPr>
        <p:spPr>
          <a:xfrm>
            <a:off x="2304231" y="8609453"/>
            <a:ext cx="3129558" cy="375920"/>
          </a:xfrm>
          <a:prstGeom prst="rect">
            <a:avLst/>
          </a:prstGeom>
        </p:spPr>
        <p:txBody>
          <a:bodyPr lIns="0" tIns="0" rIns="0" bIns="0" rtlCol="0" anchor="t">
            <a:spAutoFit/>
          </a:bodyPr>
          <a:lstStyle/>
          <a:p>
            <a:pPr algn="ctr">
              <a:lnSpc>
                <a:spcPts val="2799"/>
              </a:lnSpc>
              <a:spcBef>
                <a:spcPct val="0"/>
              </a:spcBef>
            </a:pPr>
            <a:r>
              <a:rPr lang="en-US" sz="2799">
                <a:solidFill>
                  <a:srgbClr val="271905"/>
                </a:solidFill>
                <a:latin typeface="Alice Bold"/>
              </a:rPr>
              <a:t>Customer retention</a:t>
            </a:r>
          </a:p>
        </p:txBody>
      </p:sp>
      <p:sp>
        <p:nvSpPr>
          <p:cNvPr id="35" name="TextBox 35"/>
          <p:cNvSpPr txBox="1"/>
          <p:nvPr/>
        </p:nvSpPr>
        <p:spPr>
          <a:xfrm>
            <a:off x="6566045" y="8609453"/>
            <a:ext cx="2064245" cy="359073"/>
          </a:xfrm>
          <a:prstGeom prst="rect">
            <a:avLst/>
          </a:prstGeom>
        </p:spPr>
        <p:txBody>
          <a:bodyPr wrap="square" lIns="0" tIns="0" rIns="0" bIns="0" rtlCol="0" anchor="t">
            <a:spAutoFit/>
          </a:bodyPr>
          <a:lstStyle/>
          <a:p>
            <a:pPr algn="ctr">
              <a:lnSpc>
                <a:spcPts val="2799"/>
              </a:lnSpc>
              <a:spcBef>
                <a:spcPct val="0"/>
              </a:spcBef>
            </a:pPr>
            <a:r>
              <a:rPr lang="en-US" sz="2799" dirty="0">
                <a:solidFill>
                  <a:srgbClr val="271905"/>
                </a:solidFill>
                <a:latin typeface="Alice"/>
              </a:rPr>
              <a:t>expectations</a:t>
            </a:r>
          </a:p>
        </p:txBody>
      </p:sp>
      <p:sp>
        <p:nvSpPr>
          <p:cNvPr id="36" name="TextBox 36"/>
          <p:cNvSpPr txBox="1"/>
          <p:nvPr/>
        </p:nvSpPr>
        <p:spPr>
          <a:xfrm>
            <a:off x="9716186" y="8609453"/>
            <a:ext cx="1993474" cy="359073"/>
          </a:xfrm>
          <a:prstGeom prst="rect">
            <a:avLst/>
          </a:prstGeom>
        </p:spPr>
        <p:txBody>
          <a:bodyPr wrap="square" lIns="0" tIns="0" rIns="0" bIns="0" rtlCol="0" anchor="t">
            <a:spAutoFit/>
          </a:bodyPr>
          <a:lstStyle/>
          <a:p>
            <a:pPr algn="ctr">
              <a:lnSpc>
                <a:spcPts val="2799"/>
              </a:lnSpc>
              <a:spcBef>
                <a:spcPct val="0"/>
              </a:spcBef>
            </a:pPr>
            <a:r>
              <a:rPr lang="en-US" sz="2799" dirty="0">
                <a:solidFill>
                  <a:srgbClr val="271905"/>
                </a:solidFill>
                <a:latin typeface="Alice"/>
              </a:rPr>
              <a:t>satisfaction</a:t>
            </a:r>
          </a:p>
        </p:txBody>
      </p:sp>
      <p:sp>
        <p:nvSpPr>
          <p:cNvPr id="37" name="TextBox 37"/>
          <p:cNvSpPr txBox="1"/>
          <p:nvPr/>
        </p:nvSpPr>
        <p:spPr>
          <a:xfrm>
            <a:off x="12945366" y="8609453"/>
            <a:ext cx="1294062" cy="359073"/>
          </a:xfrm>
          <a:prstGeom prst="rect">
            <a:avLst/>
          </a:prstGeom>
        </p:spPr>
        <p:txBody>
          <a:bodyPr wrap="square" lIns="0" tIns="0" rIns="0" bIns="0" rtlCol="0" anchor="t">
            <a:spAutoFit/>
          </a:bodyPr>
          <a:lstStyle/>
          <a:p>
            <a:pPr algn="ctr">
              <a:lnSpc>
                <a:spcPts val="2799"/>
              </a:lnSpc>
              <a:spcBef>
                <a:spcPct val="0"/>
              </a:spcBef>
            </a:pPr>
            <a:r>
              <a:rPr lang="en-US" sz="2799" dirty="0">
                <a:solidFill>
                  <a:srgbClr val="271905"/>
                </a:solidFill>
                <a:latin typeface="Alice Bold"/>
              </a:rPr>
              <a:t>loyalty</a:t>
            </a:r>
          </a:p>
        </p:txBody>
      </p:sp>
      <p:sp>
        <p:nvSpPr>
          <p:cNvPr id="38" name="AutoShape 38"/>
          <p:cNvSpPr/>
          <p:nvPr/>
        </p:nvSpPr>
        <p:spPr>
          <a:xfrm>
            <a:off x="8830317" y="8811700"/>
            <a:ext cx="685843" cy="0"/>
          </a:xfrm>
          <a:prstGeom prst="line">
            <a:avLst/>
          </a:prstGeom>
          <a:ln w="38100" cap="flat">
            <a:solidFill>
              <a:srgbClr val="967D55"/>
            </a:solidFill>
            <a:prstDash val="solid"/>
            <a:headEnd type="none" w="sm" len="sm"/>
            <a:tailEnd type="arrow" w="med" len="sm"/>
          </a:ln>
        </p:spPr>
        <p:txBody>
          <a:bodyPr/>
          <a:lstStyle/>
          <a:p>
            <a:endParaRPr lang="pt-PT"/>
          </a:p>
        </p:txBody>
      </p:sp>
      <p:sp>
        <p:nvSpPr>
          <p:cNvPr id="39" name="AutoShape 39"/>
          <p:cNvSpPr/>
          <p:nvPr/>
        </p:nvSpPr>
        <p:spPr>
          <a:xfrm>
            <a:off x="11909685" y="8792650"/>
            <a:ext cx="685843" cy="0"/>
          </a:xfrm>
          <a:prstGeom prst="line">
            <a:avLst/>
          </a:prstGeom>
          <a:ln w="38100" cap="flat">
            <a:solidFill>
              <a:srgbClr val="967D55"/>
            </a:solidFill>
            <a:prstDash val="solid"/>
            <a:headEnd type="none" w="sm" len="sm"/>
            <a:tailEnd type="arrow" w="med" len="sm"/>
          </a:ln>
        </p:spPr>
        <p:txBody>
          <a:bodyPr/>
          <a:lstStyle/>
          <a:p>
            <a:endParaRPr lang="pt-PT"/>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grpSp>
        <p:nvGrpSpPr>
          <p:cNvPr id="2" name="Group 2"/>
          <p:cNvGrpSpPr/>
          <p:nvPr/>
        </p:nvGrpSpPr>
        <p:grpSpPr>
          <a:xfrm>
            <a:off x="58478" y="9342476"/>
            <a:ext cx="18229522" cy="423545"/>
            <a:chOff x="0" y="0"/>
            <a:chExt cx="24306029" cy="564727"/>
          </a:xfrm>
        </p:grpSpPr>
        <p:sp>
          <p:nvSpPr>
            <p:cNvPr id="3" name="TextBox 3"/>
            <p:cNvSpPr txBox="1"/>
            <p:nvPr/>
          </p:nvSpPr>
          <p:spPr>
            <a:xfrm>
              <a:off x="7702317" y="47625"/>
              <a:ext cx="8823424" cy="517102"/>
            </a:xfrm>
            <a:prstGeom prst="rect">
              <a:avLst/>
            </a:prstGeom>
          </p:spPr>
          <p:txBody>
            <a:bodyPr lIns="0" tIns="0" rIns="0" bIns="0" rtlCol="0" anchor="t">
              <a:spAutoFit/>
            </a:bodyPr>
            <a:lstStyle/>
            <a:p>
              <a:pPr algn="ctr">
                <a:lnSpc>
                  <a:spcPts val="2799"/>
                </a:lnSpc>
              </a:pPr>
              <a:r>
                <a:rPr lang="en-US" sz="2799">
                  <a:solidFill>
                    <a:srgbClr val="271905"/>
                  </a:solidFill>
                  <a:latin typeface="Alice"/>
                </a:rPr>
                <a:t>12</a:t>
              </a:r>
            </a:p>
          </p:txBody>
        </p:sp>
        <p:sp>
          <p:nvSpPr>
            <p:cNvPr id="4" name="AutoShape 4"/>
            <p:cNvSpPr/>
            <p:nvPr/>
          </p:nvSpPr>
          <p:spPr>
            <a:xfrm>
              <a:off x="12962912"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sp>
          <p:nvSpPr>
            <p:cNvPr id="5" name="AutoShape 5"/>
            <p:cNvSpPr/>
            <p:nvPr/>
          </p:nvSpPr>
          <p:spPr>
            <a:xfrm>
              <a:off x="0"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grpSp>
      <p:grpSp>
        <p:nvGrpSpPr>
          <p:cNvPr id="6" name="Group 6"/>
          <p:cNvGrpSpPr/>
          <p:nvPr/>
        </p:nvGrpSpPr>
        <p:grpSpPr>
          <a:xfrm>
            <a:off x="16593978" y="658048"/>
            <a:ext cx="2046866" cy="204686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txBody>
            <a:bodyPr/>
            <a:lstStyle/>
            <a:p>
              <a:endParaRPr lang="pt-PT"/>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492340" y="4060985"/>
            <a:ext cx="3521040" cy="352104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txBody>
            <a:bodyPr/>
            <a:lstStyle/>
            <a:p>
              <a:endParaRPr lang="pt-PT"/>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2" name="AutoShape 12"/>
          <p:cNvSpPr/>
          <p:nvPr/>
        </p:nvSpPr>
        <p:spPr>
          <a:xfrm flipV="1">
            <a:off x="865263" y="2094779"/>
            <a:ext cx="15080777" cy="19050"/>
          </a:xfrm>
          <a:prstGeom prst="line">
            <a:avLst/>
          </a:prstGeom>
          <a:ln w="38100" cap="flat">
            <a:solidFill>
              <a:srgbClr val="967D55"/>
            </a:solidFill>
            <a:prstDash val="solid"/>
            <a:headEnd type="none" w="sm" len="sm"/>
            <a:tailEnd type="none" w="sm" len="sm"/>
          </a:ln>
        </p:spPr>
        <p:txBody>
          <a:bodyPr/>
          <a:lstStyle/>
          <a:p>
            <a:endParaRPr lang="pt-PT"/>
          </a:p>
        </p:txBody>
      </p:sp>
      <p:grpSp>
        <p:nvGrpSpPr>
          <p:cNvPr id="13" name="Group 13"/>
          <p:cNvGrpSpPr/>
          <p:nvPr/>
        </p:nvGrpSpPr>
        <p:grpSpPr>
          <a:xfrm>
            <a:off x="3661501" y="2608206"/>
            <a:ext cx="3544576" cy="1452779"/>
            <a:chOff x="0" y="0"/>
            <a:chExt cx="933551" cy="382625"/>
          </a:xfrm>
        </p:grpSpPr>
        <p:sp>
          <p:nvSpPr>
            <p:cNvPr id="14" name="Freeform 14"/>
            <p:cNvSpPr/>
            <p:nvPr/>
          </p:nvSpPr>
          <p:spPr>
            <a:xfrm>
              <a:off x="0" y="0"/>
              <a:ext cx="933551" cy="382625"/>
            </a:xfrm>
            <a:custGeom>
              <a:avLst/>
              <a:gdLst/>
              <a:ahLst/>
              <a:cxnLst/>
              <a:rect l="l" t="t" r="r" b="b"/>
              <a:pathLst>
                <a:path w="933551" h="382625">
                  <a:moveTo>
                    <a:pt x="111392" y="0"/>
                  </a:moveTo>
                  <a:lnTo>
                    <a:pt x="822159" y="0"/>
                  </a:lnTo>
                  <a:cubicBezTo>
                    <a:pt x="883679" y="0"/>
                    <a:pt x="933551" y="49872"/>
                    <a:pt x="933551" y="111392"/>
                  </a:cubicBezTo>
                  <a:lnTo>
                    <a:pt x="933551" y="271233"/>
                  </a:lnTo>
                  <a:cubicBezTo>
                    <a:pt x="933551" y="332753"/>
                    <a:pt x="883679" y="382625"/>
                    <a:pt x="822159" y="382625"/>
                  </a:cubicBezTo>
                  <a:lnTo>
                    <a:pt x="111392" y="382625"/>
                  </a:lnTo>
                  <a:cubicBezTo>
                    <a:pt x="49872" y="382625"/>
                    <a:pt x="0" y="332753"/>
                    <a:pt x="0" y="271233"/>
                  </a:cubicBezTo>
                  <a:lnTo>
                    <a:pt x="0" y="111392"/>
                  </a:lnTo>
                  <a:cubicBezTo>
                    <a:pt x="0" y="49872"/>
                    <a:pt x="49872" y="0"/>
                    <a:pt x="111392" y="0"/>
                  </a:cubicBezTo>
                  <a:close/>
                </a:path>
              </a:pathLst>
            </a:custGeom>
            <a:solidFill>
              <a:srgbClr val="A19B66"/>
            </a:solidFill>
          </p:spPr>
          <p:txBody>
            <a:bodyPr/>
            <a:lstStyle/>
            <a:p>
              <a:endParaRPr lang="pt-PT"/>
            </a:p>
          </p:txBody>
        </p:sp>
        <p:sp>
          <p:nvSpPr>
            <p:cNvPr id="15" name="TextBox 15"/>
            <p:cNvSpPr txBox="1"/>
            <p:nvPr/>
          </p:nvSpPr>
          <p:spPr>
            <a:xfrm>
              <a:off x="0" y="-57150"/>
              <a:ext cx="933551" cy="439775"/>
            </a:xfrm>
            <a:prstGeom prst="rect">
              <a:avLst/>
            </a:prstGeom>
          </p:spPr>
          <p:txBody>
            <a:bodyPr lIns="50800" tIns="50800" rIns="50800" bIns="50800" rtlCol="0" anchor="ctr"/>
            <a:lstStyle/>
            <a:p>
              <a:pPr algn="ctr">
                <a:lnSpc>
                  <a:spcPts val="4199"/>
                </a:lnSpc>
              </a:pPr>
              <a:r>
                <a:rPr lang="en-US" sz="2999">
                  <a:solidFill>
                    <a:srgbClr val="000000"/>
                  </a:solidFill>
                  <a:latin typeface="Alice"/>
                </a:rPr>
                <a:t>Disney +</a:t>
              </a:r>
            </a:p>
            <a:p>
              <a:pPr algn="ctr">
                <a:lnSpc>
                  <a:spcPts val="3499"/>
                </a:lnSpc>
              </a:pPr>
              <a:r>
                <a:rPr lang="en-US" sz="2499">
                  <a:solidFill>
                    <a:srgbClr val="000000"/>
                  </a:solidFill>
                  <a:latin typeface="Alice"/>
                </a:rPr>
                <a:t>Ad-free |7.99 $ </a:t>
              </a:r>
            </a:p>
          </p:txBody>
        </p:sp>
      </p:grpSp>
      <p:grpSp>
        <p:nvGrpSpPr>
          <p:cNvPr id="16" name="Group 16"/>
          <p:cNvGrpSpPr/>
          <p:nvPr/>
        </p:nvGrpSpPr>
        <p:grpSpPr>
          <a:xfrm>
            <a:off x="3661501" y="4290151"/>
            <a:ext cx="3544576" cy="1452779"/>
            <a:chOff x="0" y="0"/>
            <a:chExt cx="933551" cy="382625"/>
          </a:xfrm>
        </p:grpSpPr>
        <p:sp>
          <p:nvSpPr>
            <p:cNvPr id="17" name="Freeform 17"/>
            <p:cNvSpPr/>
            <p:nvPr/>
          </p:nvSpPr>
          <p:spPr>
            <a:xfrm>
              <a:off x="0" y="0"/>
              <a:ext cx="933551" cy="382625"/>
            </a:xfrm>
            <a:custGeom>
              <a:avLst/>
              <a:gdLst/>
              <a:ahLst/>
              <a:cxnLst/>
              <a:rect l="l" t="t" r="r" b="b"/>
              <a:pathLst>
                <a:path w="933551" h="382625">
                  <a:moveTo>
                    <a:pt x="111392" y="0"/>
                  </a:moveTo>
                  <a:lnTo>
                    <a:pt x="822159" y="0"/>
                  </a:lnTo>
                  <a:cubicBezTo>
                    <a:pt x="883679" y="0"/>
                    <a:pt x="933551" y="49872"/>
                    <a:pt x="933551" y="111392"/>
                  </a:cubicBezTo>
                  <a:lnTo>
                    <a:pt x="933551" y="271233"/>
                  </a:lnTo>
                  <a:cubicBezTo>
                    <a:pt x="933551" y="332753"/>
                    <a:pt x="883679" y="382625"/>
                    <a:pt x="822159" y="382625"/>
                  </a:cubicBezTo>
                  <a:lnTo>
                    <a:pt x="111392" y="382625"/>
                  </a:lnTo>
                  <a:cubicBezTo>
                    <a:pt x="49872" y="382625"/>
                    <a:pt x="0" y="332753"/>
                    <a:pt x="0" y="271233"/>
                  </a:cubicBezTo>
                  <a:lnTo>
                    <a:pt x="0" y="111392"/>
                  </a:lnTo>
                  <a:cubicBezTo>
                    <a:pt x="0" y="49872"/>
                    <a:pt x="49872" y="0"/>
                    <a:pt x="111392" y="0"/>
                  </a:cubicBezTo>
                  <a:close/>
                </a:path>
              </a:pathLst>
            </a:custGeom>
            <a:solidFill>
              <a:srgbClr val="A19B66"/>
            </a:solidFill>
          </p:spPr>
          <p:txBody>
            <a:bodyPr/>
            <a:lstStyle/>
            <a:p>
              <a:endParaRPr lang="pt-PT"/>
            </a:p>
          </p:txBody>
        </p:sp>
        <p:sp>
          <p:nvSpPr>
            <p:cNvPr id="18" name="TextBox 18"/>
            <p:cNvSpPr txBox="1"/>
            <p:nvPr/>
          </p:nvSpPr>
          <p:spPr>
            <a:xfrm>
              <a:off x="0" y="-57150"/>
              <a:ext cx="933551" cy="439775"/>
            </a:xfrm>
            <a:prstGeom prst="rect">
              <a:avLst/>
            </a:prstGeom>
          </p:spPr>
          <p:txBody>
            <a:bodyPr lIns="50800" tIns="50800" rIns="50800" bIns="50800" rtlCol="0" anchor="ctr"/>
            <a:lstStyle/>
            <a:p>
              <a:pPr algn="ctr">
                <a:lnSpc>
                  <a:spcPts val="4199"/>
                </a:lnSpc>
              </a:pPr>
              <a:r>
                <a:rPr lang="en-US" sz="2999">
                  <a:solidFill>
                    <a:srgbClr val="000000"/>
                  </a:solidFill>
                  <a:latin typeface="Alice"/>
                </a:rPr>
                <a:t>ESPN + </a:t>
              </a:r>
            </a:p>
            <a:p>
              <a:pPr algn="ctr">
                <a:lnSpc>
                  <a:spcPts val="3499"/>
                </a:lnSpc>
              </a:pPr>
              <a:r>
                <a:rPr lang="en-US" sz="2499">
                  <a:solidFill>
                    <a:srgbClr val="000000"/>
                  </a:solidFill>
                  <a:latin typeface="Alice"/>
                </a:rPr>
                <a:t>Ad-supported | 6.99 $</a:t>
              </a:r>
            </a:p>
          </p:txBody>
        </p:sp>
      </p:grpSp>
      <p:grpSp>
        <p:nvGrpSpPr>
          <p:cNvPr id="19" name="Group 19"/>
          <p:cNvGrpSpPr/>
          <p:nvPr/>
        </p:nvGrpSpPr>
        <p:grpSpPr>
          <a:xfrm>
            <a:off x="3661501" y="7652909"/>
            <a:ext cx="3544576" cy="1452779"/>
            <a:chOff x="0" y="0"/>
            <a:chExt cx="933551" cy="382625"/>
          </a:xfrm>
        </p:grpSpPr>
        <p:sp>
          <p:nvSpPr>
            <p:cNvPr id="20" name="Freeform 20"/>
            <p:cNvSpPr/>
            <p:nvPr/>
          </p:nvSpPr>
          <p:spPr>
            <a:xfrm>
              <a:off x="0" y="0"/>
              <a:ext cx="933551" cy="382625"/>
            </a:xfrm>
            <a:custGeom>
              <a:avLst/>
              <a:gdLst/>
              <a:ahLst/>
              <a:cxnLst/>
              <a:rect l="l" t="t" r="r" b="b"/>
              <a:pathLst>
                <a:path w="933551" h="382625">
                  <a:moveTo>
                    <a:pt x="111392" y="0"/>
                  </a:moveTo>
                  <a:lnTo>
                    <a:pt x="822159" y="0"/>
                  </a:lnTo>
                  <a:cubicBezTo>
                    <a:pt x="883679" y="0"/>
                    <a:pt x="933551" y="49872"/>
                    <a:pt x="933551" y="111392"/>
                  </a:cubicBezTo>
                  <a:lnTo>
                    <a:pt x="933551" y="271233"/>
                  </a:lnTo>
                  <a:cubicBezTo>
                    <a:pt x="933551" y="332753"/>
                    <a:pt x="883679" y="382625"/>
                    <a:pt x="822159" y="382625"/>
                  </a:cubicBezTo>
                  <a:lnTo>
                    <a:pt x="111392" y="382625"/>
                  </a:lnTo>
                  <a:cubicBezTo>
                    <a:pt x="49872" y="382625"/>
                    <a:pt x="0" y="332753"/>
                    <a:pt x="0" y="271233"/>
                  </a:cubicBezTo>
                  <a:lnTo>
                    <a:pt x="0" y="111392"/>
                  </a:lnTo>
                  <a:cubicBezTo>
                    <a:pt x="0" y="49872"/>
                    <a:pt x="49872" y="0"/>
                    <a:pt x="111392" y="0"/>
                  </a:cubicBezTo>
                  <a:close/>
                </a:path>
              </a:pathLst>
            </a:custGeom>
            <a:solidFill>
              <a:srgbClr val="A19B66"/>
            </a:solidFill>
          </p:spPr>
          <p:txBody>
            <a:bodyPr/>
            <a:lstStyle/>
            <a:p>
              <a:endParaRPr lang="pt-PT"/>
            </a:p>
          </p:txBody>
        </p:sp>
        <p:sp>
          <p:nvSpPr>
            <p:cNvPr id="21" name="TextBox 21"/>
            <p:cNvSpPr txBox="1"/>
            <p:nvPr/>
          </p:nvSpPr>
          <p:spPr>
            <a:xfrm>
              <a:off x="0" y="-57150"/>
              <a:ext cx="933551" cy="439775"/>
            </a:xfrm>
            <a:prstGeom prst="rect">
              <a:avLst/>
            </a:prstGeom>
          </p:spPr>
          <p:txBody>
            <a:bodyPr lIns="50800" tIns="50800" rIns="50800" bIns="50800" rtlCol="0" anchor="ctr"/>
            <a:lstStyle/>
            <a:p>
              <a:pPr algn="ctr">
                <a:lnSpc>
                  <a:spcPts val="4199"/>
                </a:lnSpc>
              </a:pPr>
              <a:r>
                <a:rPr lang="en-US" sz="2999">
                  <a:solidFill>
                    <a:srgbClr val="000000"/>
                  </a:solidFill>
                  <a:latin typeface="Alice"/>
                </a:rPr>
                <a:t>Hulu</a:t>
              </a:r>
            </a:p>
            <a:p>
              <a:pPr algn="ctr">
                <a:lnSpc>
                  <a:spcPts val="3499"/>
                </a:lnSpc>
              </a:pPr>
              <a:r>
                <a:rPr lang="en-US" sz="2499">
                  <a:solidFill>
                    <a:srgbClr val="000000"/>
                  </a:solidFill>
                  <a:latin typeface="Alice"/>
                </a:rPr>
                <a:t>Ad-free | 12.99 $</a:t>
              </a:r>
            </a:p>
          </p:txBody>
        </p:sp>
      </p:grpSp>
      <p:sp>
        <p:nvSpPr>
          <p:cNvPr id="22" name="AutoShape 22"/>
          <p:cNvSpPr/>
          <p:nvPr/>
        </p:nvSpPr>
        <p:spPr>
          <a:xfrm>
            <a:off x="7206077" y="3334596"/>
            <a:ext cx="2890347" cy="603309"/>
          </a:xfrm>
          <a:prstGeom prst="line">
            <a:avLst/>
          </a:prstGeom>
          <a:ln w="38100" cap="flat">
            <a:solidFill>
              <a:srgbClr val="967D55"/>
            </a:solidFill>
            <a:prstDash val="solid"/>
            <a:headEnd type="none" w="sm" len="sm"/>
            <a:tailEnd type="none" w="sm" len="sm"/>
          </a:ln>
        </p:spPr>
        <p:txBody>
          <a:bodyPr/>
          <a:lstStyle/>
          <a:p>
            <a:endParaRPr lang="pt-PT"/>
          </a:p>
        </p:txBody>
      </p:sp>
      <p:sp>
        <p:nvSpPr>
          <p:cNvPr id="23" name="AutoShape 23"/>
          <p:cNvSpPr/>
          <p:nvPr/>
        </p:nvSpPr>
        <p:spPr>
          <a:xfrm flipV="1">
            <a:off x="7206077" y="3937905"/>
            <a:ext cx="2890347" cy="1078636"/>
          </a:xfrm>
          <a:prstGeom prst="line">
            <a:avLst/>
          </a:prstGeom>
          <a:ln w="38100" cap="flat">
            <a:solidFill>
              <a:srgbClr val="967D55"/>
            </a:solidFill>
            <a:prstDash val="solid"/>
            <a:headEnd type="none" w="sm" len="sm"/>
            <a:tailEnd type="none" w="sm" len="sm"/>
          </a:ln>
        </p:spPr>
        <p:txBody>
          <a:bodyPr/>
          <a:lstStyle/>
          <a:p>
            <a:endParaRPr lang="pt-PT"/>
          </a:p>
        </p:txBody>
      </p:sp>
      <p:sp>
        <p:nvSpPr>
          <p:cNvPr id="24" name="AutoShape 24"/>
          <p:cNvSpPr/>
          <p:nvPr/>
        </p:nvSpPr>
        <p:spPr>
          <a:xfrm flipV="1">
            <a:off x="7206077" y="3937905"/>
            <a:ext cx="2890347" cy="2760015"/>
          </a:xfrm>
          <a:prstGeom prst="line">
            <a:avLst/>
          </a:prstGeom>
          <a:ln w="38100" cap="flat">
            <a:solidFill>
              <a:srgbClr val="967D55"/>
            </a:solidFill>
            <a:prstDash val="solid"/>
            <a:headEnd type="none" w="sm" len="sm"/>
            <a:tailEnd type="none" w="sm" len="sm"/>
          </a:ln>
        </p:spPr>
        <p:txBody>
          <a:bodyPr/>
          <a:lstStyle/>
          <a:p>
            <a:endParaRPr lang="pt-PT"/>
          </a:p>
        </p:txBody>
      </p:sp>
      <p:sp>
        <p:nvSpPr>
          <p:cNvPr id="25" name="Freeform 25"/>
          <p:cNvSpPr/>
          <p:nvPr/>
        </p:nvSpPr>
        <p:spPr>
          <a:xfrm>
            <a:off x="10096424" y="2309901"/>
            <a:ext cx="4999626" cy="3256006"/>
          </a:xfrm>
          <a:custGeom>
            <a:avLst/>
            <a:gdLst/>
            <a:ahLst/>
            <a:cxnLst/>
            <a:rect l="l" t="t" r="r" b="b"/>
            <a:pathLst>
              <a:path w="4999626" h="3256006">
                <a:moveTo>
                  <a:pt x="0" y="0"/>
                </a:moveTo>
                <a:lnTo>
                  <a:pt x="4999626" y="0"/>
                </a:lnTo>
                <a:lnTo>
                  <a:pt x="4999626" y="3256007"/>
                </a:lnTo>
                <a:lnTo>
                  <a:pt x="0" y="3256007"/>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dash"/>
            <a:miter/>
          </a:ln>
        </p:spPr>
        <p:txBody>
          <a:bodyPr/>
          <a:lstStyle/>
          <a:p>
            <a:endParaRPr lang="pt-PT"/>
          </a:p>
        </p:txBody>
      </p:sp>
      <p:sp>
        <p:nvSpPr>
          <p:cNvPr id="26" name="TextBox 26"/>
          <p:cNvSpPr txBox="1"/>
          <p:nvPr/>
        </p:nvSpPr>
        <p:spPr>
          <a:xfrm>
            <a:off x="1028700" y="1056554"/>
            <a:ext cx="15227484" cy="542925"/>
          </a:xfrm>
          <a:prstGeom prst="rect">
            <a:avLst/>
          </a:prstGeom>
        </p:spPr>
        <p:txBody>
          <a:bodyPr lIns="0" tIns="0" rIns="0" bIns="0" rtlCol="0" anchor="t">
            <a:spAutoFit/>
          </a:bodyPr>
          <a:lstStyle/>
          <a:p>
            <a:pPr>
              <a:lnSpc>
                <a:spcPts val="4200"/>
              </a:lnSpc>
            </a:pPr>
            <a:r>
              <a:rPr lang="en-US" sz="3500">
                <a:solidFill>
                  <a:srgbClr val="271905"/>
                </a:solidFill>
                <a:latin typeface="Walter Turncoat"/>
              </a:rPr>
              <a:t>Disney Bundle - Second Iteration</a:t>
            </a:r>
          </a:p>
        </p:txBody>
      </p:sp>
      <p:sp>
        <p:nvSpPr>
          <p:cNvPr id="27" name="TextBox 27"/>
          <p:cNvSpPr txBox="1"/>
          <p:nvPr/>
        </p:nvSpPr>
        <p:spPr>
          <a:xfrm>
            <a:off x="10394962" y="3328194"/>
            <a:ext cx="4402550" cy="1322706"/>
          </a:xfrm>
          <a:prstGeom prst="rect">
            <a:avLst/>
          </a:prstGeom>
        </p:spPr>
        <p:txBody>
          <a:bodyPr lIns="0" tIns="0" rIns="0" bIns="0" rtlCol="0" anchor="t">
            <a:spAutoFit/>
          </a:bodyPr>
          <a:lstStyle/>
          <a:p>
            <a:pPr algn="ctr">
              <a:lnSpc>
                <a:spcPts val="5319"/>
              </a:lnSpc>
            </a:pPr>
            <a:r>
              <a:rPr lang="en-US" sz="3799">
                <a:solidFill>
                  <a:srgbClr val="271905"/>
                </a:solidFill>
                <a:latin typeface="Alice"/>
              </a:rPr>
              <a:t>Disney Bundle</a:t>
            </a:r>
          </a:p>
          <a:p>
            <a:pPr algn="ctr">
              <a:lnSpc>
                <a:spcPts val="5319"/>
              </a:lnSpc>
              <a:spcBef>
                <a:spcPct val="0"/>
              </a:spcBef>
            </a:pPr>
            <a:r>
              <a:rPr lang="en-US" sz="3799">
                <a:solidFill>
                  <a:srgbClr val="271905"/>
                </a:solidFill>
                <a:latin typeface="Alice"/>
              </a:rPr>
              <a:t>13.99 $ (- 37%)</a:t>
            </a:r>
          </a:p>
        </p:txBody>
      </p:sp>
      <p:grpSp>
        <p:nvGrpSpPr>
          <p:cNvPr id="28" name="Group 28"/>
          <p:cNvGrpSpPr/>
          <p:nvPr/>
        </p:nvGrpSpPr>
        <p:grpSpPr>
          <a:xfrm>
            <a:off x="3661501" y="5971530"/>
            <a:ext cx="3544576" cy="1452779"/>
            <a:chOff x="0" y="0"/>
            <a:chExt cx="933551" cy="382625"/>
          </a:xfrm>
        </p:grpSpPr>
        <p:sp>
          <p:nvSpPr>
            <p:cNvPr id="29" name="Freeform 29"/>
            <p:cNvSpPr/>
            <p:nvPr/>
          </p:nvSpPr>
          <p:spPr>
            <a:xfrm>
              <a:off x="0" y="0"/>
              <a:ext cx="933551" cy="382625"/>
            </a:xfrm>
            <a:custGeom>
              <a:avLst/>
              <a:gdLst/>
              <a:ahLst/>
              <a:cxnLst/>
              <a:rect l="l" t="t" r="r" b="b"/>
              <a:pathLst>
                <a:path w="933551" h="382625">
                  <a:moveTo>
                    <a:pt x="111392" y="0"/>
                  </a:moveTo>
                  <a:lnTo>
                    <a:pt x="822159" y="0"/>
                  </a:lnTo>
                  <a:cubicBezTo>
                    <a:pt x="883679" y="0"/>
                    <a:pt x="933551" y="49872"/>
                    <a:pt x="933551" y="111392"/>
                  </a:cubicBezTo>
                  <a:lnTo>
                    <a:pt x="933551" y="271233"/>
                  </a:lnTo>
                  <a:cubicBezTo>
                    <a:pt x="933551" y="332753"/>
                    <a:pt x="883679" y="382625"/>
                    <a:pt x="822159" y="382625"/>
                  </a:cubicBezTo>
                  <a:lnTo>
                    <a:pt x="111392" y="382625"/>
                  </a:lnTo>
                  <a:cubicBezTo>
                    <a:pt x="49872" y="382625"/>
                    <a:pt x="0" y="332753"/>
                    <a:pt x="0" y="271233"/>
                  </a:cubicBezTo>
                  <a:lnTo>
                    <a:pt x="0" y="111392"/>
                  </a:lnTo>
                  <a:cubicBezTo>
                    <a:pt x="0" y="49872"/>
                    <a:pt x="49872" y="0"/>
                    <a:pt x="111392" y="0"/>
                  </a:cubicBezTo>
                  <a:close/>
                </a:path>
              </a:pathLst>
            </a:custGeom>
            <a:solidFill>
              <a:srgbClr val="A19B66"/>
            </a:solidFill>
          </p:spPr>
          <p:txBody>
            <a:bodyPr/>
            <a:lstStyle/>
            <a:p>
              <a:endParaRPr lang="pt-PT"/>
            </a:p>
          </p:txBody>
        </p:sp>
        <p:sp>
          <p:nvSpPr>
            <p:cNvPr id="30" name="TextBox 30"/>
            <p:cNvSpPr txBox="1"/>
            <p:nvPr/>
          </p:nvSpPr>
          <p:spPr>
            <a:xfrm>
              <a:off x="0" y="-57150"/>
              <a:ext cx="933551" cy="439775"/>
            </a:xfrm>
            <a:prstGeom prst="rect">
              <a:avLst/>
            </a:prstGeom>
          </p:spPr>
          <p:txBody>
            <a:bodyPr lIns="50800" tIns="50800" rIns="50800" bIns="50800" rtlCol="0" anchor="ctr"/>
            <a:lstStyle/>
            <a:p>
              <a:pPr algn="ctr">
                <a:lnSpc>
                  <a:spcPts val="4199"/>
                </a:lnSpc>
              </a:pPr>
              <a:r>
                <a:rPr lang="en-US" sz="2999">
                  <a:solidFill>
                    <a:srgbClr val="000000"/>
                  </a:solidFill>
                  <a:latin typeface="Alice"/>
                </a:rPr>
                <a:t>Hulu</a:t>
              </a:r>
            </a:p>
            <a:p>
              <a:pPr algn="ctr">
                <a:lnSpc>
                  <a:spcPts val="3499"/>
                </a:lnSpc>
              </a:pPr>
              <a:r>
                <a:rPr lang="en-US" sz="2499">
                  <a:solidFill>
                    <a:srgbClr val="000000"/>
                  </a:solidFill>
                  <a:latin typeface="Alice"/>
                </a:rPr>
                <a:t>Ad-supported| 6.99 $</a:t>
              </a:r>
            </a:p>
          </p:txBody>
        </p:sp>
      </p:grpSp>
      <p:sp>
        <p:nvSpPr>
          <p:cNvPr id="31" name="Freeform 31"/>
          <p:cNvSpPr/>
          <p:nvPr/>
        </p:nvSpPr>
        <p:spPr>
          <a:xfrm>
            <a:off x="10096424" y="5849682"/>
            <a:ext cx="4999626" cy="3256006"/>
          </a:xfrm>
          <a:custGeom>
            <a:avLst/>
            <a:gdLst/>
            <a:ahLst/>
            <a:cxnLst/>
            <a:rect l="l" t="t" r="r" b="b"/>
            <a:pathLst>
              <a:path w="4999626" h="3256006">
                <a:moveTo>
                  <a:pt x="0" y="0"/>
                </a:moveTo>
                <a:lnTo>
                  <a:pt x="4999626" y="0"/>
                </a:lnTo>
                <a:lnTo>
                  <a:pt x="4999626" y="3256006"/>
                </a:lnTo>
                <a:lnTo>
                  <a:pt x="0" y="325600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dash"/>
            <a:miter/>
          </a:ln>
        </p:spPr>
        <p:txBody>
          <a:bodyPr/>
          <a:lstStyle/>
          <a:p>
            <a:endParaRPr lang="pt-PT"/>
          </a:p>
        </p:txBody>
      </p:sp>
      <p:sp>
        <p:nvSpPr>
          <p:cNvPr id="32" name="AutoShape 32"/>
          <p:cNvSpPr/>
          <p:nvPr/>
        </p:nvSpPr>
        <p:spPr>
          <a:xfrm>
            <a:off x="7181980" y="3315947"/>
            <a:ext cx="2914444" cy="4161737"/>
          </a:xfrm>
          <a:prstGeom prst="line">
            <a:avLst/>
          </a:prstGeom>
          <a:ln w="38100" cap="flat">
            <a:solidFill>
              <a:srgbClr val="DDBC8A"/>
            </a:solidFill>
            <a:prstDash val="solid"/>
            <a:headEnd type="none" w="sm" len="sm"/>
            <a:tailEnd type="none" w="sm" len="sm"/>
          </a:ln>
        </p:spPr>
        <p:txBody>
          <a:bodyPr/>
          <a:lstStyle/>
          <a:p>
            <a:endParaRPr lang="pt-PT"/>
          </a:p>
        </p:txBody>
      </p:sp>
      <p:sp>
        <p:nvSpPr>
          <p:cNvPr id="33" name="AutoShape 33"/>
          <p:cNvSpPr/>
          <p:nvPr/>
        </p:nvSpPr>
        <p:spPr>
          <a:xfrm>
            <a:off x="7206077" y="5016540"/>
            <a:ext cx="2890347" cy="2461145"/>
          </a:xfrm>
          <a:prstGeom prst="line">
            <a:avLst/>
          </a:prstGeom>
          <a:ln w="38100" cap="flat">
            <a:solidFill>
              <a:srgbClr val="DDBC8A"/>
            </a:solidFill>
            <a:prstDash val="solid"/>
            <a:headEnd type="none" w="sm" len="sm"/>
            <a:tailEnd type="none" w="sm" len="sm"/>
          </a:ln>
        </p:spPr>
        <p:txBody>
          <a:bodyPr/>
          <a:lstStyle/>
          <a:p>
            <a:endParaRPr lang="pt-PT"/>
          </a:p>
        </p:txBody>
      </p:sp>
      <p:sp>
        <p:nvSpPr>
          <p:cNvPr id="34" name="AutoShape 34"/>
          <p:cNvSpPr/>
          <p:nvPr/>
        </p:nvSpPr>
        <p:spPr>
          <a:xfrm flipV="1">
            <a:off x="7219233" y="7477685"/>
            <a:ext cx="2877191" cy="887836"/>
          </a:xfrm>
          <a:prstGeom prst="line">
            <a:avLst/>
          </a:prstGeom>
          <a:ln w="38100" cap="flat">
            <a:solidFill>
              <a:srgbClr val="DDBC8A"/>
            </a:solidFill>
            <a:prstDash val="solid"/>
            <a:headEnd type="none" w="sm" len="sm"/>
            <a:tailEnd type="none" w="sm" len="sm"/>
          </a:ln>
        </p:spPr>
        <p:txBody>
          <a:bodyPr/>
          <a:lstStyle/>
          <a:p>
            <a:endParaRPr lang="pt-PT"/>
          </a:p>
        </p:txBody>
      </p:sp>
      <p:sp>
        <p:nvSpPr>
          <p:cNvPr id="35" name="TextBox 35"/>
          <p:cNvSpPr txBox="1"/>
          <p:nvPr/>
        </p:nvSpPr>
        <p:spPr>
          <a:xfrm>
            <a:off x="10394962" y="6877809"/>
            <a:ext cx="4402550" cy="1322706"/>
          </a:xfrm>
          <a:prstGeom prst="rect">
            <a:avLst/>
          </a:prstGeom>
        </p:spPr>
        <p:txBody>
          <a:bodyPr lIns="0" tIns="0" rIns="0" bIns="0" rtlCol="0" anchor="t">
            <a:spAutoFit/>
          </a:bodyPr>
          <a:lstStyle/>
          <a:p>
            <a:pPr algn="ctr">
              <a:lnSpc>
                <a:spcPts val="5319"/>
              </a:lnSpc>
            </a:pPr>
            <a:r>
              <a:rPr lang="en-US" sz="3799">
                <a:solidFill>
                  <a:srgbClr val="271905"/>
                </a:solidFill>
                <a:latin typeface="Alice"/>
              </a:rPr>
              <a:t>Disney Bundle</a:t>
            </a:r>
          </a:p>
          <a:p>
            <a:pPr algn="ctr">
              <a:lnSpc>
                <a:spcPts val="5319"/>
              </a:lnSpc>
              <a:spcBef>
                <a:spcPct val="0"/>
              </a:spcBef>
            </a:pPr>
            <a:r>
              <a:rPr lang="en-US" sz="3799">
                <a:solidFill>
                  <a:srgbClr val="271905"/>
                </a:solidFill>
                <a:latin typeface="Alice"/>
              </a:rPr>
              <a:t>19.99 $ (- 29%)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grpSp>
        <p:nvGrpSpPr>
          <p:cNvPr id="2" name="Group 2"/>
          <p:cNvGrpSpPr/>
          <p:nvPr/>
        </p:nvGrpSpPr>
        <p:grpSpPr>
          <a:xfrm>
            <a:off x="58478" y="9342476"/>
            <a:ext cx="18229522" cy="423545"/>
            <a:chOff x="0" y="0"/>
            <a:chExt cx="24306029" cy="564727"/>
          </a:xfrm>
        </p:grpSpPr>
        <p:sp>
          <p:nvSpPr>
            <p:cNvPr id="3" name="TextBox 3"/>
            <p:cNvSpPr txBox="1"/>
            <p:nvPr/>
          </p:nvSpPr>
          <p:spPr>
            <a:xfrm>
              <a:off x="7702317" y="47625"/>
              <a:ext cx="8823424" cy="517102"/>
            </a:xfrm>
            <a:prstGeom prst="rect">
              <a:avLst/>
            </a:prstGeom>
          </p:spPr>
          <p:txBody>
            <a:bodyPr lIns="0" tIns="0" rIns="0" bIns="0" rtlCol="0" anchor="t">
              <a:spAutoFit/>
            </a:bodyPr>
            <a:lstStyle/>
            <a:p>
              <a:pPr algn="ctr">
                <a:lnSpc>
                  <a:spcPts val="2799"/>
                </a:lnSpc>
              </a:pPr>
              <a:r>
                <a:rPr lang="en-US" sz="2799">
                  <a:solidFill>
                    <a:srgbClr val="271905"/>
                  </a:solidFill>
                  <a:latin typeface="Alice"/>
                </a:rPr>
                <a:t>13</a:t>
              </a:r>
            </a:p>
          </p:txBody>
        </p:sp>
        <p:sp>
          <p:nvSpPr>
            <p:cNvPr id="4" name="AutoShape 4"/>
            <p:cNvSpPr/>
            <p:nvPr/>
          </p:nvSpPr>
          <p:spPr>
            <a:xfrm>
              <a:off x="12962912"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sp>
          <p:nvSpPr>
            <p:cNvPr id="5" name="AutoShape 5"/>
            <p:cNvSpPr/>
            <p:nvPr/>
          </p:nvSpPr>
          <p:spPr>
            <a:xfrm>
              <a:off x="0"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grpSp>
      <p:grpSp>
        <p:nvGrpSpPr>
          <p:cNvPr id="6" name="Group 6"/>
          <p:cNvGrpSpPr/>
          <p:nvPr/>
        </p:nvGrpSpPr>
        <p:grpSpPr>
          <a:xfrm>
            <a:off x="16593978" y="658048"/>
            <a:ext cx="2046866" cy="204686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txBody>
            <a:bodyPr/>
            <a:lstStyle/>
            <a:p>
              <a:endParaRPr lang="pt-PT"/>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492340" y="4060985"/>
            <a:ext cx="3521040" cy="352104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txBody>
            <a:bodyPr/>
            <a:lstStyle/>
            <a:p>
              <a:endParaRPr lang="pt-PT"/>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2" name="AutoShape 12"/>
          <p:cNvSpPr/>
          <p:nvPr/>
        </p:nvSpPr>
        <p:spPr>
          <a:xfrm flipV="1">
            <a:off x="865263" y="2094779"/>
            <a:ext cx="15080777" cy="19050"/>
          </a:xfrm>
          <a:prstGeom prst="line">
            <a:avLst/>
          </a:prstGeom>
          <a:ln w="38100" cap="flat">
            <a:solidFill>
              <a:srgbClr val="967D55"/>
            </a:solidFill>
            <a:prstDash val="solid"/>
            <a:headEnd type="none" w="sm" len="sm"/>
            <a:tailEnd type="none" w="sm" len="sm"/>
          </a:ln>
        </p:spPr>
        <p:txBody>
          <a:bodyPr/>
          <a:lstStyle/>
          <a:p>
            <a:endParaRPr lang="pt-PT"/>
          </a:p>
        </p:txBody>
      </p:sp>
      <p:grpSp>
        <p:nvGrpSpPr>
          <p:cNvPr id="13" name="Group 13"/>
          <p:cNvGrpSpPr/>
          <p:nvPr/>
        </p:nvGrpSpPr>
        <p:grpSpPr>
          <a:xfrm>
            <a:off x="3661501" y="2608206"/>
            <a:ext cx="3544576" cy="1452779"/>
            <a:chOff x="0" y="0"/>
            <a:chExt cx="933551" cy="382625"/>
          </a:xfrm>
        </p:grpSpPr>
        <p:sp>
          <p:nvSpPr>
            <p:cNvPr id="14" name="Freeform 14"/>
            <p:cNvSpPr/>
            <p:nvPr/>
          </p:nvSpPr>
          <p:spPr>
            <a:xfrm>
              <a:off x="0" y="0"/>
              <a:ext cx="933551" cy="382625"/>
            </a:xfrm>
            <a:custGeom>
              <a:avLst/>
              <a:gdLst/>
              <a:ahLst/>
              <a:cxnLst/>
              <a:rect l="l" t="t" r="r" b="b"/>
              <a:pathLst>
                <a:path w="933551" h="382625">
                  <a:moveTo>
                    <a:pt x="111392" y="0"/>
                  </a:moveTo>
                  <a:lnTo>
                    <a:pt x="822159" y="0"/>
                  </a:lnTo>
                  <a:cubicBezTo>
                    <a:pt x="883679" y="0"/>
                    <a:pt x="933551" y="49872"/>
                    <a:pt x="933551" y="111392"/>
                  </a:cubicBezTo>
                  <a:lnTo>
                    <a:pt x="933551" y="271233"/>
                  </a:lnTo>
                  <a:cubicBezTo>
                    <a:pt x="933551" y="332753"/>
                    <a:pt x="883679" y="382625"/>
                    <a:pt x="822159" y="382625"/>
                  </a:cubicBezTo>
                  <a:lnTo>
                    <a:pt x="111392" y="382625"/>
                  </a:lnTo>
                  <a:cubicBezTo>
                    <a:pt x="49872" y="382625"/>
                    <a:pt x="0" y="332753"/>
                    <a:pt x="0" y="271233"/>
                  </a:cubicBezTo>
                  <a:lnTo>
                    <a:pt x="0" y="111392"/>
                  </a:lnTo>
                  <a:cubicBezTo>
                    <a:pt x="0" y="49872"/>
                    <a:pt x="49872" y="0"/>
                    <a:pt x="111392" y="0"/>
                  </a:cubicBezTo>
                  <a:close/>
                </a:path>
              </a:pathLst>
            </a:custGeom>
            <a:solidFill>
              <a:srgbClr val="A19B66"/>
            </a:solidFill>
          </p:spPr>
          <p:txBody>
            <a:bodyPr/>
            <a:lstStyle/>
            <a:p>
              <a:endParaRPr lang="pt-PT"/>
            </a:p>
          </p:txBody>
        </p:sp>
        <p:sp>
          <p:nvSpPr>
            <p:cNvPr id="15" name="TextBox 15"/>
            <p:cNvSpPr txBox="1"/>
            <p:nvPr/>
          </p:nvSpPr>
          <p:spPr>
            <a:xfrm>
              <a:off x="0" y="-57150"/>
              <a:ext cx="933551" cy="439775"/>
            </a:xfrm>
            <a:prstGeom prst="rect">
              <a:avLst/>
            </a:prstGeom>
          </p:spPr>
          <p:txBody>
            <a:bodyPr lIns="50800" tIns="50800" rIns="50800" bIns="50800" rtlCol="0" anchor="ctr"/>
            <a:lstStyle/>
            <a:p>
              <a:pPr algn="ctr">
                <a:lnSpc>
                  <a:spcPts val="4199"/>
                </a:lnSpc>
              </a:pPr>
              <a:r>
                <a:rPr lang="en-US" sz="2999">
                  <a:solidFill>
                    <a:srgbClr val="000000"/>
                  </a:solidFill>
                  <a:latin typeface="Alice"/>
                </a:rPr>
                <a:t>Disney +</a:t>
              </a:r>
            </a:p>
            <a:p>
              <a:pPr algn="ctr">
                <a:lnSpc>
                  <a:spcPts val="3499"/>
                </a:lnSpc>
              </a:pPr>
              <a:r>
                <a:rPr lang="en-US" sz="2499">
                  <a:solidFill>
                    <a:srgbClr val="000000"/>
                  </a:solidFill>
                  <a:latin typeface="Alice"/>
                </a:rPr>
                <a:t>Ad-free |7.99 $ </a:t>
              </a:r>
            </a:p>
          </p:txBody>
        </p:sp>
      </p:grpSp>
      <p:grpSp>
        <p:nvGrpSpPr>
          <p:cNvPr id="16" name="Group 16"/>
          <p:cNvGrpSpPr/>
          <p:nvPr/>
        </p:nvGrpSpPr>
        <p:grpSpPr>
          <a:xfrm>
            <a:off x="3661501" y="4290151"/>
            <a:ext cx="3544576" cy="1452779"/>
            <a:chOff x="0" y="0"/>
            <a:chExt cx="933551" cy="382625"/>
          </a:xfrm>
        </p:grpSpPr>
        <p:sp>
          <p:nvSpPr>
            <p:cNvPr id="17" name="Freeform 17"/>
            <p:cNvSpPr/>
            <p:nvPr/>
          </p:nvSpPr>
          <p:spPr>
            <a:xfrm>
              <a:off x="0" y="0"/>
              <a:ext cx="933551" cy="382625"/>
            </a:xfrm>
            <a:custGeom>
              <a:avLst/>
              <a:gdLst/>
              <a:ahLst/>
              <a:cxnLst/>
              <a:rect l="l" t="t" r="r" b="b"/>
              <a:pathLst>
                <a:path w="933551" h="382625">
                  <a:moveTo>
                    <a:pt x="111392" y="0"/>
                  </a:moveTo>
                  <a:lnTo>
                    <a:pt x="822159" y="0"/>
                  </a:lnTo>
                  <a:cubicBezTo>
                    <a:pt x="883679" y="0"/>
                    <a:pt x="933551" y="49872"/>
                    <a:pt x="933551" y="111392"/>
                  </a:cubicBezTo>
                  <a:lnTo>
                    <a:pt x="933551" y="271233"/>
                  </a:lnTo>
                  <a:cubicBezTo>
                    <a:pt x="933551" y="332753"/>
                    <a:pt x="883679" y="382625"/>
                    <a:pt x="822159" y="382625"/>
                  </a:cubicBezTo>
                  <a:lnTo>
                    <a:pt x="111392" y="382625"/>
                  </a:lnTo>
                  <a:cubicBezTo>
                    <a:pt x="49872" y="382625"/>
                    <a:pt x="0" y="332753"/>
                    <a:pt x="0" y="271233"/>
                  </a:cubicBezTo>
                  <a:lnTo>
                    <a:pt x="0" y="111392"/>
                  </a:lnTo>
                  <a:cubicBezTo>
                    <a:pt x="0" y="49872"/>
                    <a:pt x="49872" y="0"/>
                    <a:pt x="111392" y="0"/>
                  </a:cubicBezTo>
                  <a:close/>
                </a:path>
              </a:pathLst>
            </a:custGeom>
            <a:solidFill>
              <a:srgbClr val="A19B66"/>
            </a:solidFill>
          </p:spPr>
          <p:txBody>
            <a:bodyPr/>
            <a:lstStyle/>
            <a:p>
              <a:endParaRPr lang="pt-PT"/>
            </a:p>
          </p:txBody>
        </p:sp>
        <p:sp>
          <p:nvSpPr>
            <p:cNvPr id="18" name="TextBox 18"/>
            <p:cNvSpPr txBox="1"/>
            <p:nvPr/>
          </p:nvSpPr>
          <p:spPr>
            <a:xfrm>
              <a:off x="0" y="-57150"/>
              <a:ext cx="933551" cy="439775"/>
            </a:xfrm>
            <a:prstGeom prst="rect">
              <a:avLst/>
            </a:prstGeom>
          </p:spPr>
          <p:txBody>
            <a:bodyPr lIns="50800" tIns="50800" rIns="50800" bIns="50800" rtlCol="0" anchor="ctr"/>
            <a:lstStyle/>
            <a:p>
              <a:pPr algn="ctr">
                <a:lnSpc>
                  <a:spcPts val="4199"/>
                </a:lnSpc>
              </a:pPr>
              <a:r>
                <a:rPr lang="en-US" sz="2999">
                  <a:solidFill>
                    <a:srgbClr val="000000"/>
                  </a:solidFill>
                  <a:latin typeface="Alice"/>
                </a:rPr>
                <a:t>ESPN + </a:t>
              </a:r>
            </a:p>
            <a:p>
              <a:pPr algn="ctr">
                <a:lnSpc>
                  <a:spcPts val="3499"/>
                </a:lnSpc>
              </a:pPr>
              <a:r>
                <a:rPr lang="en-US" sz="2499">
                  <a:solidFill>
                    <a:srgbClr val="000000"/>
                  </a:solidFill>
                  <a:latin typeface="Alice"/>
                </a:rPr>
                <a:t>Ad-supported | 6.99 $</a:t>
              </a:r>
            </a:p>
          </p:txBody>
        </p:sp>
      </p:grpSp>
      <p:grpSp>
        <p:nvGrpSpPr>
          <p:cNvPr id="19" name="Group 19"/>
          <p:cNvGrpSpPr/>
          <p:nvPr/>
        </p:nvGrpSpPr>
        <p:grpSpPr>
          <a:xfrm>
            <a:off x="3661501" y="7652909"/>
            <a:ext cx="3544576" cy="1452779"/>
            <a:chOff x="0" y="0"/>
            <a:chExt cx="933551" cy="382625"/>
          </a:xfrm>
        </p:grpSpPr>
        <p:sp>
          <p:nvSpPr>
            <p:cNvPr id="20" name="Freeform 20"/>
            <p:cNvSpPr/>
            <p:nvPr/>
          </p:nvSpPr>
          <p:spPr>
            <a:xfrm>
              <a:off x="0" y="0"/>
              <a:ext cx="933551" cy="382625"/>
            </a:xfrm>
            <a:custGeom>
              <a:avLst/>
              <a:gdLst/>
              <a:ahLst/>
              <a:cxnLst/>
              <a:rect l="l" t="t" r="r" b="b"/>
              <a:pathLst>
                <a:path w="933551" h="382625">
                  <a:moveTo>
                    <a:pt x="111392" y="0"/>
                  </a:moveTo>
                  <a:lnTo>
                    <a:pt x="822159" y="0"/>
                  </a:lnTo>
                  <a:cubicBezTo>
                    <a:pt x="883679" y="0"/>
                    <a:pt x="933551" y="49872"/>
                    <a:pt x="933551" y="111392"/>
                  </a:cubicBezTo>
                  <a:lnTo>
                    <a:pt x="933551" y="271233"/>
                  </a:lnTo>
                  <a:cubicBezTo>
                    <a:pt x="933551" y="332753"/>
                    <a:pt x="883679" y="382625"/>
                    <a:pt x="822159" y="382625"/>
                  </a:cubicBezTo>
                  <a:lnTo>
                    <a:pt x="111392" y="382625"/>
                  </a:lnTo>
                  <a:cubicBezTo>
                    <a:pt x="49872" y="382625"/>
                    <a:pt x="0" y="332753"/>
                    <a:pt x="0" y="271233"/>
                  </a:cubicBezTo>
                  <a:lnTo>
                    <a:pt x="0" y="111392"/>
                  </a:lnTo>
                  <a:cubicBezTo>
                    <a:pt x="0" y="49872"/>
                    <a:pt x="49872" y="0"/>
                    <a:pt x="111392" y="0"/>
                  </a:cubicBezTo>
                  <a:close/>
                </a:path>
              </a:pathLst>
            </a:custGeom>
            <a:solidFill>
              <a:srgbClr val="A19B66"/>
            </a:solidFill>
          </p:spPr>
          <p:txBody>
            <a:bodyPr/>
            <a:lstStyle/>
            <a:p>
              <a:endParaRPr lang="pt-PT"/>
            </a:p>
          </p:txBody>
        </p:sp>
        <p:sp>
          <p:nvSpPr>
            <p:cNvPr id="21" name="TextBox 21"/>
            <p:cNvSpPr txBox="1"/>
            <p:nvPr/>
          </p:nvSpPr>
          <p:spPr>
            <a:xfrm>
              <a:off x="0" y="-57150"/>
              <a:ext cx="933551" cy="439775"/>
            </a:xfrm>
            <a:prstGeom prst="rect">
              <a:avLst/>
            </a:prstGeom>
          </p:spPr>
          <p:txBody>
            <a:bodyPr lIns="50800" tIns="50800" rIns="50800" bIns="50800" rtlCol="0" anchor="ctr"/>
            <a:lstStyle/>
            <a:p>
              <a:pPr algn="ctr">
                <a:lnSpc>
                  <a:spcPts val="4199"/>
                </a:lnSpc>
              </a:pPr>
              <a:r>
                <a:rPr lang="en-US" sz="2999">
                  <a:solidFill>
                    <a:srgbClr val="000000"/>
                  </a:solidFill>
                  <a:latin typeface="Alice"/>
                </a:rPr>
                <a:t>Hulu</a:t>
              </a:r>
            </a:p>
            <a:p>
              <a:pPr algn="ctr">
                <a:lnSpc>
                  <a:spcPts val="3499"/>
                </a:lnSpc>
              </a:pPr>
              <a:r>
                <a:rPr lang="en-US" sz="2499">
                  <a:solidFill>
                    <a:srgbClr val="000000"/>
                  </a:solidFill>
                  <a:latin typeface="Alice"/>
                </a:rPr>
                <a:t>Ad-free | 12.99 $</a:t>
              </a:r>
            </a:p>
          </p:txBody>
        </p:sp>
      </p:grpSp>
      <p:sp>
        <p:nvSpPr>
          <p:cNvPr id="22" name="TextBox 22"/>
          <p:cNvSpPr txBox="1"/>
          <p:nvPr/>
        </p:nvSpPr>
        <p:spPr>
          <a:xfrm>
            <a:off x="1028700" y="1056554"/>
            <a:ext cx="15227484" cy="542925"/>
          </a:xfrm>
          <a:prstGeom prst="rect">
            <a:avLst/>
          </a:prstGeom>
        </p:spPr>
        <p:txBody>
          <a:bodyPr lIns="0" tIns="0" rIns="0" bIns="0" rtlCol="0" anchor="t">
            <a:spAutoFit/>
          </a:bodyPr>
          <a:lstStyle/>
          <a:p>
            <a:pPr>
              <a:lnSpc>
                <a:spcPts val="4200"/>
              </a:lnSpc>
            </a:pPr>
            <a:r>
              <a:rPr lang="en-US" sz="3500">
                <a:solidFill>
                  <a:srgbClr val="271905"/>
                </a:solidFill>
                <a:latin typeface="Walter Turncoat"/>
              </a:rPr>
              <a:t>Disney Bundle - Second Iteration - Logic </a:t>
            </a:r>
          </a:p>
        </p:txBody>
      </p:sp>
      <p:grpSp>
        <p:nvGrpSpPr>
          <p:cNvPr id="23" name="Group 23"/>
          <p:cNvGrpSpPr/>
          <p:nvPr/>
        </p:nvGrpSpPr>
        <p:grpSpPr>
          <a:xfrm>
            <a:off x="3661501" y="5971530"/>
            <a:ext cx="3544576" cy="1452779"/>
            <a:chOff x="0" y="0"/>
            <a:chExt cx="933551" cy="382625"/>
          </a:xfrm>
        </p:grpSpPr>
        <p:sp>
          <p:nvSpPr>
            <p:cNvPr id="24" name="Freeform 24"/>
            <p:cNvSpPr/>
            <p:nvPr/>
          </p:nvSpPr>
          <p:spPr>
            <a:xfrm>
              <a:off x="0" y="0"/>
              <a:ext cx="933551" cy="382625"/>
            </a:xfrm>
            <a:custGeom>
              <a:avLst/>
              <a:gdLst/>
              <a:ahLst/>
              <a:cxnLst/>
              <a:rect l="l" t="t" r="r" b="b"/>
              <a:pathLst>
                <a:path w="933551" h="382625">
                  <a:moveTo>
                    <a:pt x="111392" y="0"/>
                  </a:moveTo>
                  <a:lnTo>
                    <a:pt x="822159" y="0"/>
                  </a:lnTo>
                  <a:cubicBezTo>
                    <a:pt x="883679" y="0"/>
                    <a:pt x="933551" y="49872"/>
                    <a:pt x="933551" y="111392"/>
                  </a:cubicBezTo>
                  <a:lnTo>
                    <a:pt x="933551" y="271233"/>
                  </a:lnTo>
                  <a:cubicBezTo>
                    <a:pt x="933551" y="332753"/>
                    <a:pt x="883679" y="382625"/>
                    <a:pt x="822159" y="382625"/>
                  </a:cubicBezTo>
                  <a:lnTo>
                    <a:pt x="111392" y="382625"/>
                  </a:lnTo>
                  <a:cubicBezTo>
                    <a:pt x="49872" y="382625"/>
                    <a:pt x="0" y="332753"/>
                    <a:pt x="0" y="271233"/>
                  </a:cubicBezTo>
                  <a:lnTo>
                    <a:pt x="0" y="111392"/>
                  </a:lnTo>
                  <a:cubicBezTo>
                    <a:pt x="0" y="49872"/>
                    <a:pt x="49872" y="0"/>
                    <a:pt x="111392" y="0"/>
                  </a:cubicBezTo>
                  <a:close/>
                </a:path>
              </a:pathLst>
            </a:custGeom>
            <a:solidFill>
              <a:srgbClr val="A19B66"/>
            </a:solidFill>
          </p:spPr>
          <p:txBody>
            <a:bodyPr/>
            <a:lstStyle/>
            <a:p>
              <a:endParaRPr lang="pt-PT"/>
            </a:p>
          </p:txBody>
        </p:sp>
        <p:sp>
          <p:nvSpPr>
            <p:cNvPr id="25" name="TextBox 25"/>
            <p:cNvSpPr txBox="1"/>
            <p:nvPr/>
          </p:nvSpPr>
          <p:spPr>
            <a:xfrm>
              <a:off x="0" y="-57150"/>
              <a:ext cx="933551" cy="439775"/>
            </a:xfrm>
            <a:prstGeom prst="rect">
              <a:avLst/>
            </a:prstGeom>
          </p:spPr>
          <p:txBody>
            <a:bodyPr lIns="50800" tIns="50800" rIns="50800" bIns="50800" rtlCol="0" anchor="ctr"/>
            <a:lstStyle/>
            <a:p>
              <a:pPr algn="ctr">
                <a:lnSpc>
                  <a:spcPts val="4199"/>
                </a:lnSpc>
              </a:pPr>
              <a:r>
                <a:rPr lang="en-US" sz="2999">
                  <a:solidFill>
                    <a:srgbClr val="000000"/>
                  </a:solidFill>
                  <a:latin typeface="Alice"/>
                </a:rPr>
                <a:t>Hulu</a:t>
              </a:r>
            </a:p>
            <a:p>
              <a:pPr algn="ctr">
                <a:lnSpc>
                  <a:spcPts val="3499"/>
                </a:lnSpc>
              </a:pPr>
              <a:r>
                <a:rPr lang="en-US" sz="2499">
                  <a:solidFill>
                    <a:srgbClr val="000000"/>
                  </a:solidFill>
                  <a:latin typeface="Alice"/>
                </a:rPr>
                <a:t>Ad-supported | 6.99 $</a:t>
              </a:r>
            </a:p>
          </p:txBody>
        </p:sp>
      </p:grpSp>
      <p:grpSp>
        <p:nvGrpSpPr>
          <p:cNvPr id="26" name="Group 26"/>
          <p:cNvGrpSpPr/>
          <p:nvPr/>
        </p:nvGrpSpPr>
        <p:grpSpPr>
          <a:xfrm>
            <a:off x="7572476" y="2608206"/>
            <a:ext cx="8373564" cy="3134724"/>
            <a:chOff x="0" y="0"/>
            <a:chExt cx="2205383" cy="825606"/>
          </a:xfrm>
        </p:grpSpPr>
        <p:sp>
          <p:nvSpPr>
            <p:cNvPr id="27" name="Freeform 27"/>
            <p:cNvSpPr/>
            <p:nvPr/>
          </p:nvSpPr>
          <p:spPr>
            <a:xfrm>
              <a:off x="0" y="0"/>
              <a:ext cx="2205383" cy="825606"/>
            </a:xfrm>
            <a:custGeom>
              <a:avLst/>
              <a:gdLst/>
              <a:ahLst/>
              <a:cxnLst/>
              <a:rect l="l" t="t" r="r" b="b"/>
              <a:pathLst>
                <a:path w="2205383" h="825606">
                  <a:moveTo>
                    <a:pt x="47153" y="0"/>
                  </a:moveTo>
                  <a:lnTo>
                    <a:pt x="2158230" y="0"/>
                  </a:lnTo>
                  <a:cubicBezTo>
                    <a:pt x="2170736" y="0"/>
                    <a:pt x="2182729" y="4968"/>
                    <a:pt x="2191572" y="13811"/>
                  </a:cubicBezTo>
                  <a:cubicBezTo>
                    <a:pt x="2200415" y="22654"/>
                    <a:pt x="2205383" y="34647"/>
                    <a:pt x="2205383" y="47153"/>
                  </a:cubicBezTo>
                  <a:lnTo>
                    <a:pt x="2205383" y="778453"/>
                  </a:lnTo>
                  <a:cubicBezTo>
                    <a:pt x="2205383" y="790959"/>
                    <a:pt x="2200415" y="802953"/>
                    <a:pt x="2191572" y="811796"/>
                  </a:cubicBezTo>
                  <a:cubicBezTo>
                    <a:pt x="2182729" y="820638"/>
                    <a:pt x="2170736" y="825606"/>
                    <a:pt x="2158230" y="825606"/>
                  </a:cubicBezTo>
                  <a:lnTo>
                    <a:pt x="47153" y="825606"/>
                  </a:lnTo>
                  <a:cubicBezTo>
                    <a:pt x="34647" y="825606"/>
                    <a:pt x="22654" y="820638"/>
                    <a:pt x="13811" y="811796"/>
                  </a:cubicBezTo>
                  <a:cubicBezTo>
                    <a:pt x="4968" y="802953"/>
                    <a:pt x="0" y="790959"/>
                    <a:pt x="0" y="778453"/>
                  </a:cubicBezTo>
                  <a:lnTo>
                    <a:pt x="0" y="47153"/>
                  </a:lnTo>
                  <a:cubicBezTo>
                    <a:pt x="0" y="34647"/>
                    <a:pt x="4968" y="22654"/>
                    <a:pt x="13811" y="13811"/>
                  </a:cubicBezTo>
                  <a:cubicBezTo>
                    <a:pt x="22654" y="4968"/>
                    <a:pt x="34647" y="0"/>
                    <a:pt x="47153" y="0"/>
                  </a:cubicBezTo>
                  <a:close/>
                </a:path>
              </a:pathLst>
            </a:custGeom>
            <a:solidFill>
              <a:srgbClr val="DDBC8A"/>
            </a:solidFill>
          </p:spPr>
          <p:txBody>
            <a:bodyPr/>
            <a:lstStyle/>
            <a:p>
              <a:endParaRPr lang="pt-PT"/>
            </a:p>
          </p:txBody>
        </p:sp>
        <p:sp>
          <p:nvSpPr>
            <p:cNvPr id="28" name="TextBox 28"/>
            <p:cNvSpPr txBox="1"/>
            <p:nvPr/>
          </p:nvSpPr>
          <p:spPr>
            <a:xfrm>
              <a:off x="0" y="-38100"/>
              <a:ext cx="2205383" cy="863706"/>
            </a:xfrm>
            <a:prstGeom prst="rect">
              <a:avLst/>
            </a:prstGeom>
          </p:spPr>
          <p:txBody>
            <a:bodyPr lIns="50800" tIns="50800" rIns="50800" bIns="50800" rtlCol="0" anchor="ctr"/>
            <a:lstStyle/>
            <a:p>
              <a:pPr>
                <a:lnSpc>
                  <a:spcPts val="2799"/>
                </a:lnSpc>
              </a:pPr>
              <a:r>
                <a:rPr lang="en-US" sz="1999">
                  <a:solidFill>
                    <a:srgbClr val="000000"/>
                  </a:solidFill>
                  <a:latin typeface="Alice"/>
                </a:rPr>
                <a:t>       By increasing the prices by just $3 ( $1 on Disney+ and $2 on</a:t>
              </a:r>
            </a:p>
            <a:p>
              <a:pPr>
                <a:lnSpc>
                  <a:spcPts val="2799"/>
                </a:lnSpc>
              </a:pPr>
              <a:r>
                <a:rPr lang="en-US" sz="1999">
                  <a:solidFill>
                    <a:srgbClr val="000000"/>
                  </a:solidFill>
                  <a:latin typeface="Alice"/>
                </a:rPr>
                <a:t>       ESPN+), the Disney Bundle achieved:</a:t>
              </a:r>
            </a:p>
            <a:p>
              <a:pPr marL="863598" lvl="2" indent="-287866">
                <a:lnSpc>
                  <a:spcPts val="2799"/>
                </a:lnSpc>
                <a:buFont typeface="Arial"/>
                <a:buChar char="⚬"/>
              </a:pPr>
              <a:r>
                <a:rPr lang="en-US" sz="1999">
                  <a:solidFill>
                    <a:srgbClr val="000000"/>
                  </a:solidFill>
                  <a:latin typeface="Alice"/>
                </a:rPr>
                <a:t>Increased internal company revenue.</a:t>
              </a:r>
            </a:p>
            <a:p>
              <a:pPr marL="863598" lvl="2" indent="-287866">
                <a:lnSpc>
                  <a:spcPts val="2799"/>
                </a:lnSpc>
                <a:buFont typeface="Arial"/>
                <a:buChar char="⚬"/>
              </a:pPr>
              <a:r>
                <a:rPr lang="en-US" sz="1999">
                  <a:solidFill>
                    <a:srgbClr val="000000"/>
                  </a:solidFill>
                  <a:latin typeface="Alice"/>
                </a:rPr>
                <a:t>Continued to offer a package priced approximately </a:t>
              </a:r>
              <a:r>
                <a:rPr lang="en-US" sz="1999">
                  <a:solidFill>
                    <a:srgbClr val="000000"/>
                  </a:solidFill>
                  <a:latin typeface="Alice Bold"/>
                </a:rPr>
                <a:t>30% lower</a:t>
              </a:r>
              <a:r>
                <a:rPr lang="en-US" sz="1999">
                  <a:solidFill>
                    <a:srgbClr val="000000"/>
                  </a:solidFill>
                  <a:latin typeface="Alice"/>
                </a:rPr>
                <a:t> than the sum of its constituents, even with just a $1 price increase.</a:t>
              </a:r>
            </a:p>
            <a:p>
              <a:pPr marL="863598" lvl="2" indent="-287866">
                <a:lnSpc>
                  <a:spcPts val="2799"/>
                </a:lnSpc>
                <a:buFont typeface="Arial"/>
                <a:buChar char="⚬"/>
              </a:pPr>
              <a:r>
                <a:rPr lang="en-US" sz="1999">
                  <a:solidFill>
                    <a:srgbClr val="000000"/>
                  </a:solidFill>
                  <a:latin typeface="Alice"/>
                </a:rPr>
                <a:t>Continued to provide products </a:t>
              </a:r>
              <a:r>
                <a:rPr lang="en-US" sz="1999">
                  <a:solidFill>
                    <a:srgbClr val="000000"/>
                  </a:solidFill>
                  <a:latin typeface="Alice Bold"/>
                </a:rPr>
                <a:t>for all age groups</a:t>
              </a:r>
              <a:r>
                <a:rPr lang="en-US" sz="1999">
                  <a:solidFill>
                    <a:srgbClr val="000000"/>
                  </a:solidFill>
                  <a:latin typeface="Alice"/>
                </a:rPr>
                <a:t>.</a:t>
              </a:r>
            </a:p>
          </p:txBody>
        </p:sp>
      </p:grpSp>
      <p:grpSp>
        <p:nvGrpSpPr>
          <p:cNvPr id="29" name="Group 29"/>
          <p:cNvGrpSpPr/>
          <p:nvPr/>
        </p:nvGrpSpPr>
        <p:grpSpPr>
          <a:xfrm>
            <a:off x="7582001" y="5971530"/>
            <a:ext cx="8364039" cy="1452779"/>
            <a:chOff x="0" y="0"/>
            <a:chExt cx="2202874" cy="382625"/>
          </a:xfrm>
        </p:grpSpPr>
        <p:sp>
          <p:nvSpPr>
            <p:cNvPr id="30" name="Freeform 30"/>
            <p:cNvSpPr/>
            <p:nvPr/>
          </p:nvSpPr>
          <p:spPr>
            <a:xfrm>
              <a:off x="0" y="0"/>
              <a:ext cx="2202874" cy="382625"/>
            </a:xfrm>
            <a:custGeom>
              <a:avLst/>
              <a:gdLst/>
              <a:ahLst/>
              <a:cxnLst/>
              <a:rect l="l" t="t" r="r" b="b"/>
              <a:pathLst>
                <a:path w="2202874" h="382625">
                  <a:moveTo>
                    <a:pt x="47207" y="0"/>
                  </a:moveTo>
                  <a:lnTo>
                    <a:pt x="2155668" y="0"/>
                  </a:lnTo>
                  <a:cubicBezTo>
                    <a:pt x="2168188" y="0"/>
                    <a:pt x="2180195" y="4974"/>
                    <a:pt x="2189048" y="13826"/>
                  </a:cubicBezTo>
                  <a:cubicBezTo>
                    <a:pt x="2197901" y="22679"/>
                    <a:pt x="2202874" y="34687"/>
                    <a:pt x="2202874" y="47207"/>
                  </a:cubicBezTo>
                  <a:lnTo>
                    <a:pt x="2202874" y="335418"/>
                  </a:lnTo>
                  <a:cubicBezTo>
                    <a:pt x="2202874" y="361490"/>
                    <a:pt x="2181739" y="382625"/>
                    <a:pt x="2155668" y="382625"/>
                  </a:cubicBezTo>
                  <a:lnTo>
                    <a:pt x="47207" y="382625"/>
                  </a:lnTo>
                  <a:cubicBezTo>
                    <a:pt x="21135" y="382625"/>
                    <a:pt x="0" y="361490"/>
                    <a:pt x="0" y="335418"/>
                  </a:cubicBezTo>
                  <a:lnTo>
                    <a:pt x="0" y="47207"/>
                  </a:lnTo>
                  <a:cubicBezTo>
                    <a:pt x="0" y="21135"/>
                    <a:pt x="21135" y="0"/>
                    <a:pt x="47207" y="0"/>
                  </a:cubicBezTo>
                  <a:close/>
                </a:path>
              </a:pathLst>
            </a:custGeom>
            <a:solidFill>
              <a:srgbClr val="DDBC8A"/>
            </a:solidFill>
          </p:spPr>
          <p:txBody>
            <a:bodyPr/>
            <a:lstStyle/>
            <a:p>
              <a:endParaRPr lang="pt-PT"/>
            </a:p>
          </p:txBody>
        </p:sp>
        <p:sp>
          <p:nvSpPr>
            <p:cNvPr id="31" name="TextBox 31"/>
            <p:cNvSpPr txBox="1"/>
            <p:nvPr/>
          </p:nvSpPr>
          <p:spPr>
            <a:xfrm>
              <a:off x="0" y="-38100"/>
              <a:ext cx="2202874" cy="420725"/>
            </a:xfrm>
            <a:prstGeom prst="rect">
              <a:avLst/>
            </a:prstGeom>
          </p:spPr>
          <p:txBody>
            <a:bodyPr lIns="50800" tIns="50800" rIns="50800" bIns="50800" rtlCol="0" anchor="ctr"/>
            <a:lstStyle/>
            <a:p>
              <a:pPr marL="431799" lvl="1" indent="-215899">
                <a:lnSpc>
                  <a:spcPts val="2799"/>
                </a:lnSpc>
                <a:buFont typeface="Arial"/>
                <a:buChar char="•"/>
              </a:pPr>
              <a:r>
                <a:rPr lang="en-US" sz="1999">
                  <a:solidFill>
                    <a:srgbClr val="000000"/>
                  </a:solidFill>
                  <a:latin typeface="Alice"/>
                </a:rPr>
                <a:t>Served </a:t>
              </a:r>
              <a:r>
                <a:rPr lang="en-US" sz="1999">
                  <a:solidFill>
                    <a:srgbClr val="000000"/>
                  </a:solidFill>
                  <a:latin typeface="Alice Bold"/>
                </a:rPr>
                <a:t>70%</a:t>
              </a:r>
              <a:r>
                <a:rPr lang="en-US" sz="1999">
                  <a:solidFill>
                    <a:srgbClr val="000000"/>
                  </a:solidFill>
                  <a:latin typeface="Alice"/>
                </a:rPr>
                <a:t> of Hulu users who consume the ad-supported service, </a:t>
              </a:r>
              <a:r>
                <a:rPr lang="en-US" sz="1999">
                  <a:solidFill>
                    <a:srgbClr val="000000"/>
                  </a:solidFill>
                  <a:latin typeface="Alice Bold"/>
                </a:rPr>
                <a:t>without needing to raise the price.</a:t>
              </a:r>
            </a:p>
          </p:txBody>
        </p:sp>
      </p:grpSp>
      <p:grpSp>
        <p:nvGrpSpPr>
          <p:cNvPr id="32" name="Group 32"/>
          <p:cNvGrpSpPr/>
          <p:nvPr/>
        </p:nvGrpSpPr>
        <p:grpSpPr>
          <a:xfrm>
            <a:off x="7582001" y="7582025"/>
            <a:ext cx="8364039" cy="1523663"/>
            <a:chOff x="0" y="0"/>
            <a:chExt cx="2202874" cy="401294"/>
          </a:xfrm>
        </p:grpSpPr>
        <p:sp>
          <p:nvSpPr>
            <p:cNvPr id="33" name="Freeform 33"/>
            <p:cNvSpPr/>
            <p:nvPr/>
          </p:nvSpPr>
          <p:spPr>
            <a:xfrm>
              <a:off x="0" y="0"/>
              <a:ext cx="2202874" cy="401294"/>
            </a:xfrm>
            <a:custGeom>
              <a:avLst/>
              <a:gdLst/>
              <a:ahLst/>
              <a:cxnLst/>
              <a:rect l="l" t="t" r="r" b="b"/>
              <a:pathLst>
                <a:path w="2202874" h="401294">
                  <a:moveTo>
                    <a:pt x="47207" y="0"/>
                  </a:moveTo>
                  <a:lnTo>
                    <a:pt x="2155668" y="0"/>
                  </a:lnTo>
                  <a:cubicBezTo>
                    <a:pt x="2168188" y="0"/>
                    <a:pt x="2180195" y="4974"/>
                    <a:pt x="2189048" y="13826"/>
                  </a:cubicBezTo>
                  <a:cubicBezTo>
                    <a:pt x="2197901" y="22679"/>
                    <a:pt x="2202874" y="34687"/>
                    <a:pt x="2202874" y="47207"/>
                  </a:cubicBezTo>
                  <a:lnTo>
                    <a:pt x="2202874" y="354087"/>
                  </a:lnTo>
                  <a:cubicBezTo>
                    <a:pt x="2202874" y="380159"/>
                    <a:pt x="2181739" y="401294"/>
                    <a:pt x="2155668" y="401294"/>
                  </a:cubicBezTo>
                  <a:lnTo>
                    <a:pt x="47207" y="401294"/>
                  </a:lnTo>
                  <a:cubicBezTo>
                    <a:pt x="21135" y="401294"/>
                    <a:pt x="0" y="380159"/>
                    <a:pt x="0" y="354087"/>
                  </a:cubicBezTo>
                  <a:lnTo>
                    <a:pt x="0" y="47207"/>
                  </a:lnTo>
                  <a:cubicBezTo>
                    <a:pt x="0" y="21135"/>
                    <a:pt x="21135" y="0"/>
                    <a:pt x="47207" y="0"/>
                  </a:cubicBezTo>
                  <a:close/>
                </a:path>
              </a:pathLst>
            </a:custGeom>
            <a:solidFill>
              <a:srgbClr val="DDBC8A"/>
            </a:solidFill>
          </p:spPr>
          <p:txBody>
            <a:bodyPr/>
            <a:lstStyle/>
            <a:p>
              <a:endParaRPr lang="pt-PT"/>
            </a:p>
          </p:txBody>
        </p:sp>
        <p:sp>
          <p:nvSpPr>
            <p:cNvPr id="34" name="TextBox 34"/>
            <p:cNvSpPr txBox="1"/>
            <p:nvPr/>
          </p:nvSpPr>
          <p:spPr>
            <a:xfrm>
              <a:off x="0" y="-38100"/>
              <a:ext cx="2202874" cy="439394"/>
            </a:xfrm>
            <a:prstGeom prst="rect">
              <a:avLst/>
            </a:prstGeom>
          </p:spPr>
          <p:txBody>
            <a:bodyPr lIns="50800" tIns="50800" rIns="50800" bIns="50800" rtlCol="0" anchor="ctr"/>
            <a:lstStyle/>
            <a:p>
              <a:pPr marL="431799" lvl="1" indent="-215899">
                <a:lnSpc>
                  <a:spcPts val="2799"/>
                </a:lnSpc>
                <a:buFont typeface="Arial"/>
                <a:buChar char="•"/>
              </a:pPr>
              <a:r>
                <a:rPr lang="en-US" sz="1999">
                  <a:solidFill>
                    <a:srgbClr val="000000"/>
                  </a:solidFill>
                  <a:latin typeface="Alice"/>
                </a:rPr>
                <a:t>Served the remaining </a:t>
              </a:r>
              <a:r>
                <a:rPr lang="en-US" sz="1999">
                  <a:solidFill>
                    <a:srgbClr val="000000"/>
                  </a:solidFill>
                  <a:latin typeface="Alice Bold"/>
                </a:rPr>
                <a:t>30%</a:t>
              </a:r>
              <a:r>
                <a:rPr lang="en-US" sz="1999">
                  <a:solidFill>
                    <a:srgbClr val="000000"/>
                  </a:solidFill>
                  <a:latin typeface="Alice"/>
                </a:rPr>
                <a:t> of Hulu users who consume the ad-free service </a:t>
              </a:r>
              <a:r>
                <a:rPr lang="en-US" sz="1999">
                  <a:solidFill>
                    <a:srgbClr val="000000"/>
                  </a:solidFill>
                  <a:latin typeface="Alice Bold"/>
                </a:rPr>
                <a:t>with the same $6 increment</a:t>
              </a:r>
              <a:r>
                <a:rPr lang="en-US" sz="1999">
                  <a:solidFill>
                    <a:srgbClr val="000000"/>
                  </a:solidFill>
                  <a:latin typeface="Alice"/>
                </a:rPr>
                <a:t> in price:</a:t>
              </a:r>
            </a:p>
            <a:p>
              <a:pPr marL="863598" lvl="2" indent="-287866">
                <a:lnSpc>
                  <a:spcPts val="2799"/>
                </a:lnSpc>
                <a:buFont typeface="Arial"/>
                <a:buChar char="⚬"/>
              </a:pPr>
              <a:r>
                <a:rPr lang="en-US" sz="1999">
                  <a:solidFill>
                    <a:srgbClr val="000000"/>
                  </a:solidFill>
                  <a:latin typeface="Alice"/>
                </a:rPr>
                <a:t>Hulu: $6.99 -&gt; $12.99 and Disney Bundle: $13.99 -&gt; $19.99</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grpSp>
        <p:nvGrpSpPr>
          <p:cNvPr id="2" name="Group 2"/>
          <p:cNvGrpSpPr/>
          <p:nvPr/>
        </p:nvGrpSpPr>
        <p:grpSpPr>
          <a:xfrm>
            <a:off x="16593978" y="658048"/>
            <a:ext cx="2046866" cy="2046866"/>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txBody>
            <a:bodyPr/>
            <a:lstStyle/>
            <a:p>
              <a:endParaRPr lang="pt-PT"/>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2492340" y="4219596"/>
            <a:ext cx="3521040" cy="352104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txBody>
            <a:bodyPr/>
            <a:lstStyle/>
            <a:p>
              <a:endParaRPr lang="pt-PT"/>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697320" y="2704914"/>
            <a:ext cx="3388048" cy="6233085"/>
            <a:chOff x="0" y="0"/>
            <a:chExt cx="3133810" cy="5765356"/>
          </a:xfrm>
        </p:grpSpPr>
        <p:sp>
          <p:nvSpPr>
            <p:cNvPr id="9" name="Freeform 9"/>
            <p:cNvSpPr/>
            <p:nvPr/>
          </p:nvSpPr>
          <p:spPr>
            <a:xfrm>
              <a:off x="0" y="0"/>
              <a:ext cx="3133810" cy="5765357"/>
            </a:xfrm>
            <a:custGeom>
              <a:avLst/>
              <a:gdLst/>
              <a:ahLst/>
              <a:cxnLst/>
              <a:rect l="l" t="t" r="r" b="b"/>
              <a:pathLst>
                <a:path w="3133810" h="5765357">
                  <a:moveTo>
                    <a:pt x="3009350" y="5765356"/>
                  </a:moveTo>
                  <a:lnTo>
                    <a:pt x="124460" y="5765356"/>
                  </a:lnTo>
                  <a:cubicBezTo>
                    <a:pt x="55880" y="5765356"/>
                    <a:pt x="0" y="5709476"/>
                    <a:pt x="0" y="5640896"/>
                  </a:cubicBezTo>
                  <a:lnTo>
                    <a:pt x="0" y="124460"/>
                  </a:lnTo>
                  <a:cubicBezTo>
                    <a:pt x="0" y="55880"/>
                    <a:pt x="55880" y="0"/>
                    <a:pt x="124460" y="0"/>
                  </a:cubicBezTo>
                  <a:lnTo>
                    <a:pt x="3009350" y="0"/>
                  </a:lnTo>
                  <a:cubicBezTo>
                    <a:pt x="3077930" y="0"/>
                    <a:pt x="3133810" y="55880"/>
                    <a:pt x="3133810" y="124460"/>
                  </a:cubicBezTo>
                  <a:lnTo>
                    <a:pt x="3133810" y="5640896"/>
                  </a:lnTo>
                  <a:cubicBezTo>
                    <a:pt x="3133810" y="5709476"/>
                    <a:pt x="3077930" y="5765357"/>
                    <a:pt x="3009350" y="5765357"/>
                  </a:cubicBezTo>
                  <a:close/>
                </a:path>
              </a:pathLst>
            </a:custGeom>
            <a:solidFill>
              <a:srgbClr val="DDBC8A"/>
            </a:solidFill>
          </p:spPr>
          <p:txBody>
            <a:bodyPr/>
            <a:lstStyle/>
            <a:p>
              <a:endParaRPr lang="pt-PT"/>
            </a:p>
          </p:txBody>
        </p:sp>
      </p:grpSp>
      <p:sp>
        <p:nvSpPr>
          <p:cNvPr id="10" name="TextBox 10"/>
          <p:cNvSpPr txBox="1"/>
          <p:nvPr/>
        </p:nvSpPr>
        <p:spPr>
          <a:xfrm>
            <a:off x="2030517" y="2846130"/>
            <a:ext cx="2657633" cy="459740"/>
          </a:xfrm>
          <a:prstGeom prst="rect">
            <a:avLst/>
          </a:prstGeom>
        </p:spPr>
        <p:txBody>
          <a:bodyPr lIns="0" tIns="0" rIns="0" bIns="0" rtlCol="0" anchor="t">
            <a:spAutoFit/>
          </a:bodyPr>
          <a:lstStyle/>
          <a:p>
            <a:pPr marL="0" lvl="0" indent="0" algn="l">
              <a:lnSpc>
                <a:spcPts val="3639"/>
              </a:lnSpc>
              <a:spcBef>
                <a:spcPct val="0"/>
              </a:spcBef>
            </a:pPr>
            <a:r>
              <a:rPr lang="en-US" sz="2799">
                <a:solidFill>
                  <a:srgbClr val="271905"/>
                </a:solidFill>
                <a:latin typeface="Walter Turncoat"/>
              </a:rPr>
              <a:t>Greater Reach</a:t>
            </a:r>
          </a:p>
        </p:txBody>
      </p:sp>
      <p:sp>
        <p:nvSpPr>
          <p:cNvPr id="11" name="TextBox 11"/>
          <p:cNvSpPr txBox="1"/>
          <p:nvPr/>
        </p:nvSpPr>
        <p:spPr>
          <a:xfrm>
            <a:off x="2065166" y="3599258"/>
            <a:ext cx="2657633" cy="4909185"/>
          </a:xfrm>
          <a:prstGeom prst="rect">
            <a:avLst/>
          </a:prstGeom>
        </p:spPr>
        <p:txBody>
          <a:bodyPr lIns="0" tIns="0" rIns="0" bIns="0" rtlCol="0" anchor="t">
            <a:spAutoFit/>
          </a:bodyPr>
          <a:lstStyle/>
          <a:p>
            <a:pPr marL="0" lvl="0" indent="0" algn="l">
              <a:lnSpc>
                <a:spcPts val="3599"/>
              </a:lnSpc>
              <a:spcBef>
                <a:spcPct val="0"/>
              </a:spcBef>
            </a:pPr>
            <a:r>
              <a:rPr lang="en-US" sz="2399">
                <a:solidFill>
                  <a:srgbClr val="271905"/>
                </a:solidFill>
                <a:latin typeface="Alice"/>
              </a:rPr>
              <a:t>An ad-supported subscription with a lower price could attract more subscribers, especially those concerned about budget and accustomed to ads on streaming services.</a:t>
            </a:r>
          </a:p>
        </p:txBody>
      </p:sp>
      <p:grpSp>
        <p:nvGrpSpPr>
          <p:cNvPr id="12" name="Group 12"/>
          <p:cNvGrpSpPr/>
          <p:nvPr/>
        </p:nvGrpSpPr>
        <p:grpSpPr>
          <a:xfrm>
            <a:off x="5532424" y="2704914"/>
            <a:ext cx="3388048" cy="6233085"/>
            <a:chOff x="0" y="0"/>
            <a:chExt cx="3133810" cy="5765356"/>
          </a:xfrm>
        </p:grpSpPr>
        <p:sp>
          <p:nvSpPr>
            <p:cNvPr id="13" name="Freeform 13"/>
            <p:cNvSpPr/>
            <p:nvPr/>
          </p:nvSpPr>
          <p:spPr>
            <a:xfrm>
              <a:off x="0" y="0"/>
              <a:ext cx="3133810" cy="5765357"/>
            </a:xfrm>
            <a:custGeom>
              <a:avLst/>
              <a:gdLst/>
              <a:ahLst/>
              <a:cxnLst/>
              <a:rect l="l" t="t" r="r" b="b"/>
              <a:pathLst>
                <a:path w="3133810" h="5765357">
                  <a:moveTo>
                    <a:pt x="3009350" y="5765356"/>
                  </a:moveTo>
                  <a:lnTo>
                    <a:pt x="124460" y="5765356"/>
                  </a:lnTo>
                  <a:cubicBezTo>
                    <a:pt x="55880" y="5765356"/>
                    <a:pt x="0" y="5709476"/>
                    <a:pt x="0" y="5640896"/>
                  </a:cubicBezTo>
                  <a:lnTo>
                    <a:pt x="0" y="124460"/>
                  </a:lnTo>
                  <a:cubicBezTo>
                    <a:pt x="0" y="55880"/>
                    <a:pt x="55880" y="0"/>
                    <a:pt x="124460" y="0"/>
                  </a:cubicBezTo>
                  <a:lnTo>
                    <a:pt x="3009350" y="0"/>
                  </a:lnTo>
                  <a:cubicBezTo>
                    <a:pt x="3077930" y="0"/>
                    <a:pt x="3133810" y="55880"/>
                    <a:pt x="3133810" y="124460"/>
                  </a:cubicBezTo>
                  <a:lnTo>
                    <a:pt x="3133810" y="5640896"/>
                  </a:lnTo>
                  <a:cubicBezTo>
                    <a:pt x="3133810" y="5709476"/>
                    <a:pt x="3077930" y="5765357"/>
                    <a:pt x="3009350" y="5765357"/>
                  </a:cubicBezTo>
                  <a:close/>
                </a:path>
              </a:pathLst>
            </a:custGeom>
            <a:solidFill>
              <a:srgbClr val="DDBC8A"/>
            </a:solidFill>
          </p:spPr>
          <p:txBody>
            <a:bodyPr/>
            <a:lstStyle/>
            <a:p>
              <a:endParaRPr lang="pt-PT"/>
            </a:p>
          </p:txBody>
        </p:sp>
      </p:grpSp>
      <p:sp>
        <p:nvSpPr>
          <p:cNvPr id="14" name="TextBox 14"/>
          <p:cNvSpPr txBox="1"/>
          <p:nvPr/>
        </p:nvSpPr>
        <p:spPr>
          <a:xfrm>
            <a:off x="5929642" y="2846130"/>
            <a:ext cx="2657633" cy="459740"/>
          </a:xfrm>
          <a:prstGeom prst="rect">
            <a:avLst/>
          </a:prstGeom>
        </p:spPr>
        <p:txBody>
          <a:bodyPr lIns="0" tIns="0" rIns="0" bIns="0" rtlCol="0" anchor="t">
            <a:spAutoFit/>
          </a:bodyPr>
          <a:lstStyle/>
          <a:p>
            <a:pPr marL="0" lvl="0" indent="0" algn="l">
              <a:lnSpc>
                <a:spcPts val="3639"/>
              </a:lnSpc>
              <a:spcBef>
                <a:spcPct val="0"/>
              </a:spcBef>
            </a:pPr>
            <a:r>
              <a:rPr lang="en-US" sz="2799">
                <a:solidFill>
                  <a:srgbClr val="271905"/>
                </a:solidFill>
                <a:latin typeface="Walter Turncoat"/>
              </a:rPr>
              <a:t>Ad Targeting</a:t>
            </a:r>
          </a:p>
        </p:txBody>
      </p:sp>
      <p:sp>
        <p:nvSpPr>
          <p:cNvPr id="15" name="TextBox 15"/>
          <p:cNvSpPr txBox="1"/>
          <p:nvPr/>
        </p:nvSpPr>
        <p:spPr>
          <a:xfrm>
            <a:off x="5897632" y="3375420"/>
            <a:ext cx="2657633" cy="5356860"/>
          </a:xfrm>
          <a:prstGeom prst="rect">
            <a:avLst/>
          </a:prstGeom>
        </p:spPr>
        <p:txBody>
          <a:bodyPr lIns="0" tIns="0" rIns="0" bIns="0" rtlCol="0" anchor="t">
            <a:spAutoFit/>
          </a:bodyPr>
          <a:lstStyle/>
          <a:p>
            <a:pPr marL="0" lvl="0" indent="0" algn="l">
              <a:lnSpc>
                <a:spcPts val="3599"/>
              </a:lnSpc>
              <a:spcBef>
                <a:spcPct val="0"/>
              </a:spcBef>
            </a:pPr>
            <a:r>
              <a:rPr lang="en-US" sz="2399">
                <a:solidFill>
                  <a:srgbClr val="271905"/>
                </a:solidFill>
                <a:latin typeface="Alice"/>
              </a:rPr>
              <a:t>Disney+ can leverage its streaming platform to present more relevant ads to users, enhancing personalized targeting for advertisers based on individual user data.</a:t>
            </a:r>
          </a:p>
        </p:txBody>
      </p:sp>
      <p:grpSp>
        <p:nvGrpSpPr>
          <p:cNvPr id="16" name="Group 16"/>
          <p:cNvGrpSpPr/>
          <p:nvPr/>
        </p:nvGrpSpPr>
        <p:grpSpPr>
          <a:xfrm>
            <a:off x="9367528" y="2704914"/>
            <a:ext cx="3388048" cy="6233085"/>
            <a:chOff x="0" y="0"/>
            <a:chExt cx="3133810" cy="5765356"/>
          </a:xfrm>
        </p:grpSpPr>
        <p:sp>
          <p:nvSpPr>
            <p:cNvPr id="17" name="Freeform 17"/>
            <p:cNvSpPr/>
            <p:nvPr/>
          </p:nvSpPr>
          <p:spPr>
            <a:xfrm>
              <a:off x="0" y="0"/>
              <a:ext cx="3133810" cy="5765357"/>
            </a:xfrm>
            <a:custGeom>
              <a:avLst/>
              <a:gdLst/>
              <a:ahLst/>
              <a:cxnLst/>
              <a:rect l="l" t="t" r="r" b="b"/>
              <a:pathLst>
                <a:path w="3133810" h="5765357">
                  <a:moveTo>
                    <a:pt x="3009350" y="5765356"/>
                  </a:moveTo>
                  <a:lnTo>
                    <a:pt x="124460" y="5765356"/>
                  </a:lnTo>
                  <a:cubicBezTo>
                    <a:pt x="55880" y="5765356"/>
                    <a:pt x="0" y="5709476"/>
                    <a:pt x="0" y="5640896"/>
                  </a:cubicBezTo>
                  <a:lnTo>
                    <a:pt x="0" y="124460"/>
                  </a:lnTo>
                  <a:cubicBezTo>
                    <a:pt x="0" y="55880"/>
                    <a:pt x="55880" y="0"/>
                    <a:pt x="124460" y="0"/>
                  </a:cubicBezTo>
                  <a:lnTo>
                    <a:pt x="3009350" y="0"/>
                  </a:lnTo>
                  <a:cubicBezTo>
                    <a:pt x="3077930" y="0"/>
                    <a:pt x="3133810" y="55880"/>
                    <a:pt x="3133810" y="124460"/>
                  </a:cubicBezTo>
                  <a:lnTo>
                    <a:pt x="3133810" y="5640896"/>
                  </a:lnTo>
                  <a:cubicBezTo>
                    <a:pt x="3133810" y="5709476"/>
                    <a:pt x="3077930" y="5765357"/>
                    <a:pt x="3009350" y="5765357"/>
                  </a:cubicBezTo>
                  <a:close/>
                </a:path>
              </a:pathLst>
            </a:custGeom>
            <a:solidFill>
              <a:srgbClr val="DDBC8A"/>
            </a:solidFill>
          </p:spPr>
          <p:txBody>
            <a:bodyPr/>
            <a:lstStyle/>
            <a:p>
              <a:endParaRPr lang="pt-PT"/>
            </a:p>
          </p:txBody>
        </p:sp>
      </p:grpSp>
      <p:sp>
        <p:nvSpPr>
          <p:cNvPr id="18" name="TextBox 18"/>
          <p:cNvSpPr txBox="1"/>
          <p:nvPr/>
        </p:nvSpPr>
        <p:spPr>
          <a:xfrm>
            <a:off x="9764746" y="2846130"/>
            <a:ext cx="2657633" cy="916940"/>
          </a:xfrm>
          <a:prstGeom prst="rect">
            <a:avLst/>
          </a:prstGeom>
        </p:spPr>
        <p:txBody>
          <a:bodyPr lIns="0" tIns="0" rIns="0" bIns="0" rtlCol="0" anchor="t">
            <a:spAutoFit/>
          </a:bodyPr>
          <a:lstStyle/>
          <a:p>
            <a:pPr marL="0" lvl="0" indent="0" algn="l">
              <a:lnSpc>
                <a:spcPts val="3639"/>
              </a:lnSpc>
              <a:spcBef>
                <a:spcPct val="0"/>
              </a:spcBef>
            </a:pPr>
            <a:r>
              <a:rPr lang="en-US" sz="2799">
                <a:solidFill>
                  <a:srgbClr val="271905"/>
                </a:solidFill>
                <a:latin typeface="Walter Turncoat"/>
              </a:rPr>
              <a:t>Better User Acquisition</a:t>
            </a:r>
          </a:p>
        </p:txBody>
      </p:sp>
      <p:sp>
        <p:nvSpPr>
          <p:cNvPr id="19" name="TextBox 19"/>
          <p:cNvSpPr txBox="1"/>
          <p:nvPr/>
        </p:nvSpPr>
        <p:spPr>
          <a:xfrm>
            <a:off x="9730097" y="4252652"/>
            <a:ext cx="2657633" cy="4013835"/>
          </a:xfrm>
          <a:prstGeom prst="rect">
            <a:avLst/>
          </a:prstGeom>
        </p:spPr>
        <p:txBody>
          <a:bodyPr lIns="0" tIns="0" rIns="0" bIns="0" rtlCol="0" anchor="t">
            <a:spAutoFit/>
          </a:bodyPr>
          <a:lstStyle/>
          <a:p>
            <a:pPr marL="0" lvl="0" indent="0" algn="l">
              <a:lnSpc>
                <a:spcPts val="3599"/>
              </a:lnSpc>
              <a:spcBef>
                <a:spcPct val="0"/>
              </a:spcBef>
            </a:pPr>
            <a:r>
              <a:rPr lang="en-US" sz="2399">
                <a:solidFill>
                  <a:srgbClr val="271905"/>
                </a:solidFill>
                <a:latin typeface="Alice"/>
              </a:rPr>
              <a:t>The ad-supported tier allows users to sample Disney+ content before committing to a full subscription, potentially increasing user acquisition rates.</a:t>
            </a:r>
          </a:p>
        </p:txBody>
      </p:sp>
      <p:grpSp>
        <p:nvGrpSpPr>
          <p:cNvPr id="20" name="Group 20"/>
          <p:cNvGrpSpPr/>
          <p:nvPr/>
        </p:nvGrpSpPr>
        <p:grpSpPr>
          <a:xfrm>
            <a:off x="13202632" y="2704914"/>
            <a:ext cx="3388048" cy="6233085"/>
            <a:chOff x="0" y="0"/>
            <a:chExt cx="3133810" cy="5765356"/>
          </a:xfrm>
        </p:grpSpPr>
        <p:sp>
          <p:nvSpPr>
            <p:cNvPr id="21" name="Freeform 21"/>
            <p:cNvSpPr/>
            <p:nvPr/>
          </p:nvSpPr>
          <p:spPr>
            <a:xfrm>
              <a:off x="0" y="0"/>
              <a:ext cx="3133810" cy="5765357"/>
            </a:xfrm>
            <a:custGeom>
              <a:avLst/>
              <a:gdLst/>
              <a:ahLst/>
              <a:cxnLst/>
              <a:rect l="l" t="t" r="r" b="b"/>
              <a:pathLst>
                <a:path w="3133810" h="5765357">
                  <a:moveTo>
                    <a:pt x="3009350" y="5765356"/>
                  </a:moveTo>
                  <a:lnTo>
                    <a:pt x="124460" y="5765356"/>
                  </a:lnTo>
                  <a:cubicBezTo>
                    <a:pt x="55880" y="5765356"/>
                    <a:pt x="0" y="5709476"/>
                    <a:pt x="0" y="5640896"/>
                  </a:cubicBezTo>
                  <a:lnTo>
                    <a:pt x="0" y="124460"/>
                  </a:lnTo>
                  <a:cubicBezTo>
                    <a:pt x="0" y="55880"/>
                    <a:pt x="55880" y="0"/>
                    <a:pt x="124460" y="0"/>
                  </a:cubicBezTo>
                  <a:lnTo>
                    <a:pt x="3009350" y="0"/>
                  </a:lnTo>
                  <a:cubicBezTo>
                    <a:pt x="3077930" y="0"/>
                    <a:pt x="3133810" y="55880"/>
                    <a:pt x="3133810" y="124460"/>
                  </a:cubicBezTo>
                  <a:lnTo>
                    <a:pt x="3133810" y="5640896"/>
                  </a:lnTo>
                  <a:cubicBezTo>
                    <a:pt x="3133810" y="5709476"/>
                    <a:pt x="3077930" y="5765357"/>
                    <a:pt x="3009350" y="5765357"/>
                  </a:cubicBezTo>
                  <a:close/>
                </a:path>
              </a:pathLst>
            </a:custGeom>
            <a:solidFill>
              <a:srgbClr val="DDBC8A"/>
            </a:solidFill>
          </p:spPr>
          <p:txBody>
            <a:bodyPr/>
            <a:lstStyle/>
            <a:p>
              <a:endParaRPr lang="pt-PT"/>
            </a:p>
          </p:txBody>
        </p:sp>
      </p:grpSp>
      <p:sp>
        <p:nvSpPr>
          <p:cNvPr id="22" name="TextBox 22"/>
          <p:cNvSpPr txBox="1"/>
          <p:nvPr/>
        </p:nvSpPr>
        <p:spPr>
          <a:xfrm>
            <a:off x="13599850" y="2991880"/>
            <a:ext cx="2657633" cy="459740"/>
          </a:xfrm>
          <a:prstGeom prst="rect">
            <a:avLst/>
          </a:prstGeom>
        </p:spPr>
        <p:txBody>
          <a:bodyPr lIns="0" tIns="0" rIns="0" bIns="0" rtlCol="0" anchor="t">
            <a:spAutoFit/>
          </a:bodyPr>
          <a:lstStyle/>
          <a:p>
            <a:pPr marL="0" lvl="0" indent="0" algn="l">
              <a:lnSpc>
                <a:spcPts val="3639"/>
              </a:lnSpc>
              <a:spcBef>
                <a:spcPct val="0"/>
              </a:spcBef>
            </a:pPr>
            <a:r>
              <a:rPr lang="en-US" sz="2799">
                <a:solidFill>
                  <a:srgbClr val="271905"/>
                </a:solidFill>
                <a:latin typeface="Walter Turncoat"/>
              </a:rPr>
              <a:t>Ad Experience</a:t>
            </a:r>
          </a:p>
        </p:txBody>
      </p:sp>
      <p:sp>
        <p:nvSpPr>
          <p:cNvPr id="23" name="TextBox 23"/>
          <p:cNvSpPr txBox="1"/>
          <p:nvPr/>
        </p:nvSpPr>
        <p:spPr>
          <a:xfrm>
            <a:off x="13567840" y="4143396"/>
            <a:ext cx="2657633" cy="4461510"/>
          </a:xfrm>
          <a:prstGeom prst="rect">
            <a:avLst/>
          </a:prstGeom>
        </p:spPr>
        <p:txBody>
          <a:bodyPr lIns="0" tIns="0" rIns="0" bIns="0" rtlCol="0" anchor="t">
            <a:spAutoFit/>
          </a:bodyPr>
          <a:lstStyle/>
          <a:p>
            <a:pPr marL="0" lvl="0" indent="0" algn="l">
              <a:lnSpc>
                <a:spcPts val="3599"/>
              </a:lnSpc>
              <a:spcBef>
                <a:spcPct val="0"/>
              </a:spcBef>
            </a:pPr>
            <a:r>
              <a:rPr lang="en-US" sz="2399">
                <a:solidFill>
                  <a:srgbClr val="271905"/>
                </a:solidFill>
                <a:latin typeface="Alice"/>
              </a:rPr>
              <a:t>Leveraging the expertise from Hulu, Disney+ can provide a seamless ad experience in terms of placement and various ad type options, enhancing user engagement.</a:t>
            </a:r>
          </a:p>
        </p:txBody>
      </p:sp>
      <p:sp>
        <p:nvSpPr>
          <p:cNvPr id="24" name="TextBox 24"/>
          <p:cNvSpPr txBox="1"/>
          <p:nvPr/>
        </p:nvSpPr>
        <p:spPr>
          <a:xfrm>
            <a:off x="2096887" y="1009650"/>
            <a:ext cx="14094227" cy="1238250"/>
          </a:xfrm>
          <a:prstGeom prst="rect">
            <a:avLst/>
          </a:prstGeom>
        </p:spPr>
        <p:txBody>
          <a:bodyPr lIns="0" tIns="0" rIns="0" bIns="0" rtlCol="0" anchor="t">
            <a:spAutoFit/>
          </a:bodyPr>
          <a:lstStyle/>
          <a:p>
            <a:pPr marL="0" lvl="0" indent="0" algn="ctr">
              <a:lnSpc>
                <a:spcPts val="9600"/>
              </a:lnSpc>
              <a:spcBef>
                <a:spcPct val="0"/>
              </a:spcBef>
            </a:pPr>
            <a:r>
              <a:rPr lang="en-US" sz="8000">
                <a:solidFill>
                  <a:srgbClr val="271905"/>
                </a:solidFill>
                <a:latin typeface="Walter Turncoat"/>
              </a:rPr>
              <a:t>Pros</a:t>
            </a:r>
          </a:p>
        </p:txBody>
      </p:sp>
      <p:grpSp>
        <p:nvGrpSpPr>
          <p:cNvPr id="25" name="Group 25"/>
          <p:cNvGrpSpPr/>
          <p:nvPr/>
        </p:nvGrpSpPr>
        <p:grpSpPr>
          <a:xfrm>
            <a:off x="58478" y="9342476"/>
            <a:ext cx="18229522" cy="423545"/>
            <a:chOff x="0" y="0"/>
            <a:chExt cx="24306029" cy="564727"/>
          </a:xfrm>
        </p:grpSpPr>
        <p:sp>
          <p:nvSpPr>
            <p:cNvPr id="26" name="TextBox 26"/>
            <p:cNvSpPr txBox="1"/>
            <p:nvPr/>
          </p:nvSpPr>
          <p:spPr>
            <a:xfrm>
              <a:off x="7702317" y="47625"/>
              <a:ext cx="8823424" cy="517102"/>
            </a:xfrm>
            <a:prstGeom prst="rect">
              <a:avLst/>
            </a:prstGeom>
          </p:spPr>
          <p:txBody>
            <a:bodyPr lIns="0" tIns="0" rIns="0" bIns="0" rtlCol="0" anchor="t">
              <a:spAutoFit/>
            </a:bodyPr>
            <a:lstStyle/>
            <a:p>
              <a:pPr algn="ctr">
                <a:lnSpc>
                  <a:spcPts val="2799"/>
                </a:lnSpc>
              </a:pPr>
              <a:r>
                <a:rPr lang="en-US" sz="2799">
                  <a:solidFill>
                    <a:srgbClr val="271905"/>
                  </a:solidFill>
                  <a:latin typeface="Alice"/>
                </a:rPr>
                <a:t>14</a:t>
              </a:r>
            </a:p>
          </p:txBody>
        </p:sp>
        <p:sp>
          <p:nvSpPr>
            <p:cNvPr id="27" name="AutoShape 27"/>
            <p:cNvSpPr/>
            <p:nvPr/>
          </p:nvSpPr>
          <p:spPr>
            <a:xfrm>
              <a:off x="12962912"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sp>
          <p:nvSpPr>
            <p:cNvPr id="28" name="AutoShape 28"/>
            <p:cNvSpPr/>
            <p:nvPr/>
          </p:nvSpPr>
          <p:spPr>
            <a:xfrm>
              <a:off x="0"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grpSp>
        <p:nvGrpSpPr>
          <p:cNvPr id="2" name="Group 2"/>
          <p:cNvGrpSpPr/>
          <p:nvPr/>
        </p:nvGrpSpPr>
        <p:grpSpPr>
          <a:xfrm>
            <a:off x="16593978" y="658048"/>
            <a:ext cx="2046866" cy="2046866"/>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txBody>
            <a:bodyPr/>
            <a:lstStyle/>
            <a:p>
              <a:endParaRPr lang="pt-PT"/>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2492340" y="4219596"/>
            <a:ext cx="3521040" cy="352104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txBody>
            <a:bodyPr/>
            <a:lstStyle/>
            <a:p>
              <a:endParaRPr lang="pt-PT"/>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3252303" y="2704914"/>
            <a:ext cx="3388048" cy="6233085"/>
            <a:chOff x="0" y="0"/>
            <a:chExt cx="3133810" cy="5765356"/>
          </a:xfrm>
        </p:grpSpPr>
        <p:sp>
          <p:nvSpPr>
            <p:cNvPr id="9" name="Freeform 9"/>
            <p:cNvSpPr/>
            <p:nvPr/>
          </p:nvSpPr>
          <p:spPr>
            <a:xfrm>
              <a:off x="0" y="0"/>
              <a:ext cx="3133810" cy="5765357"/>
            </a:xfrm>
            <a:custGeom>
              <a:avLst/>
              <a:gdLst/>
              <a:ahLst/>
              <a:cxnLst/>
              <a:rect l="l" t="t" r="r" b="b"/>
              <a:pathLst>
                <a:path w="3133810" h="5765357">
                  <a:moveTo>
                    <a:pt x="3009350" y="5765356"/>
                  </a:moveTo>
                  <a:lnTo>
                    <a:pt x="124460" y="5765356"/>
                  </a:lnTo>
                  <a:cubicBezTo>
                    <a:pt x="55880" y="5765356"/>
                    <a:pt x="0" y="5709476"/>
                    <a:pt x="0" y="5640896"/>
                  </a:cubicBezTo>
                  <a:lnTo>
                    <a:pt x="0" y="124460"/>
                  </a:lnTo>
                  <a:cubicBezTo>
                    <a:pt x="0" y="55880"/>
                    <a:pt x="55880" y="0"/>
                    <a:pt x="124460" y="0"/>
                  </a:cubicBezTo>
                  <a:lnTo>
                    <a:pt x="3009350" y="0"/>
                  </a:lnTo>
                  <a:cubicBezTo>
                    <a:pt x="3077930" y="0"/>
                    <a:pt x="3133810" y="55880"/>
                    <a:pt x="3133810" y="124460"/>
                  </a:cubicBezTo>
                  <a:lnTo>
                    <a:pt x="3133810" y="5640896"/>
                  </a:lnTo>
                  <a:cubicBezTo>
                    <a:pt x="3133810" y="5709476"/>
                    <a:pt x="3077930" y="5765357"/>
                    <a:pt x="3009350" y="5765357"/>
                  </a:cubicBezTo>
                  <a:close/>
                </a:path>
              </a:pathLst>
            </a:custGeom>
            <a:solidFill>
              <a:srgbClr val="DDBC8A"/>
            </a:solidFill>
          </p:spPr>
          <p:txBody>
            <a:bodyPr/>
            <a:lstStyle/>
            <a:p>
              <a:endParaRPr lang="pt-PT"/>
            </a:p>
          </p:txBody>
        </p:sp>
      </p:grpSp>
      <p:sp>
        <p:nvSpPr>
          <p:cNvPr id="10" name="TextBox 10"/>
          <p:cNvSpPr txBox="1"/>
          <p:nvPr/>
        </p:nvSpPr>
        <p:spPr>
          <a:xfrm>
            <a:off x="3553490" y="2982355"/>
            <a:ext cx="2657633" cy="916940"/>
          </a:xfrm>
          <a:prstGeom prst="rect">
            <a:avLst/>
          </a:prstGeom>
        </p:spPr>
        <p:txBody>
          <a:bodyPr lIns="0" tIns="0" rIns="0" bIns="0" rtlCol="0" anchor="t">
            <a:spAutoFit/>
          </a:bodyPr>
          <a:lstStyle/>
          <a:p>
            <a:pPr marL="0" lvl="0" indent="0" algn="l">
              <a:lnSpc>
                <a:spcPts val="3639"/>
              </a:lnSpc>
              <a:spcBef>
                <a:spcPct val="0"/>
              </a:spcBef>
            </a:pPr>
            <a:r>
              <a:rPr lang="en-US" sz="2799">
                <a:solidFill>
                  <a:srgbClr val="271905"/>
                </a:solidFill>
                <a:latin typeface="Walter Turncoat"/>
              </a:rPr>
              <a:t>Brand Devaluation</a:t>
            </a:r>
          </a:p>
        </p:txBody>
      </p:sp>
      <p:sp>
        <p:nvSpPr>
          <p:cNvPr id="11" name="TextBox 11"/>
          <p:cNvSpPr txBox="1"/>
          <p:nvPr/>
        </p:nvSpPr>
        <p:spPr>
          <a:xfrm>
            <a:off x="3620149" y="4081093"/>
            <a:ext cx="2657633" cy="4461510"/>
          </a:xfrm>
          <a:prstGeom prst="rect">
            <a:avLst/>
          </a:prstGeom>
        </p:spPr>
        <p:txBody>
          <a:bodyPr lIns="0" tIns="0" rIns="0" bIns="0" rtlCol="0" anchor="t">
            <a:spAutoFit/>
          </a:bodyPr>
          <a:lstStyle/>
          <a:p>
            <a:pPr marL="0" lvl="0" indent="0" algn="l">
              <a:lnSpc>
                <a:spcPts val="3599"/>
              </a:lnSpc>
              <a:spcBef>
                <a:spcPct val="0"/>
              </a:spcBef>
            </a:pPr>
            <a:r>
              <a:rPr lang="en-US" sz="2399">
                <a:solidFill>
                  <a:srgbClr val="271905"/>
                </a:solidFill>
                <a:latin typeface="Alice"/>
              </a:rPr>
              <a:t>Introducing ads may diminish Disney+'s brand perception as a premium, ad-free streaming service, potentially impacting its image as "best-in-class</a:t>
            </a:r>
          </a:p>
        </p:txBody>
      </p:sp>
      <p:grpSp>
        <p:nvGrpSpPr>
          <p:cNvPr id="12" name="Group 12"/>
          <p:cNvGrpSpPr/>
          <p:nvPr/>
        </p:nvGrpSpPr>
        <p:grpSpPr>
          <a:xfrm>
            <a:off x="7449976" y="2704914"/>
            <a:ext cx="3388048" cy="6233085"/>
            <a:chOff x="0" y="0"/>
            <a:chExt cx="3133810" cy="5765356"/>
          </a:xfrm>
        </p:grpSpPr>
        <p:sp>
          <p:nvSpPr>
            <p:cNvPr id="13" name="Freeform 13"/>
            <p:cNvSpPr/>
            <p:nvPr/>
          </p:nvSpPr>
          <p:spPr>
            <a:xfrm>
              <a:off x="0" y="0"/>
              <a:ext cx="3133810" cy="5765357"/>
            </a:xfrm>
            <a:custGeom>
              <a:avLst/>
              <a:gdLst/>
              <a:ahLst/>
              <a:cxnLst/>
              <a:rect l="l" t="t" r="r" b="b"/>
              <a:pathLst>
                <a:path w="3133810" h="5765357">
                  <a:moveTo>
                    <a:pt x="3009350" y="5765356"/>
                  </a:moveTo>
                  <a:lnTo>
                    <a:pt x="124460" y="5765356"/>
                  </a:lnTo>
                  <a:cubicBezTo>
                    <a:pt x="55880" y="5765356"/>
                    <a:pt x="0" y="5709476"/>
                    <a:pt x="0" y="5640896"/>
                  </a:cubicBezTo>
                  <a:lnTo>
                    <a:pt x="0" y="124460"/>
                  </a:lnTo>
                  <a:cubicBezTo>
                    <a:pt x="0" y="55880"/>
                    <a:pt x="55880" y="0"/>
                    <a:pt x="124460" y="0"/>
                  </a:cubicBezTo>
                  <a:lnTo>
                    <a:pt x="3009350" y="0"/>
                  </a:lnTo>
                  <a:cubicBezTo>
                    <a:pt x="3077930" y="0"/>
                    <a:pt x="3133810" y="55880"/>
                    <a:pt x="3133810" y="124460"/>
                  </a:cubicBezTo>
                  <a:lnTo>
                    <a:pt x="3133810" y="5640896"/>
                  </a:lnTo>
                  <a:cubicBezTo>
                    <a:pt x="3133810" y="5709476"/>
                    <a:pt x="3077930" y="5765357"/>
                    <a:pt x="3009350" y="5765357"/>
                  </a:cubicBezTo>
                  <a:close/>
                </a:path>
              </a:pathLst>
            </a:custGeom>
            <a:solidFill>
              <a:srgbClr val="DDBC8A"/>
            </a:solidFill>
          </p:spPr>
          <p:txBody>
            <a:bodyPr/>
            <a:lstStyle/>
            <a:p>
              <a:endParaRPr lang="pt-PT"/>
            </a:p>
          </p:txBody>
        </p:sp>
      </p:grpSp>
      <p:sp>
        <p:nvSpPr>
          <p:cNvPr id="14" name="TextBox 14"/>
          <p:cNvSpPr txBox="1"/>
          <p:nvPr/>
        </p:nvSpPr>
        <p:spPr>
          <a:xfrm>
            <a:off x="7815184" y="2982355"/>
            <a:ext cx="2657633" cy="1374140"/>
          </a:xfrm>
          <a:prstGeom prst="rect">
            <a:avLst/>
          </a:prstGeom>
        </p:spPr>
        <p:txBody>
          <a:bodyPr lIns="0" tIns="0" rIns="0" bIns="0" rtlCol="0" anchor="t">
            <a:spAutoFit/>
          </a:bodyPr>
          <a:lstStyle/>
          <a:p>
            <a:pPr marL="0" lvl="0" indent="0" algn="l">
              <a:lnSpc>
                <a:spcPts val="3639"/>
              </a:lnSpc>
              <a:spcBef>
                <a:spcPct val="0"/>
              </a:spcBef>
            </a:pPr>
            <a:r>
              <a:rPr lang="en-US" sz="2799">
                <a:solidFill>
                  <a:srgbClr val="271905"/>
                </a:solidFill>
                <a:latin typeface="Walter Turncoat"/>
              </a:rPr>
              <a:t>Possible Content Restrictions</a:t>
            </a:r>
          </a:p>
        </p:txBody>
      </p:sp>
      <p:sp>
        <p:nvSpPr>
          <p:cNvPr id="15" name="TextBox 15"/>
          <p:cNvSpPr txBox="1"/>
          <p:nvPr/>
        </p:nvSpPr>
        <p:spPr>
          <a:xfrm>
            <a:off x="7815184" y="4704981"/>
            <a:ext cx="2657633" cy="3566160"/>
          </a:xfrm>
          <a:prstGeom prst="rect">
            <a:avLst/>
          </a:prstGeom>
        </p:spPr>
        <p:txBody>
          <a:bodyPr lIns="0" tIns="0" rIns="0" bIns="0" rtlCol="0" anchor="t">
            <a:spAutoFit/>
          </a:bodyPr>
          <a:lstStyle/>
          <a:p>
            <a:pPr marL="0" lvl="0" indent="0" algn="l">
              <a:lnSpc>
                <a:spcPts val="3599"/>
              </a:lnSpc>
              <a:spcBef>
                <a:spcPct val="0"/>
              </a:spcBef>
            </a:pPr>
            <a:r>
              <a:rPr lang="en-US" sz="2399">
                <a:solidFill>
                  <a:srgbClr val="271905"/>
                </a:solidFill>
                <a:latin typeface="Alice"/>
              </a:rPr>
              <a:t>Advertisers' preferences may influence the types of movies and series available on Disney+, potentially limiting content offerings.</a:t>
            </a:r>
          </a:p>
        </p:txBody>
      </p:sp>
      <p:grpSp>
        <p:nvGrpSpPr>
          <p:cNvPr id="16" name="Group 16"/>
          <p:cNvGrpSpPr/>
          <p:nvPr/>
        </p:nvGrpSpPr>
        <p:grpSpPr>
          <a:xfrm>
            <a:off x="11647649" y="2704914"/>
            <a:ext cx="3388048" cy="6233085"/>
            <a:chOff x="0" y="0"/>
            <a:chExt cx="3133810" cy="5765356"/>
          </a:xfrm>
        </p:grpSpPr>
        <p:sp>
          <p:nvSpPr>
            <p:cNvPr id="17" name="Freeform 17"/>
            <p:cNvSpPr/>
            <p:nvPr/>
          </p:nvSpPr>
          <p:spPr>
            <a:xfrm>
              <a:off x="0" y="0"/>
              <a:ext cx="3133810" cy="5765357"/>
            </a:xfrm>
            <a:custGeom>
              <a:avLst/>
              <a:gdLst/>
              <a:ahLst/>
              <a:cxnLst/>
              <a:rect l="l" t="t" r="r" b="b"/>
              <a:pathLst>
                <a:path w="3133810" h="5765357">
                  <a:moveTo>
                    <a:pt x="3009350" y="5765356"/>
                  </a:moveTo>
                  <a:lnTo>
                    <a:pt x="124460" y="5765356"/>
                  </a:lnTo>
                  <a:cubicBezTo>
                    <a:pt x="55880" y="5765356"/>
                    <a:pt x="0" y="5709476"/>
                    <a:pt x="0" y="5640896"/>
                  </a:cubicBezTo>
                  <a:lnTo>
                    <a:pt x="0" y="124460"/>
                  </a:lnTo>
                  <a:cubicBezTo>
                    <a:pt x="0" y="55880"/>
                    <a:pt x="55880" y="0"/>
                    <a:pt x="124460" y="0"/>
                  </a:cubicBezTo>
                  <a:lnTo>
                    <a:pt x="3009350" y="0"/>
                  </a:lnTo>
                  <a:cubicBezTo>
                    <a:pt x="3077930" y="0"/>
                    <a:pt x="3133810" y="55880"/>
                    <a:pt x="3133810" y="124460"/>
                  </a:cubicBezTo>
                  <a:lnTo>
                    <a:pt x="3133810" y="5640896"/>
                  </a:lnTo>
                  <a:cubicBezTo>
                    <a:pt x="3133810" y="5709476"/>
                    <a:pt x="3077930" y="5765357"/>
                    <a:pt x="3009350" y="5765357"/>
                  </a:cubicBezTo>
                  <a:close/>
                </a:path>
              </a:pathLst>
            </a:custGeom>
            <a:solidFill>
              <a:srgbClr val="DDBC8A"/>
            </a:solidFill>
          </p:spPr>
          <p:txBody>
            <a:bodyPr/>
            <a:lstStyle/>
            <a:p>
              <a:endParaRPr lang="pt-PT"/>
            </a:p>
          </p:txBody>
        </p:sp>
      </p:grpSp>
      <p:sp>
        <p:nvSpPr>
          <p:cNvPr id="18" name="TextBox 18"/>
          <p:cNvSpPr txBox="1"/>
          <p:nvPr/>
        </p:nvSpPr>
        <p:spPr>
          <a:xfrm>
            <a:off x="12012857" y="2982355"/>
            <a:ext cx="2657633" cy="916940"/>
          </a:xfrm>
          <a:prstGeom prst="rect">
            <a:avLst/>
          </a:prstGeom>
        </p:spPr>
        <p:txBody>
          <a:bodyPr lIns="0" tIns="0" rIns="0" bIns="0" rtlCol="0" anchor="t">
            <a:spAutoFit/>
          </a:bodyPr>
          <a:lstStyle/>
          <a:p>
            <a:pPr marL="0" lvl="0" indent="0" algn="l">
              <a:lnSpc>
                <a:spcPts val="3639"/>
              </a:lnSpc>
              <a:spcBef>
                <a:spcPct val="0"/>
              </a:spcBef>
            </a:pPr>
            <a:r>
              <a:rPr lang="en-US" sz="2799">
                <a:solidFill>
                  <a:srgbClr val="271905"/>
                </a:solidFill>
                <a:latin typeface="Walter Turncoat"/>
              </a:rPr>
              <a:t>Subscriber Downgrading</a:t>
            </a:r>
          </a:p>
        </p:txBody>
      </p:sp>
      <p:sp>
        <p:nvSpPr>
          <p:cNvPr id="19" name="TextBox 19"/>
          <p:cNvSpPr txBox="1"/>
          <p:nvPr/>
        </p:nvSpPr>
        <p:spPr>
          <a:xfrm>
            <a:off x="12010218" y="4625232"/>
            <a:ext cx="2657633" cy="4013835"/>
          </a:xfrm>
          <a:prstGeom prst="rect">
            <a:avLst/>
          </a:prstGeom>
        </p:spPr>
        <p:txBody>
          <a:bodyPr lIns="0" tIns="0" rIns="0" bIns="0" rtlCol="0" anchor="t">
            <a:spAutoFit/>
          </a:bodyPr>
          <a:lstStyle/>
          <a:p>
            <a:pPr marL="0" lvl="0" indent="0" algn="l">
              <a:lnSpc>
                <a:spcPts val="3599"/>
              </a:lnSpc>
              <a:spcBef>
                <a:spcPct val="0"/>
              </a:spcBef>
            </a:pPr>
            <a:r>
              <a:rPr lang="en-US" sz="2399">
                <a:solidFill>
                  <a:srgbClr val="271905"/>
                </a:solidFill>
                <a:latin typeface="Alice"/>
              </a:rPr>
              <a:t>Existing subscribers may downgrade to the ad-supported tier, potentially reducing profits depending on ad revenue and subscription fees.</a:t>
            </a:r>
          </a:p>
        </p:txBody>
      </p:sp>
      <p:sp>
        <p:nvSpPr>
          <p:cNvPr id="20" name="TextBox 20"/>
          <p:cNvSpPr txBox="1"/>
          <p:nvPr/>
        </p:nvSpPr>
        <p:spPr>
          <a:xfrm>
            <a:off x="2096887" y="1009650"/>
            <a:ext cx="14094227" cy="1238250"/>
          </a:xfrm>
          <a:prstGeom prst="rect">
            <a:avLst/>
          </a:prstGeom>
        </p:spPr>
        <p:txBody>
          <a:bodyPr lIns="0" tIns="0" rIns="0" bIns="0" rtlCol="0" anchor="t">
            <a:spAutoFit/>
          </a:bodyPr>
          <a:lstStyle/>
          <a:p>
            <a:pPr marL="0" lvl="0" indent="0" algn="ctr">
              <a:lnSpc>
                <a:spcPts val="9600"/>
              </a:lnSpc>
              <a:spcBef>
                <a:spcPct val="0"/>
              </a:spcBef>
            </a:pPr>
            <a:r>
              <a:rPr lang="en-US" sz="8000">
                <a:solidFill>
                  <a:srgbClr val="271905"/>
                </a:solidFill>
                <a:latin typeface="Walter Turncoat"/>
              </a:rPr>
              <a:t>Cons</a:t>
            </a:r>
          </a:p>
        </p:txBody>
      </p:sp>
      <p:grpSp>
        <p:nvGrpSpPr>
          <p:cNvPr id="21" name="Group 21"/>
          <p:cNvGrpSpPr/>
          <p:nvPr/>
        </p:nvGrpSpPr>
        <p:grpSpPr>
          <a:xfrm>
            <a:off x="58478" y="9342476"/>
            <a:ext cx="18229522" cy="423545"/>
            <a:chOff x="0" y="0"/>
            <a:chExt cx="24306029" cy="564727"/>
          </a:xfrm>
        </p:grpSpPr>
        <p:sp>
          <p:nvSpPr>
            <p:cNvPr id="22" name="TextBox 22"/>
            <p:cNvSpPr txBox="1"/>
            <p:nvPr/>
          </p:nvSpPr>
          <p:spPr>
            <a:xfrm>
              <a:off x="7702317" y="47625"/>
              <a:ext cx="8823424" cy="517102"/>
            </a:xfrm>
            <a:prstGeom prst="rect">
              <a:avLst/>
            </a:prstGeom>
          </p:spPr>
          <p:txBody>
            <a:bodyPr lIns="0" tIns="0" rIns="0" bIns="0" rtlCol="0" anchor="t">
              <a:spAutoFit/>
            </a:bodyPr>
            <a:lstStyle/>
            <a:p>
              <a:pPr algn="ctr">
                <a:lnSpc>
                  <a:spcPts val="2799"/>
                </a:lnSpc>
              </a:pPr>
              <a:r>
                <a:rPr lang="en-US" sz="2799">
                  <a:solidFill>
                    <a:srgbClr val="271905"/>
                  </a:solidFill>
                  <a:latin typeface="Alice"/>
                </a:rPr>
                <a:t>15</a:t>
              </a:r>
            </a:p>
          </p:txBody>
        </p:sp>
        <p:sp>
          <p:nvSpPr>
            <p:cNvPr id="23" name="AutoShape 23"/>
            <p:cNvSpPr/>
            <p:nvPr/>
          </p:nvSpPr>
          <p:spPr>
            <a:xfrm>
              <a:off x="12962912"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sp>
          <p:nvSpPr>
            <p:cNvPr id="24" name="AutoShape 24"/>
            <p:cNvSpPr/>
            <p:nvPr/>
          </p:nvSpPr>
          <p:spPr>
            <a:xfrm>
              <a:off x="0"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grpSp>
        <p:nvGrpSpPr>
          <p:cNvPr id="2" name="Group 2"/>
          <p:cNvGrpSpPr/>
          <p:nvPr/>
        </p:nvGrpSpPr>
        <p:grpSpPr>
          <a:xfrm>
            <a:off x="16593978" y="658048"/>
            <a:ext cx="2046866" cy="2046866"/>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txBody>
            <a:bodyPr/>
            <a:lstStyle/>
            <a:p>
              <a:endParaRPr lang="pt-PT"/>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2492340" y="4219596"/>
            <a:ext cx="3521040" cy="352104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txBody>
            <a:bodyPr/>
            <a:lstStyle/>
            <a:p>
              <a:endParaRPr lang="pt-PT"/>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3252303" y="2531068"/>
            <a:ext cx="3388048" cy="6528240"/>
            <a:chOff x="0" y="0"/>
            <a:chExt cx="3133810" cy="6038363"/>
          </a:xfrm>
        </p:grpSpPr>
        <p:sp>
          <p:nvSpPr>
            <p:cNvPr id="9" name="Freeform 9"/>
            <p:cNvSpPr/>
            <p:nvPr/>
          </p:nvSpPr>
          <p:spPr>
            <a:xfrm>
              <a:off x="0" y="0"/>
              <a:ext cx="3133810" cy="6038364"/>
            </a:xfrm>
            <a:custGeom>
              <a:avLst/>
              <a:gdLst/>
              <a:ahLst/>
              <a:cxnLst/>
              <a:rect l="l" t="t" r="r" b="b"/>
              <a:pathLst>
                <a:path w="3133810" h="6038364">
                  <a:moveTo>
                    <a:pt x="3009350" y="6038364"/>
                  </a:moveTo>
                  <a:lnTo>
                    <a:pt x="124460" y="6038364"/>
                  </a:lnTo>
                  <a:cubicBezTo>
                    <a:pt x="55880" y="6038364"/>
                    <a:pt x="0" y="5982484"/>
                    <a:pt x="0" y="5913903"/>
                  </a:cubicBezTo>
                  <a:lnTo>
                    <a:pt x="0" y="124460"/>
                  </a:lnTo>
                  <a:cubicBezTo>
                    <a:pt x="0" y="55880"/>
                    <a:pt x="55880" y="0"/>
                    <a:pt x="124460" y="0"/>
                  </a:cubicBezTo>
                  <a:lnTo>
                    <a:pt x="3009350" y="0"/>
                  </a:lnTo>
                  <a:cubicBezTo>
                    <a:pt x="3077930" y="0"/>
                    <a:pt x="3133810" y="55880"/>
                    <a:pt x="3133810" y="124460"/>
                  </a:cubicBezTo>
                  <a:lnTo>
                    <a:pt x="3133810" y="5913904"/>
                  </a:lnTo>
                  <a:cubicBezTo>
                    <a:pt x="3133810" y="5982484"/>
                    <a:pt x="3077930" y="6038364"/>
                    <a:pt x="3009350" y="6038364"/>
                  </a:cubicBezTo>
                  <a:close/>
                </a:path>
              </a:pathLst>
            </a:custGeom>
            <a:solidFill>
              <a:srgbClr val="DDBC8A"/>
            </a:solidFill>
          </p:spPr>
          <p:txBody>
            <a:bodyPr/>
            <a:lstStyle/>
            <a:p>
              <a:endParaRPr lang="pt-PT"/>
            </a:p>
          </p:txBody>
        </p:sp>
      </p:grpSp>
      <p:sp>
        <p:nvSpPr>
          <p:cNvPr id="10" name="TextBox 10"/>
          <p:cNvSpPr txBox="1"/>
          <p:nvPr/>
        </p:nvSpPr>
        <p:spPr>
          <a:xfrm>
            <a:off x="3643473" y="2636513"/>
            <a:ext cx="2657633" cy="916940"/>
          </a:xfrm>
          <a:prstGeom prst="rect">
            <a:avLst/>
          </a:prstGeom>
        </p:spPr>
        <p:txBody>
          <a:bodyPr lIns="0" tIns="0" rIns="0" bIns="0" rtlCol="0" anchor="t">
            <a:spAutoFit/>
          </a:bodyPr>
          <a:lstStyle/>
          <a:p>
            <a:pPr marL="0" lvl="0" indent="0" algn="l">
              <a:lnSpc>
                <a:spcPts val="3639"/>
              </a:lnSpc>
              <a:spcBef>
                <a:spcPct val="0"/>
              </a:spcBef>
            </a:pPr>
            <a:r>
              <a:rPr lang="en-US" sz="2799">
                <a:solidFill>
                  <a:srgbClr val="271905"/>
                </a:solidFill>
                <a:latin typeface="Walter Turncoat"/>
              </a:rPr>
              <a:t>Market Saturation</a:t>
            </a:r>
          </a:p>
        </p:txBody>
      </p:sp>
      <p:sp>
        <p:nvSpPr>
          <p:cNvPr id="11" name="TextBox 11"/>
          <p:cNvSpPr txBox="1"/>
          <p:nvPr/>
        </p:nvSpPr>
        <p:spPr>
          <a:xfrm>
            <a:off x="3617511" y="3649249"/>
            <a:ext cx="2657633" cy="4909185"/>
          </a:xfrm>
          <a:prstGeom prst="rect">
            <a:avLst/>
          </a:prstGeom>
        </p:spPr>
        <p:txBody>
          <a:bodyPr lIns="0" tIns="0" rIns="0" bIns="0" rtlCol="0" anchor="t">
            <a:spAutoFit/>
          </a:bodyPr>
          <a:lstStyle/>
          <a:p>
            <a:pPr marL="0" lvl="0" indent="0" algn="l">
              <a:lnSpc>
                <a:spcPts val="3599"/>
              </a:lnSpc>
              <a:spcBef>
                <a:spcPct val="0"/>
              </a:spcBef>
            </a:pPr>
            <a:r>
              <a:rPr lang="en-US" sz="2399">
                <a:solidFill>
                  <a:srgbClr val="271905"/>
                </a:solidFill>
                <a:latin typeface="Alice"/>
              </a:rPr>
              <a:t>Current market saturation presents an opportunity for Disney+ to attract subscribers with an cheaper tier, especially as many consumers already subscribe to multiple services.</a:t>
            </a:r>
          </a:p>
        </p:txBody>
      </p:sp>
      <p:grpSp>
        <p:nvGrpSpPr>
          <p:cNvPr id="12" name="Group 12"/>
          <p:cNvGrpSpPr/>
          <p:nvPr/>
        </p:nvGrpSpPr>
        <p:grpSpPr>
          <a:xfrm>
            <a:off x="7449976" y="2531068"/>
            <a:ext cx="3388048" cy="6528240"/>
            <a:chOff x="0" y="0"/>
            <a:chExt cx="3133810" cy="6038363"/>
          </a:xfrm>
        </p:grpSpPr>
        <p:sp>
          <p:nvSpPr>
            <p:cNvPr id="13" name="Freeform 13"/>
            <p:cNvSpPr/>
            <p:nvPr/>
          </p:nvSpPr>
          <p:spPr>
            <a:xfrm>
              <a:off x="0" y="0"/>
              <a:ext cx="3133810" cy="6038364"/>
            </a:xfrm>
            <a:custGeom>
              <a:avLst/>
              <a:gdLst/>
              <a:ahLst/>
              <a:cxnLst/>
              <a:rect l="l" t="t" r="r" b="b"/>
              <a:pathLst>
                <a:path w="3133810" h="6038364">
                  <a:moveTo>
                    <a:pt x="3009350" y="6038364"/>
                  </a:moveTo>
                  <a:lnTo>
                    <a:pt x="124460" y="6038364"/>
                  </a:lnTo>
                  <a:cubicBezTo>
                    <a:pt x="55880" y="6038364"/>
                    <a:pt x="0" y="5982484"/>
                    <a:pt x="0" y="5913903"/>
                  </a:cubicBezTo>
                  <a:lnTo>
                    <a:pt x="0" y="124460"/>
                  </a:lnTo>
                  <a:cubicBezTo>
                    <a:pt x="0" y="55880"/>
                    <a:pt x="55880" y="0"/>
                    <a:pt x="124460" y="0"/>
                  </a:cubicBezTo>
                  <a:lnTo>
                    <a:pt x="3009350" y="0"/>
                  </a:lnTo>
                  <a:cubicBezTo>
                    <a:pt x="3077930" y="0"/>
                    <a:pt x="3133810" y="55880"/>
                    <a:pt x="3133810" y="124460"/>
                  </a:cubicBezTo>
                  <a:lnTo>
                    <a:pt x="3133810" y="5913904"/>
                  </a:lnTo>
                  <a:cubicBezTo>
                    <a:pt x="3133810" y="5982484"/>
                    <a:pt x="3077930" y="6038364"/>
                    <a:pt x="3009350" y="6038364"/>
                  </a:cubicBezTo>
                  <a:close/>
                </a:path>
              </a:pathLst>
            </a:custGeom>
            <a:solidFill>
              <a:srgbClr val="DDBC8A"/>
            </a:solidFill>
          </p:spPr>
          <p:txBody>
            <a:bodyPr/>
            <a:lstStyle/>
            <a:p>
              <a:endParaRPr lang="pt-PT"/>
            </a:p>
          </p:txBody>
        </p:sp>
      </p:grpSp>
      <p:sp>
        <p:nvSpPr>
          <p:cNvPr id="14" name="TextBox 14"/>
          <p:cNvSpPr txBox="1"/>
          <p:nvPr/>
        </p:nvSpPr>
        <p:spPr>
          <a:xfrm>
            <a:off x="7815184" y="2865113"/>
            <a:ext cx="2657633" cy="459740"/>
          </a:xfrm>
          <a:prstGeom prst="rect">
            <a:avLst/>
          </a:prstGeom>
        </p:spPr>
        <p:txBody>
          <a:bodyPr lIns="0" tIns="0" rIns="0" bIns="0" rtlCol="0" anchor="t">
            <a:spAutoFit/>
          </a:bodyPr>
          <a:lstStyle/>
          <a:p>
            <a:pPr marL="0" lvl="0" indent="0" algn="l">
              <a:lnSpc>
                <a:spcPts val="3639"/>
              </a:lnSpc>
              <a:spcBef>
                <a:spcPct val="0"/>
              </a:spcBef>
            </a:pPr>
            <a:r>
              <a:rPr lang="en-US" sz="2799">
                <a:solidFill>
                  <a:srgbClr val="271905"/>
                </a:solidFill>
                <a:latin typeface="Walter Turncoat"/>
              </a:rPr>
              <a:t>Timing</a:t>
            </a:r>
          </a:p>
        </p:txBody>
      </p:sp>
      <p:sp>
        <p:nvSpPr>
          <p:cNvPr id="15" name="TextBox 15"/>
          <p:cNvSpPr txBox="1"/>
          <p:nvPr/>
        </p:nvSpPr>
        <p:spPr>
          <a:xfrm>
            <a:off x="7815184" y="4307297"/>
            <a:ext cx="2657633" cy="3566160"/>
          </a:xfrm>
          <a:prstGeom prst="rect">
            <a:avLst/>
          </a:prstGeom>
        </p:spPr>
        <p:txBody>
          <a:bodyPr lIns="0" tIns="0" rIns="0" bIns="0" rtlCol="0" anchor="t">
            <a:spAutoFit/>
          </a:bodyPr>
          <a:lstStyle/>
          <a:p>
            <a:pPr marL="0" lvl="0" indent="0" algn="l">
              <a:lnSpc>
                <a:spcPts val="3599"/>
              </a:lnSpc>
              <a:spcBef>
                <a:spcPct val="0"/>
              </a:spcBef>
            </a:pPr>
            <a:r>
              <a:rPr lang="en-US" sz="2399">
                <a:solidFill>
                  <a:srgbClr val="271905"/>
                </a:solidFill>
                <a:latin typeface="Alice"/>
              </a:rPr>
              <a:t>Introducing an ad-supported tier could be strategic, especially if subscription growth stagnates or declines in the future.</a:t>
            </a:r>
          </a:p>
        </p:txBody>
      </p:sp>
      <p:grpSp>
        <p:nvGrpSpPr>
          <p:cNvPr id="16" name="Group 16"/>
          <p:cNvGrpSpPr/>
          <p:nvPr/>
        </p:nvGrpSpPr>
        <p:grpSpPr>
          <a:xfrm>
            <a:off x="11647649" y="2531068"/>
            <a:ext cx="3388048" cy="6528240"/>
            <a:chOff x="0" y="0"/>
            <a:chExt cx="3133810" cy="6038363"/>
          </a:xfrm>
        </p:grpSpPr>
        <p:sp>
          <p:nvSpPr>
            <p:cNvPr id="17" name="Freeform 17"/>
            <p:cNvSpPr/>
            <p:nvPr/>
          </p:nvSpPr>
          <p:spPr>
            <a:xfrm>
              <a:off x="0" y="0"/>
              <a:ext cx="3133810" cy="6038364"/>
            </a:xfrm>
            <a:custGeom>
              <a:avLst/>
              <a:gdLst/>
              <a:ahLst/>
              <a:cxnLst/>
              <a:rect l="l" t="t" r="r" b="b"/>
              <a:pathLst>
                <a:path w="3133810" h="6038364">
                  <a:moveTo>
                    <a:pt x="3009350" y="6038364"/>
                  </a:moveTo>
                  <a:lnTo>
                    <a:pt x="124460" y="6038364"/>
                  </a:lnTo>
                  <a:cubicBezTo>
                    <a:pt x="55880" y="6038364"/>
                    <a:pt x="0" y="5982484"/>
                    <a:pt x="0" y="5913903"/>
                  </a:cubicBezTo>
                  <a:lnTo>
                    <a:pt x="0" y="124460"/>
                  </a:lnTo>
                  <a:cubicBezTo>
                    <a:pt x="0" y="55880"/>
                    <a:pt x="55880" y="0"/>
                    <a:pt x="124460" y="0"/>
                  </a:cubicBezTo>
                  <a:lnTo>
                    <a:pt x="3009350" y="0"/>
                  </a:lnTo>
                  <a:cubicBezTo>
                    <a:pt x="3077930" y="0"/>
                    <a:pt x="3133810" y="55880"/>
                    <a:pt x="3133810" y="124460"/>
                  </a:cubicBezTo>
                  <a:lnTo>
                    <a:pt x="3133810" y="5913904"/>
                  </a:lnTo>
                  <a:cubicBezTo>
                    <a:pt x="3133810" y="5982484"/>
                    <a:pt x="3077930" y="6038364"/>
                    <a:pt x="3009350" y="6038364"/>
                  </a:cubicBezTo>
                  <a:close/>
                </a:path>
              </a:pathLst>
            </a:custGeom>
            <a:solidFill>
              <a:srgbClr val="DDBC8A"/>
            </a:solidFill>
          </p:spPr>
          <p:txBody>
            <a:bodyPr/>
            <a:lstStyle/>
            <a:p>
              <a:endParaRPr lang="pt-PT"/>
            </a:p>
          </p:txBody>
        </p:sp>
      </p:grpSp>
      <p:sp>
        <p:nvSpPr>
          <p:cNvPr id="18" name="TextBox 18"/>
          <p:cNvSpPr txBox="1"/>
          <p:nvPr/>
        </p:nvSpPr>
        <p:spPr>
          <a:xfrm>
            <a:off x="12012857" y="2636513"/>
            <a:ext cx="2657633" cy="916940"/>
          </a:xfrm>
          <a:prstGeom prst="rect">
            <a:avLst/>
          </a:prstGeom>
        </p:spPr>
        <p:txBody>
          <a:bodyPr lIns="0" tIns="0" rIns="0" bIns="0" rtlCol="0" anchor="t">
            <a:spAutoFit/>
          </a:bodyPr>
          <a:lstStyle/>
          <a:p>
            <a:pPr marL="0" lvl="0" indent="0" algn="l">
              <a:lnSpc>
                <a:spcPts val="3639"/>
              </a:lnSpc>
              <a:spcBef>
                <a:spcPct val="0"/>
              </a:spcBef>
            </a:pPr>
            <a:r>
              <a:rPr lang="en-US" sz="2799">
                <a:solidFill>
                  <a:srgbClr val="271905"/>
                </a:solidFill>
                <a:latin typeface="Walter Turncoat"/>
              </a:rPr>
              <a:t>Profit Potential</a:t>
            </a:r>
          </a:p>
        </p:txBody>
      </p:sp>
      <p:sp>
        <p:nvSpPr>
          <p:cNvPr id="19" name="TextBox 19"/>
          <p:cNvSpPr txBox="1"/>
          <p:nvPr/>
        </p:nvSpPr>
        <p:spPr>
          <a:xfrm>
            <a:off x="12010218" y="3530803"/>
            <a:ext cx="2657633" cy="5356860"/>
          </a:xfrm>
          <a:prstGeom prst="rect">
            <a:avLst/>
          </a:prstGeom>
        </p:spPr>
        <p:txBody>
          <a:bodyPr lIns="0" tIns="0" rIns="0" bIns="0" rtlCol="0" anchor="t">
            <a:spAutoFit/>
          </a:bodyPr>
          <a:lstStyle/>
          <a:p>
            <a:pPr marL="0" lvl="0" indent="0" algn="l">
              <a:lnSpc>
                <a:spcPts val="3599"/>
              </a:lnSpc>
              <a:spcBef>
                <a:spcPct val="0"/>
              </a:spcBef>
            </a:pPr>
            <a:r>
              <a:rPr lang="en-US" sz="2399">
                <a:solidFill>
                  <a:srgbClr val="271905"/>
                </a:solidFill>
                <a:latin typeface="Alice"/>
              </a:rPr>
              <a:t>Drawing from the success of Hulu's ad-supported model, Disney+ could potentially achieve similar profitability with the same tier, effectively increasing subscriber numbers.</a:t>
            </a:r>
          </a:p>
        </p:txBody>
      </p:sp>
      <p:sp>
        <p:nvSpPr>
          <p:cNvPr id="20" name="TextBox 20"/>
          <p:cNvSpPr txBox="1"/>
          <p:nvPr/>
        </p:nvSpPr>
        <p:spPr>
          <a:xfrm>
            <a:off x="2096887" y="1009650"/>
            <a:ext cx="14094227" cy="1238250"/>
          </a:xfrm>
          <a:prstGeom prst="rect">
            <a:avLst/>
          </a:prstGeom>
        </p:spPr>
        <p:txBody>
          <a:bodyPr lIns="0" tIns="0" rIns="0" bIns="0" rtlCol="0" anchor="t">
            <a:spAutoFit/>
          </a:bodyPr>
          <a:lstStyle/>
          <a:p>
            <a:pPr marL="0" lvl="0" indent="0" algn="ctr">
              <a:lnSpc>
                <a:spcPts val="9600"/>
              </a:lnSpc>
              <a:spcBef>
                <a:spcPct val="0"/>
              </a:spcBef>
            </a:pPr>
            <a:r>
              <a:rPr lang="en-US" sz="8000">
                <a:solidFill>
                  <a:srgbClr val="271905"/>
                </a:solidFill>
                <a:latin typeface="Walter Turncoat"/>
              </a:rPr>
              <a:t>Final Considerations</a:t>
            </a:r>
          </a:p>
        </p:txBody>
      </p:sp>
      <p:grpSp>
        <p:nvGrpSpPr>
          <p:cNvPr id="21" name="Group 21"/>
          <p:cNvGrpSpPr/>
          <p:nvPr/>
        </p:nvGrpSpPr>
        <p:grpSpPr>
          <a:xfrm>
            <a:off x="58478" y="9342476"/>
            <a:ext cx="18229522" cy="423545"/>
            <a:chOff x="0" y="0"/>
            <a:chExt cx="24306029" cy="564727"/>
          </a:xfrm>
        </p:grpSpPr>
        <p:sp>
          <p:nvSpPr>
            <p:cNvPr id="22" name="TextBox 22"/>
            <p:cNvSpPr txBox="1"/>
            <p:nvPr/>
          </p:nvSpPr>
          <p:spPr>
            <a:xfrm>
              <a:off x="7702317" y="47625"/>
              <a:ext cx="8823424" cy="517102"/>
            </a:xfrm>
            <a:prstGeom prst="rect">
              <a:avLst/>
            </a:prstGeom>
          </p:spPr>
          <p:txBody>
            <a:bodyPr lIns="0" tIns="0" rIns="0" bIns="0" rtlCol="0" anchor="t">
              <a:spAutoFit/>
            </a:bodyPr>
            <a:lstStyle/>
            <a:p>
              <a:pPr algn="ctr">
                <a:lnSpc>
                  <a:spcPts val="2799"/>
                </a:lnSpc>
              </a:pPr>
              <a:r>
                <a:rPr lang="en-US" sz="2799">
                  <a:solidFill>
                    <a:srgbClr val="271905"/>
                  </a:solidFill>
                  <a:latin typeface="Alice"/>
                </a:rPr>
                <a:t>16</a:t>
              </a:r>
            </a:p>
          </p:txBody>
        </p:sp>
        <p:sp>
          <p:nvSpPr>
            <p:cNvPr id="23" name="AutoShape 23"/>
            <p:cNvSpPr/>
            <p:nvPr/>
          </p:nvSpPr>
          <p:spPr>
            <a:xfrm>
              <a:off x="12962912"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sp>
          <p:nvSpPr>
            <p:cNvPr id="24" name="AutoShape 24"/>
            <p:cNvSpPr/>
            <p:nvPr/>
          </p:nvSpPr>
          <p:spPr>
            <a:xfrm>
              <a:off x="0"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TextBox 2"/>
          <p:cNvSpPr txBox="1"/>
          <p:nvPr/>
        </p:nvSpPr>
        <p:spPr>
          <a:xfrm>
            <a:off x="1028700" y="838519"/>
            <a:ext cx="15227484" cy="542925"/>
          </a:xfrm>
          <a:prstGeom prst="rect">
            <a:avLst/>
          </a:prstGeom>
        </p:spPr>
        <p:txBody>
          <a:bodyPr lIns="0" tIns="0" rIns="0" bIns="0" rtlCol="0" anchor="t">
            <a:spAutoFit/>
          </a:bodyPr>
          <a:lstStyle/>
          <a:p>
            <a:pPr>
              <a:lnSpc>
                <a:spcPts val="4200"/>
              </a:lnSpc>
            </a:pPr>
            <a:r>
              <a:rPr lang="en-US" sz="3500">
                <a:solidFill>
                  <a:srgbClr val="271905"/>
                </a:solidFill>
                <a:latin typeface="Walter Turncoat"/>
              </a:rPr>
              <a:t> Optimal Product Line for DISNEY</a:t>
            </a:r>
          </a:p>
        </p:txBody>
      </p:sp>
      <p:grpSp>
        <p:nvGrpSpPr>
          <p:cNvPr id="3" name="Group 3"/>
          <p:cNvGrpSpPr/>
          <p:nvPr/>
        </p:nvGrpSpPr>
        <p:grpSpPr>
          <a:xfrm>
            <a:off x="58478" y="9342476"/>
            <a:ext cx="18229522" cy="423545"/>
            <a:chOff x="0" y="0"/>
            <a:chExt cx="24306029" cy="564727"/>
          </a:xfrm>
        </p:grpSpPr>
        <p:sp>
          <p:nvSpPr>
            <p:cNvPr id="4" name="TextBox 4"/>
            <p:cNvSpPr txBox="1"/>
            <p:nvPr/>
          </p:nvSpPr>
          <p:spPr>
            <a:xfrm>
              <a:off x="7702317" y="47625"/>
              <a:ext cx="8823424" cy="517102"/>
            </a:xfrm>
            <a:prstGeom prst="rect">
              <a:avLst/>
            </a:prstGeom>
          </p:spPr>
          <p:txBody>
            <a:bodyPr lIns="0" tIns="0" rIns="0" bIns="0" rtlCol="0" anchor="t">
              <a:spAutoFit/>
            </a:bodyPr>
            <a:lstStyle/>
            <a:p>
              <a:pPr algn="ctr">
                <a:lnSpc>
                  <a:spcPts val="2799"/>
                </a:lnSpc>
              </a:pPr>
              <a:r>
                <a:rPr lang="en-US" sz="2799">
                  <a:solidFill>
                    <a:srgbClr val="271905"/>
                  </a:solidFill>
                  <a:latin typeface="Alice"/>
                </a:rPr>
                <a:t>17</a:t>
              </a:r>
            </a:p>
          </p:txBody>
        </p:sp>
        <p:sp>
          <p:nvSpPr>
            <p:cNvPr id="5" name="AutoShape 5"/>
            <p:cNvSpPr/>
            <p:nvPr/>
          </p:nvSpPr>
          <p:spPr>
            <a:xfrm>
              <a:off x="12962912"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sp>
          <p:nvSpPr>
            <p:cNvPr id="6" name="AutoShape 6"/>
            <p:cNvSpPr/>
            <p:nvPr/>
          </p:nvSpPr>
          <p:spPr>
            <a:xfrm>
              <a:off x="0"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grpSp>
      <p:grpSp>
        <p:nvGrpSpPr>
          <p:cNvPr id="7" name="Group 7"/>
          <p:cNvGrpSpPr/>
          <p:nvPr/>
        </p:nvGrpSpPr>
        <p:grpSpPr>
          <a:xfrm>
            <a:off x="16593978" y="658048"/>
            <a:ext cx="2046866" cy="204686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txBody>
            <a:bodyPr/>
            <a:lstStyle/>
            <a:p>
              <a:endParaRPr lang="pt-PT"/>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2492340" y="4219596"/>
            <a:ext cx="3521040" cy="3521040"/>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txBody>
            <a:bodyPr/>
            <a:lstStyle/>
            <a:p>
              <a:endParaRPr lang="pt-PT"/>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3" name="AutoShape 13"/>
          <p:cNvSpPr/>
          <p:nvPr/>
        </p:nvSpPr>
        <p:spPr>
          <a:xfrm flipV="1">
            <a:off x="865263" y="2094779"/>
            <a:ext cx="15080777" cy="19050"/>
          </a:xfrm>
          <a:prstGeom prst="line">
            <a:avLst/>
          </a:prstGeom>
          <a:ln w="38100" cap="flat">
            <a:solidFill>
              <a:srgbClr val="967D55"/>
            </a:solidFill>
            <a:prstDash val="solid"/>
            <a:headEnd type="none" w="sm" len="sm"/>
            <a:tailEnd type="none" w="sm" len="sm"/>
          </a:ln>
        </p:spPr>
        <p:txBody>
          <a:bodyPr/>
          <a:lstStyle/>
          <a:p>
            <a:endParaRPr lang="pt-PT"/>
          </a:p>
        </p:txBody>
      </p:sp>
      <p:sp>
        <p:nvSpPr>
          <p:cNvPr id="14" name="TextBox 14"/>
          <p:cNvSpPr txBox="1"/>
          <p:nvPr/>
        </p:nvSpPr>
        <p:spPr>
          <a:xfrm>
            <a:off x="1365454" y="2722899"/>
            <a:ext cx="6175385" cy="6704590"/>
          </a:xfrm>
          <a:prstGeom prst="rect">
            <a:avLst/>
          </a:prstGeom>
        </p:spPr>
        <p:txBody>
          <a:bodyPr lIns="0" tIns="0" rIns="0" bIns="0" rtlCol="0" anchor="t">
            <a:spAutoFit/>
          </a:bodyPr>
          <a:lstStyle/>
          <a:p>
            <a:pPr algn="just">
              <a:lnSpc>
                <a:spcPts val="3531"/>
              </a:lnSpc>
            </a:pPr>
            <a:r>
              <a:rPr lang="en-US" sz="3531">
                <a:solidFill>
                  <a:srgbClr val="271905"/>
                </a:solidFill>
                <a:latin typeface="Alice Bold"/>
              </a:rPr>
              <a:t>              Disney+</a:t>
            </a:r>
          </a:p>
          <a:p>
            <a:pPr algn="just">
              <a:lnSpc>
                <a:spcPts val="3531"/>
              </a:lnSpc>
            </a:pPr>
            <a:r>
              <a:rPr lang="en-US" sz="3531">
                <a:solidFill>
                  <a:srgbClr val="271905"/>
                </a:solidFill>
                <a:latin typeface="Alice Bold"/>
              </a:rPr>
              <a:t>         ad-supported:</a:t>
            </a:r>
          </a:p>
          <a:p>
            <a:pPr algn="just">
              <a:lnSpc>
                <a:spcPts val="980"/>
              </a:lnSpc>
            </a:pPr>
            <a:r>
              <a:rPr lang="en-US" sz="980">
                <a:solidFill>
                  <a:srgbClr val="271905"/>
                </a:solidFill>
                <a:latin typeface="Alice"/>
              </a:rPr>
              <a:t> </a:t>
            </a:r>
          </a:p>
          <a:p>
            <a:pPr algn="just">
              <a:lnSpc>
                <a:spcPts val="3139"/>
              </a:lnSpc>
            </a:pPr>
            <a:r>
              <a:rPr lang="en-US" sz="3139">
                <a:solidFill>
                  <a:srgbClr val="271905"/>
                </a:solidFill>
                <a:latin typeface="Alice"/>
              </a:rPr>
              <a:t>            4,59$/month.</a:t>
            </a:r>
          </a:p>
          <a:p>
            <a:pPr algn="just">
              <a:lnSpc>
                <a:spcPts val="3139"/>
              </a:lnSpc>
            </a:pPr>
            <a:r>
              <a:rPr lang="en-US" sz="3139">
                <a:solidFill>
                  <a:srgbClr val="271905"/>
                </a:solidFill>
                <a:latin typeface="Alice"/>
              </a:rPr>
              <a:t>       6 min/hour of ads.</a:t>
            </a:r>
          </a:p>
          <a:p>
            <a:pPr algn="just">
              <a:lnSpc>
                <a:spcPts val="3335"/>
              </a:lnSpc>
            </a:pPr>
            <a:endParaRPr lang="en-US" sz="3139">
              <a:solidFill>
                <a:srgbClr val="271905"/>
              </a:solidFill>
              <a:latin typeface="Alice"/>
            </a:endParaRPr>
          </a:p>
          <a:p>
            <a:pPr algn="just">
              <a:lnSpc>
                <a:spcPts val="3531"/>
              </a:lnSpc>
            </a:pPr>
            <a:endParaRPr lang="en-US" sz="3139">
              <a:solidFill>
                <a:srgbClr val="271905"/>
              </a:solidFill>
              <a:latin typeface="Alice"/>
            </a:endParaRPr>
          </a:p>
          <a:p>
            <a:pPr algn="just">
              <a:lnSpc>
                <a:spcPts val="3531"/>
              </a:lnSpc>
            </a:pPr>
            <a:r>
              <a:rPr lang="en-US" sz="3531">
                <a:solidFill>
                  <a:srgbClr val="271905"/>
                </a:solidFill>
                <a:latin typeface="Alice Bold"/>
              </a:rPr>
              <a:t>Assumptions:</a:t>
            </a:r>
          </a:p>
          <a:p>
            <a:pPr marL="677724" lvl="1" indent="-338862" algn="just">
              <a:lnSpc>
                <a:spcPts val="3139"/>
              </a:lnSpc>
              <a:buFont typeface="Arial"/>
              <a:buChar char="•"/>
            </a:pPr>
            <a:r>
              <a:rPr lang="en-US" sz="3139">
                <a:solidFill>
                  <a:srgbClr val="271905"/>
                </a:solidFill>
                <a:latin typeface="Alice"/>
              </a:rPr>
              <a:t>Hulu’s ads revenue: </a:t>
            </a:r>
          </a:p>
          <a:p>
            <a:pPr marL="1355448" lvl="2" indent="-451816" algn="just">
              <a:lnSpc>
                <a:spcPts val="3139"/>
              </a:lnSpc>
              <a:buFont typeface="Arial"/>
              <a:buChar char="⚬"/>
            </a:pPr>
            <a:r>
              <a:rPr lang="en-US" sz="3139">
                <a:solidFill>
                  <a:srgbClr val="271905"/>
                </a:solidFill>
                <a:latin typeface="Alice"/>
              </a:rPr>
              <a:t>0.7375 /min/h/ subscriber.</a:t>
            </a:r>
          </a:p>
          <a:p>
            <a:pPr marL="677724" lvl="1" indent="-338862" algn="just">
              <a:lnSpc>
                <a:spcPts val="3139"/>
              </a:lnSpc>
              <a:buFont typeface="Arial"/>
              <a:buChar char="•"/>
            </a:pPr>
            <a:r>
              <a:rPr lang="en-US" sz="3139">
                <a:solidFill>
                  <a:srgbClr val="271905"/>
                </a:solidFill>
                <a:latin typeface="Alice"/>
              </a:rPr>
              <a:t>59% of people prefer ad-supported versions.</a:t>
            </a:r>
          </a:p>
          <a:p>
            <a:pPr marL="677724" lvl="1" indent="-338862" algn="just">
              <a:lnSpc>
                <a:spcPts val="3139"/>
              </a:lnSpc>
              <a:buFont typeface="Arial"/>
              <a:buChar char="•"/>
            </a:pPr>
            <a:r>
              <a:rPr lang="en-US" sz="3139">
                <a:solidFill>
                  <a:srgbClr val="271905"/>
                </a:solidFill>
                <a:latin typeface="Alice"/>
              </a:rPr>
              <a:t>152.1 M subscribers (on Disney+)</a:t>
            </a:r>
          </a:p>
          <a:p>
            <a:pPr algn="just">
              <a:lnSpc>
                <a:spcPts val="3139"/>
              </a:lnSpc>
            </a:pPr>
            <a:endParaRPr lang="en-US" sz="3139">
              <a:solidFill>
                <a:srgbClr val="271905"/>
              </a:solidFill>
              <a:latin typeface="Alice"/>
            </a:endParaRPr>
          </a:p>
          <a:p>
            <a:pPr algn="just">
              <a:lnSpc>
                <a:spcPts val="3531"/>
              </a:lnSpc>
            </a:pPr>
            <a:r>
              <a:rPr lang="en-US" sz="3531">
                <a:solidFill>
                  <a:srgbClr val="271905"/>
                </a:solidFill>
                <a:latin typeface="Alice Bold"/>
              </a:rPr>
              <a:t>Benefits to Disney:</a:t>
            </a:r>
          </a:p>
          <a:p>
            <a:pPr marL="677724" lvl="1" indent="-338862" algn="just">
              <a:lnSpc>
                <a:spcPts val="3139"/>
              </a:lnSpc>
              <a:buFont typeface="Arial"/>
              <a:buChar char="•"/>
            </a:pPr>
            <a:r>
              <a:rPr lang="en-US" sz="3139">
                <a:solidFill>
                  <a:srgbClr val="271905"/>
                </a:solidFill>
                <a:latin typeface="Alice"/>
              </a:rPr>
              <a:t>Revenue: 1215.27M &lt; </a:t>
            </a:r>
            <a:r>
              <a:rPr lang="en-US" sz="3139">
                <a:solidFill>
                  <a:srgbClr val="271905"/>
                </a:solidFill>
                <a:latin typeface="Alice Bold"/>
              </a:rPr>
              <a:t>1643.32M</a:t>
            </a:r>
          </a:p>
        </p:txBody>
      </p:sp>
      <p:sp>
        <p:nvSpPr>
          <p:cNvPr id="15" name="TextBox 15"/>
          <p:cNvSpPr txBox="1"/>
          <p:nvPr/>
        </p:nvSpPr>
        <p:spPr>
          <a:xfrm>
            <a:off x="8260547" y="2404981"/>
            <a:ext cx="9386817" cy="857041"/>
          </a:xfrm>
          <a:prstGeom prst="rect">
            <a:avLst/>
          </a:prstGeom>
        </p:spPr>
        <p:txBody>
          <a:bodyPr lIns="0" tIns="0" rIns="0" bIns="0" rtlCol="0" anchor="t">
            <a:spAutoFit/>
          </a:bodyPr>
          <a:lstStyle/>
          <a:p>
            <a:pPr algn="just">
              <a:lnSpc>
                <a:spcPts val="3593"/>
              </a:lnSpc>
            </a:pPr>
            <a:r>
              <a:rPr lang="en-US" sz="3593">
                <a:solidFill>
                  <a:srgbClr val="271905"/>
                </a:solidFill>
                <a:latin typeface="Alice Bold"/>
              </a:rPr>
              <a:t>How were those values obtained?</a:t>
            </a:r>
          </a:p>
          <a:p>
            <a:pPr algn="just">
              <a:lnSpc>
                <a:spcPts val="3140"/>
              </a:lnSpc>
            </a:pPr>
            <a:endParaRPr lang="en-US" sz="3593">
              <a:solidFill>
                <a:srgbClr val="271905"/>
              </a:solidFill>
              <a:latin typeface="Alice Bold"/>
            </a:endParaRPr>
          </a:p>
        </p:txBody>
      </p:sp>
      <p:sp>
        <p:nvSpPr>
          <p:cNvPr id="16" name="Freeform 16"/>
          <p:cNvSpPr/>
          <p:nvPr/>
        </p:nvSpPr>
        <p:spPr>
          <a:xfrm>
            <a:off x="1503905" y="2209079"/>
            <a:ext cx="4545902" cy="2960519"/>
          </a:xfrm>
          <a:custGeom>
            <a:avLst/>
            <a:gdLst/>
            <a:ahLst/>
            <a:cxnLst/>
            <a:rect l="l" t="t" r="r" b="b"/>
            <a:pathLst>
              <a:path w="4545902" h="2960519">
                <a:moveTo>
                  <a:pt x="0" y="0"/>
                </a:moveTo>
                <a:lnTo>
                  <a:pt x="4545902" y="0"/>
                </a:lnTo>
                <a:lnTo>
                  <a:pt x="4545902" y="2960519"/>
                </a:lnTo>
                <a:lnTo>
                  <a:pt x="0" y="2960519"/>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dash"/>
            <a:miter/>
          </a:ln>
        </p:spPr>
        <p:txBody>
          <a:bodyPr/>
          <a:lstStyle/>
          <a:p>
            <a:endParaRPr lang="pt-PT"/>
          </a:p>
        </p:txBody>
      </p:sp>
      <p:grpSp>
        <p:nvGrpSpPr>
          <p:cNvPr id="17" name="Group 17"/>
          <p:cNvGrpSpPr/>
          <p:nvPr/>
        </p:nvGrpSpPr>
        <p:grpSpPr>
          <a:xfrm>
            <a:off x="9712645" y="3137141"/>
            <a:ext cx="8115009" cy="1856105"/>
            <a:chOff x="0" y="0"/>
            <a:chExt cx="2137286" cy="488851"/>
          </a:xfrm>
        </p:grpSpPr>
        <p:sp>
          <p:nvSpPr>
            <p:cNvPr id="18" name="Freeform 18"/>
            <p:cNvSpPr/>
            <p:nvPr/>
          </p:nvSpPr>
          <p:spPr>
            <a:xfrm>
              <a:off x="0" y="0"/>
              <a:ext cx="2137286" cy="488851"/>
            </a:xfrm>
            <a:custGeom>
              <a:avLst/>
              <a:gdLst/>
              <a:ahLst/>
              <a:cxnLst/>
              <a:rect l="l" t="t" r="r" b="b"/>
              <a:pathLst>
                <a:path w="2137286" h="488851">
                  <a:moveTo>
                    <a:pt x="48655" y="0"/>
                  </a:moveTo>
                  <a:lnTo>
                    <a:pt x="2088631" y="0"/>
                  </a:lnTo>
                  <a:cubicBezTo>
                    <a:pt x="2101535" y="0"/>
                    <a:pt x="2113911" y="5126"/>
                    <a:pt x="2123036" y="14251"/>
                  </a:cubicBezTo>
                  <a:cubicBezTo>
                    <a:pt x="2132160" y="23375"/>
                    <a:pt x="2137286" y="35751"/>
                    <a:pt x="2137286" y="48655"/>
                  </a:cubicBezTo>
                  <a:lnTo>
                    <a:pt x="2137286" y="440195"/>
                  </a:lnTo>
                  <a:cubicBezTo>
                    <a:pt x="2137286" y="453100"/>
                    <a:pt x="2132160" y="465475"/>
                    <a:pt x="2123036" y="474600"/>
                  </a:cubicBezTo>
                  <a:cubicBezTo>
                    <a:pt x="2113911" y="483725"/>
                    <a:pt x="2101535" y="488851"/>
                    <a:pt x="2088631" y="488851"/>
                  </a:cubicBezTo>
                  <a:lnTo>
                    <a:pt x="48655" y="488851"/>
                  </a:lnTo>
                  <a:cubicBezTo>
                    <a:pt x="35751" y="488851"/>
                    <a:pt x="23375" y="483725"/>
                    <a:pt x="14251" y="474600"/>
                  </a:cubicBezTo>
                  <a:cubicBezTo>
                    <a:pt x="5126" y="465475"/>
                    <a:pt x="0" y="453100"/>
                    <a:pt x="0" y="440195"/>
                  </a:cubicBezTo>
                  <a:lnTo>
                    <a:pt x="0" y="48655"/>
                  </a:lnTo>
                  <a:cubicBezTo>
                    <a:pt x="0" y="35751"/>
                    <a:pt x="5126" y="23375"/>
                    <a:pt x="14251" y="14251"/>
                  </a:cubicBezTo>
                  <a:cubicBezTo>
                    <a:pt x="23375" y="5126"/>
                    <a:pt x="35751" y="0"/>
                    <a:pt x="48655" y="0"/>
                  </a:cubicBezTo>
                  <a:close/>
                </a:path>
              </a:pathLst>
            </a:custGeom>
            <a:solidFill>
              <a:srgbClr val="DDBC8A"/>
            </a:solidFill>
          </p:spPr>
          <p:txBody>
            <a:bodyPr/>
            <a:lstStyle/>
            <a:p>
              <a:endParaRPr lang="pt-PT"/>
            </a:p>
          </p:txBody>
        </p:sp>
        <p:sp>
          <p:nvSpPr>
            <p:cNvPr id="19" name="TextBox 19"/>
            <p:cNvSpPr txBox="1"/>
            <p:nvPr/>
          </p:nvSpPr>
          <p:spPr>
            <a:xfrm>
              <a:off x="0" y="-66675"/>
              <a:ext cx="2137286" cy="555526"/>
            </a:xfrm>
            <a:prstGeom prst="rect">
              <a:avLst/>
            </a:prstGeom>
          </p:spPr>
          <p:txBody>
            <a:bodyPr lIns="50800" tIns="50800" rIns="50800" bIns="50800" rtlCol="0" anchor="ctr"/>
            <a:lstStyle/>
            <a:p>
              <a:pPr marL="626104" lvl="1" indent="-313052">
                <a:lnSpc>
                  <a:spcPts val="4059"/>
                </a:lnSpc>
                <a:buFont typeface="Arial"/>
                <a:buChar char="•"/>
              </a:pPr>
              <a:r>
                <a:rPr lang="en-US" sz="2899">
                  <a:solidFill>
                    <a:srgbClr val="000000"/>
                  </a:solidFill>
                  <a:latin typeface="Alice"/>
                </a:rPr>
                <a:t>$Ad-free = $Ad-supported + 0.7375 * n_min</a:t>
              </a:r>
            </a:p>
            <a:p>
              <a:pPr marL="1252208" lvl="2" indent="-417403">
                <a:lnSpc>
                  <a:spcPts val="4059"/>
                </a:lnSpc>
                <a:buFont typeface="Arial"/>
                <a:buChar char="⚬"/>
              </a:pPr>
              <a:r>
                <a:rPr lang="en-US" sz="2899">
                  <a:solidFill>
                    <a:srgbClr val="000000"/>
                  </a:solidFill>
                  <a:latin typeface="Alice"/>
                </a:rPr>
                <a:t>where n_min = min of ads /h</a:t>
              </a:r>
            </a:p>
            <a:p>
              <a:pPr marL="626104" lvl="1" indent="-313052">
                <a:lnSpc>
                  <a:spcPts val="4059"/>
                </a:lnSpc>
                <a:buFont typeface="Arial"/>
                <a:buChar char="•"/>
              </a:pPr>
              <a:r>
                <a:rPr lang="en-US" sz="2899">
                  <a:solidFill>
                    <a:srgbClr val="000000"/>
                  </a:solidFill>
                  <a:latin typeface="Alice Bold Italics"/>
                </a:rPr>
                <a:t>Strategic CRM</a:t>
              </a:r>
            </a:p>
          </p:txBody>
        </p:sp>
      </p:grpSp>
      <p:grpSp>
        <p:nvGrpSpPr>
          <p:cNvPr id="20" name="Group 20"/>
          <p:cNvGrpSpPr/>
          <p:nvPr/>
        </p:nvGrpSpPr>
        <p:grpSpPr>
          <a:xfrm>
            <a:off x="8017089" y="3227946"/>
            <a:ext cx="1420259" cy="1674495"/>
            <a:chOff x="0" y="0"/>
            <a:chExt cx="374060" cy="441019"/>
          </a:xfrm>
        </p:grpSpPr>
        <p:sp>
          <p:nvSpPr>
            <p:cNvPr id="21" name="Freeform 21"/>
            <p:cNvSpPr/>
            <p:nvPr/>
          </p:nvSpPr>
          <p:spPr>
            <a:xfrm>
              <a:off x="0" y="0"/>
              <a:ext cx="374060" cy="441019"/>
            </a:xfrm>
            <a:custGeom>
              <a:avLst/>
              <a:gdLst/>
              <a:ahLst/>
              <a:cxnLst/>
              <a:rect l="l" t="t" r="r" b="b"/>
              <a:pathLst>
                <a:path w="374060" h="441019">
                  <a:moveTo>
                    <a:pt x="187030" y="0"/>
                  </a:moveTo>
                  <a:lnTo>
                    <a:pt x="187030" y="0"/>
                  </a:lnTo>
                  <a:cubicBezTo>
                    <a:pt x="290324" y="0"/>
                    <a:pt x="374060" y="83736"/>
                    <a:pt x="374060" y="187030"/>
                  </a:cubicBezTo>
                  <a:lnTo>
                    <a:pt x="374060" y="253989"/>
                  </a:lnTo>
                  <a:cubicBezTo>
                    <a:pt x="374060" y="357283"/>
                    <a:pt x="290324" y="441019"/>
                    <a:pt x="187030" y="441019"/>
                  </a:cubicBezTo>
                  <a:lnTo>
                    <a:pt x="187030" y="441019"/>
                  </a:lnTo>
                  <a:cubicBezTo>
                    <a:pt x="83736" y="441019"/>
                    <a:pt x="0" y="357283"/>
                    <a:pt x="0" y="253989"/>
                  </a:cubicBezTo>
                  <a:lnTo>
                    <a:pt x="0" y="187030"/>
                  </a:lnTo>
                  <a:cubicBezTo>
                    <a:pt x="0" y="83736"/>
                    <a:pt x="83736" y="0"/>
                    <a:pt x="187030" y="0"/>
                  </a:cubicBezTo>
                  <a:close/>
                </a:path>
              </a:pathLst>
            </a:custGeom>
            <a:solidFill>
              <a:srgbClr val="A19B66"/>
            </a:solidFill>
          </p:spPr>
          <p:txBody>
            <a:bodyPr/>
            <a:lstStyle/>
            <a:p>
              <a:endParaRPr lang="pt-PT"/>
            </a:p>
          </p:txBody>
        </p:sp>
        <p:sp>
          <p:nvSpPr>
            <p:cNvPr id="22" name="TextBox 22"/>
            <p:cNvSpPr txBox="1"/>
            <p:nvPr/>
          </p:nvSpPr>
          <p:spPr>
            <a:xfrm>
              <a:off x="0" y="-57150"/>
              <a:ext cx="374060" cy="498169"/>
            </a:xfrm>
            <a:prstGeom prst="rect">
              <a:avLst/>
            </a:prstGeom>
          </p:spPr>
          <p:txBody>
            <a:bodyPr lIns="50800" tIns="50800" rIns="50800" bIns="50800" rtlCol="0" anchor="ctr"/>
            <a:lstStyle/>
            <a:p>
              <a:pPr algn="ctr">
                <a:lnSpc>
                  <a:spcPts val="4199"/>
                </a:lnSpc>
              </a:pPr>
              <a:r>
                <a:rPr lang="en-US" sz="2999">
                  <a:solidFill>
                    <a:srgbClr val="000000"/>
                  </a:solidFill>
                  <a:latin typeface="Alice"/>
                </a:rPr>
                <a:t>F</a:t>
              </a:r>
            </a:p>
            <a:p>
              <a:pPr algn="ctr">
                <a:lnSpc>
                  <a:spcPts val="1919"/>
                </a:lnSpc>
              </a:pPr>
              <a:r>
                <a:rPr lang="en-US" sz="2999">
                  <a:solidFill>
                    <a:srgbClr val="000000"/>
                  </a:solidFill>
                  <a:latin typeface="Alice"/>
                </a:rPr>
                <a:t>e</a:t>
              </a:r>
            </a:p>
            <a:p>
              <a:pPr algn="ctr">
                <a:lnSpc>
                  <a:spcPts val="4199"/>
                </a:lnSpc>
              </a:pPr>
              <a:r>
                <a:rPr lang="en-US" sz="2999">
                  <a:solidFill>
                    <a:srgbClr val="000000"/>
                  </a:solidFill>
                  <a:latin typeface="Alice"/>
                </a:rPr>
                <a:t>e</a:t>
              </a:r>
            </a:p>
          </p:txBody>
        </p:sp>
      </p:grpSp>
      <p:grpSp>
        <p:nvGrpSpPr>
          <p:cNvPr id="23" name="Group 23"/>
          <p:cNvGrpSpPr/>
          <p:nvPr/>
        </p:nvGrpSpPr>
        <p:grpSpPr>
          <a:xfrm>
            <a:off x="9712645" y="5421871"/>
            <a:ext cx="8115009" cy="3587681"/>
            <a:chOff x="0" y="0"/>
            <a:chExt cx="2137286" cy="944904"/>
          </a:xfrm>
        </p:grpSpPr>
        <p:sp>
          <p:nvSpPr>
            <p:cNvPr id="24" name="Freeform 24"/>
            <p:cNvSpPr/>
            <p:nvPr/>
          </p:nvSpPr>
          <p:spPr>
            <a:xfrm>
              <a:off x="0" y="0"/>
              <a:ext cx="2137286" cy="944903"/>
            </a:xfrm>
            <a:custGeom>
              <a:avLst/>
              <a:gdLst/>
              <a:ahLst/>
              <a:cxnLst/>
              <a:rect l="l" t="t" r="r" b="b"/>
              <a:pathLst>
                <a:path w="2137286" h="944903">
                  <a:moveTo>
                    <a:pt x="48655" y="0"/>
                  </a:moveTo>
                  <a:lnTo>
                    <a:pt x="2088631" y="0"/>
                  </a:lnTo>
                  <a:cubicBezTo>
                    <a:pt x="2101535" y="0"/>
                    <a:pt x="2113911" y="5126"/>
                    <a:pt x="2123036" y="14251"/>
                  </a:cubicBezTo>
                  <a:cubicBezTo>
                    <a:pt x="2132160" y="23375"/>
                    <a:pt x="2137286" y="35751"/>
                    <a:pt x="2137286" y="48655"/>
                  </a:cubicBezTo>
                  <a:lnTo>
                    <a:pt x="2137286" y="896248"/>
                  </a:lnTo>
                  <a:cubicBezTo>
                    <a:pt x="2137286" y="909152"/>
                    <a:pt x="2132160" y="921528"/>
                    <a:pt x="2123036" y="930653"/>
                  </a:cubicBezTo>
                  <a:cubicBezTo>
                    <a:pt x="2113911" y="939777"/>
                    <a:pt x="2101535" y="944903"/>
                    <a:pt x="2088631" y="944903"/>
                  </a:cubicBezTo>
                  <a:lnTo>
                    <a:pt x="48655" y="944903"/>
                  </a:lnTo>
                  <a:cubicBezTo>
                    <a:pt x="35751" y="944903"/>
                    <a:pt x="23375" y="939777"/>
                    <a:pt x="14251" y="930653"/>
                  </a:cubicBezTo>
                  <a:cubicBezTo>
                    <a:pt x="5126" y="921528"/>
                    <a:pt x="0" y="909152"/>
                    <a:pt x="0" y="896248"/>
                  </a:cubicBezTo>
                  <a:lnTo>
                    <a:pt x="0" y="48655"/>
                  </a:lnTo>
                  <a:cubicBezTo>
                    <a:pt x="0" y="35751"/>
                    <a:pt x="5126" y="23375"/>
                    <a:pt x="14251" y="14251"/>
                  </a:cubicBezTo>
                  <a:cubicBezTo>
                    <a:pt x="23375" y="5126"/>
                    <a:pt x="35751" y="0"/>
                    <a:pt x="48655" y="0"/>
                  </a:cubicBezTo>
                  <a:close/>
                </a:path>
              </a:pathLst>
            </a:custGeom>
            <a:solidFill>
              <a:srgbClr val="DDBC8A"/>
            </a:solidFill>
          </p:spPr>
          <p:txBody>
            <a:bodyPr/>
            <a:lstStyle/>
            <a:p>
              <a:endParaRPr lang="pt-PT"/>
            </a:p>
          </p:txBody>
        </p:sp>
        <p:sp>
          <p:nvSpPr>
            <p:cNvPr id="25" name="TextBox 25"/>
            <p:cNvSpPr txBox="1"/>
            <p:nvPr/>
          </p:nvSpPr>
          <p:spPr>
            <a:xfrm>
              <a:off x="0" y="-66675"/>
              <a:ext cx="2137286" cy="1011579"/>
            </a:xfrm>
            <a:prstGeom prst="rect">
              <a:avLst/>
            </a:prstGeom>
          </p:spPr>
          <p:txBody>
            <a:bodyPr lIns="50800" tIns="50800" rIns="50800" bIns="50800" rtlCol="0" anchor="ctr"/>
            <a:lstStyle/>
            <a:p>
              <a:pPr marL="626104" lvl="1" indent="-313052">
                <a:lnSpc>
                  <a:spcPts val="4059"/>
                </a:lnSpc>
                <a:buFont typeface="Arial"/>
                <a:buChar char="•"/>
              </a:pPr>
              <a:r>
                <a:rPr lang="en-US" sz="2899" u="sng">
                  <a:solidFill>
                    <a:srgbClr val="000000"/>
                  </a:solidFill>
                  <a:latin typeface="Alice Italics"/>
                </a:rPr>
                <a:t>Learning from Hulu (Ads capped at 90 sec)</a:t>
              </a:r>
            </a:p>
            <a:p>
              <a:pPr marL="1252208" lvl="2" indent="-417403">
                <a:lnSpc>
                  <a:spcPts val="4059"/>
                </a:lnSpc>
                <a:buFont typeface="Arial"/>
                <a:buChar char="⚬"/>
              </a:pPr>
              <a:r>
                <a:rPr lang="en-US" sz="2899">
                  <a:solidFill>
                    <a:srgbClr val="000000"/>
                  </a:solidFill>
                  <a:latin typeface="Alice Italics"/>
                </a:rPr>
                <a:t>n_min = 6 min would be ideal</a:t>
              </a:r>
            </a:p>
            <a:p>
              <a:pPr marL="1252208" lvl="2" indent="-417403">
                <a:lnSpc>
                  <a:spcPts val="4059"/>
                </a:lnSpc>
                <a:buFont typeface="Arial"/>
                <a:buChar char="⚬"/>
              </a:pPr>
              <a:r>
                <a:rPr lang="en-US" sz="2899">
                  <a:solidFill>
                    <a:srgbClr val="000000"/>
                  </a:solidFill>
                  <a:latin typeface="Alice Italics"/>
                </a:rPr>
                <a:t>n_min &gt;= 8 min (Current Hulu value proposition)</a:t>
              </a:r>
            </a:p>
            <a:p>
              <a:pPr marL="1252208" lvl="2" indent="-417403">
                <a:lnSpc>
                  <a:spcPts val="4059"/>
                </a:lnSpc>
                <a:buFont typeface="Arial"/>
                <a:buChar char="⚬"/>
              </a:pPr>
              <a:r>
                <a:rPr lang="en-US" sz="2899">
                  <a:solidFill>
                    <a:srgbClr val="000000"/>
                  </a:solidFill>
                  <a:latin typeface="Alice Italics"/>
                </a:rPr>
                <a:t>n_min &lt; 6 (Not so profitable)</a:t>
              </a:r>
            </a:p>
            <a:p>
              <a:pPr marL="1252208" lvl="2" indent="-417403">
                <a:lnSpc>
                  <a:spcPts val="4059"/>
                </a:lnSpc>
                <a:buFont typeface="Arial"/>
                <a:buChar char="⚬"/>
              </a:pPr>
              <a:r>
                <a:rPr lang="en-US" sz="2899">
                  <a:solidFill>
                    <a:srgbClr val="000000"/>
                  </a:solidFill>
                  <a:latin typeface="Alice Italics"/>
                </a:rPr>
                <a:t>n_min = 7 (Not multiple of 90 sec)</a:t>
              </a:r>
            </a:p>
          </p:txBody>
        </p:sp>
      </p:grpSp>
      <p:grpSp>
        <p:nvGrpSpPr>
          <p:cNvPr id="26" name="Group 26"/>
          <p:cNvGrpSpPr/>
          <p:nvPr/>
        </p:nvGrpSpPr>
        <p:grpSpPr>
          <a:xfrm>
            <a:off x="8017089" y="6124401"/>
            <a:ext cx="1420259" cy="2182620"/>
            <a:chOff x="0" y="0"/>
            <a:chExt cx="374060" cy="574846"/>
          </a:xfrm>
        </p:grpSpPr>
        <p:sp>
          <p:nvSpPr>
            <p:cNvPr id="27" name="Freeform 27"/>
            <p:cNvSpPr/>
            <p:nvPr/>
          </p:nvSpPr>
          <p:spPr>
            <a:xfrm>
              <a:off x="0" y="0"/>
              <a:ext cx="374060" cy="574846"/>
            </a:xfrm>
            <a:custGeom>
              <a:avLst/>
              <a:gdLst/>
              <a:ahLst/>
              <a:cxnLst/>
              <a:rect l="l" t="t" r="r" b="b"/>
              <a:pathLst>
                <a:path w="374060" h="574846">
                  <a:moveTo>
                    <a:pt x="187030" y="0"/>
                  </a:moveTo>
                  <a:lnTo>
                    <a:pt x="187030" y="0"/>
                  </a:lnTo>
                  <a:cubicBezTo>
                    <a:pt x="290324" y="0"/>
                    <a:pt x="374060" y="83736"/>
                    <a:pt x="374060" y="187030"/>
                  </a:cubicBezTo>
                  <a:lnTo>
                    <a:pt x="374060" y="387817"/>
                  </a:lnTo>
                  <a:cubicBezTo>
                    <a:pt x="374060" y="491110"/>
                    <a:pt x="290324" y="574846"/>
                    <a:pt x="187030" y="574846"/>
                  </a:cubicBezTo>
                  <a:lnTo>
                    <a:pt x="187030" y="574846"/>
                  </a:lnTo>
                  <a:cubicBezTo>
                    <a:pt x="83736" y="574846"/>
                    <a:pt x="0" y="491110"/>
                    <a:pt x="0" y="387817"/>
                  </a:cubicBezTo>
                  <a:lnTo>
                    <a:pt x="0" y="187030"/>
                  </a:lnTo>
                  <a:cubicBezTo>
                    <a:pt x="0" y="83736"/>
                    <a:pt x="83736" y="0"/>
                    <a:pt x="187030" y="0"/>
                  </a:cubicBezTo>
                  <a:close/>
                </a:path>
              </a:pathLst>
            </a:custGeom>
            <a:solidFill>
              <a:srgbClr val="A19B66"/>
            </a:solidFill>
          </p:spPr>
          <p:txBody>
            <a:bodyPr/>
            <a:lstStyle/>
            <a:p>
              <a:endParaRPr lang="pt-PT"/>
            </a:p>
          </p:txBody>
        </p:sp>
        <p:sp>
          <p:nvSpPr>
            <p:cNvPr id="28" name="TextBox 28"/>
            <p:cNvSpPr txBox="1"/>
            <p:nvPr/>
          </p:nvSpPr>
          <p:spPr>
            <a:xfrm>
              <a:off x="0" y="-57150"/>
              <a:ext cx="374060" cy="631996"/>
            </a:xfrm>
            <a:prstGeom prst="rect">
              <a:avLst/>
            </a:prstGeom>
          </p:spPr>
          <p:txBody>
            <a:bodyPr lIns="50800" tIns="50800" rIns="50800" bIns="50800" rtlCol="0" anchor="ctr"/>
            <a:lstStyle/>
            <a:p>
              <a:pPr algn="ctr">
                <a:lnSpc>
                  <a:spcPts val="4199"/>
                </a:lnSpc>
              </a:pPr>
              <a:r>
                <a:rPr lang="en-US" sz="2999">
                  <a:solidFill>
                    <a:srgbClr val="000000"/>
                  </a:solidFill>
                  <a:latin typeface="Alice"/>
                </a:rPr>
                <a:t>A</a:t>
              </a:r>
            </a:p>
            <a:p>
              <a:pPr algn="ctr">
                <a:lnSpc>
                  <a:spcPts val="1919"/>
                </a:lnSpc>
              </a:pPr>
              <a:r>
                <a:rPr lang="en-US" sz="2999">
                  <a:solidFill>
                    <a:srgbClr val="000000"/>
                  </a:solidFill>
                  <a:latin typeface="Alice"/>
                </a:rPr>
                <a:t>d</a:t>
              </a:r>
            </a:p>
            <a:p>
              <a:pPr algn="ctr">
                <a:lnSpc>
                  <a:spcPts val="4199"/>
                </a:lnSpc>
              </a:pPr>
              <a:r>
                <a:rPr lang="en-US" sz="2999">
                  <a:solidFill>
                    <a:srgbClr val="000000"/>
                  </a:solidFill>
                  <a:latin typeface="Alice"/>
                </a:rPr>
                <a:t>s</a:t>
              </a:r>
            </a:p>
          </p:txBody>
        </p:sp>
      </p:grpSp>
      <p:grpSp>
        <p:nvGrpSpPr>
          <p:cNvPr id="29" name="Group 29"/>
          <p:cNvGrpSpPr/>
          <p:nvPr/>
        </p:nvGrpSpPr>
        <p:grpSpPr>
          <a:xfrm>
            <a:off x="5184602" y="2304329"/>
            <a:ext cx="1583248" cy="1583248"/>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lnTo>
                    <a:pt x="523042" y="124802"/>
                  </a:lnTo>
                  <a:lnTo>
                    <a:pt x="693768" y="119032"/>
                  </a:lnTo>
                  <a:lnTo>
                    <a:pt x="687998" y="289758"/>
                  </a:lnTo>
                  <a:lnTo>
                    <a:pt x="812800" y="406400"/>
                  </a:lnTo>
                  <a:lnTo>
                    <a:pt x="687998" y="523042"/>
                  </a:lnTo>
                  <a:lnTo>
                    <a:pt x="693768" y="693768"/>
                  </a:lnTo>
                  <a:lnTo>
                    <a:pt x="523042" y="687998"/>
                  </a:lnTo>
                  <a:lnTo>
                    <a:pt x="406400" y="812800"/>
                  </a:lnTo>
                  <a:lnTo>
                    <a:pt x="289758" y="687998"/>
                  </a:lnTo>
                  <a:lnTo>
                    <a:pt x="119032" y="693768"/>
                  </a:lnTo>
                  <a:lnTo>
                    <a:pt x="124802" y="523042"/>
                  </a:lnTo>
                  <a:lnTo>
                    <a:pt x="0" y="406400"/>
                  </a:lnTo>
                  <a:lnTo>
                    <a:pt x="124802" y="289758"/>
                  </a:lnTo>
                  <a:lnTo>
                    <a:pt x="119032" y="119032"/>
                  </a:lnTo>
                  <a:lnTo>
                    <a:pt x="289758" y="124802"/>
                  </a:lnTo>
                  <a:lnTo>
                    <a:pt x="406400" y="0"/>
                  </a:lnTo>
                  <a:close/>
                </a:path>
              </a:pathLst>
            </a:custGeom>
            <a:solidFill>
              <a:srgbClr val="DDBC8A"/>
            </a:solidFill>
          </p:spPr>
          <p:txBody>
            <a:bodyPr/>
            <a:lstStyle/>
            <a:p>
              <a:endParaRPr lang="pt-PT"/>
            </a:p>
          </p:txBody>
        </p:sp>
        <p:sp>
          <p:nvSpPr>
            <p:cNvPr id="31" name="TextBox 31"/>
            <p:cNvSpPr txBox="1"/>
            <p:nvPr/>
          </p:nvSpPr>
          <p:spPr>
            <a:xfrm>
              <a:off x="127000" y="69850"/>
              <a:ext cx="558800" cy="615950"/>
            </a:xfrm>
            <a:prstGeom prst="rect">
              <a:avLst/>
            </a:prstGeom>
          </p:spPr>
          <p:txBody>
            <a:bodyPr lIns="50800" tIns="50800" rIns="50800" bIns="50800" rtlCol="0" anchor="ctr"/>
            <a:lstStyle/>
            <a:p>
              <a:pPr algn="ctr">
                <a:lnSpc>
                  <a:spcPts val="4199"/>
                </a:lnSpc>
              </a:pPr>
              <a:r>
                <a:rPr lang="en-US" sz="2999">
                  <a:solidFill>
                    <a:srgbClr val="000000"/>
                  </a:solidFill>
                  <a:latin typeface="Alice Bold"/>
                </a:rPr>
                <a:t>New</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grpSp>
        <p:nvGrpSpPr>
          <p:cNvPr id="2" name="Group 2"/>
          <p:cNvGrpSpPr/>
          <p:nvPr/>
        </p:nvGrpSpPr>
        <p:grpSpPr>
          <a:xfrm>
            <a:off x="58478" y="9342476"/>
            <a:ext cx="18229522" cy="423545"/>
            <a:chOff x="0" y="0"/>
            <a:chExt cx="24306029" cy="564727"/>
          </a:xfrm>
        </p:grpSpPr>
        <p:sp>
          <p:nvSpPr>
            <p:cNvPr id="3" name="TextBox 3"/>
            <p:cNvSpPr txBox="1"/>
            <p:nvPr/>
          </p:nvSpPr>
          <p:spPr>
            <a:xfrm>
              <a:off x="7702317" y="47625"/>
              <a:ext cx="8823424" cy="517102"/>
            </a:xfrm>
            <a:prstGeom prst="rect">
              <a:avLst/>
            </a:prstGeom>
          </p:spPr>
          <p:txBody>
            <a:bodyPr lIns="0" tIns="0" rIns="0" bIns="0" rtlCol="0" anchor="t">
              <a:spAutoFit/>
            </a:bodyPr>
            <a:lstStyle/>
            <a:p>
              <a:pPr algn="ctr">
                <a:lnSpc>
                  <a:spcPts val="2799"/>
                </a:lnSpc>
              </a:pPr>
              <a:r>
                <a:rPr lang="en-US" sz="2799">
                  <a:solidFill>
                    <a:srgbClr val="271905"/>
                  </a:solidFill>
                  <a:latin typeface="Alice"/>
                </a:rPr>
                <a:t>18</a:t>
              </a:r>
            </a:p>
          </p:txBody>
        </p:sp>
        <p:sp>
          <p:nvSpPr>
            <p:cNvPr id="4" name="AutoShape 4"/>
            <p:cNvSpPr/>
            <p:nvPr/>
          </p:nvSpPr>
          <p:spPr>
            <a:xfrm>
              <a:off x="12962912"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sp>
          <p:nvSpPr>
            <p:cNvPr id="5" name="AutoShape 5"/>
            <p:cNvSpPr/>
            <p:nvPr/>
          </p:nvSpPr>
          <p:spPr>
            <a:xfrm>
              <a:off x="0"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grpSp>
      <p:grpSp>
        <p:nvGrpSpPr>
          <p:cNvPr id="6" name="Group 6"/>
          <p:cNvGrpSpPr/>
          <p:nvPr/>
        </p:nvGrpSpPr>
        <p:grpSpPr>
          <a:xfrm>
            <a:off x="16593978" y="658048"/>
            <a:ext cx="2046866" cy="204686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txBody>
            <a:bodyPr/>
            <a:lstStyle/>
            <a:p>
              <a:endParaRPr lang="pt-PT"/>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492340" y="4219596"/>
            <a:ext cx="3521040" cy="352104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txBody>
            <a:bodyPr/>
            <a:lstStyle/>
            <a:p>
              <a:endParaRPr lang="pt-PT"/>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2" name="AutoShape 12"/>
          <p:cNvSpPr/>
          <p:nvPr/>
        </p:nvSpPr>
        <p:spPr>
          <a:xfrm flipV="1">
            <a:off x="865263" y="2094779"/>
            <a:ext cx="15080777" cy="19050"/>
          </a:xfrm>
          <a:prstGeom prst="line">
            <a:avLst/>
          </a:prstGeom>
          <a:ln w="38100" cap="flat">
            <a:solidFill>
              <a:srgbClr val="967D55"/>
            </a:solidFill>
            <a:prstDash val="solid"/>
            <a:headEnd type="none" w="sm" len="sm"/>
            <a:tailEnd type="none" w="sm" len="sm"/>
          </a:ln>
        </p:spPr>
        <p:txBody>
          <a:bodyPr/>
          <a:lstStyle/>
          <a:p>
            <a:endParaRPr lang="pt-PT"/>
          </a:p>
        </p:txBody>
      </p:sp>
      <p:sp>
        <p:nvSpPr>
          <p:cNvPr id="13" name="Freeform 13"/>
          <p:cNvSpPr/>
          <p:nvPr/>
        </p:nvSpPr>
        <p:spPr>
          <a:xfrm>
            <a:off x="725062" y="5904775"/>
            <a:ext cx="4450092" cy="2898122"/>
          </a:xfrm>
          <a:custGeom>
            <a:avLst/>
            <a:gdLst/>
            <a:ahLst/>
            <a:cxnLst/>
            <a:rect l="l" t="t" r="r" b="b"/>
            <a:pathLst>
              <a:path w="4450092" h="2898122">
                <a:moveTo>
                  <a:pt x="0" y="0"/>
                </a:moveTo>
                <a:lnTo>
                  <a:pt x="4450092" y="0"/>
                </a:lnTo>
                <a:lnTo>
                  <a:pt x="4450092" y="2898122"/>
                </a:lnTo>
                <a:lnTo>
                  <a:pt x="0" y="289812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dash"/>
            <a:miter/>
          </a:ln>
        </p:spPr>
        <p:txBody>
          <a:bodyPr/>
          <a:lstStyle/>
          <a:p>
            <a:endParaRPr lang="pt-PT"/>
          </a:p>
        </p:txBody>
      </p:sp>
      <p:sp>
        <p:nvSpPr>
          <p:cNvPr id="14" name="Freeform 14"/>
          <p:cNvSpPr/>
          <p:nvPr/>
        </p:nvSpPr>
        <p:spPr>
          <a:xfrm>
            <a:off x="5370402" y="5932613"/>
            <a:ext cx="4450092" cy="2898122"/>
          </a:xfrm>
          <a:custGeom>
            <a:avLst/>
            <a:gdLst/>
            <a:ahLst/>
            <a:cxnLst/>
            <a:rect l="l" t="t" r="r" b="b"/>
            <a:pathLst>
              <a:path w="4450092" h="2898122">
                <a:moveTo>
                  <a:pt x="0" y="0"/>
                </a:moveTo>
                <a:lnTo>
                  <a:pt x="4450092" y="0"/>
                </a:lnTo>
                <a:lnTo>
                  <a:pt x="4450092" y="2898123"/>
                </a:lnTo>
                <a:lnTo>
                  <a:pt x="0" y="289812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dash"/>
            <a:miter/>
          </a:ln>
        </p:spPr>
        <p:txBody>
          <a:bodyPr/>
          <a:lstStyle/>
          <a:p>
            <a:endParaRPr lang="pt-PT"/>
          </a:p>
        </p:txBody>
      </p:sp>
      <p:sp>
        <p:nvSpPr>
          <p:cNvPr id="15" name="Freeform 15"/>
          <p:cNvSpPr/>
          <p:nvPr/>
        </p:nvSpPr>
        <p:spPr>
          <a:xfrm>
            <a:off x="725062" y="2726556"/>
            <a:ext cx="4450092" cy="2898122"/>
          </a:xfrm>
          <a:custGeom>
            <a:avLst/>
            <a:gdLst/>
            <a:ahLst/>
            <a:cxnLst/>
            <a:rect l="l" t="t" r="r" b="b"/>
            <a:pathLst>
              <a:path w="4450092" h="2898122">
                <a:moveTo>
                  <a:pt x="0" y="0"/>
                </a:moveTo>
                <a:lnTo>
                  <a:pt x="4450092" y="0"/>
                </a:lnTo>
                <a:lnTo>
                  <a:pt x="4450092" y="2898122"/>
                </a:lnTo>
                <a:lnTo>
                  <a:pt x="0" y="289812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dash"/>
            <a:miter/>
          </a:ln>
        </p:spPr>
        <p:txBody>
          <a:bodyPr/>
          <a:lstStyle/>
          <a:p>
            <a:endParaRPr lang="pt-PT"/>
          </a:p>
        </p:txBody>
      </p:sp>
      <p:sp>
        <p:nvSpPr>
          <p:cNvPr id="16" name="Freeform 16"/>
          <p:cNvSpPr/>
          <p:nvPr/>
        </p:nvSpPr>
        <p:spPr>
          <a:xfrm>
            <a:off x="5401039" y="2726556"/>
            <a:ext cx="4450092" cy="2898122"/>
          </a:xfrm>
          <a:custGeom>
            <a:avLst/>
            <a:gdLst/>
            <a:ahLst/>
            <a:cxnLst/>
            <a:rect l="l" t="t" r="r" b="b"/>
            <a:pathLst>
              <a:path w="4450092" h="2898122">
                <a:moveTo>
                  <a:pt x="0" y="0"/>
                </a:moveTo>
                <a:lnTo>
                  <a:pt x="4450092" y="0"/>
                </a:lnTo>
                <a:lnTo>
                  <a:pt x="4450092" y="2898122"/>
                </a:lnTo>
                <a:lnTo>
                  <a:pt x="0" y="289812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dash"/>
            <a:miter/>
          </a:ln>
        </p:spPr>
        <p:txBody>
          <a:bodyPr/>
          <a:lstStyle/>
          <a:p>
            <a:endParaRPr lang="pt-PT"/>
          </a:p>
        </p:txBody>
      </p:sp>
      <p:grpSp>
        <p:nvGrpSpPr>
          <p:cNvPr id="17" name="Group 17"/>
          <p:cNvGrpSpPr/>
          <p:nvPr/>
        </p:nvGrpSpPr>
        <p:grpSpPr>
          <a:xfrm>
            <a:off x="3953322" y="2575738"/>
            <a:ext cx="1583248" cy="1583248"/>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lnTo>
                    <a:pt x="523042" y="124802"/>
                  </a:lnTo>
                  <a:lnTo>
                    <a:pt x="693768" y="119032"/>
                  </a:lnTo>
                  <a:lnTo>
                    <a:pt x="687998" y="289758"/>
                  </a:lnTo>
                  <a:lnTo>
                    <a:pt x="812800" y="406400"/>
                  </a:lnTo>
                  <a:lnTo>
                    <a:pt x="687998" y="523042"/>
                  </a:lnTo>
                  <a:lnTo>
                    <a:pt x="693768" y="693768"/>
                  </a:lnTo>
                  <a:lnTo>
                    <a:pt x="523042" y="687998"/>
                  </a:lnTo>
                  <a:lnTo>
                    <a:pt x="406400" y="812800"/>
                  </a:lnTo>
                  <a:lnTo>
                    <a:pt x="289758" y="687998"/>
                  </a:lnTo>
                  <a:lnTo>
                    <a:pt x="119032" y="693768"/>
                  </a:lnTo>
                  <a:lnTo>
                    <a:pt x="124802" y="523042"/>
                  </a:lnTo>
                  <a:lnTo>
                    <a:pt x="0" y="406400"/>
                  </a:lnTo>
                  <a:lnTo>
                    <a:pt x="124802" y="289758"/>
                  </a:lnTo>
                  <a:lnTo>
                    <a:pt x="119032" y="119032"/>
                  </a:lnTo>
                  <a:lnTo>
                    <a:pt x="289758" y="124802"/>
                  </a:lnTo>
                  <a:lnTo>
                    <a:pt x="406400" y="0"/>
                  </a:lnTo>
                  <a:close/>
                </a:path>
              </a:pathLst>
            </a:custGeom>
            <a:solidFill>
              <a:srgbClr val="967D55"/>
            </a:solidFill>
          </p:spPr>
          <p:txBody>
            <a:bodyPr/>
            <a:lstStyle/>
            <a:p>
              <a:endParaRPr lang="pt-PT"/>
            </a:p>
          </p:txBody>
        </p:sp>
        <p:sp>
          <p:nvSpPr>
            <p:cNvPr id="19" name="TextBox 19"/>
            <p:cNvSpPr txBox="1"/>
            <p:nvPr/>
          </p:nvSpPr>
          <p:spPr>
            <a:xfrm>
              <a:off x="127000" y="69850"/>
              <a:ext cx="558800" cy="615950"/>
            </a:xfrm>
            <a:prstGeom prst="rect">
              <a:avLst/>
            </a:prstGeom>
          </p:spPr>
          <p:txBody>
            <a:bodyPr lIns="50800" tIns="50800" rIns="50800" bIns="50800" rtlCol="0" anchor="ctr"/>
            <a:lstStyle/>
            <a:p>
              <a:pPr algn="ctr">
                <a:lnSpc>
                  <a:spcPts val="4199"/>
                </a:lnSpc>
              </a:pPr>
              <a:r>
                <a:rPr lang="en-US" sz="2999">
                  <a:solidFill>
                    <a:srgbClr val="000000"/>
                  </a:solidFill>
                  <a:latin typeface="Alice Bold"/>
                </a:rPr>
                <a:t>New</a:t>
              </a:r>
            </a:p>
          </p:txBody>
        </p:sp>
      </p:grpSp>
      <p:sp>
        <p:nvSpPr>
          <p:cNvPr id="20" name="TextBox 20"/>
          <p:cNvSpPr txBox="1"/>
          <p:nvPr/>
        </p:nvSpPr>
        <p:spPr>
          <a:xfrm>
            <a:off x="1028700" y="1019175"/>
            <a:ext cx="15227484" cy="542925"/>
          </a:xfrm>
          <a:prstGeom prst="rect">
            <a:avLst/>
          </a:prstGeom>
        </p:spPr>
        <p:txBody>
          <a:bodyPr lIns="0" tIns="0" rIns="0" bIns="0" rtlCol="0" anchor="t">
            <a:spAutoFit/>
          </a:bodyPr>
          <a:lstStyle/>
          <a:p>
            <a:pPr>
              <a:lnSpc>
                <a:spcPts val="4200"/>
              </a:lnSpc>
            </a:pPr>
            <a:r>
              <a:rPr lang="en-US" sz="3500">
                <a:solidFill>
                  <a:srgbClr val="271905"/>
                </a:solidFill>
                <a:latin typeface="Walter Turncoat"/>
              </a:rPr>
              <a:t>Optimal Product Line for DISNEY</a:t>
            </a:r>
          </a:p>
        </p:txBody>
      </p:sp>
      <p:sp>
        <p:nvSpPr>
          <p:cNvPr id="21" name="TextBox 21"/>
          <p:cNvSpPr txBox="1"/>
          <p:nvPr/>
        </p:nvSpPr>
        <p:spPr>
          <a:xfrm>
            <a:off x="10274114" y="6680866"/>
            <a:ext cx="7124248" cy="2808847"/>
          </a:xfrm>
          <a:prstGeom prst="rect">
            <a:avLst/>
          </a:prstGeom>
        </p:spPr>
        <p:txBody>
          <a:bodyPr lIns="0" tIns="0" rIns="0" bIns="0" rtlCol="0" anchor="t">
            <a:spAutoFit/>
          </a:bodyPr>
          <a:lstStyle/>
          <a:p>
            <a:pPr algn="just">
              <a:lnSpc>
                <a:spcPts val="3530"/>
              </a:lnSpc>
            </a:pPr>
            <a:r>
              <a:rPr lang="en-US" sz="3530">
                <a:solidFill>
                  <a:srgbClr val="271905"/>
                </a:solidFill>
                <a:latin typeface="Alice Bold"/>
              </a:rPr>
              <a:t>Why?</a:t>
            </a:r>
          </a:p>
          <a:p>
            <a:pPr marL="677927" lvl="1" indent="-338963" algn="just">
              <a:lnSpc>
                <a:spcPts val="3140"/>
              </a:lnSpc>
              <a:buFont typeface="Arial"/>
              <a:buChar char="•"/>
            </a:pPr>
            <a:r>
              <a:rPr lang="en-US" sz="3140">
                <a:solidFill>
                  <a:srgbClr val="271905"/>
                </a:solidFill>
                <a:latin typeface="Alice"/>
              </a:rPr>
              <a:t>ESPN+ =&gt; </a:t>
            </a:r>
            <a:r>
              <a:rPr lang="en-US" sz="3140">
                <a:solidFill>
                  <a:srgbClr val="271905"/>
                </a:solidFill>
                <a:latin typeface="Alice Bold"/>
              </a:rPr>
              <a:t>niche </a:t>
            </a:r>
            <a:r>
              <a:rPr lang="en-US" sz="3140">
                <a:solidFill>
                  <a:srgbClr val="271905"/>
                </a:solidFill>
                <a:latin typeface="Alice"/>
              </a:rPr>
              <a:t>- keep it in complete bundles - directed to families.</a:t>
            </a:r>
          </a:p>
          <a:p>
            <a:pPr marL="677927" lvl="1" indent="-338963" algn="just">
              <a:lnSpc>
                <a:spcPts val="3140"/>
              </a:lnSpc>
              <a:buFont typeface="Arial"/>
              <a:buChar char="•"/>
            </a:pPr>
            <a:r>
              <a:rPr lang="en-US" sz="3140">
                <a:solidFill>
                  <a:srgbClr val="271905"/>
                </a:solidFill>
                <a:latin typeface="Alice"/>
              </a:rPr>
              <a:t>New Bundles - a person who likes Disney+ would also like Hulu.</a:t>
            </a:r>
          </a:p>
          <a:p>
            <a:pPr algn="just">
              <a:lnSpc>
                <a:spcPts val="3139"/>
              </a:lnSpc>
            </a:pPr>
            <a:endParaRPr lang="en-US" sz="3140">
              <a:solidFill>
                <a:srgbClr val="271905"/>
              </a:solidFill>
              <a:latin typeface="Alice"/>
            </a:endParaRPr>
          </a:p>
        </p:txBody>
      </p:sp>
      <p:sp>
        <p:nvSpPr>
          <p:cNvPr id="22" name="TextBox 22"/>
          <p:cNvSpPr txBox="1"/>
          <p:nvPr/>
        </p:nvSpPr>
        <p:spPr>
          <a:xfrm>
            <a:off x="1316233" y="6462144"/>
            <a:ext cx="3418100" cy="2368592"/>
          </a:xfrm>
          <a:prstGeom prst="rect">
            <a:avLst/>
          </a:prstGeom>
        </p:spPr>
        <p:txBody>
          <a:bodyPr lIns="0" tIns="0" rIns="0" bIns="0" rtlCol="0" anchor="t">
            <a:spAutoFit/>
          </a:bodyPr>
          <a:lstStyle/>
          <a:p>
            <a:pPr algn="ctr">
              <a:lnSpc>
                <a:spcPts val="3349"/>
              </a:lnSpc>
            </a:pPr>
            <a:r>
              <a:rPr lang="en-US" sz="3349">
                <a:solidFill>
                  <a:srgbClr val="271905"/>
                </a:solidFill>
                <a:latin typeface="Alice Bold"/>
              </a:rPr>
              <a:t>Bundle 3</a:t>
            </a:r>
          </a:p>
          <a:p>
            <a:pPr algn="ctr">
              <a:lnSpc>
                <a:spcPts val="2970"/>
              </a:lnSpc>
            </a:pPr>
            <a:r>
              <a:rPr lang="en-US" sz="2970">
                <a:solidFill>
                  <a:srgbClr val="271905"/>
                </a:solidFill>
                <a:latin typeface="Alice"/>
              </a:rPr>
              <a:t>Disney+</a:t>
            </a:r>
          </a:p>
          <a:p>
            <a:pPr algn="ctr">
              <a:lnSpc>
                <a:spcPts val="2970"/>
              </a:lnSpc>
            </a:pPr>
            <a:r>
              <a:rPr lang="en-US" sz="2970">
                <a:solidFill>
                  <a:srgbClr val="271905"/>
                </a:solidFill>
                <a:latin typeface="Alice"/>
              </a:rPr>
              <a:t>Hulu ad-free</a:t>
            </a:r>
          </a:p>
          <a:p>
            <a:pPr algn="ctr">
              <a:lnSpc>
                <a:spcPts val="2970"/>
              </a:lnSpc>
            </a:pPr>
            <a:r>
              <a:rPr lang="en-US" sz="2970">
                <a:solidFill>
                  <a:srgbClr val="271905"/>
                </a:solidFill>
                <a:latin typeface="Alice"/>
              </a:rPr>
              <a:t>ESPN+</a:t>
            </a:r>
          </a:p>
          <a:p>
            <a:pPr algn="ctr">
              <a:lnSpc>
                <a:spcPts val="2970"/>
              </a:lnSpc>
            </a:pPr>
            <a:r>
              <a:rPr lang="en-US" sz="2970">
                <a:solidFill>
                  <a:srgbClr val="271905"/>
                </a:solidFill>
                <a:latin typeface="Alice Bold"/>
              </a:rPr>
              <a:t>19.99$</a:t>
            </a:r>
            <a:r>
              <a:rPr lang="en-US" sz="2970">
                <a:solidFill>
                  <a:srgbClr val="271905"/>
                </a:solidFill>
                <a:latin typeface="Alice"/>
              </a:rPr>
              <a:t>/month</a:t>
            </a:r>
          </a:p>
          <a:p>
            <a:pPr algn="just">
              <a:lnSpc>
                <a:spcPts val="3349"/>
              </a:lnSpc>
            </a:pPr>
            <a:endParaRPr lang="en-US" sz="2970">
              <a:solidFill>
                <a:srgbClr val="271905"/>
              </a:solidFill>
              <a:latin typeface="Alice"/>
            </a:endParaRPr>
          </a:p>
        </p:txBody>
      </p:sp>
      <p:sp>
        <p:nvSpPr>
          <p:cNvPr id="23" name="TextBox 23"/>
          <p:cNvSpPr txBox="1"/>
          <p:nvPr/>
        </p:nvSpPr>
        <p:spPr>
          <a:xfrm>
            <a:off x="5886398" y="6462144"/>
            <a:ext cx="3418100" cy="2422804"/>
          </a:xfrm>
          <a:prstGeom prst="rect">
            <a:avLst/>
          </a:prstGeom>
        </p:spPr>
        <p:txBody>
          <a:bodyPr lIns="0" tIns="0" rIns="0" bIns="0" rtlCol="0" anchor="t">
            <a:spAutoFit/>
          </a:bodyPr>
          <a:lstStyle/>
          <a:p>
            <a:pPr algn="ctr">
              <a:lnSpc>
                <a:spcPts val="3349"/>
              </a:lnSpc>
            </a:pPr>
            <a:r>
              <a:rPr lang="en-US" sz="3349">
                <a:solidFill>
                  <a:srgbClr val="271905"/>
                </a:solidFill>
                <a:latin typeface="Alice Bold"/>
              </a:rPr>
              <a:t>Bundle 4</a:t>
            </a:r>
          </a:p>
          <a:p>
            <a:pPr algn="ctr">
              <a:lnSpc>
                <a:spcPts val="3349"/>
              </a:lnSpc>
            </a:pPr>
            <a:r>
              <a:rPr lang="en-US" sz="3349">
                <a:solidFill>
                  <a:srgbClr val="271905"/>
                </a:solidFill>
                <a:latin typeface="Alice"/>
              </a:rPr>
              <a:t>Disney+</a:t>
            </a:r>
          </a:p>
          <a:p>
            <a:pPr algn="ctr">
              <a:lnSpc>
                <a:spcPts val="2970"/>
              </a:lnSpc>
            </a:pPr>
            <a:r>
              <a:rPr lang="en-US" sz="2970">
                <a:solidFill>
                  <a:srgbClr val="271905"/>
                </a:solidFill>
                <a:latin typeface="Alice"/>
              </a:rPr>
              <a:t>Hulu ad-supported</a:t>
            </a:r>
          </a:p>
          <a:p>
            <a:pPr algn="ctr">
              <a:lnSpc>
                <a:spcPts val="2970"/>
              </a:lnSpc>
            </a:pPr>
            <a:r>
              <a:rPr lang="en-US" sz="2970">
                <a:solidFill>
                  <a:srgbClr val="271905"/>
                </a:solidFill>
                <a:latin typeface="Alice"/>
              </a:rPr>
              <a:t>ESPN+</a:t>
            </a:r>
          </a:p>
          <a:p>
            <a:pPr algn="ctr">
              <a:lnSpc>
                <a:spcPts val="2970"/>
              </a:lnSpc>
            </a:pPr>
            <a:r>
              <a:rPr lang="en-US" sz="2970">
                <a:solidFill>
                  <a:srgbClr val="271905"/>
                </a:solidFill>
                <a:latin typeface="Alice Bold"/>
              </a:rPr>
              <a:t>13.99$</a:t>
            </a:r>
            <a:r>
              <a:rPr lang="en-US" sz="2970">
                <a:solidFill>
                  <a:srgbClr val="271905"/>
                </a:solidFill>
                <a:latin typeface="Alice"/>
              </a:rPr>
              <a:t>/month</a:t>
            </a:r>
          </a:p>
          <a:p>
            <a:pPr algn="just">
              <a:lnSpc>
                <a:spcPts val="3349"/>
              </a:lnSpc>
            </a:pPr>
            <a:endParaRPr lang="en-US" sz="2970">
              <a:solidFill>
                <a:srgbClr val="271905"/>
              </a:solidFill>
              <a:latin typeface="Alice"/>
            </a:endParaRPr>
          </a:p>
        </p:txBody>
      </p:sp>
      <p:sp>
        <p:nvSpPr>
          <p:cNvPr id="24" name="TextBox 24"/>
          <p:cNvSpPr txBox="1"/>
          <p:nvPr/>
        </p:nvSpPr>
        <p:spPr>
          <a:xfrm>
            <a:off x="1269019" y="3372903"/>
            <a:ext cx="3603322" cy="2147098"/>
          </a:xfrm>
          <a:prstGeom prst="rect">
            <a:avLst/>
          </a:prstGeom>
        </p:spPr>
        <p:txBody>
          <a:bodyPr lIns="0" tIns="0" rIns="0" bIns="0" rtlCol="0" anchor="t">
            <a:spAutoFit/>
          </a:bodyPr>
          <a:lstStyle/>
          <a:p>
            <a:pPr algn="ctr">
              <a:lnSpc>
                <a:spcPts val="3531"/>
              </a:lnSpc>
            </a:pPr>
            <a:r>
              <a:rPr lang="en-US" sz="3531">
                <a:solidFill>
                  <a:srgbClr val="271905"/>
                </a:solidFill>
                <a:latin typeface="Alice Bold"/>
              </a:rPr>
              <a:t>Bundle 1</a:t>
            </a:r>
          </a:p>
          <a:p>
            <a:pPr algn="ctr">
              <a:lnSpc>
                <a:spcPts val="3531"/>
              </a:lnSpc>
            </a:pPr>
            <a:r>
              <a:rPr lang="en-US" sz="3531">
                <a:solidFill>
                  <a:srgbClr val="271905"/>
                </a:solidFill>
                <a:latin typeface="Alice"/>
              </a:rPr>
              <a:t>Disney+</a:t>
            </a:r>
          </a:p>
          <a:p>
            <a:pPr algn="ctr">
              <a:lnSpc>
                <a:spcPts val="3131"/>
              </a:lnSpc>
            </a:pPr>
            <a:r>
              <a:rPr lang="en-US" sz="3131">
                <a:solidFill>
                  <a:srgbClr val="271905"/>
                </a:solidFill>
                <a:latin typeface="Alice"/>
              </a:rPr>
              <a:t>Hulu ad-free</a:t>
            </a:r>
          </a:p>
          <a:p>
            <a:pPr algn="ctr">
              <a:lnSpc>
                <a:spcPts val="3131"/>
              </a:lnSpc>
            </a:pPr>
            <a:r>
              <a:rPr lang="en-US" sz="3131">
                <a:solidFill>
                  <a:srgbClr val="271905"/>
                </a:solidFill>
                <a:latin typeface="Alice Bold"/>
              </a:rPr>
              <a:t>15.99$</a:t>
            </a:r>
            <a:r>
              <a:rPr lang="en-US" sz="3131">
                <a:solidFill>
                  <a:srgbClr val="271905"/>
                </a:solidFill>
                <a:latin typeface="Alice"/>
              </a:rPr>
              <a:t>/month</a:t>
            </a:r>
          </a:p>
          <a:p>
            <a:pPr algn="just">
              <a:lnSpc>
                <a:spcPts val="3531"/>
              </a:lnSpc>
            </a:pPr>
            <a:endParaRPr lang="en-US" sz="3131">
              <a:solidFill>
                <a:srgbClr val="271905"/>
              </a:solidFill>
              <a:latin typeface="Alice"/>
            </a:endParaRPr>
          </a:p>
        </p:txBody>
      </p:sp>
      <p:sp>
        <p:nvSpPr>
          <p:cNvPr id="25" name="TextBox 25"/>
          <p:cNvSpPr txBox="1"/>
          <p:nvPr/>
        </p:nvSpPr>
        <p:spPr>
          <a:xfrm>
            <a:off x="5917035" y="3233737"/>
            <a:ext cx="3418100" cy="2052354"/>
          </a:xfrm>
          <a:prstGeom prst="rect">
            <a:avLst/>
          </a:prstGeom>
        </p:spPr>
        <p:txBody>
          <a:bodyPr lIns="0" tIns="0" rIns="0" bIns="0" rtlCol="0" anchor="t">
            <a:spAutoFit/>
          </a:bodyPr>
          <a:lstStyle/>
          <a:p>
            <a:pPr algn="ctr">
              <a:lnSpc>
                <a:spcPts val="3349"/>
              </a:lnSpc>
            </a:pPr>
            <a:r>
              <a:rPr lang="en-US" sz="3349">
                <a:solidFill>
                  <a:srgbClr val="271905"/>
                </a:solidFill>
                <a:latin typeface="Alice Bold"/>
              </a:rPr>
              <a:t>Bundle 2</a:t>
            </a:r>
          </a:p>
          <a:p>
            <a:pPr algn="ctr">
              <a:lnSpc>
                <a:spcPts val="3349"/>
              </a:lnSpc>
            </a:pPr>
            <a:r>
              <a:rPr lang="en-US" sz="3349">
                <a:solidFill>
                  <a:srgbClr val="271905"/>
                </a:solidFill>
                <a:latin typeface="Alice"/>
              </a:rPr>
              <a:t>Disney+</a:t>
            </a:r>
          </a:p>
          <a:p>
            <a:pPr algn="ctr">
              <a:lnSpc>
                <a:spcPts val="2970"/>
              </a:lnSpc>
            </a:pPr>
            <a:r>
              <a:rPr lang="en-US" sz="2970">
                <a:solidFill>
                  <a:srgbClr val="271905"/>
                </a:solidFill>
                <a:latin typeface="Alice"/>
              </a:rPr>
              <a:t>Hulu ad-supported</a:t>
            </a:r>
          </a:p>
          <a:p>
            <a:pPr algn="ctr">
              <a:lnSpc>
                <a:spcPts val="2970"/>
              </a:lnSpc>
            </a:pPr>
            <a:r>
              <a:rPr lang="en-US" sz="2970">
                <a:solidFill>
                  <a:srgbClr val="271905"/>
                </a:solidFill>
                <a:latin typeface="Alice Bold"/>
              </a:rPr>
              <a:t>9.52$</a:t>
            </a:r>
            <a:r>
              <a:rPr lang="en-US" sz="2970">
                <a:solidFill>
                  <a:srgbClr val="271905"/>
                </a:solidFill>
                <a:latin typeface="Alice"/>
              </a:rPr>
              <a:t>/month</a:t>
            </a:r>
          </a:p>
          <a:p>
            <a:pPr algn="just">
              <a:lnSpc>
                <a:spcPts val="3349"/>
              </a:lnSpc>
            </a:pPr>
            <a:endParaRPr lang="en-US" sz="2970">
              <a:solidFill>
                <a:srgbClr val="271905"/>
              </a:solidFill>
              <a:latin typeface="Alice"/>
            </a:endParaRPr>
          </a:p>
        </p:txBody>
      </p:sp>
      <p:grpSp>
        <p:nvGrpSpPr>
          <p:cNvPr id="26" name="Group 26"/>
          <p:cNvGrpSpPr/>
          <p:nvPr/>
        </p:nvGrpSpPr>
        <p:grpSpPr>
          <a:xfrm>
            <a:off x="8518637" y="2592369"/>
            <a:ext cx="1583248" cy="1583248"/>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lnTo>
                    <a:pt x="523042" y="124802"/>
                  </a:lnTo>
                  <a:lnTo>
                    <a:pt x="693768" y="119032"/>
                  </a:lnTo>
                  <a:lnTo>
                    <a:pt x="687998" y="289758"/>
                  </a:lnTo>
                  <a:lnTo>
                    <a:pt x="812800" y="406400"/>
                  </a:lnTo>
                  <a:lnTo>
                    <a:pt x="687998" y="523042"/>
                  </a:lnTo>
                  <a:lnTo>
                    <a:pt x="693768" y="693768"/>
                  </a:lnTo>
                  <a:lnTo>
                    <a:pt x="523042" y="687998"/>
                  </a:lnTo>
                  <a:lnTo>
                    <a:pt x="406400" y="812800"/>
                  </a:lnTo>
                  <a:lnTo>
                    <a:pt x="289758" y="687998"/>
                  </a:lnTo>
                  <a:lnTo>
                    <a:pt x="119032" y="693768"/>
                  </a:lnTo>
                  <a:lnTo>
                    <a:pt x="124802" y="523042"/>
                  </a:lnTo>
                  <a:lnTo>
                    <a:pt x="0" y="406400"/>
                  </a:lnTo>
                  <a:lnTo>
                    <a:pt x="124802" y="289758"/>
                  </a:lnTo>
                  <a:lnTo>
                    <a:pt x="119032" y="119032"/>
                  </a:lnTo>
                  <a:lnTo>
                    <a:pt x="289758" y="124802"/>
                  </a:lnTo>
                  <a:lnTo>
                    <a:pt x="406400" y="0"/>
                  </a:lnTo>
                  <a:close/>
                </a:path>
              </a:pathLst>
            </a:custGeom>
            <a:solidFill>
              <a:srgbClr val="DDBC8A"/>
            </a:solidFill>
          </p:spPr>
          <p:txBody>
            <a:bodyPr/>
            <a:lstStyle/>
            <a:p>
              <a:endParaRPr lang="pt-PT"/>
            </a:p>
          </p:txBody>
        </p:sp>
        <p:sp>
          <p:nvSpPr>
            <p:cNvPr id="28" name="TextBox 28"/>
            <p:cNvSpPr txBox="1"/>
            <p:nvPr/>
          </p:nvSpPr>
          <p:spPr>
            <a:xfrm>
              <a:off x="127000" y="69850"/>
              <a:ext cx="558800" cy="615950"/>
            </a:xfrm>
            <a:prstGeom prst="rect">
              <a:avLst/>
            </a:prstGeom>
          </p:spPr>
          <p:txBody>
            <a:bodyPr lIns="50800" tIns="50800" rIns="50800" bIns="50800" rtlCol="0" anchor="ctr"/>
            <a:lstStyle/>
            <a:p>
              <a:pPr algn="ctr">
                <a:lnSpc>
                  <a:spcPts val="4199"/>
                </a:lnSpc>
              </a:pPr>
              <a:r>
                <a:rPr lang="en-US" sz="2999">
                  <a:solidFill>
                    <a:srgbClr val="000000"/>
                  </a:solidFill>
                  <a:latin typeface="Alice Bold"/>
                </a:rPr>
                <a:t>New</a:t>
              </a:r>
            </a:p>
          </p:txBody>
        </p:sp>
      </p:grpSp>
      <p:grpSp>
        <p:nvGrpSpPr>
          <p:cNvPr id="29" name="Group 29"/>
          <p:cNvGrpSpPr/>
          <p:nvPr/>
        </p:nvGrpSpPr>
        <p:grpSpPr>
          <a:xfrm>
            <a:off x="10625586" y="2838187"/>
            <a:ext cx="6896575" cy="884064"/>
            <a:chOff x="0" y="0"/>
            <a:chExt cx="1816382" cy="232840"/>
          </a:xfrm>
        </p:grpSpPr>
        <p:sp>
          <p:nvSpPr>
            <p:cNvPr id="30" name="Freeform 30"/>
            <p:cNvSpPr/>
            <p:nvPr/>
          </p:nvSpPr>
          <p:spPr>
            <a:xfrm>
              <a:off x="0" y="0"/>
              <a:ext cx="1816382" cy="232840"/>
            </a:xfrm>
            <a:custGeom>
              <a:avLst/>
              <a:gdLst/>
              <a:ahLst/>
              <a:cxnLst/>
              <a:rect l="l" t="t" r="r" b="b"/>
              <a:pathLst>
                <a:path w="1816382" h="232840">
                  <a:moveTo>
                    <a:pt x="57251" y="0"/>
                  </a:moveTo>
                  <a:lnTo>
                    <a:pt x="1759130" y="0"/>
                  </a:lnTo>
                  <a:cubicBezTo>
                    <a:pt x="1790749" y="0"/>
                    <a:pt x="1816382" y="25632"/>
                    <a:pt x="1816382" y="57251"/>
                  </a:cubicBezTo>
                  <a:lnTo>
                    <a:pt x="1816382" y="175589"/>
                  </a:lnTo>
                  <a:cubicBezTo>
                    <a:pt x="1816382" y="190773"/>
                    <a:pt x="1810350" y="205335"/>
                    <a:pt x="1799613" y="216071"/>
                  </a:cubicBezTo>
                  <a:cubicBezTo>
                    <a:pt x="1788876" y="226808"/>
                    <a:pt x="1774314" y="232840"/>
                    <a:pt x="1759130" y="232840"/>
                  </a:cubicBezTo>
                  <a:lnTo>
                    <a:pt x="57251" y="232840"/>
                  </a:lnTo>
                  <a:cubicBezTo>
                    <a:pt x="25632" y="232840"/>
                    <a:pt x="0" y="207208"/>
                    <a:pt x="0" y="175589"/>
                  </a:cubicBezTo>
                  <a:lnTo>
                    <a:pt x="0" y="57251"/>
                  </a:lnTo>
                  <a:cubicBezTo>
                    <a:pt x="0" y="25632"/>
                    <a:pt x="25632" y="0"/>
                    <a:pt x="57251" y="0"/>
                  </a:cubicBezTo>
                  <a:close/>
                </a:path>
              </a:pathLst>
            </a:custGeom>
            <a:solidFill>
              <a:srgbClr val="A19B66"/>
            </a:solidFill>
          </p:spPr>
          <p:txBody>
            <a:bodyPr/>
            <a:lstStyle/>
            <a:p>
              <a:endParaRPr lang="pt-PT"/>
            </a:p>
          </p:txBody>
        </p:sp>
        <p:sp>
          <p:nvSpPr>
            <p:cNvPr id="31" name="TextBox 31"/>
            <p:cNvSpPr txBox="1"/>
            <p:nvPr/>
          </p:nvSpPr>
          <p:spPr>
            <a:xfrm>
              <a:off x="0" y="-57150"/>
              <a:ext cx="1816382" cy="289990"/>
            </a:xfrm>
            <a:prstGeom prst="rect">
              <a:avLst/>
            </a:prstGeom>
          </p:spPr>
          <p:txBody>
            <a:bodyPr lIns="50800" tIns="50800" rIns="50800" bIns="50800" rtlCol="0" anchor="ctr"/>
            <a:lstStyle/>
            <a:p>
              <a:pPr algn="ctr">
                <a:lnSpc>
                  <a:spcPts val="4199"/>
                </a:lnSpc>
              </a:pPr>
              <a:r>
                <a:rPr lang="en-US" sz="2999">
                  <a:solidFill>
                    <a:srgbClr val="000000"/>
                  </a:solidFill>
                  <a:latin typeface="Alice"/>
                </a:rPr>
                <a:t>Individual Prices</a:t>
              </a:r>
            </a:p>
          </p:txBody>
        </p:sp>
      </p:grpSp>
      <p:grpSp>
        <p:nvGrpSpPr>
          <p:cNvPr id="32" name="Group 32"/>
          <p:cNvGrpSpPr/>
          <p:nvPr/>
        </p:nvGrpSpPr>
        <p:grpSpPr>
          <a:xfrm>
            <a:off x="10625586" y="4032115"/>
            <a:ext cx="2176956" cy="2277427"/>
            <a:chOff x="0" y="0"/>
            <a:chExt cx="573355" cy="599816"/>
          </a:xfrm>
        </p:grpSpPr>
        <p:sp>
          <p:nvSpPr>
            <p:cNvPr id="33" name="Freeform 33"/>
            <p:cNvSpPr/>
            <p:nvPr/>
          </p:nvSpPr>
          <p:spPr>
            <a:xfrm>
              <a:off x="0" y="0"/>
              <a:ext cx="573355" cy="599816"/>
            </a:xfrm>
            <a:custGeom>
              <a:avLst/>
              <a:gdLst/>
              <a:ahLst/>
              <a:cxnLst/>
              <a:rect l="l" t="t" r="r" b="b"/>
              <a:pathLst>
                <a:path w="573355" h="599816">
                  <a:moveTo>
                    <a:pt x="181372" y="0"/>
                  </a:moveTo>
                  <a:lnTo>
                    <a:pt x="391983" y="0"/>
                  </a:lnTo>
                  <a:cubicBezTo>
                    <a:pt x="492152" y="0"/>
                    <a:pt x="573355" y="81203"/>
                    <a:pt x="573355" y="181372"/>
                  </a:cubicBezTo>
                  <a:lnTo>
                    <a:pt x="573355" y="418445"/>
                  </a:lnTo>
                  <a:cubicBezTo>
                    <a:pt x="573355" y="518613"/>
                    <a:pt x="492152" y="599816"/>
                    <a:pt x="391983" y="599816"/>
                  </a:cubicBezTo>
                  <a:lnTo>
                    <a:pt x="181372" y="599816"/>
                  </a:lnTo>
                  <a:cubicBezTo>
                    <a:pt x="133269" y="599816"/>
                    <a:pt x="87136" y="580708"/>
                    <a:pt x="53122" y="546694"/>
                  </a:cubicBezTo>
                  <a:cubicBezTo>
                    <a:pt x="19109" y="512680"/>
                    <a:pt x="0" y="466547"/>
                    <a:pt x="0" y="418445"/>
                  </a:cubicBezTo>
                  <a:lnTo>
                    <a:pt x="0" y="181372"/>
                  </a:lnTo>
                  <a:cubicBezTo>
                    <a:pt x="0" y="81203"/>
                    <a:pt x="81203" y="0"/>
                    <a:pt x="181372" y="0"/>
                  </a:cubicBezTo>
                  <a:close/>
                </a:path>
              </a:pathLst>
            </a:custGeom>
            <a:solidFill>
              <a:srgbClr val="DDBC8A"/>
            </a:solidFill>
          </p:spPr>
          <p:txBody>
            <a:bodyPr/>
            <a:lstStyle/>
            <a:p>
              <a:endParaRPr lang="pt-PT"/>
            </a:p>
          </p:txBody>
        </p:sp>
        <p:sp>
          <p:nvSpPr>
            <p:cNvPr id="34" name="TextBox 34"/>
            <p:cNvSpPr txBox="1"/>
            <p:nvPr/>
          </p:nvSpPr>
          <p:spPr>
            <a:xfrm>
              <a:off x="0" y="-38100"/>
              <a:ext cx="573355" cy="637916"/>
            </a:xfrm>
            <a:prstGeom prst="rect">
              <a:avLst/>
            </a:prstGeom>
          </p:spPr>
          <p:txBody>
            <a:bodyPr lIns="50800" tIns="50800" rIns="50800" bIns="50800" rtlCol="0" anchor="ctr"/>
            <a:lstStyle/>
            <a:p>
              <a:pPr algn="ctr">
                <a:lnSpc>
                  <a:spcPts val="2799"/>
                </a:lnSpc>
              </a:pPr>
              <a:endParaRPr/>
            </a:p>
            <a:p>
              <a:pPr algn="ctr">
                <a:lnSpc>
                  <a:spcPts val="3779"/>
                </a:lnSpc>
              </a:pPr>
              <a:r>
                <a:rPr lang="en-US" sz="2699">
                  <a:solidFill>
                    <a:srgbClr val="000000"/>
                  </a:solidFill>
                  <a:latin typeface="Alice Bold"/>
                </a:rPr>
                <a:t>Disney +</a:t>
              </a:r>
            </a:p>
            <a:p>
              <a:pPr algn="ctr">
                <a:lnSpc>
                  <a:spcPts val="3779"/>
                </a:lnSpc>
              </a:pPr>
              <a:r>
                <a:rPr lang="en-US" sz="2699">
                  <a:solidFill>
                    <a:srgbClr val="000000"/>
                  </a:solidFill>
                  <a:latin typeface="Alice Bold"/>
                </a:rPr>
                <a:t>ad-free</a:t>
              </a:r>
            </a:p>
            <a:p>
              <a:pPr algn="ctr">
                <a:lnSpc>
                  <a:spcPts val="3499"/>
                </a:lnSpc>
              </a:pPr>
              <a:r>
                <a:rPr lang="en-US" sz="2499">
                  <a:solidFill>
                    <a:srgbClr val="000000"/>
                  </a:solidFill>
                  <a:latin typeface="Alice"/>
                </a:rPr>
                <a:t>8.99$/month</a:t>
              </a:r>
            </a:p>
            <a:p>
              <a:pPr algn="ctr">
                <a:lnSpc>
                  <a:spcPts val="2799"/>
                </a:lnSpc>
              </a:pPr>
              <a:endParaRPr lang="en-US" sz="2499">
                <a:solidFill>
                  <a:srgbClr val="000000"/>
                </a:solidFill>
                <a:latin typeface="Alice"/>
              </a:endParaRPr>
            </a:p>
          </p:txBody>
        </p:sp>
      </p:grpSp>
      <p:grpSp>
        <p:nvGrpSpPr>
          <p:cNvPr id="35" name="Group 35"/>
          <p:cNvGrpSpPr/>
          <p:nvPr/>
        </p:nvGrpSpPr>
        <p:grpSpPr>
          <a:xfrm>
            <a:off x="13040667" y="4032115"/>
            <a:ext cx="2176956" cy="2277427"/>
            <a:chOff x="0" y="0"/>
            <a:chExt cx="573355" cy="599816"/>
          </a:xfrm>
        </p:grpSpPr>
        <p:sp>
          <p:nvSpPr>
            <p:cNvPr id="36" name="Freeform 36"/>
            <p:cNvSpPr/>
            <p:nvPr/>
          </p:nvSpPr>
          <p:spPr>
            <a:xfrm>
              <a:off x="0" y="0"/>
              <a:ext cx="573355" cy="599816"/>
            </a:xfrm>
            <a:custGeom>
              <a:avLst/>
              <a:gdLst/>
              <a:ahLst/>
              <a:cxnLst/>
              <a:rect l="l" t="t" r="r" b="b"/>
              <a:pathLst>
                <a:path w="573355" h="599816">
                  <a:moveTo>
                    <a:pt x="181372" y="0"/>
                  </a:moveTo>
                  <a:lnTo>
                    <a:pt x="391983" y="0"/>
                  </a:lnTo>
                  <a:cubicBezTo>
                    <a:pt x="492152" y="0"/>
                    <a:pt x="573355" y="81203"/>
                    <a:pt x="573355" y="181372"/>
                  </a:cubicBezTo>
                  <a:lnTo>
                    <a:pt x="573355" y="418445"/>
                  </a:lnTo>
                  <a:cubicBezTo>
                    <a:pt x="573355" y="518613"/>
                    <a:pt x="492152" y="599816"/>
                    <a:pt x="391983" y="599816"/>
                  </a:cubicBezTo>
                  <a:lnTo>
                    <a:pt x="181372" y="599816"/>
                  </a:lnTo>
                  <a:cubicBezTo>
                    <a:pt x="133269" y="599816"/>
                    <a:pt x="87136" y="580708"/>
                    <a:pt x="53122" y="546694"/>
                  </a:cubicBezTo>
                  <a:cubicBezTo>
                    <a:pt x="19109" y="512680"/>
                    <a:pt x="0" y="466547"/>
                    <a:pt x="0" y="418445"/>
                  </a:cubicBezTo>
                  <a:lnTo>
                    <a:pt x="0" y="181372"/>
                  </a:lnTo>
                  <a:cubicBezTo>
                    <a:pt x="0" y="81203"/>
                    <a:pt x="81203" y="0"/>
                    <a:pt x="181372" y="0"/>
                  </a:cubicBezTo>
                  <a:close/>
                </a:path>
              </a:pathLst>
            </a:custGeom>
            <a:solidFill>
              <a:srgbClr val="DDBC8A"/>
            </a:solidFill>
          </p:spPr>
          <p:txBody>
            <a:bodyPr/>
            <a:lstStyle/>
            <a:p>
              <a:endParaRPr lang="pt-PT"/>
            </a:p>
          </p:txBody>
        </p:sp>
        <p:sp>
          <p:nvSpPr>
            <p:cNvPr id="37" name="TextBox 37"/>
            <p:cNvSpPr txBox="1"/>
            <p:nvPr/>
          </p:nvSpPr>
          <p:spPr>
            <a:xfrm>
              <a:off x="0" y="-38100"/>
              <a:ext cx="573355" cy="637916"/>
            </a:xfrm>
            <a:prstGeom prst="rect">
              <a:avLst/>
            </a:prstGeom>
          </p:spPr>
          <p:txBody>
            <a:bodyPr lIns="50800" tIns="50800" rIns="50800" bIns="50800" rtlCol="0" anchor="ctr"/>
            <a:lstStyle/>
            <a:p>
              <a:pPr algn="ctr">
                <a:lnSpc>
                  <a:spcPts val="2799"/>
                </a:lnSpc>
              </a:pPr>
              <a:endParaRPr/>
            </a:p>
            <a:p>
              <a:pPr algn="ctr">
                <a:lnSpc>
                  <a:spcPts val="3779"/>
                </a:lnSpc>
              </a:pPr>
              <a:r>
                <a:rPr lang="en-US" sz="2699">
                  <a:solidFill>
                    <a:srgbClr val="000000"/>
                  </a:solidFill>
                  <a:latin typeface="Alice Bold"/>
                </a:rPr>
                <a:t>ESPN +</a:t>
              </a:r>
            </a:p>
            <a:p>
              <a:pPr algn="ctr">
                <a:lnSpc>
                  <a:spcPts val="3499"/>
                </a:lnSpc>
              </a:pPr>
              <a:endParaRPr lang="en-US" sz="2699">
                <a:solidFill>
                  <a:srgbClr val="000000"/>
                </a:solidFill>
                <a:latin typeface="Alice Bold"/>
              </a:endParaRPr>
            </a:p>
            <a:p>
              <a:pPr algn="ctr">
                <a:lnSpc>
                  <a:spcPts val="3499"/>
                </a:lnSpc>
              </a:pPr>
              <a:r>
                <a:rPr lang="en-US" sz="2499">
                  <a:solidFill>
                    <a:srgbClr val="000000"/>
                  </a:solidFill>
                  <a:latin typeface="Alice"/>
                </a:rPr>
                <a:t>7.99$/month</a:t>
              </a:r>
            </a:p>
            <a:p>
              <a:pPr>
                <a:lnSpc>
                  <a:spcPts val="3499"/>
                </a:lnSpc>
              </a:pPr>
              <a:endParaRPr lang="en-US" sz="2499">
                <a:solidFill>
                  <a:srgbClr val="000000"/>
                </a:solidFill>
                <a:latin typeface="Alice"/>
              </a:endParaRPr>
            </a:p>
          </p:txBody>
        </p:sp>
      </p:grpSp>
      <p:grpSp>
        <p:nvGrpSpPr>
          <p:cNvPr id="38" name="Group 38"/>
          <p:cNvGrpSpPr/>
          <p:nvPr/>
        </p:nvGrpSpPr>
        <p:grpSpPr>
          <a:xfrm>
            <a:off x="15345204" y="4032115"/>
            <a:ext cx="2176956" cy="2277427"/>
            <a:chOff x="0" y="0"/>
            <a:chExt cx="573355" cy="599816"/>
          </a:xfrm>
        </p:grpSpPr>
        <p:sp>
          <p:nvSpPr>
            <p:cNvPr id="39" name="Freeform 39"/>
            <p:cNvSpPr/>
            <p:nvPr/>
          </p:nvSpPr>
          <p:spPr>
            <a:xfrm>
              <a:off x="0" y="0"/>
              <a:ext cx="573355" cy="599816"/>
            </a:xfrm>
            <a:custGeom>
              <a:avLst/>
              <a:gdLst/>
              <a:ahLst/>
              <a:cxnLst/>
              <a:rect l="l" t="t" r="r" b="b"/>
              <a:pathLst>
                <a:path w="573355" h="599816">
                  <a:moveTo>
                    <a:pt x="181372" y="0"/>
                  </a:moveTo>
                  <a:lnTo>
                    <a:pt x="391983" y="0"/>
                  </a:lnTo>
                  <a:cubicBezTo>
                    <a:pt x="492152" y="0"/>
                    <a:pt x="573355" y="81203"/>
                    <a:pt x="573355" y="181372"/>
                  </a:cubicBezTo>
                  <a:lnTo>
                    <a:pt x="573355" y="418445"/>
                  </a:lnTo>
                  <a:cubicBezTo>
                    <a:pt x="573355" y="518613"/>
                    <a:pt x="492152" y="599816"/>
                    <a:pt x="391983" y="599816"/>
                  </a:cubicBezTo>
                  <a:lnTo>
                    <a:pt x="181372" y="599816"/>
                  </a:lnTo>
                  <a:cubicBezTo>
                    <a:pt x="133269" y="599816"/>
                    <a:pt x="87136" y="580708"/>
                    <a:pt x="53122" y="546694"/>
                  </a:cubicBezTo>
                  <a:cubicBezTo>
                    <a:pt x="19109" y="512680"/>
                    <a:pt x="0" y="466547"/>
                    <a:pt x="0" y="418445"/>
                  </a:cubicBezTo>
                  <a:lnTo>
                    <a:pt x="0" y="181372"/>
                  </a:lnTo>
                  <a:cubicBezTo>
                    <a:pt x="0" y="81203"/>
                    <a:pt x="81203" y="0"/>
                    <a:pt x="181372" y="0"/>
                  </a:cubicBezTo>
                  <a:close/>
                </a:path>
              </a:pathLst>
            </a:custGeom>
            <a:solidFill>
              <a:srgbClr val="DDBC8A"/>
            </a:solidFill>
          </p:spPr>
          <p:txBody>
            <a:bodyPr/>
            <a:lstStyle/>
            <a:p>
              <a:endParaRPr lang="pt-PT"/>
            </a:p>
          </p:txBody>
        </p:sp>
        <p:sp>
          <p:nvSpPr>
            <p:cNvPr id="40" name="TextBox 40"/>
            <p:cNvSpPr txBox="1"/>
            <p:nvPr/>
          </p:nvSpPr>
          <p:spPr>
            <a:xfrm>
              <a:off x="0" y="-38100"/>
              <a:ext cx="573355" cy="637916"/>
            </a:xfrm>
            <a:prstGeom prst="rect">
              <a:avLst/>
            </a:prstGeom>
          </p:spPr>
          <p:txBody>
            <a:bodyPr lIns="50800" tIns="50800" rIns="50800" bIns="50800" rtlCol="0" anchor="ctr"/>
            <a:lstStyle/>
            <a:p>
              <a:pPr algn="ctr">
                <a:lnSpc>
                  <a:spcPts val="2799"/>
                </a:lnSpc>
              </a:pPr>
              <a:endParaRPr/>
            </a:p>
            <a:p>
              <a:pPr algn="ctr">
                <a:lnSpc>
                  <a:spcPts val="3779"/>
                </a:lnSpc>
              </a:pPr>
              <a:r>
                <a:rPr lang="en-US" sz="2699">
                  <a:solidFill>
                    <a:srgbClr val="000000"/>
                  </a:solidFill>
                  <a:latin typeface="Alice Bold"/>
                </a:rPr>
                <a:t>Hulu</a:t>
              </a:r>
            </a:p>
            <a:p>
              <a:pPr algn="ctr">
                <a:lnSpc>
                  <a:spcPts val="3499"/>
                </a:lnSpc>
              </a:pPr>
              <a:endParaRPr lang="en-US" sz="2699">
                <a:solidFill>
                  <a:srgbClr val="000000"/>
                </a:solidFill>
                <a:latin typeface="Alice Bold"/>
              </a:endParaRPr>
            </a:p>
            <a:p>
              <a:pPr algn="ctr">
                <a:lnSpc>
                  <a:spcPts val="3499"/>
                </a:lnSpc>
              </a:pPr>
              <a:r>
                <a:rPr lang="en-US" sz="2499">
                  <a:solidFill>
                    <a:srgbClr val="000000"/>
                  </a:solidFill>
                  <a:latin typeface="Alice"/>
                </a:rPr>
                <a:t>6.99$-12.99$</a:t>
              </a:r>
            </a:p>
            <a:p>
              <a:pPr>
                <a:lnSpc>
                  <a:spcPts val="3499"/>
                </a:lnSpc>
              </a:pPr>
              <a:endParaRPr lang="en-US" sz="2499">
                <a:solidFill>
                  <a:srgbClr val="000000"/>
                </a:solidFill>
                <a:latin typeface="Alice"/>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grpSp>
        <p:nvGrpSpPr>
          <p:cNvPr id="2" name="Group 2"/>
          <p:cNvGrpSpPr/>
          <p:nvPr/>
        </p:nvGrpSpPr>
        <p:grpSpPr>
          <a:xfrm>
            <a:off x="58478" y="9342476"/>
            <a:ext cx="18229522" cy="423545"/>
            <a:chOff x="0" y="0"/>
            <a:chExt cx="24306029" cy="564727"/>
          </a:xfrm>
        </p:grpSpPr>
        <p:sp>
          <p:nvSpPr>
            <p:cNvPr id="3" name="TextBox 3"/>
            <p:cNvSpPr txBox="1"/>
            <p:nvPr/>
          </p:nvSpPr>
          <p:spPr>
            <a:xfrm>
              <a:off x="7702317" y="47625"/>
              <a:ext cx="8823424" cy="517102"/>
            </a:xfrm>
            <a:prstGeom prst="rect">
              <a:avLst/>
            </a:prstGeom>
          </p:spPr>
          <p:txBody>
            <a:bodyPr lIns="0" tIns="0" rIns="0" bIns="0" rtlCol="0" anchor="t">
              <a:spAutoFit/>
            </a:bodyPr>
            <a:lstStyle/>
            <a:p>
              <a:pPr algn="ctr">
                <a:lnSpc>
                  <a:spcPts val="2799"/>
                </a:lnSpc>
              </a:pPr>
              <a:r>
                <a:rPr lang="en-US" sz="2799">
                  <a:solidFill>
                    <a:srgbClr val="271905"/>
                  </a:solidFill>
                  <a:latin typeface="Alice"/>
                </a:rPr>
                <a:t>19</a:t>
              </a:r>
            </a:p>
          </p:txBody>
        </p:sp>
        <p:sp>
          <p:nvSpPr>
            <p:cNvPr id="4" name="AutoShape 4"/>
            <p:cNvSpPr/>
            <p:nvPr/>
          </p:nvSpPr>
          <p:spPr>
            <a:xfrm>
              <a:off x="12962912"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sp>
          <p:nvSpPr>
            <p:cNvPr id="5" name="AutoShape 5"/>
            <p:cNvSpPr/>
            <p:nvPr/>
          </p:nvSpPr>
          <p:spPr>
            <a:xfrm>
              <a:off x="0"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grpSp>
      <p:grpSp>
        <p:nvGrpSpPr>
          <p:cNvPr id="6" name="Group 6"/>
          <p:cNvGrpSpPr/>
          <p:nvPr/>
        </p:nvGrpSpPr>
        <p:grpSpPr>
          <a:xfrm>
            <a:off x="16593978" y="658048"/>
            <a:ext cx="2046866" cy="204686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txBody>
            <a:bodyPr/>
            <a:lstStyle/>
            <a:p>
              <a:endParaRPr lang="pt-PT"/>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492340" y="4219596"/>
            <a:ext cx="3521040" cy="352104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txBody>
            <a:bodyPr/>
            <a:lstStyle/>
            <a:p>
              <a:endParaRPr lang="pt-PT"/>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2" name="AutoShape 12"/>
          <p:cNvSpPr/>
          <p:nvPr/>
        </p:nvSpPr>
        <p:spPr>
          <a:xfrm flipV="1">
            <a:off x="904899" y="1970954"/>
            <a:ext cx="15080777" cy="19050"/>
          </a:xfrm>
          <a:prstGeom prst="line">
            <a:avLst/>
          </a:prstGeom>
          <a:ln w="38100" cap="flat">
            <a:solidFill>
              <a:srgbClr val="967D55"/>
            </a:solidFill>
            <a:prstDash val="solid"/>
            <a:headEnd type="none" w="sm" len="sm"/>
            <a:tailEnd type="none" w="sm" len="sm"/>
          </a:ln>
        </p:spPr>
        <p:txBody>
          <a:bodyPr/>
          <a:lstStyle/>
          <a:p>
            <a:endParaRPr lang="pt-PT"/>
          </a:p>
        </p:txBody>
      </p:sp>
      <p:sp>
        <p:nvSpPr>
          <p:cNvPr id="13" name="TextBox 13"/>
          <p:cNvSpPr txBox="1"/>
          <p:nvPr/>
        </p:nvSpPr>
        <p:spPr>
          <a:xfrm>
            <a:off x="1028700" y="2161454"/>
            <a:ext cx="15752333" cy="6567742"/>
          </a:xfrm>
          <a:prstGeom prst="rect">
            <a:avLst/>
          </a:prstGeom>
        </p:spPr>
        <p:txBody>
          <a:bodyPr lIns="0" tIns="0" rIns="0" bIns="0" rtlCol="0" anchor="t">
            <a:spAutoFit/>
          </a:bodyPr>
          <a:lstStyle/>
          <a:p>
            <a:pPr algn="just">
              <a:lnSpc>
                <a:spcPts val="3416"/>
              </a:lnSpc>
            </a:pPr>
            <a:r>
              <a:rPr lang="en-US" sz="3416">
                <a:solidFill>
                  <a:srgbClr val="271905"/>
                </a:solidFill>
                <a:latin typeface="Alice Bold"/>
              </a:rPr>
              <a:t>Are those changes profitable?</a:t>
            </a:r>
          </a:p>
          <a:p>
            <a:pPr algn="just">
              <a:lnSpc>
                <a:spcPts val="3416"/>
              </a:lnSpc>
            </a:pPr>
            <a:endParaRPr lang="en-US" sz="3416">
              <a:solidFill>
                <a:srgbClr val="271905"/>
              </a:solidFill>
              <a:latin typeface="Alice Bold"/>
            </a:endParaRPr>
          </a:p>
          <a:p>
            <a:pPr marL="655664" lvl="1" indent="-327832" algn="just">
              <a:lnSpc>
                <a:spcPts val="3036"/>
              </a:lnSpc>
              <a:buFont typeface="Arial"/>
              <a:buChar char="•"/>
            </a:pPr>
            <a:r>
              <a:rPr lang="en-US" sz="3036">
                <a:solidFill>
                  <a:srgbClr val="271905"/>
                </a:solidFill>
                <a:latin typeface="Alice"/>
              </a:rPr>
              <a:t>Current profit of Dinsey+ and Hulu separately = 1621.37M</a:t>
            </a:r>
          </a:p>
          <a:p>
            <a:pPr algn="just">
              <a:lnSpc>
                <a:spcPts val="3036"/>
              </a:lnSpc>
            </a:pPr>
            <a:endParaRPr lang="en-US" sz="3036">
              <a:solidFill>
                <a:srgbClr val="271905"/>
              </a:solidFill>
              <a:latin typeface="Alice"/>
            </a:endParaRPr>
          </a:p>
          <a:p>
            <a:pPr marL="655664" lvl="1" indent="-327832" algn="just">
              <a:lnSpc>
                <a:spcPts val="3036"/>
              </a:lnSpc>
              <a:buFont typeface="Arial"/>
              <a:buChar char="•"/>
            </a:pPr>
            <a:r>
              <a:rPr lang="en-US" sz="3036">
                <a:solidFill>
                  <a:srgbClr val="271905"/>
                </a:solidFill>
                <a:latin typeface="Alice"/>
              </a:rPr>
              <a:t>Formula to maximize:</a:t>
            </a:r>
          </a:p>
          <a:p>
            <a:pPr marL="1311329" lvl="2" indent="-437110" algn="just">
              <a:lnSpc>
                <a:spcPts val="3036"/>
              </a:lnSpc>
              <a:buFont typeface="Arial"/>
              <a:buChar char="⚬"/>
            </a:pPr>
            <a:r>
              <a:rPr lang="en-US" sz="3036">
                <a:solidFill>
                  <a:srgbClr val="271905"/>
                </a:solidFill>
                <a:latin typeface="Alice"/>
              </a:rPr>
              <a:t>(x - 0.7*y*a - 0.3*y*s) * 7.99 + 0.7*y*6.99(1 - a) + 0.3*y*12.99(1 - s) + y*s*b1 + a*y*b2</a:t>
            </a:r>
          </a:p>
          <a:p>
            <a:pPr algn="just">
              <a:lnSpc>
                <a:spcPts val="3036"/>
              </a:lnSpc>
            </a:pPr>
            <a:endParaRPr lang="en-US" sz="3036">
              <a:solidFill>
                <a:srgbClr val="271905"/>
              </a:solidFill>
              <a:latin typeface="Alice"/>
            </a:endParaRPr>
          </a:p>
          <a:p>
            <a:pPr marL="1311329" lvl="2" indent="-437110" algn="just">
              <a:lnSpc>
                <a:spcPts val="3036"/>
              </a:lnSpc>
              <a:buFont typeface="Arial"/>
              <a:buChar char="⚬"/>
            </a:pPr>
            <a:r>
              <a:rPr lang="en-US" sz="3036">
                <a:solidFill>
                  <a:srgbClr val="271905"/>
                </a:solidFill>
                <a:latin typeface="Alice"/>
              </a:rPr>
              <a:t>where:</a:t>
            </a:r>
          </a:p>
          <a:p>
            <a:pPr marL="1966993" lvl="3" indent="-491748" algn="just">
              <a:lnSpc>
                <a:spcPts val="3036"/>
              </a:lnSpc>
              <a:buFont typeface="Arial"/>
              <a:buChar char="￭"/>
            </a:pPr>
            <a:r>
              <a:rPr lang="en-US" sz="3036">
                <a:solidFill>
                  <a:srgbClr val="271905"/>
                </a:solidFill>
                <a:latin typeface="Alice"/>
              </a:rPr>
              <a:t>x = number of people on Disney+                                       price range for b1 = [14, 17]$</a:t>
            </a:r>
          </a:p>
          <a:p>
            <a:pPr marL="1966993" lvl="3" indent="-491748" algn="just">
              <a:lnSpc>
                <a:spcPts val="3036"/>
              </a:lnSpc>
              <a:buFont typeface="Arial"/>
              <a:buChar char="￭"/>
            </a:pPr>
            <a:r>
              <a:rPr lang="en-US" sz="3036">
                <a:solidFill>
                  <a:srgbClr val="271905"/>
                </a:solidFill>
                <a:latin typeface="Alice"/>
              </a:rPr>
              <a:t>y = number of people on Hulu                                             price range for b2 = [9, 12]$</a:t>
            </a:r>
          </a:p>
          <a:p>
            <a:pPr marL="1966993" lvl="3" indent="-491748" algn="just">
              <a:lnSpc>
                <a:spcPts val="3036"/>
              </a:lnSpc>
              <a:buFont typeface="Arial"/>
              <a:buChar char="￭"/>
            </a:pPr>
            <a:r>
              <a:rPr lang="en-US" sz="3036">
                <a:solidFill>
                  <a:srgbClr val="271905"/>
                </a:solidFill>
                <a:latin typeface="Alice"/>
              </a:rPr>
              <a:t>s = percentage of people that adhered to bundle1        b1 - price for bundle1</a:t>
            </a:r>
          </a:p>
          <a:p>
            <a:pPr marL="1966993" lvl="3" indent="-491748" algn="just">
              <a:lnSpc>
                <a:spcPts val="3036"/>
              </a:lnSpc>
              <a:buFont typeface="Arial"/>
              <a:buChar char="￭"/>
            </a:pPr>
            <a:r>
              <a:rPr lang="en-US" sz="3036">
                <a:solidFill>
                  <a:srgbClr val="271905"/>
                </a:solidFill>
                <a:latin typeface="Alice"/>
              </a:rPr>
              <a:t>a = percentage of people that adhered to bundle2       b2 - price for bundle2</a:t>
            </a:r>
          </a:p>
          <a:p>
            <a:pPr algn="just">
              <a:lnSpc>
                <a:spcPts val="3036"/>
              </a:lnSpc>
            </a:pPr>
            <a:endParaRPr lang="en-US" sz="3036">
              <a:solidFill>
                <a:srgbClr val="271905"/>
              </a:solidFill>
              <a:latin typeface="Alice"/>
            </a:endParaRPr>
          </a:p>
          <a:p>
            <a:pPr marL="655664" lvl="1" indent="-327832" algn="just">
              <a:lnSpc>
                <a:spcPts val="3036"/>
              </a:lnSpc>
              <a:buFont typeface="Arial"/>
              <a:buChar char="•"/>
            </a:pPr>
            <a:r>
              <a:rPr lang="en-US" sz="3036">
                <a:solidFill>
                  <a:srgbClr val="271905"/>
                </a:solidFill>
                <a:latin typeface="Alice"/>
              </a:rPr>
              <a:t>Run python script with reasonable values for the variables:</a:t>
            </a:r>
          </a:p>
          <a:p>
            <a:pPr marL="1311329" lvl="2" indent="-437110" algn="just">
              <a:lnSpc>
                <a:spcPts val="3036"/>
              </a:lnSpc>
              <a:buFont typeface="Arial"/>
              <a:buChar char="⚬"/>
            </a:pPr>
            <a:r>
              <a:rPr lang="en-US" sz="3036">
                <a:solidFill>
                  <a:srgbClr val="271905"/>
                </a:solidFill>
                <a:latin typeface="Alice Bold"/>
              </a:rPr>
              <a:t>a = s = 0.3 --&gt;   revenue in [1707M - 1790M] ---- disney+ update ---&gt; [1845M - 1928M]</a:t>
            </a:r>
          </a:p>
          <a:p>
            <a:pPr algn="just">
              <a:lnSpc>
                <a:spcPts val="3036"/>
              </a:lnSpc>
            </a:pPr>
            <a:endParaRPr lang="en-US" sz="3036">
              <a:solidFill>
                <a:srgbClr val="271905"/>
              </a:solidFill>
              <a:latin typeface="Alice Bold"/>
            </a:endParaRPr>
          </a:p>
          <a:p>
            <a:pPr marL="655664" lvl="1" indent="-327832" algn="just">
              <a:lnSpc>
                <a:spcPts val="3036"/>
              </a:lnSpc>
              <a:buFont typeface="Arial"/>
              <a:buChar char="•"/>
            </a:pPr>
            <a:r>
              <a:rPr lang="en-US" sz="3036">
                <a:solidFill>
                  <a:srgbClr val="271905"/>
                </a:solidFill>
                <a:latin typeface="Alice Bold"/>
              </a:rPr>
              <a:t>  Conclusion: </a:t>
            </a:r>
            <a:r>
              <a:rPr lang="en-US" sz="3036">
                <a:solidFill>
                  <a:srgbClr val="271905"/>
                </a:solidFill>
                <a:latin typeface="Alice"/>
              </a:rPr>
              <a:t>1621.37M &lt; [1845M - 1928M]</a:t>
            </a:r>
          </a:p>
        </p:txBody>
      </p:sp>
      <p:sp>
        <p:nvSpPr>
          <p:cNvPr id="14" name="TextBox 14"/>
          <p:cNvSpPr txBox="1"/>
          <p:nvPr/>
        </p:nvSpPr>
        <p:spPr>
          <a:xfrm>
            <a:off x="1028700" y="886967"/>
            <a:ext cx="15227484" cy="542925"/>
          </a:xfrm>
          <a:prstGeom prst="rect">
            <a:avLst/>
          </a:prstGeom>
        </p:spPr>
        <p:txBody>
          <a:bodyPr lIns="0" tIns="0" rIns="0" bIns="0" rtlCol="0" anchor="t">
            <a:spAutoFit/>
          </a:bodyPr>
          <a:lstStyle/>
          <a:p>
            <a:pPr>
              <a:lnSpc>
                <a:spcPts val="4200"/>
              </a:lnSpc>
            </a:pPr>
            <a:r>
              <a:rPr lang="en-US" sz="3500">
                <a:solidFill>
                  <a:srgbClr val="271905"/>
                </a:solidFill>
                <a:latin typeface="Walter Turncoat"/>
              </a:rPr>
              <a:t>Optimal Product Line for DISNEY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grpSp>
        <p:nvGrpSpPr>
          <p:cNvPr id="2" name="Group 2"/>
          <p:cNvGrpSpPr/>
          <p:nvPr/>
        </p:nvGrpSpPr>
        <p:grpSpPr>
          <a:xfrm>
            <a:off x="12452784" y="8405337"/>
            <a:ext cx="4249100" cy="42491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txBody>
            <a:bodyPr/>
            <a:lstStyle/>
            <a:p>
              <a:endParaRPr lang="pt-PT"/>
            </a:p>
          </p:txBody>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89502" y="-2038670"/>
            <a:ext cx="3067370" cy="306737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txBody>
            <a:bodyPr/>
            <a:lstStyle/>
            <a:p>
              <a:endParaRPr lang="pt-PT"/>
            </a:p>
          </p:txBody>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5835216" y="9390101"/>
            <a:ext cx="6617568" cy="375920"/>
          </a:xfrm>
          <a:prstGeom prst="rect">
            <a:avLst/>
          </a:prstGeom>
        </p:spPr>
        <p:txBody>
          <a:bodyPr lIns="0" tIns="0" rIns="0" bIns="0" rtlCol="0" anchor="t">
            <a:spAutoFit/>
          </a:bodyPr>
          <a:lstStyle/>
          <a:p>
            <a:pPr algn="ctr">
              <a:lnSpc>
                <a:spcPts val="2799"/>
              </a:lnSpc>
            </a:pPr>
            <a:r>
              <a:rPr lang="en-US" sz="2799">
                <a:solidFill>
                  <a:srgbClr val="271905"/>
                </a:solidFill>
                <a:latin typeface="Alice"/>
              </a:rPr>
              <a:t>02</a:t>
            </a:r>
          </a:p>
        </p:txBody>
      </p:sp>
      <p:sp>
        <p:nvSpPr>
          <p:cNvPr id="9" name="AutoShape 9"/>
          <p:cNvSpPr/>
          <p:nvPr/>
        </p:nvSpPr>
        <p:spPr>
          <a:xfrm>
            <a:off x="9780663" y="9573299"/>
            <a:ext cx="8507337" cy="0"/>
          </a:xfrm>
          <a:prstGeom prst="line">
            <a:avLst/>
          </a:prstGeom>
          <a:ln w="38100" cap="flat">
            <a:solidFill>
              <a:srgbClr val="967D55"/>
            </a:solidFill>
            <a:prstDash val="solid"/>
            <a:headEnd type="none" w="sm" len="sm"/>
            <a:tailEnd type="none" w="sm" len="sm"/>
          </a:ln>
        </p:spPr>
        <p:txBody>
          <a:bodyPr/>
          <a:lstStyle/>
          <a:p>
            <a:endParaRPr lang="pt-PT"/>
          </a:p>
        </p:txBody>
      </p:sp>
      <p:sp>
        <p:nvSpPr>
          <p:cNvPr id="10" name="AutoShape 10"/>
          <p:cNvSpPr/>
          <p:nvPr/>
        </p:nvSpPr>
        <p:spPr>
          <a:xfrm>
            <a:off x="58478" y="9573299"/>
            <a:ext cx="8507337" cy="0"/>
          </a:xfrm>
          <a:prstGeom prst="line">
            <a:avLst/>
          </a:prstGeom>
          <a:ln w="38100" cap="flat">
            <a:solidFill>
              <a:srgbClr val="967D55"/>
            </a:solidFill>
            <a:prstDash val="solid"/>
            <a:headEnd type="none" w="sm" len="sm"/>
            <a:tailEnd type="none" w="sm" len="sm"/>
          </a:ln>
        </p:spPr>
        <p:txBody>
          <a:bodyPr/>
          <a:lstStyle/>
          <a:p>
            <a:endParaRPr lang="pt-PT"/>
          </a:p>
        </p:txBody>
      </p:sp>
      <p:sp>
        <p:nvSpPr>
          <p:cNvPr id="11" name="TextBox 11"/>
          <p:cNvSpPr txBox="1"/>
          <p:nvPr/>
        </p:nvSpPr>
        <p:spPr>
          <a:xfrm>
            <a:off x="4312147" y="2118037"/>
            <a:ext cx="9663706" cy="1162050"/>
          </a:xfrm>
          <a:prstGeom prst="rect">
            <a:avLst/>
          </a:prstGeom>
        </p:spPr>
        <p:txBody>
          <a:bodyPr lIns="0" tIns="0" rIns="0" bIns="0" rtlCol="0" anchor="t">
            <a:spAutoFit/>
          </a:bodyPr>
          <a:lstStyle/>
          <a:p>
            <a:pPr algn="ctr">
              <a:lnSpc>
                <a:spcPts val="8640"/>
              </a:lnSpc>
            </a:pPr>
            <a:r>
              <a:rPr lang="en-US" sz="7200">
                <a:solidFill>
                  <a:srgbClr val="271905"/>
                </a:solidFill>
                <a:latin typeface="Bodoni FLF Italics"/>
              </a:rPr>
              <a:t>Introduction</a:t>
            </a:r>
          </a:p>
        </p:txBody>
      </p:sp>
      <p:sp>
        <p:nvSpPr>
          <p:cNvPr id="12" name="TextBox 12"/>
          <p:cNvSpPr txBox="1"/>
          <p:nvPr/>
        </p:nvSpPr>
        <p:spPr>
          <a:xfrm>
            <a:off x="1666923" y="4866482"/>
            <a:ext cx="14954153" cy="2138045"/>
          </a:xfrm>
          <a:prstGeom prst="rect">
            <a:avLst/>
          </a:prstGeom>
        </p:spPr>
        <p:txBody>
          <a:bodyPr lIns="0" tIns="0" rIns="0" bIns="0" rtlCol="0" anchor="t">
            <a:spAutoFit/>
          </a:bodyPr>
          <a:lstStyle/>
          <a:p>
            <a:pPr algn="just">
              <a:lnSpc>
                <a:spcPts val="2799"/>
              </a:lnSpc>
            </a:pPr>
            <a:r>
              <a:rPr lang="en-US" sz="2799">
                <a:solidFill>
                  <a:srgbClr val="271905"/>
                </a:solidFill>
                <a:latin typeface="Alice"/>
              </a:rPr>
              <a:t>This case study intends to give useful insights about the Disney streaming platforms. First it will be discussed how Disney segments its market and we discuss about how would Disney benefit from adopting a Customer Relationship Management strategy. Afterwards, an analysis over the current bundles will be done and its benefits. To conclude, we take a look at new possibilities for Disney and present some possible next steps for the company to improve their business, making it more lucrative.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15227484" cy="542925"/>
          </a:xfrm>
          <a:prstGeom prst="rect">
            <a:avLst/>
          </a:prstGeom>
        </p:spPr>
        <p:txBody>
          <a:bodyPr lIns="0" tIns="0" rIns="0" bIns="0" rtlCol="0" anchor="t">
            <a:spAutoFit/>
          </a:bodyPr>
          <a:lstStyle/>
          <a:p>
            <a:pPr>
              <a:lnSpc>
                <a:spcPts val="4200"/>
              </a:lnSpc>
            </a:pPr>
            <a:r>
              <a:rPr lang="en-US" sz="3500">
                <a:solidFill>
                  <a:srgbClr val="271905"/>
                </a:solidFill>
                <a:latin typeface="Walter Turncoat"/>
              </a:rPr>
              <a:t>Optimal Product Line for DISNEY</a:t>
            </a:r>
          </a:p>
        </p:txBody>
      </p:sp>
      <p:grpSp>
        <p:nvGrpSpPr>
          <p:cNvPr id="3" name="Group 3"/>
          <p:cNvGrpSpPr/>
          <p:nvPr/>
        </p:nvGrpSpPr>
        <p:grpSpPr>
          <a:xfrm>
            <a:off x="58478" y="9342476"/>
            <a:ext cx="18229522" cy="423545"/>
            <a:chOff x="0" y="0"/>
            <a:chExt cx="24306029" cy="564727"/>
          </a:xfrm>
        </p:grpSpPr>
        <p:sp>
          <p:nvSpPr>
            <p:cNvPr id="4" name="TextBox 4"/>
            <p:cNvSpPr txBox="1"/>
            <p:nvPr/>
          </p:nvSpPr>
          <p:spPr>
            <a:xfrm>
              <a:off x="7702317" y="47625"/>
              <a:ext cx="8823424" cy="517102"/>
            </a:xfrm>
            <a:prstGeom prst="rect">
              <a:avLst/>
            </a:prstGeom>
          </p:spPr>
          <p:txBody>
            <a:bodyPr lIns="0" tIns="0" rIns="0" bIns="0" rtlCol="0" anchor="t">
              <a:spAutoFit/>
            </a:bodyPr>
            <a:lstStyle/>
            <a:p>
              <a:pPr algn="ctr">
                <a:lnSpc>
                  <a:spcPts val="2799"/>
                </a:lnSpc>
              </a:pPr>
              <a:r>
                <a:rPr lang="en-US" sz="2799">
                  <a:solidFill>
                    <a:srgbClr val="271905"/>
                  </a:solidFill>
                  <a:latin typeface="Alice"/>
                </a:rPr>
                <a:t>20</a:t>
              </a:r>
            </a:p>
          </p:txBody>
        </p:sp>
        <p:sp>
          <p:nvSpPr>
            <p:cNvPr id="5" name="AutoShape 5"/>
            <p:cNvSpPr/>
            <p:nvPr/>
          </p:nvSpPr>
          <p:spPr>
            <a:xfrm>
              <a:off x="12962912"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sp>
          <p:nvSpPr>
            <p:cNvPr id="6" name="AutoShape 6"/>
            <p:cNvSpPr/>
            <p:nvPr/>
          </p:nvSpPr>
          <p:spPr>
            <a:xfrm>
              <a:off x="0"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grpSp>
      <p:grpSp>
        <p:nvGrpSpPr>
          <p:cNvPr id="7" name="Group 7"/>
          <p:cNvGrpSpPr/>
          <p:nvPr/>
        </p:nvGrpSpPr>
        <p:grpSpPr>
          <a:xfrm>
            <a:off x="16593978" y="658048"/>
            <a:ext cx="2046866" cy="204686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txBody>
            <a:bodyPr/>
            <a:lstStyle/>
            <a:p>
              <a:endParaRPr lang="pt-PT"/>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2492340" y="4219596"/>
            <a:ext cx="3521040" cy="3521040"/>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txBody>
            <a:bodyPr/>
            <a:lstStyle/>
            <a:p>
              <a:endParaRPr lang="pt-PT"/>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3" name="AutoShape 13"/>
          <p:cNvSpPr/>
          <p:nvPr/>
        </p:nvSpPr>
        <p:spPr>
          <a:xfrm flipV="1">
            <a:off x="865263" y="2094779"/>
            <a:ext cx="15080777" cy="19050"/>
          </a:xfrm>
          <a:prstGeom prst="line">
            <a:avLst/>
          </a:prstGeom>
          <a:ln w="38100" cap="flat">
            <a:solidFill>
              <a:srgbClr val="967D55"/>
            </a:solidFill>
            <a:prstDash val="solid"/>
            <a:headEnd type="none" w="sm" len="sm"/>
            <a:tailEnd type="none" w="sm" len="sm"/>
          </a:ln>
        </p:spPr>
        <p:txBody>
          <a:bodyPr/>
          <a:lstStyle/>
          <a:p>
            <a:endParaRPr lang="pt-PT"/>
          </a:p>
        </p:txBody>
      </p:sp>
      <p:sp>
        <p:nvSpPr>
          <p:cNvPr id="14" name="TextBox 14"/>
          <p:cNvSpPr txBox="1"/>
          <p:nvPr/>
        </p:nvSpPr>
        <p:spPr>
          <a:xfrm>
            <a:off x="802117" y="2572356"/>
            <a:ext cx="16683765" cy="4761484"/>
          </a:xfrm>
          <a:prstGeom prst="rect">
            <a:avLst/>
          </a:prstGeom>
        </p:spPr>
        <p:txBody>
          <a:bodyPr lIns="0" tIns="0" rIns="0" bIns="0" rtlCol="0" anchor="t">
            <a:spAutoFit/>
          </a:bodyPr>
          <a:lstStyle/>
          <a:p>
            <a:pPr algn="just">
              <a:lnSpc>
                <a:spcPts val="3530"/>
              </a:lnSpc>
            </a:pPr>
            <a:r>
              <a:rPr lang="en-US" sz="3530">
                <a:solidFill>
                  <a:srgbClr val="271905"/>
                </a:solidFill>
                <a:latin typeface="Alice Bold"/>
              </a:rPr>
              <a:t>Why not create a bundle with the ad-supported versions of Disney+ and Hulu?</a:t>
            </a:r>
          </a:p>
          <a:p>
            <a:pPr marL="677927" lvl="1" indent="-338963" algn="just">
              <a:lnSpc>
                <a:spcPts val="3140"/>
              </a:lnSpc>
              <a:buFont typeface="Arial"/>
              <a:buChar char="•"/>
            </a:pPr>
            <a:r>
              <a:rPr lang="en-US" sz="3140">
                <a:solidFill>
                  <a:srgbClr val="271905"/>
                </a:solidFill>
                <a:latin typeface="Alice"/>
              </a:rPr>
              <a:t>Update the previous formula to add the new bundle:</a:t>
            </a:r>
          </a:p>
          <a:p>
            <a:pPr marL="1355853" lvl="2" indent="-451951" algn="just">
              <a:lnSpc>
                <a:spcPts val="3140"/>
              </a:lnSpc>
              <a:buFont typeface="Arial"/>
              <a:buChar char="⚬"/>
            </a:pPr>
            <a:r>
              <a:rPr lang="en-US" sz="3140">
                <a:solidFill>
                  <a:srgbClr val="271905"/>
                </a:solidFill>
                <a:latin typeface="Alice"/>
              </a:rPr>
              <a:t>0.59*x*(1-g)*4.59 +</a:t>
            </a:r>
            <a:r>
              <a:rPr lang="en-US" sz="3140">
                <a:solidFill>
                  <a:srgbClr val="271905"/>
                </a:solidFill>
                <a:latin typeface="Alice Bold"/>
              </a:rPr>
              <a:t> </a:t>
            </a:r>
            <a:r>
              <a:rPr lang="en-US" sz="3140">
                <a:solidFill>
                  <a:srgbClr val="271905"/>
                </a:solidFill>
                <a:latin typeface="Alice"/>
              </a:rPr>
              <a:t>(0.41*x - 0.7*y*a - 0.3*y*s) * 7.99 + [0.7*y*(1 - a) - g*0.59*x]*6.99 + 0.3*y*12.99(1 - s) + y*s*b1 + a*y*b2 + g*x*b3</a:t>
            </a:r>
          </a:p>
          <a:p>
            <a:pPr marL="1355853" lvl="2" indent="-451951" algn="just">
              <a:lnSpc>
                <a:spcPts val="3140"/>
              </a:lnSpc>
              <a:buFont typeface="Arial"/>
              <a:buChar char="⚬"/>
            </a:pPr>
            <a:endParaRPr lang="en-US" sz="3140">
              <a:solidFill>
                <a:srgbClr val="271905"/>
              </a:solidFill>
              <a:latin typeface="Alice"/>
            </a:endParaRPr>
          </a:p>
          <a:p>
            <a:pPr marL="1355853" lvl="2" indent="-451951" algn="just">
              <a:lnSpc>
                <a:spcPts val="3140"/>
              </a:lnSpc>
              <a:buFont typeface="Arial"/>
              <a:buChar char="⚬"/>
            </a:pPr>
            <a:r>
              <a:rPr lang="en-US" sz="3140">
                <a:solidFill>
                  <a:srgbClr val="271905"/>
                </a:solidFill>
                <a:latin typeface="Alice"/>
              </a:rPr>
              <a:t>where:</a:t>
            </a:r>
          </a:p>
          <a:p>
            <a:pPr marL="2033780" lvl="3" indent="-508445" algn="just">
              <a:lnSpc>
                <a:spcPts val="3140"/>
              </a:lnSpc>
              <a:buFont typeface="Arial"/>
              <a:buChar char="￭"/>
            </a:pPr>
            <a:r>
              <a:rPr lang="en-US" sz="3140">
                <a:solidFill>
                  <a:srgbClr val="271905"/>
                </a:solidFill>
                <a:latin typeface="Alice"/>
              </a:rPr>
              <a:t>g is the percentage of people that adhere to bundle3</a:t>
            </a:r>
          </a:p>
          <a:p>
            <a:pPr marL="2033780" lvl="3" indent="-508445" algn="just">
              <a:lnSpc>
                <a:spcPts val="3140"/>
              </a:lnSpc>
              <a:buFont typeface="Arial"/>
              <a:buChar char="￭"/>
            </a:pPr>
            <a:r>
              <a:rPr lang="en-US" sz="3140">
                <a:solidFill>
                  <a:srgbClr val="271905"/>
                </a:solidFill>
                <a:latin typeface="Alice"/>
              </a:rPr>
              <a:t>bundle3 price would be ( 7.99 + 4.59 ) * 0.63  = 7.9</a:t>
            </a:r>
          </a:p>
          <a:p>
            <a:pPr marL="2033780" lvl="3" indent="-508445" algn="just">
              <a:lnSpc>
                <a:spcPts val="3140"/>
              </a:lnSpc>
              <a:buFont typeface="Arial"/>
              <a:buChar char="￭"/>
            </a:pPr>
            <a:r>
              <a:rPr lang="en-US" sz="3140">
                <a:solidFill>
                  <a:srgbClr val="271905"/>
                </a:solidFill>
                <a:latin typeface="Alice"/>
              </a:rPr>
              <a:t>0.63 is the discount made on one of the existing bundles</a:t>
            </a:r>
          </a:p>
          <a:p>
            <a:pPr algn="just">
              <a:lnSpc>
                <a:spcPts val="3140"/>
              </a:lnSpc>
            </a:pPr>
            <a:endParaRPr lang="en-US" sz="3140">
              <a:solidFill>
                <a:srgbClr val="271905"/>
              </a:solidFill>
              <a:latin typeface="Alice"/>
            </a:endParaRPr>
          </a:p>
          <a:p>
            <a:pPr marL="1355853" lvl="2" indent="-451951" algn="just">
              <a:lnSpc>
                <a:spcPts val="3140"/>
              </a:lnSpc>
              <a:buFont typeface="Arial"/>
              <a:buChar char="⚬"/>
            </a:pPr>
            <a:r>
              <a:rPr lang="en-US" sz="3140">
                <a:solidFill>
                  <a:srgbClr val="271905"/>
                </a:solidFill>
                <a:latin typeface="Alice"/>
              </a:rPr>
              <a:t>When we run the script again the results are near the break-even point --&gt; </a:t>
            </a:r>
            <a:r>
              <a:rPr lang="en-US" sz="3140">
                <a:solidFill>
                  <a:srgbClr val="271905"/>
                </a:solidFill>
                <a:latin typeface="Alice Bold"/>
              </a:rPr>
              <a:t>Not ideal!</a:t>
            </a:r>
          </a:p>
          <a:p>
            <a:pPr algn="just">
              <a:lnSpc>
                <a:spcPts val="3140"/>
              </a:lnSpc>
            </a:pPr>
            <a:endParaRPr lang="en-US" sz="3140">
              <a:solidFill>
                <a:srgbClr val="271905"/>
              </a:solidFill>
              <a:latin typeface="Alice Bold"/>
            </a:endParaRPr>
          </a:p>
        </p:txBody>
      </p:sp>
      <p:grpSp>
        <p:nvGrpSpPr>
          <p:cNvPr id="15" name="Group 15"/>
          <p:cNvGrpSpPr/>
          <p:nvPr/>
        </p:nvGrpSpPr>
        <p:grpSpPr>
          <a:xfrm>
            <a:off x="5156599" y="7222627"/>
            <a:ext cx="11858643" cy="1840538"/>
            <a:chOff x="0" y="0"/>
            <a:chExt cx="3123264" cy="484751"/>
          </a:xfrm>
        </p:grpSpPr>
        <p:sp>
          <p:nvSpPr>
            <p:cNvPr id="16" name="Freeform 16"/>
            <p:cNvSpPr/>
            <p:nvPr/>
          </p:nvSpPr>
          <p:spPr>
            <a:xfrm>
              <a:off x="0" y="0"/>
              <a:ext cx="3123264" cy="484751"/>
            </a:xfrm>
            <a:custGeom>
              <a:avLst/>
              <a:gdLst/>
              <a:ahLst/>
              <a:cxnLst/>
              <a:rect l="l" t="t" r="r" b="b"/>
              <a:pathLst>
                <a:path w="3123264" h="484751">
                  <a:moveTo>
                    <a:pt x="33295" y="0"/>
                  </a:moveTo>
                  <a:lnTo>
                    <a:pt x="3089969" y="0"/>
                  </a:lnTo>
                  <a:cubicBezTo>
                    <a:pt x="3108357" y="0"/>
                    <a:pt x="3123264" y="14907"/>
                    <a:pt x="3123264" y="33295"/>
                  </a:cubicBezTo>
                  <a:lnTo>
                    <a:pt x="3123264" y="451455"/>
                  </a:lnTo>
                  <a:cubicBezTo>
                    <a:pt x="3123264" y="469844"/>
                    <a:pt x="3108357" y="484751"/>
                    <a:pt x="3089969" y="484751"/>
                  </a:cubicBezTo>
                  <a:lnTo>
                    <a:pt x="33295" y="484751"/>
                  </a:lnTo>
                  <a:cubicBezTo>
                    <a:pt x="14907" y="484751"/>
                    <a:pt x="0" y="469844"/>
                    <a:pt x="0" y="451455"/>
                  </a:cubicBezTo>
                  <a:lnTo>
                    <a:pt x="0" y="33295"/>
                  </a:lnTo>
                  <a:cubicBezTo>
                    <a:pt x="0" y="14907"/>
                    <a:pt x="14907" y="0"/>
                    <a:pt x="33295" y="0"/>
                  </a:cubicBezTo>
                  <a:close/>
                </a:path>
              </a:pathLst>
            </a:custGeom>
            <a:solidFill>
              <a:srgbClr val="DDBC8A"/>
            </a:solidFill>
          </p:spPr>
          <p:txBody>
            <a:bodyPr/>
            <a:lstStyle/>
            <a:p>
              <a:endParaRPr lang="pt-PT"/>
            </a:p>
          </p:txBody>
        </p:sp>
        <p:sp>
          <p:nvSpPr>
            <p:cNvPr id="17" name="TextBox 17"/>
            <p:cNvSpPr txBox="1"/>
            <p:nvPr/>
          </p:nvSpPr>
          <p:spPr>
            <a:xfrm>
              <a:off x="0" y="-38100"/>
              <a:ext cx="3123264" cy="522851"/>
            </a:xfrm>
            <a:prstGeom prst="rect">
              <a:avLst/>
            </a:prstGeom>
          </p:spPr>
          <p:txBody>
            <a:bodyPr lIns="50800" tIns="50800" rIns="50800" bIns="50800" rtlCol="0" anchor="ctr"/>
            <a:lstStyle/>
            <a:p>
              <a:pPr marL="431799" lvl="1" indent="-215899">
                <a:lnSpc>
                  <a:spcPts val="2799"/>
                </a:lnSpc>
                <a:buFont typeface="Arial"/>
                <a:buChar char="•"/>
              </a:pPr>
              <a:r>
                <a:rPr lang="en-US" sz="1999">
                  <a:solidFill>
                    <a:srgbClr val="000000"/>
                  </a:solidFill>
                  <a:latin typeface="Alice"/>
                </a:rPr>
                <a:t>These calculations imply that each of the subscribers </a:t>
              </a:r>
              <a:r>
                <a:rPr lang="en-US" sz="1999">
                  <a:solidFill>
                    <a:srgbClr val="000000"/>
                  </a:solidFill>
                  <a:latin typeface="Alice Bold"/>
                </a:rPr>
                <a:t>is not in a bundle</a:t>
              </a:r>
              <a:r>
                <a:rPr lang="en-US" sz="1999">
                  <a:solidFill>
                    <a:srgbClr val="000000"/>
                  </a:solidFill>
                  <a:latin typeface="Alice"/>
                </a:rPr>
                <a:t>. If from the 152.1M of Disney+ users, 30M are on the bundle, this would have a </a:t>
              </a:r>
              <a:r>
                <a:rPr lang="en-US" sz="1999">
                  <a:solidFill>
                    <a:srgbClr val="000000"/>
                  </a:solidFill>
                  <a:latin typeface="Alice Bold"/>
                </a:rPr>
                <a:t>major impact</a:t>
              </a:r>
              <a:r>
                <a:rPr lang="en-US" sz="1999">
                  <a:solidFill>
                    <a:srgbClr val="000000"/>
                  </a:solidFill>
                  <a:latin typeface="Alice"/>
                </a:rPr>
                <a:t> on those calculations.</a:t>
              </a:r>
            </a:p>
            <a:p>
              <a:pPr marL="431799" lvl="1" indent="-215899">
                <a:lnSpc>
                  <a:spcPts val="2799"/>
                </a:lnSpc>
                <a:buFont typeface="Arial"/>
                <a:buChar char="•"/>
              </a:pPr>
              <a:r>
                <a:rPr lang="en-US" sz="1999">
                  <a:solidFill>
                    <a:srgbClr val="000000"/>
                  </a:solidFill>
                  <a:latin typeface="Alice"/>
                </a:rPr>
                <a:t>The used script and the calculations for the ad-supported version of Disney+ can be found in </a:t>
              </a:r>
              <a:r>
                <a:rPr lang="en-US" sz="1999">
                  <a:solidFill>
                    <a:srgbClr val="000000"/>
                  </a:solidFill>
                  <a:latin typeface="Alice Bold"/>
                </a:rPr>
                <a:t>appendix</a:t>
              </a:r>
            </a:p>
          </p:txBody>
        </p:sp>
      </p:grpSp>
      <p:grpSp>
        <p:nvGrpSpPr>
          <p:cNvPr id="18" name="Group 18"/>
          <p:cNvGrpSpPr/>
          <p:nvPr/>
        </p:nvGrpSpPr>
        <p:grpSpPr>
          <a:xfrm>
            <a:off x="2273795" y="7675773"/>
            <a:ext cx="2524235" cy="934245"/>
            <a:chOff x="0" y="0"/>
            <a:chExt cx="664819" cy="246056"/>
          </a:xfrm>
        </p:grpSpPr>
        <p:sp>
          <p:nvSpPr>
            <p:cNvPr id="19" name="Freeform 19"/>
            <p:cNvSpPr/>
            <p:nvPr/>
          </p:nvSpPr>
          <p:spPr>
            <a:xfrm>
              <a:off x="0" y="0"/>
              <a:ext cx="664819" cy="246056"/>
            </a:xfrm>
            <a:custGeom>
              <a:avLst/>
              <a:gdLst/>
              <a:ahLst/>
              <a:cxnLst/>
              <a:rect l="l" t="t" r="r" b="b"/>
              <a:pathLst>
                <a:path w="664819" h="246056">
                  <a:moveTo>
                    <a:pt x="123028" y="0"/>
                  </a:moveTo>
                  <a:lnTo>
                    <a:pt x="541791" y="0"/>
                  </a:lnTo>
                  <a:cubicBezTo>
                    <a:pt x="609737" y="0"/>
                    <a:pt x="664819" y="55082"/>
                    <a:pt x="664819" y="123028"/>
                  </a:cubicBezTo>
                  <a:lnTo>
                    <a:pt x="664819" y="123028"/>
                  </a:lnTo>
                  <a:cubicBezTo>
                    <a:pt x="664819" y="190975"/>
                    <a:pt x="609737" y="246056"/>
                    <a:pt x="541791" y="246056"/>
                  </a:cubicBezTo>
                  <a:lnTo>
                    <a:pt x="123028" y="246056"/>
                  </a:lnTo>
                  <a:cubicBezTo>
                    <a:pt x="55082" y="246056"/>
                    <a:pt x="0" y="190975"/>
                    <a:pt x="0" y="123028"/>
                  </a:cubicBezTo>
                  <a:lnTo>
                    <a:pt x="0" y="123028"/>
                  </a:lnTo>
                  <a:cubicBezTo>
                    <a:pt x="0" y="55082"/>
                    <a:pt x="55082" y="0"/>
                    <a:pt x="123028" y="0"/>
                  </a:cubicBezTo>
                  <a:close/>
                </a:path>
              </a:pathLst>
            </a:custGeom>
            <a:solidFill>
              <a:srgbClr val="A19B66"/>
            </a:solidFill>
          </p:spPr>
          <p:txBody>
            <a:bodyPr/>
            <a:lstStyle/>
            <a:p>
              <a:endParaRPr lang="pt-PT"/>
            </a:p>
          </p:txBody>
        </p:sp>
        <p:sp>
          <p:nvSpPr>
            <p:cNvPr id="20" name="TextBox 20"/>
            <p:cNvSpPr txBox="1"/>
            <p:nvPr/>
          </p:nvSpPr>
          <p:spPr>
            <a:xfrm>
              <a:off x="0" y="-57150"/>
              <a:ext cx="664819" cy="303206"/>
            </a:xfrm>
            <a:prstGeom prst="rect">
              <a:avLst/>
            </a:prstGeom>
          </p:spPr>
          <p:txBody>
            <a:bodyPr lIns="50800" tIns="50800" rIns="50800" bIns="50800" rtlCol="0" anchor="ctr"/>
            <a:lstStyle/>
            <a:p>
              <a:pPr algn="ctr">
                <a:lnSpc>
                  <a:spcPts val="4199"/>
                </a:lnSpc>
              </a:pPr>
              <a:r>
                <a:rPr lang="en-US" sz="2999">
                  <a:solidFill>
                    <a:srgbClr val="000000"/>
                  </a:solidFill>
                  <a:latin typeface="Alice"/>
                </a:rPr>
                <a:t>Notes:</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TextBox 2"/>
          <p:cNvSpPr txBox="1"/>
          <p:nvPr/>
        </p:nvSpPr>
        <p:spPr>
          <a:xfrm>
            <a:off x="1028700" y="838519"/>
            <a:ext cx="15227484" cy="542925"/>
          </a:xfrm>
          <a:prstGeom prst="rect">
            <a:avLst/>
          </a:prstGeom>
        </p:spPr>
        <p:txBody>
          <a:bodyPr lIns="0" tIns="0" rIns="0" bIns="0" rtlCol="0" anchor="t">
            <a:spAutoFit/>
          </a:bodyPr>
          <a:lstStyle/>
          <a:p>
            <a:pPr>
              <a:lnSpc>
                <a:spcPts val="4200"/>
              </a:lnSpc>
            </a:pPr>
            <a:r>
              <a:rPr lang="en-US" sz="3500">
                <a:solidFill>
                  <a:srgbClr val="271905"/>
                </a:solidFill>
                <a:latin typeface="Walter Turncoat"/>
              </a:rPr>
              <a:t>Appendix 1 - calculations for disney+ add-supported version</a:t>
            </a:r>
          </a:p>
        </p:txBody>
      </p:sp>
      <p:grpSp>
        <p:nvGrpSpPr>
          <p:cNvPr id="3" name="Group 3"/>
          <p:cNvGrpSpPr/>
          <p:nvPr/>
        </p:nvGrpSpPr>
        <p:grpSpPr>
          <a:xfrm>
            <a:off x="58478" y="9342476"/>
            <a:ext cx="18229522" cy="423545"/>
            <a:chOff x="0" y="0"/>
            <a:chExt cx="24306029" cy="564727"/>
          </a:xfrm>
        </p:grpSpPr>
        <p:sp>
          <p:nvSpPr>
            <p:cNvPr id="4" name="TextBox 4"/>
            <p:cNvSpPr txBox="1"/>
            <p:nvPr/>
          </p:nvSpPr>
          <p:spPr>
            <a:xfrm>
              <a:off x="7702317" y="47625"/>
              <a:ext cx="8823424" cy="517102"/>
            </a:xfrm>
            <a:prstGeom prst="rect">
              <a:avLst/>
            </a:prstGeom>
          </p:spPr>
          <p:txBody>
            <a:bodyPr lIns="0" tIns="0" rIns="0" bIns="0" rtlCol="0" anchor="t">
              <a:spAutoFit/>
            </a:bodyPr>
            <a:lstStyle/>
            <a:p>
              <a:pPr algn="ctr">
                <a:lnSpc>
                  <a:spcPts val="2799"/>
                </a:lnSpc>
              </a:pPr>
              <a:r>
                <a:rPr lang="en-US" sz="2799">
                  <a:solidFill>
                    <a:srgbClr val="271905"/>
                  </a:solidFill>
                  <a:latin typeface="Alice"/>
                </a:rPr>
                <a:t>21</a:t>
              </a:r>
            </a:p>
          </p:txBody>
        </p:sp>
        <p:sp>
          <p:nvSpPr>
            <p:cNvPr id="5" name="AutoShape 5"/>
            <p:cNvSpPr/>
            <p:nvPr/>
          </p:nvSpPr>
          <p:spPr>
            <a:xfrm>
              <a:off x="12962912"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sp>
          <p:nvSpPr>
            <p:cNvPr id="6" name="AutoShape 6"/>
            <p:cNvSpPr/>
            <p:nvPr/>
          </p:nvSpPr>
          <p:spPr>
            <a:xfrm>
              <a:off x="0"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grpSp>
      <p:grpSp>
        <p:nvGrpSpPr>
          <p:cNvPr id="7" name="Group 7"/>
          <p:cNvGrpSpPr/>
          <p:nvPr/>
        </p:nvGrpSpPr>
        <p:grpSpPr>
          <a:xfrm>
            <a:off x="16593978" y="658048"/>
            <a:ext cx="2046866" cy="204686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txBody>
            <a:bodyPr/>
            <a:lstStyle/>
            <a:p>
              <a:endParaRPr lang="pt-PT"/>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2492340" y="4219596"/>
            <a:ext cx="3521040" cy="3521040"/>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txBody>
            <a:bodyPr/>
            <a:lstStyle/>
            <a:p>
              <a:endParaRPr lang="pt-PT"/>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3" name="AutoShape 13"/>
          <p:cNvSpPr/>
          <p:nvPr/>
        </p:nvSpPr>
        <p:spPr>
          <a:xfrm flipV="1">
            <a:off x="865263" y="2094779"/>
            <a:ext cx="15080777" cy="19050"/>
          </a:xfrm>
          <a:prstGeom prst="line">
            <a:avLst/>
          </a:prstGeom>
          <a:ln w="38100" cap="flat">
            <a:solidFill>
              <a:srgbClr val="967D55"/>
            </a:solidFill>
            <a:prstDash val="solid"/>
            <a:headEnd type="none" w="sm" len="sm"/>
            <a:tailEnd type="none" w="sm" len="sm"/>
          </a:ln>
        </p:spPr>
        <p:txBody>
          <a:bodyPr/>
          <a:lstStyle/>
          <a:p>
            <a:endParaRPr lang="pt-PT"/>
          </a:p>
        </p:txBody>
      </p:sp>
      <p:sp>
        <p:nvSpPr>
          <p:cNvPr id="14" name="TextBox 14"/>
          <p:cNvSpPr txBox="1"/>
          <p:nvPr/>
        </p:nvSpPr>
        <p:spPr>
          <a:xfrm>
            <a:off x="1253744" y="2066204"/>
            <a:ext cx="4571866" cy="4370947"/>
          </a:xfrm>
          <a:prstGeom prst="rect">
            <a:avLst/>
          </a:prstGeom>
        </p:spPr>
        <p:txBody>
          <a:bodyPr lIns="0" tIns="0" rIns="0" bIns="0" rtlCol="0" anchor="t">
            <a:spAutoFit/>
          </a:bodyPr>
          <a:lstStyle/>
          <a:p>
            <a:pPr algn="just">
              <a:lnSpc>
                <a:spcPts val="3530"/>
              </a:lnSpc>
            </a:pPr>
            <a:endParaRPr/>
          </a:p>
          <a:p>
            <a:pPr algn="just">
              <a:lnSpc>
                <a:spcPts val="3139"/>
              </a:lnSpc>
            </a:pPr>
            <a:r>
              <a:rPr lang="en-US" sz="3139">
                <a:solidFill>
                  <a:srgbClr val="271905"/>
                </a:solidFill>
                <a:latin typeface="Alice"/>
              </a:rPr>
              <a:t>Based on Hulu’s values:</a:t>
            </a:r>
          </a:p>
          <a:p>
            <a:pPr algn="just">
              <a:lnSpc>
                <a:spcPts val="3139"/>
              </a:lnSpc>
            </a:pPr>
            <a:endParaRPr lang="en-US" sz="3139">
              <a:solidFill>
                <a:srgbClr val="271905"/>
              </a:solidFill>
              <a:latin typeface="Alice"/>
            </a:endParaRPr>
          </a:p>
          <a:p>
            <a:pPr algn="just">
              <a:lnSpc>
                <a:spcPts val="3139"/>
              </a:lnSpc>
            </a:pPr>
            <a:r>
              <a:rPr lang="en-US" sz="3139">
                <a:solidFill>
                  <a:srgbClr val="271905"/>
                </a:solidFill>
                <a:latin typeface="Alice"/>
              </a:rPr>
              <a:t>$perUser = 12.92$</a:t>
            </a:r>
          </a:p>
          <a:p>
            <a:pPr algn="just">
              <a:lnSpc>
                <a:spcPts val="3139"/>
              </a:lnSpc>
            </a:pPr>
            <a:r>
              <a:rPr lang="en-US" sz="3139">
                <a:solidFill>
                  <a:srgbClr val="271905"/>
                </a:solidFill>
                <a:latin typeface="Alice"/>
              </a:rPr>
              <a:t>$Ad-free = 12.99$</a:t>
            </a:r>
          </a:p>
          <a:p>
            <a:pPr algn="just">
              <a:lnSpc>
                <a:spcPts val="3139"/>
              </a:lnSpc>
            </a:pPr>
            <a:r>
              <a:rPr lang="en-US" sz="3139">
                <a:solidFill>
                  <a:srgbClr val="271905"/>
                </a:solidFill>
                <a:latin typeface="Alice"/>
              </a:rPr>
              <a:t>$Ad-supp = 6.99</a:t>
            </a:r>
          </a:p>
          <a:p>
            <a:pPr algn="just">
              <a:lnSpc>
                <a:spcPts val="3139"/>
              </a:lnSpc>
            </a:pPr>
            <a:r>
              <a:rPr lang="en-US" sz="3139">
                <a:solidFill>
                  <a:srgbClr val="271905"/>
                </a:solidFill>
                <a:latin typeface="Alice"/>
              </a:rPr>
              <a:t>%Ad-free = 30%</a:t>
            </a:r>
          </a:p>
          <a:p>
            <a:pPr algn="just">
              <a:lnSpc>
                <a:spcPts val="3139"/>
              </a:lnSpc>
            </a:pPr>
            <a:r>
              <a:rPr lang="en-US" sz="3139">
                <a:solidFill>
                  <a:srgbClr val="271905"/>
                </a:solidFill>
                <a:latin typeface="Alice"/>
              </a:rPr>
              <a:t>%Ad-supp = 70%</a:t>
            </a:r>
          </a:p>
          <a:p>
            <a:pPr algn="just">
              <a:lnSpc>
                <a:spcPts val="3139"/>
              </a:lnSpc>
            </a:pPr>
            <a:r>
              <a:rPr lang="en-US" sz="3139">
                <a:solidFill>
                  <a:srgbClr val="271905"/>
                </a:solidFill>
                <a:latin typeface="Alice"/>
              </a:rPr>
              <a:t>Min.Ads/h = 8</a:t>
            </a:r>
          </a:p>
          <a:p>
            <a:pPr algn="just">
              <a:lnSpc>
                <a:spcPts val="3139"/>
              </a:lnSpc>
            </a:pPr>
            <a:endParaRPr lang="en-US" sz="3139">
              <a:solidFill>
                <a:srgbClr val="271905"/>
              </a:solidFill>
              <a:latin typeface="Alice"/>
            </a:endParaRPr>
          </a:p>
          <a:p>
            <a:pPr algn="just">
              <a:lnSpc>
                <a:spcPts val="3139"/>
              </a:lnSpc>
            </a:pPr>
            <a:endParaRPr lang="en-US" sz="3139">
              <a:solidFill>
                <a:srgbClr val="271905"/>
              </a:solidFill>
              <a:latin typeface="Alice"/>
            </a:endParaRPr>
          </a:p>
        </p:txBody>
      </p:sp>
      <p:sp>
        <p:nvSpPr>
          <p:cNvPr id="15" name="TextBox 15"/>
          <p:cNvSpPr txBox="1"/>
          <p:nvPr/>
        </p:nvSpPr>
        <p:spPr>
          <a:xfrm>
            <a:off x="5625227" y="3020409"/>
            <a:ext cx="11823403" cy="3321492"/>
          </a:xfrm>
          <a:prstGeom prst="rect">
            <a:avLst/>
          </a:prstGeom>
        </p:spPr>
        <p:txBody>
          <a:bodyPr lIns="0" tIns="0" rIns="0" bIns="0" rtlCol="0" anchor="t">
            <a:spAutoFit/>
          </a:bodyPr>
          <a:lstStyle/>
          <a:p>
            <a:pPr algn="just">
              <a:lnSpc>
                <a:spcPts val="2933"/>
              </a:lnSpc>
            </a:pPr>
            <a:r>
              <a:rPr lang="en-US" sz="2933">
                <a:solidFill>
                  <a:srgbClr val="271905"/>
                </a:solidFill>
                <a:latin typeface="Alice"/>
              </a:rPr>
              <a:t>$perUser = %Ad-free * Profit(Ad-free) + %Ad-supp * Profit(Ad-supp)</a:t>
            </a:r>
          </a:p>
          <a:p>
            <a:pPr algn="just">
              <a:lnSpc>
                <a:spcPts val="2933"/>
              </a:lnSpc>
            </a:pPr>
            <a:endParaRPr lang="en-US" sz="2933">
              <a:solidFill>
                <a:srgbClr val="271905"/>
              </a:solidFill>
              <a:latin typeface="Alice"/>
            </a:endParaRPr>
          </a:p>
          <a:p>
            <a:pPr algn="just">
              <a:lnSpc>
                <a:spcPts val="2933"/>
              </a:lnSpc>
            </a:pPr>
            <a:r>
              <a:rPr lang="en-US" sz="2933">
                <a:solidFill>
                  <a:srgbClr val="271905"/>
                </a:solidFill>
                <a:latin typeface="Alice"/>
              </a:rPr>
              <a:t>12.92 = 0.3 * 12.99 + 0.7 * (6.99 + $Ads)</a:t>
            </a:r>
          </a:p>
          <a:p>
            <a:pPr algn="just">
              <a:lnSpc>
                <a:spcPts val="2933"/>
              </a:lnSpc>
            </a:pPr>
            <a:endParaRPr lang="en-US" sz="2933">
              <a:solidFill>
                <a:srgbClr val="271905"/>
              </a:solidFill>
              <a:latin typeface="Alice"/>
            </a:endParaRPr>
          </a:p>
          <a:p>
            <a:pPr algn="just">
              <a:lnSpc>
                <a:spcPts val="2933"/>
              </a:lnSpc>
            </a:pPr>
            <a:r>
              <a:rPr lang="en-US" sz="2933">
                <a:solidFill>
                  <a:srgbClr val="271905"/>
                </a:solidFill>
                <a:latin typeface="Alice"/>
              </a:rPr>
              <a:t>$Ads = 5.9 (with 8 Min.Ads/h)</a:t>
            </a:r>
          </a:p>
          <a:p>
            <a:pPr algn="just">
              <a:lnSpc>
                <a:spcPts val="2933"/>
              </a:lnSpc>
            </a:pPr>
            <a:endParaRPr lang="en-US" sz="2933">
              <a:solidFill>
                <a:srgbClr val="271905"/>
              </a:solidFill>
              <a:latin typeface="Alice"/>
            </a:endParaRPr>
          </a:p>
          <a:p>
            <a:pPr algn="just">
              <a:lnSpc>
                <a:spcPts val="2933"/>
              </a:lnSpc>
            </a:pPr>
            <a:r>
              <a:rPr lang="en-US" sz="2933">
                <a:solidFill>
                  <a:srgbClr val="271905"/>
                </a:solidFill>
                <a:latin typeface="Alice"/>
              </a:rPr>
              <a:t>$Ads = 0.7375 (with 1 Min.Ads/h)</a:t>
            </a:r>
          </a:p>
          <a:p>
            <a:pPr algn="just">
              <a:lnSpc>
                <a:spcPts val="2933"/>
              </a:lnSpc>
            </a:pPr>
            <a:endParaRPr lang="en-US" sz="2933">
              <a:solidFill>
                <a:srgbClr val="271905"/>
              </a:solidFill>
              <a:latin typeface="Alice"/>
            </a:endParaRPr>
          </a:p>
          <a:p>
            <a:pPr algn="just">
              <a:lnSpc>
                <a:spcPts val="2933"/>
              </a:lnSpc>
            </a:pPr>
            <a:endParaRPr lang="en-US" sz="2933">
              <a:solidFill>
                <a:srgbClr val="271905"/>
              </a:solidFill>
              <a:latin typeface="Alice"/>
            </a:endParaRPr>
          </a:p>
        </p:txBody>
      </p:sp>
      <p:sp>
        <p:nvSpPr>
          <p:cNvPr id="16" name="TextBox 16"/>
          <p:cNvSpPr txBox="1"/>
          <p:nvPr/>
        </p:nvSpPr>
        <p:spPr>
          <a:xfrm>
            <a:off x="1253744" y="6027741"/>
            <a:ext cx="9163128" cy="3546832"/>
          </a:xfrm>
          <a:prstGeom prst="rect">
            <a:avLst/>
          </a:prstGeom>
        </p:spPr>
        <p:txBody>
          <a:bodyPr lIns="0" tIns="0" rIns="0" bIns="0" rtlCol="0" anchor="t">
            <a:spAutoFit/>
          </a:bodyPr>
          <a:lstStyle/>
          <a:p>
            <a:pPr algn="just">
              <a:lnSpc>
                <a:spcPts val="3139"/>
              </a:lnSpc>
            </a:pPr>
            <a:r>
              <a:rPr lang="en-US" sz="3139">
                <a:solidFill>
                  <a:srgbClr val="271905"/>
                </a:solidFill>
                <a:latin typeface="Alice"/>
              </a:rPr>
              <a:t>The goal to maximize profit would be:</a:t>
            </a:r>
          </a:p>
          <a:p>
            <a:pPr algn="just">
              <a:lnSpc>
                <a:spcPts val="3139"/>
              </a:lnSpc>
            </a:pPr>
            <a:endParaRPr lang="en-US" sz="3139">
              <a:solidFill>
                <a:srgbClr val="271905"/>
              </a:solidFill>
              <a:latin typeface="Alice"/>
            </a:endParaRPr>
          </a:p>
          <a:p>
            <a:pPr algn="just">
              <a:lnSpc>
                <a:spcPts val="3139"/>
              </a:lnSpc>
            </a:pPr>
            <a:r>
              <a:rPr lang="en-US" sz="3139">
                <a:solidFill>
                  <a:srgbClr val="271905"/>
                </a:solidFill>
                <a:latin typeface="Alice"/>
              </a:rPr>
              <a:t>    Profit(Ad-free) = Profit(Ad-supp)</a:t>
            </a:r>
          </a:p>
          <a:p>
            <a:pPr algn="just">
              <a:lnSpc>
                <a:spcPts val="3139"/>
              </a:lnSpc>
            </a:pPr>
            <a:endParaRPr lang="en-US" sz="3139">
              <a:solidFill>
                <a:srgbClr val="271905"/>
              </a:solidFill>
              <a:latin typeface="Alice"/>
            </a:endParaRPr>
          </a:p>
          <a:p>
            <a:pPr algn="just">
              <a:lnSpc>
                <a:spcPts val="3139"/>
              </a:lnSpc>
            </a:pPr>
            <a:r>
              <a:rPr lang="en-US" sz="3139">
                <a:solidFill>
                  <a:srgbClr val="271905"/>
                </a:solidFill>
                <a:latin typeface="Alice"/>
              </a:rPr>
              <a:t>    $Ad-free = $Ad-supp + $Ads</a:t>
            </a:r>
          </a:p>
          <a:p>
            <a:pPr algn="just">
              <a:lnSpc>
                <a:spcPts val="3139"/>
              </a:lnSpc>
            </a:pPr>
            <a:endParaRPr lang="en-US" sz="3139">
              <a:solidFill>
                <a:srgbClr val="271905"/>
              </a:solidFill>
              <a:latin typeface="Alice"/>
            </a:endParaRPr>
          </a:p>
          <a:p>
            <a:pPr algn="just">
              <a:lnSpc>
                <a:spcPts val="3139"/>
              </a:lnSpc>
            </a:pPr>
            <a:r>
              <a:rPr lang="en-US" sz="3139">
                <a:solidFill>
                  <a:srgbClr val="271905"/>
                </a:solidFill>
                <a:latin typeface="Alice"/>
              </a:rPr>
              <a:t>    </a:t>
            </a:r>
            <a:r>
              <a:rPr lang="en-US" sz="3139" u="sng">
                <a:solidFill>
                  <a:srgbClr val="271905"/>
                </a:solidFill>
                <a:latin typeface="Alice Bold"/>
              </a:rPr>
              <a:t>$Ad-free = $Ad-supp + 0.7375 * Min.Ads/h</a:t>
            </a:r>
          </a:p>
          <a:p>
            <a:pPr algn="just">
              <a:lnSpc>
                <a:spcPts val="3139"/>
              </a:lnSpc>
            </a:pPr>
            <a:endParaRPr lang="en-US" sz="3139" u="sng">
              <a:solidFill>
                <a:srgbClr val="271905"/>
              </a:solidFill>
              <a:latin typeface="Alice Bold"/>
            </a:endParaRPr>
          </a:p>
          <a:p>
            <a:pPr algn="just">
              <a:lnSpc>
                <a:spcPts val="3139"/>
              </a:lnSpc>
            </a:pPr>
            <a:endParaRPr lang="en-US" sz="3139" u="sng">
              <a:solidFill>
                <a:srgbClr val="271905"/>
              </a:solidFill>
              <a:latin typeface="Alice Bo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grpSp>
        <p:nvGrpSpPr>
          <p:cNvPr id="2" name="Group 2"/>
          <p:cNvGrpSpPr/>
          <p:nvPr/>
        </p:nvGrpSpPr>
        <p:grpSpPr>
          <a:xfrm>
            <a:off x="58478" y="9342476"/>
            <a:ext cx="18229522" cy="423545"/>
            <a:chOff x="0" y="0"/>
            <a:chExt cx="24306029" cy="564727"/>
          </a:xfrm>
        </p:grpSpPr>
        <p:sp>
          <p:nvSpPr>
            <p:cNvPr id="3" name="TextBox 3"/>
            <p:cNvSpPr txBox="1"/>
            <p:nvPr/>
          </p:nvSpPr>
          <p:spPr>
            <a:xfrm>
              <a:off x="7702317" y="47625"/>
              <a:ext cx="8823424" cy="517102"/>
            </a:xfrm>
            <a:prstGeom prst="rect">
              <a:avLst/>
            </a:prstGeom>
          </p:spPr>
          <p:txBody>
            <a:bodyPr lIns="0" tIns="0" rIns="0" bIns="0" rtlCol="0" anchor="t">
              <a:spAutoFit/>
            </a:bodyPr>
            <a:lstStyle/>
            <a:p>
              <a:pPr algn="ctr">
                <a:lnSpc>
                  <a:spcPts val="2799"/>
                </a:lnSpc>
              </a:pPr>
              <a:r>
                <a:rPr lang="en-US" sz="2799">
                  <a:solidFill>
                    <a:srgbClr val="271905"/>
                  </a:solidFill>
                  <a:latin typeface="Alice"/>
                </a:rPr>
                <a:t>22</a:t>
              </a:r>
            </a:p>
          </p:txBody>
        </p:sp>
        <p:sp>
          <p:nvSpPr>
            <p:cNvPr id="4" name="AutoShape 4"/>
            <p:cNvSpPr/>
            <p:nvPr/>
          </p:nvSpPr>
          <p:spPr>
            <a:xfrm>
              <a:off x="12962912"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sp>
          <p:nvSpPr>
            <p:cNvPr id="5" name="AutoShape 5"/>
            <p:cNvSpPr/>
            <p:nvPr/>
          </p:nvSpPr>
          <p:spPr>
            <a:xfrm>
              <a:off x="0"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grpSp>
      <p:grpSp>
        <p:nvGrpSpPr>
          <p:cNvPr id="6" name="Group 6"/>
          <p:cNvGrpSpPr/>
          <p:nvPr/>
        </p:nvGrpSpPr>
        <p:grpSpPr>
          <a:xfrm>
            <a:off x="16593978" y="658048"/>
            <a:ext cx="2046866" cy="204686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txBody>
            <a:bodyPr/>
            <a:lstStyle/>
            <a:p>
              <a:endParaRPr lang="pt-PT"/>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492340" y="4219596"/>
            <a:ext cx="3521040" cy="352104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txBody>
            <a:bodyPr/>
            <a:lstStyle/>
            <a:p>
              <a:endParaRPr lang="pt-PT"/>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2" name="AutoShape 12"/>
          <p:cNvSpPr/>
          <p:nvPr/>
        </p:nvSpPr>
        <p:spPr>
          <a:xfrm flipV="1">
            <a:off x="865263" y="2094779"/>
            <a:ext cx="15080777" cy="19050"/>
          </a:xfrm>
          <a:prstGeom prst="line">
            <a:avLst/>
          </a:prstGeom>
          <a:ln w="38100" cap="flat">
            <a:solidFill>
              <a:srgbClr val="967D55"/>
            </a:solidFill>
            <a:prstDash val="solid"/>
            <a:headEnd type="none" w="sm" len="sm"/>
            <a:tailEnd type="none" w="sm" len="sm"/>
          </a:ln>
        </p:spPr>
        <p:txBody>
          <a:bodyPr/>
          <a:lstStyle/>
          <a:p>
            <a:endParaRPr lang="pt-PT"/>
          </a:p>
        </p:txBody>
      </p:sp>
      <p:sp>
        <p:nvSpPr>
          <p:cNvPr id="13" name="Freeform 13"/>
          <p:cNvSpPr/>
          <p:nvPr/>
        </p:nvSpPr>
        <p:spPr>
          <a:xfrm>
            <a:off x="3702188" y="2152263"/>
            <a:ext cx="10883624" cy="7190214"/>
          </a:xfrm>
          <a:custGeom>
            <a:avLst/>
            <a:gdLst/>
            <a:ahLst/>
            <a:cxnLst/>
            <a:rect l="l" t="t" r="r" b="b"/>
            <a:pathLst>
              <a:path w="10883624" h="7190214">
                <a:moveTo>
                  <a:pt x="0" y="0"/>
                </a:moveTo>
                <a:lnTo>
                  <a:pt x="10883624" y="0"/>
                </a:lnTo>
                <a:lnTo>
                  <a:pt x="10883624" y="7190213"/>
                </a:lnTo>
                <a:lnTo>
                  <a:pt x="0" y="7190213"/>
                </a:lnTo>
                <a:lnTo>
                  <a:pt x="0" y="0"/>
                </a:lnTo>
                <a:close/>
              </a:path>
            </a:pathLst>
          </a:custGeom>
          <a:blipFill>
            <a:blip r:embed="rId2"/>
            <a:stretch>
              <a:fillRect/>
            </a:stretch>
          </a:blipFill>
        </p:spPr>
        <p:txBody>
          <a:bodyPr/>
          <a:lstStyle/>
          <a:p>
            <a:endParaRPr lang="pt-PT"/>
          </a:p>
        </p:txBody>
      </p:sp>
      <p:sp>
        <p:nvSpPr>
          <p:cNvPr id="14" name="TextBox 14"/>
          <p:cNvSpPr txBox="1"/>
          <p:nvPr/>
        </p:nvSpPr>
        <p:spPr>
          <a:xfrm>
            <a:off x="1028700" y="838519"/>
            <a:ext cx="15227484" cy="542925"/>
          </a:xfrm>
          <a:prstGeom prst="rect">
            <a:avLst/>
          </a:prstGeom>
        </p:spPr>
        <p:txBody>
          <a:bodyPr lIns="0" tIns="0" rIns="0" bIns="0" rtlCol="0" anchor="t">
            <a:spAutoFit/>
          </a:bodyPr>
          <a:lstStyle/>
          <a:p>
            <a:pPr>
              <a:lnSpc>
                <a:spcPts val="4200"/>
              </a:lnSpc>
            </a:pPr>
            <a:r>
              <a:rPr lang="en-US" sz="3500">
                <a:solidFill>
                  <a:srgbClr val="271905"/>
                </a:solidFill>
                <a:latin typeface="Walter Turncoat"/>
              </a:rPr>
              <a:t>Appendix 2 - Python script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15227484" cy="542925"/>
          </a:xfrm>
          <a:prstGeom prst="rect">
            <a:avLst/>
          </a:prstGeom>
        </p:spPr>
        <p:txBody>
          <a:bodyPr lIns="0" tIns="0" rIns="0" bIns="0" rtlCol="0" anchor="t">
            <a:spAutoFit/>
          </a:bodyPr>
          <a:lstStyle/>
          <a:p>
            <a:pPr>
              <a:lnSpc>
                <a:spcPts val="4200"/>
              </a:lnSpc>
            </a:pPr>
            <a:r>
              <a:rPr lang="en-US" sz="3500">
                <a:solidFill>
                  <a:srgbClr val="271905"/>
                </a:solidFill>
                <a:latin typeface="Walter Turncoat"/>
              </a:rPr>
              <a:t>Which variables does Disney use to segment the market?</a:t>
            </a:r>
          </a:p>
        </p:txBody>
      </p:sp>
      <p:grpSp>
        <p:nvGrpSpPr>
          <p:cNvPr id="3" name="Group 3"/>
          <p:cNvGrpSpPr/>
          <p:nvPr/>
        </p:nvGrpSpPr>
        <p:grpSpPr>
          <a:xfrm>
            <a:off x="58478" y="9342476"/>
            <a:ext cx="18229522" cy="423545"/>
            <a:chOff x="0" y="0"/>
            <a:chExt cx="24306029" cy="564727"/>
          </a:xfrm>
        </p:grpSpPr>
        <p:sp>
          <p:nvSpPr>
            <p:cNvPr id="4" name="TextBox 4"/>
            <p:cNvSpPr txBox="1"/>
            <p:nvPr/>
          </p:nvSpPr>
          <p:spPr>
            <a:xfrm>
              <a:off x="7702317" y="47625"/>
              <a:ext cx="8823424" cy="517102"/>
            </a:xfrm>
            <a:prstGeom prst="rect">
              <a:avLst/>
            </a:prstGeom>
          </p:spPr>
          <p:txBody>
            <a:bodyPr lIns="0" tIns="0" rIns="0" bIns="0" rtlCol="0" anchor="t">
              <a:spAutoFit/>
            </a:bodyPr>
            <a:lstStyle/>
            <a:p>
              <a:pPr algn="ctr">
                <a:lnSpc>
                  <a:spcPts val="2799"/>
                </a:lnSpc>
              </a:pPr>
              <a:r>
                <a:rPr lang="en-US" sz="2799">
                  <a:solidFill>
                    <a:srgbClr val="271905"/>
                  </a:solidFill>
                  <a:latin typeface="Alice"/>
                </a:rPr>
                <a:t>03</a:t>
              </a:r>
            </a:p>
          </p:txBody>
        </p:sp>
        <p:sp>
          <p:nvSpPr>
            <p:cNvPr id="5" name="AutoShape 5"/>
            <p:cNvSpPr/>
            <p:nvPr/>
          </p:nvSpPr>
          <p:spPr>
            <a:xfrm>
              <a:off x="12962912"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sp>
          <p:nvSpPr>
            <p:cNvPr id="6" name="AutoShape 6"/>
            <p:cNvSpPr/>
            <p:nvPr/>
          </p:nvSpPr>
          <p:spPr>
            <a:xfrm>
              <a:off x="0"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grpSp>
      <p:grpSp>
        <p:nvGrpSpPr>
          <p:cNvPr id="7" name="Group 7"/>
          <p:cNvGrpSpPr/>
          <p:nvPr/>
        </p:nvGrpSpPr>
        <p:grpSpPr>
          <a:xfrm>
            <a:off x="16593978" y="658048"/>
            <a:ext cx="2046866" cy="204686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txBody>
            <a:bodyPr/>
            <a:lstStyle/>
            <a:p>
              <a:endParaRPr lang="pt-PT"/>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2492340" y="4219596"/>
            <a:ext cx="3521040" cy="3521040"/>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txBody>
            <a:bodyPr/>
            <a:lstStyle/>
            <a:p>
              <a:endParaRPr lang="pt-PT"/>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3" name="AutoShape 13"/>
          <p:cNvSpPr/>
          <p:nvPr/>
        </p:nvSpPr>
        <p:spPr>
          <a:xfrm flipV="1">
            <a:off x="865263" y="2094779"/>
            <a:ext cx="15080777" cy="19050"/>
          </a:xfrm>
          <a:prstGeom prst="line">
            <a:avLst/>
          </a:prstGeom>
          <a:ln w="38100" cap="flat">
            <a:solidFill>
              <a:srgbClr val="967D55"/>
            </a:solidFill>
            <a:prstDash val="solid"/>
            <a:headEnd type="none" w="sm" len="sm"/>
            <a:tailEnd type="none" w="sm" len="sm"/>
          </a:ln>
        </p:spPr>
        <p:txBody>
          <a:bodyPr/>
          <a:lstStyle/>
          <a:p>
            <a:endParaRPr lang="pt-PT"/>
          </a:p>
        </p:txBody>
      </p:sp>
      <p:sp>
        <p:nvSpPr>
          <p:cNvPr id="14" name="TextBox 14"/>
          <p:cNvSpPr txBox="1"/>
          <p:nvPr/>
        </p:nvSpPr>
        <p:spPr>
          <a:xfrm>
            <a:off x="10421471" y="2647764"/>
            <a:ext cx="4798546" cy="511340"/>
          </a:xfrm>
          <a:prstGeom prst="rect">
            <a:avLst/>
          </a:prstGeom>
        </p:spPr>
        <p:txBody>
          <a:bodyPr lIns="0" tIns="0" rIns="0" bIns="0" rtlCol="0" anchor="t">
            <a:spAutoFit/>
          </a:bodyPr>
          <a:lstStyle/>
          <a:p>
            <a:pPr algn="ctr">
              <a:lnSpc>
                <a:spcPts val="4175"/>
              </a:lnSpc>
            </a:pPr>
            <a:r>
              <a:rPr lang="en-US" sz="2982">
                <a:solidFill>
                  <a:srgbClr val="271905"/>
                </a:solidFill>
                <a:latin typeface="Canva Sans Bold"/>
              </a:rPr>
              <a:t>Geographic segmentation</a:t>
            </a:r>
          </a:p>
        </p:txBody>
      </p:sp>
      <p:sp>
        <p:nvSpPr>
          <p:cNvPr id="15" name="TextBox 15"/>
          <p:cNvSpPr txBox="1"/>
          <p:nvPr/>
        </p:nvSpPr>
        <p:spPr>
          <a:xfrm>
            <a:off x="10421471" y="3279603"/>
            <a:ext cx="6457131" cy="372828"/>
          </a:xfrm>
          <a:prstGeom prst="rect">
            <a:avLst/>
          </a:prstGeom>
        </p:spPr>
        <p:txBody>
          <a:bodyPr lIns="0" tIns="0" rIns="0" bIns="0" rtlCol="0" anchor="t">
            <a:spAutoFit/>
          </a:bodyPr>
          <a:lstStyle/>
          <a:p>
            <a:pPr>
              <a:lnSpc>
                <a:spcPts val="3075"/>
              </a:lnSpc>
            </a:pPr>
            <a:r>
              <a:rPr lang="en-US" sz="2196">
                <a:solidFill>
                  <a:srgbClr val="271905"/>
                </a:solidFill>
                <a:latin typeface="Canva Sans Bold"/>
              </a:rPr>
              <a:t>Location:  </a:t>
            </a:r>
            <a:r>
              <a:rPr lang="en-US" sz="2196">
                <a:solidFill>
                  <a:srgbClr val="271905"/>
                </a:solidFill>
                <a:latin typeface="Canva Sans"/>
              </a:rPr>
              <a:t>Urban, rural</a:t>
            </a:r>
          </a:p>
        </p:txBody>
      </p:sp>
      <p:sp>
        <p:nvSpPr>
          <p:cNvPr id="16" name="TextBox 16"/>
          <p:cNvSpPr txBox="1"/>
          <p:nvPr/>
        </p:nvSpPr>
        <p:spPr>
          <a:xfrm>
            <a:off x="1320110" y="2647764"/>
            <a:ext cx="6311340" cy="511340"/>
          </a:xfrm>
          <a:prstGeom prst="rect">
            <a:avLst/>
          </a:prstGeom>
        </p:spPr>
        <p:txBody>
          <a:bodyPr lIns="0" tIns="0" rIns="0" bIns="0" rtlCol="0" anchor="t">
            <a:spAutoFit/>
          </a:bodyPr>
          <a:lstStyle/>
          <a:p>
            <a:pPr algn="ctr">
              <a:lnSpc>
                <a:spcPts val="4175"/>
              </a:lnSpc>
            </a:pPr>
            <a:r>
              <a:rPr lang="en-US" sz="2982">
                <a:solidFill>
                  <a:srgbClr val="271905"/>
                </a:solidFill>
                <a:latin typeface="Canva Sans Bold"/>
              </a:rPr>
              <a:t>Socio-demographic segmentation</a:t>
            </a:r>
          </a:p>
        </p:txBody>
      </p:sp>
      <p:sp>
        <p:nvSpPr>
          <p:cNvPr id="17" name="TextBox 17"/>
          <p:cNvSpPr txBox="1"/>
          <p:nvPr/>
        </p:nvSpPr>
        <p:spPr>
          <a:xfrm>
            <a:off x="1320110" y="3279603"/>
            <a:ext cx="6457131" cy="763353"/>
          </a:xfrm>
          <a:prstGeom prst="rect">
            <a:avLst/>
          </a:prstGeom>
        </p:spPr>
        <p:txBody>
          <a:bodyPr lIns="0" tIns="0" rIns="0" bIns="0" rtlCol="0" anchor="t">
            <a:spAutoFit/>
          </a:bodyPr>
          <a:lstStyle/>
          <a:p>
            <a:pPr>
              <a:lnSpc>
                <a:spcPts val="3075"/>
              </a:lnSpc>
            </a:pPr>
            <a:r>
              <a:rPr lang="en-US" sz="2196">
                <a:solidFill>
                  <a:srgbClr val="271905"/>
                </a:solidFill>
                <a:latin typeface="Canva Sans Bold"/>
              </a:rPr>
              <a:t>Age:  </a:t>
            </a:r>
            <a:r>
              <a:rPr lang="en-US" sz="2196">
                <a:solidFill>
                  <a:srgbClr val="271905"/>
                </a:solidFill>
                <a:latin typeface="Canva Sans"/>
              </a:rPr>
              <a:t>Children, young adults, older adults, seniors</a:t>
            </a:r>
          </a:p>
        </p:txBody>
      </p:sp>
      <p:sp>
        <p:nvSpPr>
          <p:cNvPr id="18" name="TextBox 18"/>
          <p:cNvSpPr txBox="1"/>
          <p:nvPr/>
        </p:nvSpPr>
        <p:spPr>
          <a:xfrm>
            <a:off x="1320110" y="4166781"/>
            <a:ext cx="6457131" cy="372828"/>
          </a:xfrm>
          <a:prstGeom prst="rect">
            <a:avLst/>
          </a:prstGeom>
        </p:spPr>
        <p:txBody>
          <a:bodyPr lIns="0" tIns="0" rIns="0" bIns="0" rtlCol="0" anchor="t">
            <a:spAutoFit/>
          </a:bodyPr>
          <a:lstStyle/>
          <a:p>
            <a:pPr>
              <a:lnSpc>
                <a:spcPts val="3075"/>
              </a:lnSpc>
            </a:pPr>
            <a:r>
              <a:rPr lang="en-US" sz="2196">
                <a:solidFill>
                  <a:srgbClr val="271905"/>
                </a:solidFill>
                <a:latin typeface="Canva Sans Bold"/>
              </a:rPr>
              <a:t>Income:  </a:t>
            </a:r>
            <a:r>
              <a:rPr lang="en-US" sz="2196">
                <a:solidFill>
                  <a:srgbClr val="271905"/>
                </a:solidFill>
                <a:latin typeface="Canva Sans"/>
              </a:rPr>
              <a:t>Low, medium, high</a:t>
            </a:r>
          </a:p>
        </p:txBody>
      </p:sp>
      <p:sp>
        <p:nvSpPr>
          <p:cNvPr id="19" name="TextBox 19"/>
          <p:cNvSpPr txBox="1"/>
          <p:nvPr/>
        </p:nvSpPr>
        <p:spPr>
          <a:xfrm>
            <a:off x="1320110" y="4742774"/>
            <a:ext cx="6457131" cy="763353"/>
          </a:xfrm>
          <a:prstGeom prst="rect">
            <a:avLst/>
          </a:prstGeom>
        </p:spPr>
        <p:txBody>
          <a:bodyPr lIns="0" tIns="0" rIns="0" bIns="0" rtlCol="0" anchor="t">
            <a:spAutoFit/>
          </a:bodyPr>
          <a:lstStyle/>
          <a:p>
            <a:pPr>
              <a:lnSpc>
                <a:spcPts val="3075"/>
              </a:lnSpc>
            </a:pPr>
            <a:r>
              <a:rPr lang="en-US" sz="2196">
                <a:solidFill>
                  <a:srgbClr val="271905"/>
                </a:solidFill>
                <a:latin typeface="Canva Sans Bold"/>
              </a:rPr>
              <a:t>Family size:  </a:t>
            </a:r>
            <a:r>
              <a:rPr lang="en-US" sz="2196">
                <a:solidFill>
                  <a:srgbClr val="271905"/>
                </a:solidFill>
                <a:latin typeface="Canva Sans"/>
              </a:rPr>
              <a:t>Alone or small family, medium family, large family</a:t>
            </a:r>
          </a:p>
        </p:txBody>
      </p:sp>
      <p:sp>
        <p:nvSpPr>
          <p:cNvPr id="20" name="TextBox 20"/>
          <p:cNvSpPr txBox="1"/>
          <p:nvPr/>
        </p:nvSpPr>
        <p:spPr>
          <a:xfrm>
            <a:off x="10421471" y="6020476"/>
            <a:ext cx="4664075" cy="511340"/>
          </a:xfrm>
          <a:prstGeom prst="rect">
            <a:avLst/>
          </a:prstGeom>
        </p:spPr>
        <p:txBody>
          <a:bodyPr lIns="0" tIns="0" rIns="0" bIns="0" rtlCol="0" anchor="t">
            <a:spAutoFit/>
          </a:bodyPr>
          <a:lstStyle/>
          <a:p>
            <a:pPr algn="ctr">
              <a:lnSpc>
                <a:spcPts val="4175"/>
              </a:lnSpc>
            </a:pPr>
            <a:r>
              <a:rPr lang="en-US" sz="2982">
                <a:solidFill>
                  <a:srgbClr val="271905"/>
                </a:solidFill>
                <a:latin typeface="Canva Sans Bold"/>
              </a:rPr>
              <a:t>Behavioral segmentation</a:t>
            </a:r>
          </a:p>
        </p:txBody>
      </p:sp>
      <p:sp>
        <p:nvSpPr>
          <p:cNvPr id="21" name="TextBox 21"/>
          <p:cNvSpPr txBox="1"/>
          <p:nvPr/>
        </p:nvSpPr>
        <p:spPr>
          <a:xfrm>
            <a:off x="10421471" y="6655641"/>
            <a:ext cx="6457131" cy="372828"/>
          </a:xfrm>
          <a:prstGeom prst="rect">
            <a:avLst/>
          </a:prstGeom>
        </p:spPr>
        <p:txBody>
          <a:bodyPr lIns="0" tIns="0" rIns="0" bIns="0" rtlCol="0" anchor="t">
            <a:spAutoFit/>
          </a:bodyPr>
          <a:lstStyle/>
          <a:p>
            <a:pPr>
              <a:lnSpc>
                <a:spcPts val="3075"/>
              </a:lnSpc>
            </a:pPr>
            <a:r>
              <a:rPr lang="en-US" sz="2196">
                <a:solidFill>
                  <a:srgbClr val="271905"/>
                </a:solidFill>
                <a:latin typeface="Canva Sans Bold"/>
              </a:rPr>
              <a:t>Frequency of use:  </a:t>
            </a:r>
            <a:r>
              <a:rPr lang="en-US" sz="2196">
                <a:solidFill>
                  <a:srgbClr val="271905"/>
                </a:solidFill>
                <a:latin typeface="Canva Sans"/>
              </a:rPr>
              <a:t>Low, medium, high</a:t>
            </a:r>
          </a:p>
        </p:txBody>
      </p:sp>
      <p:sp>
        <p:nvSpPr>
          <p:cNvPr id="22" name="TextBox 22"/>
          <p:cNvSpPr txBox="1"/>
          <p:nvPr/>
        </p:nvSpPr>
        <p:spPr>
          <a:xfrm>
            <a:off x="10421471" y="3818870"/>
            <a:ext cx="6457131" cy="372828"/>
          </a:xfrm>
          <a:prstGeom prst="rect">
            <a:avLst/>
          </a:prstGeom>
        </p:spPr>
        <p:txBody>
          <a:bodyPr lIns="0" tIns="0" rIns="0" bIns="0" rtlCol="0" anchor="t">
            <a:spAutoFit/>
          </a:bodyPr>
          <a:lstStyle/>
          <a:p>
            <a:pPr>
              <a:lnSpc>
                <a:spcPts val="3075"/>
              </a:lnSpc>
            </a:pPr>
            <a:r>
              <a:rPr lang="en-US" sz="2196">
                <a:solidFill>
                  <a:srgbClr val="271905"/>
                </a:solidFill>
                <a:latin typeface="Canva Sans Bold"/>
              </a:rPr>
              <a:t>Country:  </a:t>
            </a:r>
            <a:r>
              <a:rPr lang="en-US" sz="2196">
                <a:solidFill>
                  <a:srgbClr val="271905"/>
                </a:solidFill>
                <a:latin typeface="Canva Sans"/>
              </a:rPr>
              <a:t>Developed, underdeveloped</a:t>
            </a:r>
          </a:p>
        </p:txBody>
      </p:sp>
      <p:sp>
        <p:nvSpPr>
          <p:cNvPr id="23" name="TextBox 23"/>
          <p:cNvSpPr txBox="1"/>
          <p:nvPr/>
        </p:nvSpPr>
        <p:spPr>
          <a:xfrm>
            <a:off x="1320110" y="6020476"/>
            <a:ext cx="5403664" cy="511340"/>
          </a:xfrm>
          <a:prstGeom prst="rect">
            <a:avLst/>
          </a:prstGeom>
        </p:spPr>
        <p:txBody>
          <a:bodyPr lIns="0" tIns="0" rIns="0" bIns="0" rtlCol="0" anchor="t">
            <a:spAutoFit/>
          </a:bodyPr>
          <a:lstStyle/>
          <a:p>
            <a:pPr algn="ctr">
              <a:lnSpc>
                <a:spcPts val="4175"/>
              </a:lnSpc>
            </a:pPr>
            <a:r>
              <a:rPr lang="en-US" sz="2982">
                <a:solidFill>
                  <a:srgbClr val="271905"/>
                </a:solidFill>
                <a:latin typeface="Canva Sans Bold"/>
              </a:rPr>
              <a:t>Psychographic segmentation</a:t>
            </a:r>
          </a:p>
        </p:txBody>
      </p:sp>
      <p:sp>
        <p:nvSpPr>
          <p:cNvPr id="24" name="TextBox 24"/>
          <p:cNvSpPr txBox="1"/>
          <p:nvPr/>
        </p:nvSpPr>
        <p:spPr>
          <a:xfrm>
            <a:off x="1320110" y="6655641"/>
            <a:ext cx="6457131" cy="1153878"/>
          </a:xfrm>
          <a:prstGeom prst="rect">
            <a:avLst/>
          </a:prstGeom>
        </p:spPr>
        <p:txBody>
          <a:bodyPr lIns="0" tIns="0" rIns="0" bIns="0" rtlCol="0" anchor="t">
            <a:spAutoFit/>
          </a:bodyPr>
          <a:lstStyle/>
          <a:p>
            <a:pPr>
              <a:lnSpc>
                <a:spcPts val="3075"/>
              </a:lnSpc>
            </a:pPr>
            <a:r>
              <a:rPr lang="en-US" sz="2196">
                <a:solidFill>
                  <a:srgbClr val="271905"/>
                </a:solidFill>
                <a:latin typeface="Canva Sans Bold"/>
              </a:rPr>
              <a:t>Interests:  </a:t>
            </a:r>
            <a:r>
              <a:rPr lang="en-US" sz="2196">
                <a:solidFill>
                  <a:srgbClr val="271905"/>
                </a:solidFill>
                <a:latin typeface="Canva Sans"/>
              </a:rPr>
              <a:t>Educational,  animation/fantasy, documentaries, general entertainment shows, sports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grpSp>
        <p:nvGrpSpPr>
          <p:cNvPr id="2" name="Group 2"/>
          <p:cNvGrpSpPr/>
          <p:nvPr/>
        </p:nvGrpSpPr>
        <p:grpSpPr>
          <a:xfrm>
            <a:off x="58478" y="9342476"/>
            <a:ext cx="18229522" cy="423545"/>
            <a:chOff x="0" y="0"/>
            <a:chExt cx="24306029" cy="564727"/>
          </a:xfrm>
        </p:grpSpPr>
        <p:sp>
          <p:nvSpPr>
            <p:cNvPr id="3" name="TextBox 3"/>
            <p:cNvSpPr txBox="1"/>
            <p:nvPr/>
          </p:nvSpPr>
          <p:spPr>
            <a:xfrm>
              <a:off x="7702317" y="47625"/>
              <a:ext cx="8823424" cy="517102"/>
            </a:xfrm>
            <a:prstGeom prst="rect">
              <a:avLst/>
            </a:prstGeom>
          </p:spPr>
          <p:txBody>
            <a:bodyPr lIns="0" tIns="0" rIns="0" bIns="0" rtlCol="0" anchor="t">
              <a:spAutoFit/>
            </a:bodyPr>
            <a:lstStyle/>
            <a:p>
              <a:pPr algn="ctr">
                <a:lnSpc>
                  <a:spcPts val="2799"/>
                </a:lnSpc>
              </a:pPr>
              <a:r>
                <a:rPr lang="en-US" sz="2799">
                  <a:solidFill>
                    <a:srgbClr val="271905"/>
                  </a:solidFill>
                  <a:latin typeface="Alice"/>
                </a:rPr>
                <a:t>04</a:t>
              </a:r>
            </a:p>
          </p:txBody>
        </p:sp>
        <p:sp>
          <p:nvSpPr>
            <p:cNvPr id="4" name="AutoShape 4"/>
            <p:cNvSpPr/>
            <p:nvPr/>
          </p:nvSpPr>
          <p:spPr>
            <a:xfrm>
              <a:off x="12962912"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sp>
          <p:nvSpPr>
            <p:cNvPr id="5" name="AutoShape 5"/>
            <p:cNvSpPr/>
            <p:nvPr/>
          </p:nvSpPr>
          <p:spPr>
            <a:xfrm>
              <a:off x="0"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grpSp>
      <p:grpSp>
        <p:nvGrpSpPr>
          <p:cNvPr id="6" name="Group 6"/>
          <p:cNvGrpSpPr/>
          <p:nvPr/>
        </p:nvGrpSpPr>
        <p:grpSpPr>
          <a:xfrm>
            <a:off x="16593978" y="658048"/>
            <a:ext cx="2046866" cy="204686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txBody>
            <a:bodyPr/>
            <a:lstStyle/>
            <a:p>
              <a:endParaRPr lang="pt-PT"/>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492340" y="4219596"/>
            <a:ext cx="3521040" cy="352104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txBody>
            <a:bodyPr/>
            <a:lstStyle/>
            <a:p>
              <a:endParaRPr lang="pt-PT"/>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2" name="AutoShape 12"/>
          <p:cNvSpPr/>
          <p:nvPr/>
        </p:nvSpPr>
        <p:spPr>
          <a:xfrm flipV="1">
            <a:off x="865263" y="2094779"/>
            <a:ext cx="15080777" cy="19050"/>
          </a:xfrm>
          <a:prstGeom prst="line">
            <a:avLst/>
          </a:prstGeom>
          <a:ln w="38100" cap="flat">
            <a:solidFill>
              <a:srgbClr val="967D55"/>
            </a:solidFill>
            <a:prstDash val="solid"/>
            <a:headEnd type="none" w="sm" len="sm"/>
            <a:tailEnd type="none" w="sm" len="sm"/>
          </a:ln>
        </p:spPr>
        <p:txBody>
          <a:bodyPr/>
          <a:lstStyle/>
          <a:p>
            <a:endParaRPr lang="pt-PT"/>
          </a:p>
        </p:txBody>
      </p:sp>
      <p:graphicFrame>
        <p:nvGraphicFramePr>
          <p:cNvPr id="13" name="Table 13"/>
          <p:cNvGraphicFramePr>
            <a:graphicFrameLocks noGrp="1"/>
          </p:cNvGraphicFramePr>
          <p:nvPr/>
        </p:nvGraphicFramePr>
        <p:xfrm>
          <a:off x="5528305" y="5723237"/>
          <a:ext cx="7315200" cy="3095625"/>
        </p:xfrm>
        <a:graphic>
          <a:graphicData uri="http://schemas.openxmlformats.org/drawingml/2006/table">
            <a:tbl>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1031875">
                <a:tc>
                  <a:txBody>
                    <a:bodyPr/>
                    <a:lstStyle/>
                    <a:p>
                      <a:pPr algn="ctr">
                        <a:lnSpc>
                          <a:spcPts val="265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31875">
                <a:tc>
                  <a:txBody>
                    <a:bodyPr/>
                    <a:lstStyle/>
                    <a:p>
                      <a:pPr algn="ctr">
                        <a:lnSpc>
                          <a:spcPts val="265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31875">
                <a:tc>
                  <a:txBody>
                    <a:bodyPr/>
                    <a:lstStyle/>
                    <a:p>
                      <a:pPr algn="ctr">
                        <a:lnSpc>
                          <a:spcPts val="265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5271FF"/>
                    </a:solidFill>
                  </a:tcPr>
                </a:tc>
                <a:tc>
                  <a:txBody>
                    <a:bodyPr/>
                    <a:lstStyle/>
                    <a:p>
                      <a:pPr algn="ctr">
                        <a:lnSpc>
                          <a:spcPts val="265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5271FF"/>
                    </a:solidFill>
                  </a:tcPr>
                </a:tc>
                <a:tc>
                  <a:txBody>
                    <a:bodyPr/>
                    <a:lstStyle/>
                    <a:p>
                      <a:pPr algn="ctr">
                        <a:lnSpc>
                          <a:spcPts val="265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5271FF"/>
                    </a:solidFill>
                  </a:tcPr>
                </a:tc>
                <a:extLst>
                  <a:ext uri="{0D108BD9-81ED-4DB2-BD59-A6C34878D82A}">
                    <a16:rowId xmlns:a16="http://schemas.microsoft.com/office/drawing/2014/main" val="10002"/>
                  </a:ext>
                </a:extLst>
              </a:tr>
            </a:tbl>
          </a:graphicData>
        </a:graphic>
      </p:graphicFrame>
      <p:sp>
        <p:nvSpPr>
          <p:cNvPr id="14" name="TextBox 14"/>
          <p:cNvSpPr txBox="1"/>
          <p:nvPr/>
        </p:nvSpPr>
        <p:spPr>
          <a:xfrm>
            <a:off x="1028700" y="1019175"/>
            <a:ext cx="15227484" cy="542925"/>
          </a:xfrm>
          <a:prstGeom prst="rect">
            <a:avLst/>
          </a:prstGeom>
        </p:spPr>
        <p:txBody>
          <a:bodyPr lIns="0" tIns="0" rIns="0" bIns="0" rtlCol="0" anchor="t">
            <a:spAutoFit/>
          </a:bodyPr>
          <a:lstStyle/>
          <a:p>
            <a:pPr>
              <a:lnSpc>
                <a:spcPts val="4200"/>
              </a:lnSpc>
            </a:pPr>
            <a:r>
              <a:rPr lang="en-US" sz="3500">
                <a:solidFill>
                  <a:srgbClr val="271905"/>
                </a:solidFill>
                <a:latin typeface="Walter Turncoat"/>
              </a:rPr>
              <a:t>what are Disney's target markets?</a:t>
            </a:r>
          </a:p>
        </p:txBody>
      </p:sp>
      <p:sp>
        <p:nvSpPr>
          <p:cNvPr id="15" name="TextBox 15"/>
          <p:cNvSpPr txBox="1"/>
          <p:nvPr/>
        </p:nvSpPr>
        <p:spPr>
          <a:xfrm>
            <a:off x="865263" y="2234299"/>
            <a:ext cx="6658610" cy="580390"/>
          </a:xfrm>
          <a:prstGeom prst="rect">
            <a:avLst/>
          </a:prstGeom>
        </p:spPr>
        <p:txBody>
          <a:bodyPr lIns="0" tIns="0" rIns="0" bIns="0" rtlCol="0" anchor="t">
            <a:spAutoFit/>
          </a:bodyPr>
          <a:lstStyle/>
          <a:p>
            <a:pPr algn="ctr">
              <a:lnSpc>
                <a:spcPts val="4759"/>
              </a:lnSpc>
            </a:pPr>
            <a:r>
              <a:rPr lang="en-US" sz="3399">
                <a:solidFill>
                  <a:srgbClr val="271905"/>
                </a:solidFill>
                <a:latin typeface="Canva Sans Bold"/>
              </a:rPr>
              <a:t>Strategy</a:t>
            </a:r>
            <a:r>
              <a:rPr lang="en-US" sz="3399">
                <a:solidFill>
                  <a:srgbClr val="271905"/>
                </a:solidFill>
                <a:latin typeface="Canva Sans"/>
              </a:rPr>
              <a:t>: Product specialization</a:t>
            </a:r>
          </a:p>
        </p:txBody>
      </p:sp>
      <p:sp>
        <p:nvSpPr>
          <p:cNvPr id="16" name="TextBox 16"/>
          <p:cNvSpPr txBox="1"/>
          <p:nvPr/>
        </p:nvSpPr>
        <p:spPr>
          <a:xfrm>
            <a:off x="3472409" y="5793031"/>
            <a:ext cx="1840548" cy="580390"/>
          </a:xfrm>
          <a:prstGeom prst="rect">
            <a:avLst/>
          </a:prstGeom>
        </p:spPr>
        <p:txBody>
          <a:bodyPr lIns="0" tIns="0" rIns="0" bIns="0" rtlCol="0" anchor="t">
            <a:spAutoFit/>
          </a:bodyPr>
          <a:lstStyle/>
          <a:p>
            <a:pPr algn="ctr">
              <a:lnSpc>
                <a:spcPts val="4759"/>
              </a:lnSpc>
            </a:pPr>
            <a:r>
              <a:rPr lang="en-US" sz="3399">
                <a:solidFill>
                  <a:srgbClr val="271905"/>
                </a:solidFill>
                <a:latin typeface="Canva Sans"/>
              </a:rPr>
              <a:t>Cable TV</a:t>
            </a:r>
          </a:p>
        </p:txBody>
      </p:sp>
      <p:sp>
        <p:nvSpPr>
          <p:cNvPr id="17" name="TextBox 17"/>
          <p:cNvSpPr txBox="1"/>
          <p:nvPr/>
        </p:nvSpPr>
        <p:spPr>
          <a:xfrm>
            <a:off x="2531115" y="6947517"/>
            <a:ext cx="2781842" cy="580390"/>
          </a:xfrm>
          <a:prstGeom prst="rect">
            <a:avLst/>
          </a:prstGeom>
        </p:spPr>
        <p:txBody>
          <a:bodyPr lIns="0" tIns="0" rIns="0" bIns="0" rtlCol="0" anchor="t">
            <a:spAutoFit/>
          </a:bodyPr>
          <a:lstStyle/>
          <a:p>
            <a:pPr algn="ctr">
              <a:lnSpc>
                <a:spcPts val="4759"/>
              </a:lnSpc>
            </a:pPr>
            <a:r>
              <a:rPr lang="en-US" sz="3399">
                <a:solidFill>
                  <a:srgbClr val="271905"/>
                </a:solidFill>
                <a:latin typeface="Canva Sans"/>
              </a:rPr>
              <a:t>Broadcast TV</a:t>
            </a:r>
          </a:p>
        </p:txBody>
      </p:sp>
      <p:sp>
        <p:nvSpPr>
          <p:cNvPr id="18" name="TextBox 18"/>
          <p:cNvSpPr txBox="1"/>
          <p:nvPr/>
        </p:nvSpPr>
        <p:spPr>
          <a:xfrm>
            <a:off x="3185548" y="7935223"/>
            <a:ext cx="2127409" cy="580390"/>
          </a:xfrm>
          <a:prstGeom prst="rect">
            <a:avLst/>
          </a:prstGeom>
        </p:spPr>
        <p:txBody>
          <a:bodyPr lIns="0" tIns="0" rIns="0" bIns="0" rtlCol="0" anchor="t">
            <a:spAutoFit/>
          </a:bodyPr>
          <a:lstStyle/>
          <a:p>
            <a:pPr algn="ctr">
              <a:lnSpc>
                <a:spcPts val="4759"/>
              </a:lnSpc>
            </a:pPr>
            <a:r>
              <a:rPr lang="en-US" sz="3399">
                <a:solidFill>
                  <a:srgbClr val="271905"/>
                </a:solidFill>
                <a:latin typeface="Canva Sans"/>
              </a:rPr>
              <a:t>Streaming</a:t>
            </a:r>
          </a:p>
        </p:txBody>
      </p:sp>
      <p:sp>
        <p:nvSpPr>
          <p:cNvPr id="19" name="TextBox 19"/>
          <p:cNvSpPr txBox="1"/>
          <p:nvPr/>
        </p:nvSpPr>
        <p:spPr>
          <a:xfrm rot="1967340">
            <a:off x="5793597" y="4634824"/>
            <a:ext cx="1380649" cy="580390"/>
          </a:xfrm>
          <a:prstGeom prst="rect">
            <a:avLst/>
          </a:prstGeom>
        </p:spPr>
        <p:txBody>
          <a:bodyPr lIns="0" tIns="0" rIns="0" bIns="0" rtlCol="0" anchor="t">
            <a:spAutoFit/>
          </a:bodyPr>
          <a:lstStyle/>
          <a:p>
            <a:pPr algn="ctr">
              <a:lnSpc>
                <a:spcPts val="4759"/>
              </a:lnSpc>
            </a:pPr>
            <a:r>
              <a:rPr lang="en-US" sz="3399">
                <a:solidFill>
                  <a:srgbClr val="271905"/>
                </a:solidFill>
                <a:latin typeface="Canva Sans"/>
              </a:rPr>
              <a:t>Sports</a:t>
            </a:r>
          </a:p>
        </p:txBody>
      </p:sp>
      <p:sp>
        <p:nvSpPr>
          <p:cNvPr id="20" name="TextBox 20"/>
          <p:cNvSpPr txBox="1"/>
          <p:nvPr/>
        </p:nvSpPr>
        <p:spPr>
          <a:xfrm rot="2086708">
            <a:off x="7014314" y="3745644"/>
            <a:ext cx="3237416" cy="1180465"/>
          </a:xfrm>
          <a:prstGeom prst="rect">
            <a:avLst/>
          </a:prstGeom>
        </p:spPr>
        <p:txBody>
          <a:bodyPr lIns="0" tIns="0" rIns="0" bIns="0" rtlCol="0" anchor="t">
            <a:spAutoFit/>
          </a:bodyPr>
          <a:lstStyle/>
          <a:p>
            <a:pPr algn="ctr">
              <a:lnSpc>
                <a:spcPts val="4759"/>
              </a:lnSpc>
            </a:pPr>
            <a:r>
              <a:rPr lang="en-US" sz="3399">
                <a:solidFill>
                  <a:srgbClr val="271905"/>
                </a:solidFill>
                <a:latin typeface="Canva Sans"/>
              </a:rPr>
              <a:t>General entertainment</a:t>
            </a:r>
          </a:p>
        </p:txBody>
      </p:sp>
      <p:sp>
        <p:nvSpPr>
          <p:cNvPr id="21" name="TextBox 21"/>
          <p:cNvSpPr txBox="1"/>
          <p:nvPr/>
        </p:nvSpPr>
        <p:spPr>
          <a:xfrm rot="2310308">
            <a:off x="9960277" y="4296656"/>
            <a:ext cx="2426642" cy="580390"/>
          </a:xfrm>
          <a:prstGeom prst="rect">
            <a:avLst/>
          </a:prstGeom>
        </p:spPr>
        <p:txBody>
          <a:bodyPr lIns="0" tIns="0" rIns="0" bIns="0" rtlCol="0" anchor="t">
            <a:spAutoFit/>
          </a:bodyPr>
          <a:lstStyle/>
          <a:p>
            <a:pPr algn="ctr">
              <a:lnSpc>
                <a:spcPts val="4759"/>
              </a:lnSpc>
            </a:pPr>
            <a:r>
              <a:rPr lang="en-US" sz="3399">
                <a:solidFill>
                  <a:srgbClr val="271905"/>
                </a:solidFill>
                <a:latin typeface="Canva Sans"/>
              </a:rPr>
              <a:t>Animation</a:t>
            </a:r>
          </a:p>
        </p:txBody>
      </p:sp>
      <p:sp>
        <p:nvSpPr>
          <p:cNvPr id="22" name="TextBox 22"/>
          <p:cNvSpPr txBox="1"/>
          <p:nvPr/>
        </p:nvSpPr>
        <p:spPr>
          <a:xfrm>
            <a:off x="13700755" y="3475747"/>
            <a:ext cx="986897" cy="1667753"/>
          </a:xfrm>
          <a:prstGeom prst="rect">
            <a:avLst/>
          </a:prstGeom>
        </p:spPr>
        <p:txBody>
          <a:bodyPr lIns="0" tIns="0" rIns="0" bIns="0" rtlCol="0" anchor="t">
            <a:spAutoFit/>
          </a:bodyPr>
          <a:lstStyle/>
          <a:p>
            <a:pPr algn="ctr">
              <a:lnSpc>
                <a:spcPts val="13776"/>
              </a:lnSpc>
            </a:pPr>
            <a:r>
              <a:rPr lang="en-US" sz="9840">
                <a:solidFill>
                  <a:srgbClr val="271905"/>
                </a:solidFill>
                <a:latin typeface="Canva Sans"/>
              </a:rPr>
              <a:t>...</a:t>
            </a:r>
          </a:p>
        </p:txBody>
      </p:sp>
      <p:sp>
        <p:nvSpPr>
          <p:cNvPr id="23" name="TextBox 23"/>
          <p:cNvSpPr txBox="1"/>
          <p:nvPr/>
        </p:nvSpPr>
        <p:spPr>
          <a:xfrm rot="-5400000">
            <a:off x="923710" y="6975784"/>
            <a:ext cx="1985552" cy="580390"/>
          </a:xfrm>
          <a:prstGeom prst="rect">
            <a:avLst/>
          </a:prstGeom>
        </p:spPr>
        <p:txBody>
          <a:bodyPr lIns="0" tIns="0" rIns="0" bIns="0" rtlCol="0" anchor="t">
            <a:spAutoFit/>
          </a:bodyPr>
          <a:lstStyle/>
          <a:p>
            <a:pPr algn="ctr">
              <a:lnSpc>
                <a:spcPts val="4759"/>
              </a:lnSpc>
            </a:pPr>
            <a:r>
              <a:rPr lang="en-US" sz="3399">
                <a:solidFill>
                  <a:srgbClr val="271905"/>
                </a:solidFill>
                <a:latin typeface="Canva Sans Bold"/>
              </a:rPr>
              <a:t>Products</a:t>
            </a:r>
          </a:p>
        </p:txBody>
      </p:sp>
      <p:sp>
        <p:nvSpPr>
          <p:cNvPr id="24" name="TextBox 24"/>
          <p:cNvSpPr txBox="1"/>
          <p:nvPr/>
        </p:nvSpPr>
        <p:spPr>
          <a:xfrm>
            <a:off x="7651825" y="2761529"/>
            <a:ext cx="1706880" cy="580390"/>
          </a:xfrm>
          <a:prstGeom prst="rect">
            <a:avLst/>
          </a:prstGeom>
        </p:spPr>
        <p:txBody>
          <a:bodyPr lIns="0" tIns="0" rIns="0" bIns="0" rtlCol="0" anchor="t">
            <a:spAutoFit/>
          </a:bodyPr>
          <a:lstStyle/>
          <a:p>
            <a:pPr algn="ctr">
              <a:lnSpc>
                <a:spcPts val="4759"/>
              </a:lnSpc>
            </a:pPr>
            <a:r>
              <a:rPr lang="en-US" sz="3399">
                <a:solidFill>
                  <a:srgbClr val="271905"/>
                </a:solidFill>
                <a:latin typeface="Canva Sans Bold"/>
              </a:rPr>
              <a:t>Markets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grpSp>
        <p:nvGrpSpPr>
          <p:cNvPr id="2" name="Group 2"/>
          <p:cNvGrpSpPr/>
          <p:nvPr/>
        </p:nvGrpSpPr>
        <p:grpSpPr>
          <a:xfrm>
            <a:off x="58478" y="9342476"/>
            <a:ext cx="18229522" cy="423545"/>
            <a:chOff x="0" y="0"/>
            <a:chExt cx="24306029" cy="564727"/>
          </a:xfrm>
        </p:grpSpPr>
        <p:sp>
          <p:nvSpPr>
            <p:cNvPr id="3" name="TextBox 3"/>
            <p:cNvSpPr txBox="1"/>
            <p:nvPr/>
          </p:nvSpPr>
          <p:spPr>
            <a:xfrm>
              <a:off x="7702317" y="47625"/>
              <a:ext cx="8823424" cy="517102"/>
            </a:xfrm>
            <a:prstGeom prst="rect">
              <a:avLst/>
            </a:prstGeom>
          </p:spPr>
          <p:txBody>
            <a:bodyPr lIns="0" tIns="0" rIns="0" bIns="0" rtlCol="0" anchor="t">
              <a:spAutoFit/>
            </a:bodyPr>
            <a:lstStyle/>
            <a:p>
              <a:pPr algn="ctr">
                <a:lnSpc>
                  <a:spcPts val="2799"/>
                </a:lnSpc>
              </a:pPr>
              <a:r>
                <a:rPr lang="en-US" sz="2799">
                  <a:solidFill>
                    <a:srgbClr val="271905"/>
                  </a:solidFill>
                  <a:latin typeface="Alice"/>
                </a:rPr>
                <a:t>05</a:t>
              </a:r>
            </a:p>
          </p:txBody>
        </p:sp>
        <p:sp>
          <p:nvSpPr>
            <p:cNvPr id="4" name="AutoShape 4"/>
            <p:cNvSpPr/>
            <p:nvPr/>
          </p:nvSpPr>
          <p:spPr>
            <a:xfrm>
              <a:off x="12962912"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sp>
          <p:nvSpPr>
            <p:cNvPr id="5" name="AutoShape 5"/>
            <p:cNvSpPr/>
            <p:nvPr/>
          </p:nvSpPr>
          <p:spPr>
            <a:xfrm>
              <a:off x="0"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grpSp>
      <p:grpSp>
        <p:nvGrpSpPr>
          <p:cNvPr id="6" name="Group 6"/>
          <p:cNvGrpSpPr/>
          <p:nvPr/>
        </p:nvGrpSpPr>
        <p:grpSpPr>
          <a:xfrm>
            <a:off x="16593978" y="658048"/>
            <a:ext cx="2046866" cy="204686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txBody>
            <a:bodyPr/>
            <a:lstStyle/>
            <a:p>
              <a:endParaRPr lang="pt-PT"/>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492340" y="4219596"/>
            <a:ext cx="3521040" cy="352104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txBody>
            <a:bodyPr/>
            <a:lstStyle/>
            <a:p>
              <a:endParaRPr lang="pt-PT"/>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2" name="AutoShape 12"/>
          <p:cNvSpPr/>
          <p:nvPr/>
        </p:nvSpPr>
        <p:spPr>
          <a:xfrm flipV="1">
            <a:off x="865263" y="2094779"/>
            <a:ext cx="15080777" cy="19050"/>
          </a:xfrm>
          <a:prstGeom prst="line">
            <a:avLst/>
          </a:prstGeom>
          <a:ln w="38100" cap="flat">
            <a:solidFill>
              <a:srgbClr val="967D55"/>
            </a:solidFill>
            <a:prstDash val="solid"/>
            <a:headEnd type="none" w="sm" len="sm"/>
            <a:tailEnd type="none" w="sm" len="sm"/>
          </a:ln>
        </p:spPr>
        <p:txBody>
          <a:bodyPr/>
          <a:lstStyle/>
          <a:p>
            <a:endParaRPr lang="pt-PT"/>
          </a:p>
        </p:txBody>
      </p:sp>
      <p:sp>
        <p:nvSpPr>
          <p:cNvPr id="13" name="TextBox 13"/>
          <p:cNvSpPr txBox="1"/>
          <p:nvPr/>
        </p:nvSpPr>
        <p:spPr>
          <a:xfrm>
            <a:off x="1028700" y="1027979"/>
            <a:ext cx="15227484" cy="542925"/>
          </a:xfrm>
          <a:prstGeom prst="rect">
            <a:avLst/>
          </a:prstGeom>
        </p:spPr>
        <p:txBody>
          <a:bodyPr lIns="0" tIns="0" rIns="0" bIns="0" rtlCol="0" anchor="t">
            <a:spAutoFit/>
          </a:bodyPr>
          <a:lstStyle/>
          <a:p>
            <a:pPr>
              <a:lnSpc>
                <a:spcPts val="4200"/>
              </a:lnSpc>
            </a:pPr>
            <a:r>
              <a:rPr lang="en-US" sz="3500">
                <a:solidFill>
                  <a:srgbClr val="271905"/>
                </a:solidFill>
                <a:latin typeface="Walter Turncoat"/>
              </a:rPr>
              <a:t>what are Disney's target markets?</a:t>
            </a:r>
          </a:p>
        </p:txBody>
      </p:sp>
      <p:grpSp>
        <p:nvGrpSpPr>
          <p:cNvPr id="14" name="Group 14"/>
          <p:cNvGrpSpPr/>
          <p:nvPr/>
        </p:nvGrpSpPr>
        <p:grpSpPr>
          <a:xfrm>
            <a:off x="1163171" y="2650315"/>
            <a:ext cx="5653173" cy="3158874"/>
            <a:chOff x="0" y="0"/>
            <a:chExt cx="7537564" cy="4211832"/>
          </a:xfrm>
        </p:grpSpPr>
        <p:sp>
          <p:nvSpPr>
            <p:cNvPr id="15" name="TextBox 15"/>
            <p:cNvSpPr txBox="1"/>
            <p:nvPr/>
          </p:nvSpPr>
          <p:spPr>
            <a:xfrm>
              <a:off x="0" y="-85725"/>
              <a:ext cx="3010338" cy="995675"/>
            </a:xfrm>
            <a:prstGeom prst="rect">
              <a:avLst/>
            </a:prstGeom>
          </p:spPr>
          <p:txBody>
            <a:bodyPr lIns="0" tIns="0" rIns="0" bIns="0" rtlCol="0" anchor="t">
              <a:spAutoFit/>
            </a:bodyPr>
            <a:lstStyle/>
            <a:p>
              <a:pPr algn="ctr">
                <a:lnSpc>
                  <a:spcPts val="6274"/>
                </a:lnSpc>
              </a:pPr>
              <a:r>
                <a:rPr lang="en-US" sz="4481">
                  <a:solidFill>
                    <a:srgbClr val="271905"/>
                  </a:solidFill>
                  <a:latin typeface="Canva Sans Bold"/>
                </a:rPr>
                <a:t>Disney+</a:t>
              </a:r>
            </a:p>
          </p:txBody>
        </p:sp>
        <p:sp>
          <p:nvSpPr>
            <p:cNvPr id="16" name="TextBox 16"/>
            <p:cNvSpPr txBox="1"/>
            <p:nvPr/>
          </p:nvSpPr>
          <p:spPr>
            <a:xfrm>
              <a:off x="0" y="1036950"/>
              <a:ext cx="7537564" cy="3174882"/>
            </a:xfrm>
            <a:prstGeom prst="rect">
              <a:avLst/>
            </a:prstGeom>
          </p:spPr>
          <p:txBody>
            <a:bodyPr lIns="0" tIns="0" rIns="0" bIns="0" rtlCol="0" anchor="t">
              <a:spAutoFit/>
            </a:bodyPr>
            <a:lstStyle/>
            <a:p>
              <a:pPr marL="486530" lvl="1" indent="-243265">
                <a:lnSpc>
                  <a:spcPts val="3154"/>
                </a:lnSpc>
                <a:buFont typeface="Arial"/>
                <a:buChar char="•"/>
              </a:pPr>
              <a:r>
                <a:rPr lang="en-US" sz="2253">
                  <a:solidFill>
                    <a:srgbClr val="271905"/>
                  </a:solidFill>
                  <a:latin typeface="Canva Sans"/>
                </a:rPr>
                <a:t>Children, or young adults looking for some nostalgia</a:t>
              </a:r>
            </a:p>
            <a:p>
              <a:pPr marL="486530" lvl="1" indent="-243265">
                <a:lnSpc>
                  <a:spcPts val="3154"/>
                </a:lnSpc>
                <a:buFont typeface="Arial"/>
                <a:buChar char="•"/>
              </a:pPr>
              <a:r>
                <a:rPr lang="en-US" sz="2253">
                  <a:solidFill>
                    <a:srgbClr val="271905"/>
                  </a:solidFill>
                  <a:latin typeface="Canva Sans"/>
                </a:rPr>
                <a:t>Medium to larger families</a:t>
              </a:r>
            </a:p>
            <a:p>
              <a:pPr marL="486530" lvl="1" indent="-243265">
                <a:lnSpc>
                  <a:spcPts val="3154"/>
                </a:lnSpc>
                <a:buFont typeface="Arial"/>
                <a:buChar char="•"/>
              </a:pPr>
              <a:r>
                <a:rPr lang="en-US" sz="2253">
                  <a:solidFill>
                    <a:srgbClr val="271905"/>
                  </a:solidFill>
                  <a:latin typeface="Canva Sans"/>
                </a:rPr>
                <a:t>Affordable with no ads</a:t>
              </a:r>
            </a:p>
            <a:p>
              <a:pPr marL="486530" lvl="1" indent="-243265">
                <a:lnSpc>
                  <a:spcPts val="3154"/>
                </a:lnSpc>
                <a:buFont typeface="Arial"/>
                <a:buChar char="•"/>
              </a:pPr>
              <a:r>
                <a:rPr lang="en-US" sz="2253">
                  <a:solidFill>
                    <a:srgbClr val="271905"/>
                  </a:solidFill>
                  <a:latin typeface="Canva Sans"/>
                </a:rPr>
                <a:t>Educational content, animation or fantasy</a:t>
              </a:r>
            </a:p>
          </p:txBody>
        </p:sp>
      </p:grpSp>
      <p:grpSp>
        <p:nvGrpSpPr>
          <p:cNvPr id="17" name="Group 17"/>
          <p:cNvGrpSpPr/>
          <p:nvPr/>
        </p:nvGrpSpPr>
        <p:grpSpPr>
          <a:xfrm>
            <a:off x="6816344" y="2642211"/>
            <a:ext cx="5653173" cy="2652851"/>
            <a:chOff x="0" y="0"/>
            <a:chExt cx="7537564" cy="3537134"/>
          </a:xfrm>
        </p:grpSpPr>
        <p:sp>
          <p:nvSpPr>
            <p:cNvPr id="18" name="TextBox 18"/>
            <p:cNvSpPr txBox="1"/>
            <p:nvPr/>
          </p:nvSpPr>
          <p:spPr>
            <a:xfrm>
              <a:off x="0" y="-85725"/>
              <a:ext cx="6936401" cy="995675"/>
            </a:xfrm>
            <a:prstGeom prst="rect">
              <a:avLst/>
            </a:prstGeom>
          </p:spPr>
          <p:txBody>
            <a:bodyPr lIns="0" tIns="0" rIns="0" bIns="0" rtlCol="0" anchor="t">
              <a:spAutoFit/>
            </a:bodyPr>
            <a:lstStyle/>
            <a:p>
              <a:pPr algn="ctr">
                <a:lnSpc>
                  <a:spcPts val="6274"/>
                </a:lnSpc>
              </a:pPr>
              <a:r>
                <a:rPr lang="en-US" sz="4481">
                  <a:solidFill>
                    <a:srgbClr val="271905"/>
                  </a:solidFill>
                  <a:latin typeface="Canva Sans Bold"/>
                </a:rPr>
                <a:t>Hulu ad supported</a:t>
              </a:r>
            </a:p>
          </p:txBody>
        </p:sp>
        <p:sp>
          <p:nvSpPr>
            <p:cNvPr id="19" name="TextBox 19"/>
            <p:cNvSpPr txBox="1"/>
            <p:nvPr/>
          </p:nvSpPr>
          <p:spPr>
            <a:xfrm>
              <a:off x="0" y="892478"/>
              <a:ext cx="7537564" cy="2644657"/>
            </a:xfrm>
            <a:prstGeom prst="rect">
              <a:avLst/>
            </a:prstGeom>
          </p:spPr>
          <p:txBody>
            <a:bodyPr lIns="0" tIns="0" rIns="0" bIns="0" rtlCol="0" anchor="t">
              <a:spAutoFit/>
            </a:bodyPr>
            <a:lstStyle/>
            <a:p>
              <a:pPr marL="486530" lvl="1" indent="-243265">
                <a:lnSpc>
                  <a:spcPts val="3154"/>
                </a:lnSpc>
                <a:buFont typeface="Arial"/>
                <a:buChar char="•"/>
              </a:pPr>
              <a:r>
                <a:rPr lang="en-US" sz="2253">
                  <a:solidFill>
                    <a:srgbClr val="271905"/>
                  </a:solidFill>
                  <a:latin typeface="Canva Sans"/>
                </a:rPr>
                <a:t>Adults</a:t>
              </a:r>
            </a:p>
            <a:p>
              <a:pPr marL="486530" lvl="1" indent="-243265">
                <a:lnSpc>
                  <a:spcPts val="3154"/>
                </a:lnSpc>
                <a:buFont typeface="Arial"/>
                <a:buChar char="•"/>
              </a:pPr>
              <a:r>
                <a:rPr lang="en-US" sz="2253">
                  <a:solidFill>
                    <a:srgbClr val="271905"/>
                  </a:solidFill>
                  <a:latin typeface="Canva Sans"/>
                </a:rPr>
                <a:t>Small to medium families</a:t>
              </a:r>
            </a:p>
            <a:p>
              <a:pPr marL="486530" lvl="1" indent="-243265">
                <a:lnSpc>
                  <a:spcPts val="3154"/>
                </a:lnSpc>
                <a:buFont typeface="Arial"/>
                <a:buChar char="•"/>
              </a:pPr>
              <a:r>
                <a:rPr lang="en-US" sz="2253">
                  <a:solidFill>
                    <a:srgbClr val="271905"/>
                  </a:solidFill>
                  <a:latin typeface="Canva Sans"/>
                </a:rPr>
                <a:t>Low income</a:t>
              </a:r>
            </a:p>
            <a:p>
              <a:pPr marL="486530" lvl="1" indent="-243265">
                <a:lnSpc>
                  <a:spcPts val="3154"/>
                </a:lnSpc>
                <a:buFont typeface="Arial"/>
                <a:buChar char="•"/>
              </a:pPr>
              <a:r>
                <a:rPr lang="en-US" sz="2253">
                  <a:solidFill>
                    <a:srgbClr val="271905"/>
                  </a:solidFill>
                  <a:latin typeface="Canva Sans"/>
                </a:rPr>
                <a:t>Low to medium frequency of use</a:t>
              </a:r>
            </a:p>
            <a:p>
              <a:pPr marL="486530" lvl="1" indent="-243265">
                <a:lnSpc>
                  <a:spcPts val="3154"/>
                </a:lnSpc>
                <a:buFont typeface="Arial"/>
                <a:buChar char="•"/>
              </a:pPr>
              <a:r>
                <a:rPr lang="en-US" sz="2253">
                  <a:solidFill>
                    <a:srgbClr val="271905"/>
                  </a:solidFill>
                  <a:latin typeface="Canva Sans"/>
                </a:rPr>
                <a:t>General entertainment</a:t>
              </a:r>
            </a:p>
          </p:txBody>
        </p:sp>
      </p:grpSp>
      <p:grpSp>
        <p:nvGrpSpPr>
          <p:cNvPr id="20" name="Group 20"/>
          <p:cNvGrpSpPr/>
          <p:nvPr/>
        </p:nvGrpSpPr>
        <p:grpSpPr>
          <a:xfrm>
            <a:off x="1183539" y="6172189"/>
            <a:ext cx="5653173" cy="2652851"/>
            <a:chOff x="0" y="0"/>
            <a:chExt cx="7537564" cy="3537134"/>
          </a:xfrm>
        </p:grpSpPr>
        <p:sp>
          <p:nvSpPr>
            <p:cNvPr id="21" name="TextBox 21"/>
            <p:cNvSpPr txBox="1"/>
            <p:nvPr/>
          </p:nvSpPr>
          <p:spPr>
            <a:xfrm>
              <a:off x="0" y="-85725"/>
              <a:ext cx="4590770" cy="995675"/>
            </a:xfrm>
            <a:prstGeom prst="rect">
              <a:avLst/>
            </a:prstGeom>
          </p:spPr>
          <p:txBody>
            <a:bodyPr lIns="0" tIns="0" rIns="0" bIns="0" rtlCol="0" anchor="t">
              <a:spAutoFit/>
            </a:bodyPr>
            <a:lstStyle/>
            <a:p>
              <a:pPr algn="ctr">
                <a:lnSpc>
                  <a:spcPts val="6274"/>
                </a:lnSpc>
              </a:pPr>
              <a:r>
                <a:rPr lang="en-US" sz="4481">
                  <a:solidFill>
                    <a:srgbClr val="271905"/>
                  </a:solidFill>
                  <a:latin typeface="Canva Sans Bold"/>
                </a:rPr>
                <a:t>Hulu ad free</a:t>
              </a:r>
            </a:p>
          </p:txBody>
        </p:sp>
        <p:sp>
          <p:nvSpPr>
            <p:cNvPr id="22" name="TextBox 22"/>
            <p:cNvSpPr txBox="1"/>
            <p:nvPr/>
          </p:nvSpPr>
          <p:spPr>
            <a:xfrm>
              <a:off x="0" y="892478"/>
              <a:ext cx="7537564" cy="2644657"/>
            </a:xfrm>
            <a:prstGeom prst="rect">
              <a:avLst/>
            </a:prstGeom>
          </p:spPr>
          <p:txBody>
            <a:bodyPr lIns="0" tIns="0" rIns="0" bIns="0" rtlCol="0" anchor="t">
              <a:spAutoFit/>
            </a:bodyPr>
            <a:lstStyle/>
            <a:p>
              <a:pPr marL="486530" lvl="1" indent="-243265">
                <a:lnSpc>
                  <a:spcPts val="3154"/>
                </a:lnSpc>
                <a:buFont typeface="Arial"/>
                <a:buChar char="•"/>
              </a:pPr>
              <a:r>
                <a:rPr lang="en-US" sz="2253">
                  <a:solidFill>
                    <a:srgbClr val="271905"/>
                  </a:solidFill>
                  <a:latin typeface="Canva Sans"/>
                </a:rPr>
                <a:t>Adults</a:t>
              </a:r>
            </a:p>
            <a:p>
              <a:pPr marL="486530" lvl="1" indent="-243265">
                <a:lnSpc>
                  <a:spcPts val="3154"/>
                </a:lnSpc>
                <a:buFont typeface="Arial"/>
                <a:buChar char="•"/>
              </a:pPr>
              <a:r>
                <a:rPr lang="en-US" sz="2253">
                  <a:solidFill>
                    <a:srgbClr val="271905"/>
                  </a:solidFill>
                  <a:latin typeface="Canva Sans"/>
                </a:rPr>
                <a:t>Small to medium families</a:t>
              </a:r>
            </a:p>
            <a:p>
              <a:pPr marL="486530" lvl="1" indent="-243265">
                <a:lnSpc>
                  <a:spcPts val="3154"/>
                </a:lnSpc>
                <a:buFont typeface="Arial"/>
                <a:buChar char="•"/>
              </a:pPr>
              <a:r>
                <a:rPr lang="en-US" sz="2253">
                  <a:solidFill>
                    <a:srgbClr val="271905"/>
                  </a:solidFill>
                  <a:latin typeface="Canva Sans"/>
                </a:rPr>
                <a:t>Medium to high income</a:t>
              </a:r>
            </a:p>
            <a:p>
              <a:pPr marL="486530" lvl="1" indent="-243265">
                <a:lnSpc>
                  <a:spcPts val="3154"/>
                </a:lnSpc>
                <a:buFont typeface="Arial"/>
                <a:buChar char="•"/>
              </a:pPr>
              <a:r>
                <a:rPr lang="en-US" sz="2253">
                  <a:solidFill>
                    <a:srgbClr val="271905"/>
                  </a:solidFill>
                  <a:latin typeface="Canva Sans"/>
                </a:rPr>
                <a:t>Medium to high frequency of use</a:t>
              </a:r>
            </a:p>
            <a:p>
              <a:pPr marL="486530" lvl="1" indent="-243265">
                <a:lnSpc>
                  <a:spcPts val="3154"/>
                </a:lnSpc>
                <a:buFont typeface="Arial"/>
                <a:buChar char="•"/>
              </a:pPr>
              <a:r>
                <a:rPr lang="en-US" sz="2253">
                  <a:solidFill>
                    <a:srgbClr val="271905"/>
                  </a:solidFill>
                  <a:latin typeface="Canva Sans"/>
                </a:rPr>
                <a:t>General entertainment</a:t>
              </a:r>
            </a:p>
          </p:txBody>
        </p:sp>
      </p:grpSp>
      <p:grpSp>
        <p:nvGrpSpPr>
          <p:cNvPr id="23" name="Group 23"/>
          <p:cNvGrpSpPr/>
          <p:nvPr/>
        </p:nvGrpSpPr>
        <p:grpSpPr>
          <a:xfrm>
            <a:off x="6855762" y="6193383"/>
            <a:ext cx="5653173" cy="2631657"/>
            <a:chOff x="0" y="0"/>
            <a:chExt cx="7537564" cy="3508877"/>
          </a:xfrm>
        </p:grpSpPr>
        <p:sp>
          <p:nvSpPr>
            <p:cNvPr id="24" name="TextBox 24"/>
            <p:cNvSpPr txBox="1"/>
            <p:nvPr/>
          </p:nvSpPr>
          <p:spPr>
            <a:xfrm>
              <a:off x="0" y="-85725"/>
              <a:ext cx="2769423" cy="988045"/>
            </a:xfrm>
            <a:prstGeom prst="rect">
              <a:avLst/>
            </a:prstGeom>
          </p:spPr>
          <p:txBody>
            <a:bodyPr lIns="0" tIns="0" rIns="0" bIns="0" rtlCol="0" anchor="t">
              <a:spAutoFit/>
            </a:bodyPr>
            <a:lstStyle/>
            <a:p>
              <a:pPr algn="ctr">
                <a:lnSpc>
                  <a:spcPts val="6274"/>
                </a:lnSpc>
              </a:pPr>
              <a:r>
                <a:rPr lang="en-US" sz="4481">
                  <a:solidFill>
                    <a:srgbClr val="271905"/>
                  </a:solidFill>
                  <a:latin typeface="Canva Sans Bold"/>
                </a:rPr>
                <a:t>ESPN+</a:t>
              </a:r>
            </a:p>
          </p:txBody>
        </p:sp>
        <p:sp>
          <p:nvSpPr>
            <p:cNvPr id="25" name="TextBox 25"/>
            <p:cNvSpPr txBox="1"/>
            <p:nvPr/>
          </p:nvSpPr>
          <p:spPr>
            <a:xfrm>
              <a:off x="0" y="864220"/>
              <a:ext cx="7537564" cy="2644657"/>
            </a:xfrm>
            <a:prstGeom prst="rect">
              <a:avLst/>
            </a:prstGeom>
          </p:spPr>
          <p:txBody>
            <a:bodyPr lIns="0" tIns="0" rIns="0" bIns="0" rtlCol="0" anchor="t">
              <a:spAutoFit/>
            </a:bodyPr>
            <a:lstStyle/>
            <a:p>
              <a:pPr marL="486530" lvl="1" indent="-243265">
                <a:lnSpc>
                  <a:spcPts val="3154"/>
                </a:lnSpc>
                <a:buFont typeface="Arial"/>
                <a:buChar char="•"/>
              </a:pPr>
              <a:r>
                <a:rPr lang="en-US" sz="2253">
                  <a:solidFill>
                    <a:srgbClr val="271905"/>
                  </a:solidFill>
                  <a:latin typeface="Canva Sans"/>
                </a:rPr>
                <a:t>Adults</a:t>
              </a:r>
            </a:p>
            <a:p>
              <a:pPr marL="486530" lvl="1" indent="-243265">
                <a:lnSpc>
                  <a:spcPts val="3154"/>
                </a:lnSpc>
                <a:buFont typeface="Arial"/>
                <a:buChar char="•"/>
              </a:pPr>
              <a:r>
                <a:rPr lang="en-US" sz="2253">
                  <a:solidFill>
                    <a:srgbClr val="271905"/>
                  </a:solidFill>
                  <a:latin typeface="Canva Sans"/>
                </a:rPr>
                <a:t>Small families or individual use</a:t>
              </a:r>
            </a:p>
            <a:p>
              <a:pPr marL="486530" lvl="1" indent="-243265">
                <a:lnSpc>
                  <a:spcPts val="3154"/>
                </a:lnSpc>
                <a:buFont typeface="Arial"/>
                <a:buChar char="•"/>
              </a:pPr>
              <a:r>
                <a:rPr lang="en-US" sz="2253">
                  <a:solidFill>
                    <a:srgbClr val="271905"/>
                  </a:solidFill>
                  <a:latin typeface="Canva Sans"/>
                </a:rPr>
                <a:t>Low income</a:t>
              </a:r>
            </a:p>
            <a:p>
              <a:pPr marL="486530" lvl="1" indent="-243265">
                <a:lnSpc>
                  <a:spcPts val="3154"/>
                </a:lnSpc>
                <a:buFont typeface="Arial"/>
                <a:buChar char="•"/>
              </a:pPr>
              <a:r>
                <a:rPr lang="en-US" sz="2253">
                  <a:solidFill>
                    <a:srgbClr val="271905"/>
                  </a:solidFill>
                  <a:latin typeface="Canva Sans"/>
                </a:rPr>
                <a:t>Low to medium frequency of use</a:t>
              </a:r>
            </a:p>
            <a:p>
              <a:pPr marL="486530" lvl="1" indent="-243265">
                <a:lnSpc>
                  <a:spcPts val="3154"/>
                </a:lnSpc>
                <a:buFont typeface="Arial"/>
                <a:buChar char="•"/>
              </a:pPr>
              <a:r>
                <a:rPr lang="en-US" sz="2253">
                  <a:solidFill>
                    <a:srgbClr val="271905"/>
                  </a:solidFill>
                  <a:latin typeface="Canva Sans"/>
                </a:rPr>
                <a:t>Sports</a:t>
              </a:r>
            </a:p>
          </p:txBody>
        </p:sp>
      </p:grpSp>
      <p:grpSp>
        <p:nvGrpSpPr>
          <p:cNvPr id="26" name="Group 26"/>
          <p:cNvGrpSpPr/>
          <p:nvPr/>
        </p:nvGrpSpPr>
        <p:grpSpPr>
          <a:xfrm>
            <a:off x="12469517" y="2665065"/>
            <a:ext cx="5653173" cy="2244697"/>
            <a:chOff x="0" y="0"/>
            <a:chExt cx="7537564" cy="2992929"/>
          </a:xfrm>
        </p:grpSpPr>
        <p:sp>
          <p:nvSpPr>
            <p:cNvPr id="27" name="TextBox 27"/>
            <p:cNvSpPr txBox="1"/>
            <p:nvPr/>
          </p:nvSpPr>
          <p:spPr>
            <a:xfrm>
              <a:off x="140188" y="-85725"/>
              <a:ext cx="5524460" cy="988045"/>
            </a:xfrm>
            <a:prstGeom prst="rect">
              <a:avLst/>
            </a:prstGeom>
          </p:spPr>
          <p:txBody>
            <a:bodyPr lIns="0" tIns="0" rIns="0" bIns="0" rtlCol="0" anchor="t">
              <a:spAutoFit/>
            </a:bodyPr>
            <a:lstStyle/>
            <a:p>
              <a:pPr algn="ctr">
                <a:lnSpc>
                  <a:spcPts val="6274"/>
                </a:lnSpc>
              </a:pPr>
              <a:r>
                <a:rPr lang="en-US" sz="4481">
                  <a:solidFill>
                    <a:srgbClr val="271905"/>
                  </a:solidFill>
                  <a:latin typeface="Canva Sans Bold"/>
                </a:rPr>
                <a:t>Disney Bundle</a:t>
              </a:r>
            </a:p>
          </p:txBody>
        </p:sp>
        <p:sp>
          <p:nvSpPr>
            <p:cNvPr id="28" name="TextBox 28"/>
            <p:cNvSpPr txBox="1"/>
            <p:nvPr/>
          </p:nvSpPr>
          <p:spPr>
            <a:xfrm>
              <a:off x="0" y="884847"/>
              <a:ext cx="7537564" cy="2108082"/>
            </a:xfrm>
            <a:prstGeom prst="rect">
              <a:avLst/>
            </a:prstGeom>
          </p:spPr>
          <p:txBody>
            <a:bodyPr lIns="0" tIns="0" rIns="0" bIns="0" rtlCol="0" anchor="t">
              <a:spAutoFit/>
            </a:bodyPr>
            <a:lstStyle/>
            <a:p>
              <a:pPr marL="486530" lvl="1" indent="-243265">
                <a:lnSpc>
                  <a:spcPts val="3154"/>
                </a:lnSpc>
                <a:buFont typeface="Arial"/>
                <a:buChar char="•"/>
              </a:pPr>
              <a:r>
                <a:rPr lang="en-US" sz="2253">
                  <a:solidFill>
                    <a:srgbClr val="271905"/>
                  </a:solidFill>
                  <a:latin typeface="Canva Sans"/>
                </a:rPr>
                <a:t>Larger families</a:t>
              </a:r>
            </a:p>
            <a:p>
              <a:pPr marL="486530" lvl="1" indent="-243265">
                <a:lnSpc>
                  <a:spcPts val="3154"/>
                </a:lnSpc>
                <a:buFont typeface="Arial"/>
                <a:buChar char="•"/>
              </a:pPr>
              <a:r>
                <a:rPr lang="en-US" sz="2253">
                  <a:solidFill>
                    <a:srgbClr val="271905"/>
                  </a:solidFill>
                  <a:latin typeface="Canva Sans"/>
                </a:rPr>
                <a:t>Medium to high income</a:t>
              </a:r>
            </a:p>
            <a:p>
              <a:pPr marL="486530" lvl="1" indent="-243265">
                <a:lnSpc>
                  <a:spcPts val="3154"/>
                </a:lnSpc>
                <a:buFont typeface="Arial"/>
                <a:buChar char="•"/>
              </a:pPr>
              <a:r>
                <a:rPr lang="en-US" sz="2253">
                  <a:solidFill>
                    <a:srgbClr val="271905"/>
                  </a:solidFill>
                  <a:latin typeface="Canva Sans"/>
                </a:rPr>
                <a:t>High frequency of use</a:t>
              </a:r>
            </a:p>
            <a:p>
              <a:pPr marL="486530" lvl="1" indent="-243265">
                <a:lnSpc>
                  <a:spcPts val="3154"/>
                </a:lnSpc>
                <a:buFont typeface="Arial"/>
                <a:buChar char="•"/>
              </a:pPr>
              <a:r>
                <a:rPr lang="en-US" sz="2253">
                  <a:solidFill>
                    <a:srgbClr val="271905"/>
                  </a:solidFill>
                  <a:latin typeface="Canva Sans"/>
                </a:rPr>
                <a:t>Diverse interests</a:t>
              </a:r>
            </a:p>
          </p:txBody>
        </p:sp>
      </p:grpSp>
      <p:grpSp>
        <p:nvGrpSpPr>
          <p:cNvPr id="29" name="Group 29"/>
          <p:cNvGrpSpPr/>
          <p:nvPr/>
        </p:nvGrpSpPr>
        <p:grpSpPr>
          <a:xfrm>
            <a:off x="12489885" y="6193383"/>
            <a:ext cx="5653173" cy="1842266"/>
            <a:chOff x="0" y="0"/>
            <a:chExt cx="7537564" cy="2456354"/>
          </a:xfrm>
        </p:grpSpPr>
        <p:sp>
          <p:nvSpPr>
            <p:cNvPr id="30" name="TextBox 30"/>
            <p:cNvSpPr txBox="1"/>
            <p:nvPr/>
          </p:nvSpPr>
          <p:spPr>
            <a:xfrm>
              <a:off x="140188" y="-85725"/>
              <a:ext cx="5524460" cy="988045"/>
            </a:xfrm>
            <a:prstGeom prst="rect">
              <a:avLst/>
            </a:prstGeom>
          </p:spPr>
          <p:txBody>
            <a:bodyPr lIns="0" tIns="0" rIns="0" bIns="0" rtlCol="0" anchor="t">
              <a:spAutoFit/>
            </a:bodyPr>
            <a:lstStyle/>
            <a:p>
              <a:pPr algn="ctr">
                <a:lnSpc>
                  <a:spcPts val="6274"/>
                </a:lnSpc>
              </a:pPr>
              <a:r>
                <a:rPr lang="en-US" sz="4481">
                  <a:solidFill>
                    <a:srgbClr val="271905"/>
                  </a:solidFill>
                  <a:latin typeface="Canva Sans Bold"/>
                </a:rPr>
                <a:t>Common to all</a:t>
              </a:r>
            </a:p>
          </p:txBody>
        </p:sp>
        <p:sp>
          <p:nvSpPr>
            <p:cNvPr id="31" name="TextBox 31"/>
            <p:cNvSpPr txBox="1"/>
            <p:nvPr/>
          </p:nvSpPr>
          <p:spPr>
            <a:xfrm>
              <a:off x="0" y="884847"/>
              <a:ext cx="7537564" cy="1571507"/>
            </a:xfrm>
            <a:prstGeom prst="rect">
              <a:avLst/>
            </a:prstGeom>
          </p:spPr>
          <p:txBody>
            <a:bodyPr lIns="0" tIns="0" rIns="0" bIns="0" rtlCol="0" anchor="t">
              <a:spAutoFit/>
            </a:bodyPr>
            <a:lstStyle/>
            <a:p>
              <a:pPr marL="486530" lvl="1" indent="-243265">
                <a:lnSpc>
                  <a:spcPts val="3154"/>
                </a:lnSpc>
                <a:buFont typeface="Arial"/>
                <a:buChar char="•"/>
              </a:pPr>
              <a:r>
                <a:rPr lang="en-US" sz="2253">
                  <a:solidFill>
                    <a:srgbClr val="271905"/>
                  </a:solidFill>
                  <a:latin typeface="Canva Sans"/>
                </a:rPr>
                <a:t>Urban location</a:t>
              </a:r>
            </a:p>
            <a:p>
              <a:pPr marL="486530" lvl="1" indent="-243265">
                <a:lnSpc>
                  <a:spcPts val="3154"/>
                </a:lnSpc>
                <a:buFont typeface="Arial"/>
                <a:buChar char="•"/>
              </a:pPr>
              <a:r>
                <a:rPr lang="en-US" sz="2253">
                  <a:solidFill>
                    <a:srgbClr val="271905"/>
                  </a:solidFill>
                  <a:latin typeface="Canva Sans"/>
                </a:rPr>
                <a:t>From developed country</a:t>
              </a:r>
            </a:p>
            <a:p>
              <a:pPr marL="486530" lvl="1" indent="-243265">
                <a:lnSpc>
                  <a:spcPts val="3154"/>
                </a:lnSpc>
                <a:buFont typeface="Arial"/>
                <a:buChar char="•"/>
              </a:pPr>
              <a:r>
                <a:rPr lang="en-US" sz="2253">
                  <a:solidFill>
                    <a:srgbClr val="271905"/>
                  </a:solidFill>
                  <a:latin typeface="Canva Sans"/>
                </a:rPr>
                <a:t>Not for more senior people</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TextBox 2"/>
          <p:cNvSpPr txBox="1"/>
          <p:nvPr/>
        </p:nvSpPr>
        <p:spPr>
          <a:xfrm>
            <a:off x="1028700" y="827954"/>
            <a:ext cx="15227484" cy="1200150"/>
          </a:xfrm>
          <a:prstGeom prst="rect">
            <a:avLst/>
          </a:prstGeom>
        </p:spPr>
        <p:txBody>
          <a:bodyPr lIns="0" tIns="0" rIns="0" bIns="0" rtlCol="0" anchor="t">
            <a:spAutoFit/>
          </a:bodyPr>
          <a:lstStyle/>
          <a:p>
            <a:pPr>
              <a:lnSpc>
                <a:spcPts val="4799"/>
              </a:lnSpc>
            </a:pPr>
            <a:r>
              <a:rPr lang="en-US" sz="3999">
                <a:solidFill>
                  <a:srgbClr val="271905"/>
                </a:solidFill>
                <a:latin typeface="Walter Turncoat"/>
              </a:rPr>
              <a:t>How would Disney benefit from adopting a Customer Relationship management (CRM) strategy?</a:t>
            </a:r>
          </a:p>
        </p:txBody>
      </p:sp>
      <p:grpSp>
        <p:nvGrpSpPr>
          <p:cNvPr id="3" name="Group 3"/>
          <p:cNvGrpSpPr/>
          <p:nvPr/>
        </p:nvGrpSpPr>
        <p:grpSpPr>
          <a:xfrm>
            <a:off x="2031816" y="7314778"/>
            <a:ext cx="14224368" cy="1132686"/>
            <a:chOff x="0" y="0"/>
            <a:chExt cx="18965824" cy="1510248"/>
          </a:xfrm>
        </p:grpSpPr>
        <p:grpSp>
          <p:nvGrpSpPr>
            <p:cNvPr id="4" name="Group 4"/>
            <p:cNvGrpSpPr/>
            <p:nvPr/>
          </p:nvGrpSpPr>
          <p:grpSpPr>
            <a:xfrm>
              <a:off x="0" y="0"/>
              <a:ext cx="4927659" cy="1510248"/>
              <a:chOff x="0" y="0"/>
              <a:chExt cx="973365" cy="298320"/>
            </a:xfrm>
          </p:grpSpPr>
          <p:sp>
            <p:nvSpPr>
              <p:cNvPr id="5" name="Freeform 5"/>
              <p:cNvSpPr/>
              <p:nvPr/>
            </p:nvSpPr>
            <p:spPr>
              <a:xfrm>
                <a:off x="0" y="0"/>
                <a:ext cx="973365" cy="298321"/>
              </a:xfrm>
              <a:custGeom>
                <a:avLst/>
                <a:gdLst/>
                <a:ahLst/>
                <a:cxnLst/>
                <a:rect l="l" t="t" r="r" b="b"/>
                <a:pathLst>
                  <a:path w="973365" h="298321">
                    <a:moveTo>
                      <a:pt x="0" y="0"/>
                    </a:moveTo>
                    <a:lnTo>
                      <a:pt x="973365" y="0"/>
                    </a:lnTo>
                    <a:lnTo>
                      <a:pt x="973365" y="298321"/>
                    </a:lnTo>
                    <a:lnTo>
                      <a:pt x="0" y="298321"/>
                    </a:lnTo>
                    <a:close/>
                  </a:path>
                </a:pathLst>
              </a:custGeom>
              <a:solidFill>
                <a:srgbClr val="000000">
                  <a:alpha val="0"/>
                </a:srgbClr>
              </a:solidFill>
              <a:ln w="38100" cap="sq">
                <a:solidFill>
                  <a:srgbClr val="967D55"/>
                </a:solidFill>
                <a:prstDash val="solid"/>
                <a:miter/>
              </a:ln>
            </p:spPr>
            <p:txBody>
              <a:bodyPr/>
              <a:lstStyle/>
              <a:p>
                <a:endParaRPr lang="pt-PT"/>
              </a:p>
            </p:txBody>
          </p:sp>
          <p:sp>
            <p:nvSpPr>
              <p:cNvPr id="6" name="TextBox 6"/>
              <p:cNvSpPr txBox="1"/>
              <p:nvPr/>
            </p:nvSpPr>
            <p:spPr>
              <a:xfrm>
                <a:off x="0" y="-38100"/>
                <a:ext cx="973365" cy="33642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227298" y="446514"/>
              <a:ext cx="4473064" cy="674370"/>
            </a:xfrm>
            <a:prstGeom prst="rect">
              <a:avLst/>
            </a:prstGeom>
          </p:spPr>
          <p:txBody>
            <a:bodyPr lIns="0" tIns="0" rIns="0" bIns="0" rtlCol="0" anchor="t">
              <a:spAutoFit/>
            </a:bodyPr>
            <a:lstStyle/>
            <a:p>
              <a:pPr algn="ctr">
                <a:lnSpc>
                  <a:spcPts val="3600"/>
                </a:lnSpc>
              </a:pPr>
              <a:r>
                <a:rPr lang="en-US" sz="3600">
                  <a:solidFill>
                    <a:srgbClr val="271905"/>
                  </a:solidFill>
                  <a:latin typeface="Alice"/>
                </a:rPr>
                <a:t>Strategic</a:t>
              </a:r>
            </a:p>
          </p:txBody>
        </p:sp>
        <p:grpSp>
          <p:nvGrpSpPr>
            <p:cNvPr id="8" name="Group 8"/>
            <p:cNvGrpSpPr/>
            <p:nvPr/>
          </p:nvGrpSpPr>
          <p:grpSpPr>
            <a:xfrm>
              <a:off x="7019082" y="0"/>
              <a:ext cx="4927659" cy="1510248"/>
              <a:chOff x="0" y="0"/>
              <a:chExt cx="973365" cy="298320"/>
            </a:xfrm>
          </p:grpSpPr>
          <p:sp>
            <p:nvSpPr>
              <p:cNvPr id="9" name="Freeform 9"/>
              <p:cNvSpPr/>
              <p:nvPr/>
            </p:nvSpPr>
            <p:spPr>
              <a:xfrm>
                <a:off x="0" y="0"/>
                <a:ext cx="973365" cy="298321"/>
              </a:xfrm>
              <a:custGeom>
                <a:avLst/>
                <a:gdLst/>
                <a:ahLst/>
                <a:cxnLst/>
                <a:rect l="l" t="t" r="r" b="b"/>
                <a:pathLst>
                  <a:path w="973365" h="298321">
                    <a:moveTo>
                      <a:pt x="0" y="0"/>
                    </a:moveTo>
                    <a:lnTo>
                      <a:pt x="973365" y="0"/>
                    </a:lnTo>
                    <a:lnTo>
                      <a:pt x="973365" y="298321"/>
                    </a:lnTo>
                    <a:lnTo>
                      <a:pt x="0" y="298321"/>
                    </a:lnTo>
                    <a:close/>
                  </a:path>
                </a:pathLst>
              </a:custGeom>
              <a:solidFill>
                <a:srgbClr val="000000">
                  <a:alpha val="0"/>
                </a:srgbClr>
              </a:solidFill>
              <a:ln w="38100" cap="sq">
                <a:solidFill>
                  <a:srgbClr val="967D55"/>
                </a:solidFill>
                <a:prstDash val="solid"/>
                <a:miter/>
              </a:ln>
            </p:spPr>
            <p:txBody>
              <a:bodyPr/>
              <a:lstStyle/>
              <a:p>
                <a:endParaRPr lang="pt-PT"/>
              </a:p>
            </p:txBody>
          </p:sp>
          <p:sp>
            <p:nvSpPr>
              <p:cNvPr id="10" name="TextBox 10"/>
              <p:cNvSpPr txBox="1"/>
              <p:nvPr/>
            </p:nvSpPr>
            <p:spPr>
              <a:xfrm>
                <a:off x="0" y="-38100"/>
                <a:ext cx="973365" cy="33642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7246380" y="446514"/>
              <a:ext cx="4473064" cy="674370"/>
            </a:xfrm>
            <a:prstGeom prst="rect">
              <a:avLst/>
            </a:prstGeom>
          </p:spPr>
          <p:txBody>
            <a:bodyPr lIns="0" tIns="0" rIns="0" bIns="0" rtlCol="0" anchor="t">
              <a:spAutoFit/>
            </a:bodyPr>
            <a:lstStyle/>
            <a:p>
              <a:pPr algn="ctr">
                <a:lnSpc>
                  <a:spcPts val="3600"/>
                </a:lnSpc>
              </a:pPr>
              <a:r>
                <a:rPr lang="en-US" sz="3600">
                  <a:solidFill>
                    <a:srgbClr val="271905"/>
                  </a:solidFill>
                  <a:latin typeface="Alice"/>
                </a:rPr>
                <a:t>Operational</a:t>
              </a:r>
            </a:p>
          </p:txBody>
        </p:sp>
        <p:grpSp>
          <p:nvGrpSpPr>
            <p:cNvPr id="12" name="Group 12"/>
            <p:cNvGrpSpPr/>
            <p:nvPr/>
          </p:nvGrpSpPr>
          <p:grpSpPr>
            <a:xfrm>
              <a:off x="14038165" y="0"/>
              <a:ext cx="4927659" cy="1510248"/>
              <a:chOff x="0" y="0"/>
              <a:chExt cx="973365" cy="298320"/>
            </a:xfrm>
          </p:grpSpPr>
          <p:sp>
            <p:nvSpPr>
              <p:cNvPr id="13" name="Freeform 13"/>
              <p:cNvSpPr/>
              <p:nvPr/>
            </p:nvSpPr>
            <p:spPr>
              <a:xfrm>
                <a:off x="0" y="0"/>
                <a:ext cx="973365" cy="298321"/>
              </a:xfrm>
              <a:custGeom>
                <a:avLst/>
                <a:gdLst/>
                <a:ahLst/>
                <a:cxnLst/>
                <a:rect l="l" t="t" r="r" b="b"/>
                <a:pathLst>
                  <a:path w="973365" h="298321">
                    <a:moveTo>
                      <a:pt x="0" y="0"/>
                    </a:moveTo>
                    <a:lnTo>
                      <a:pt x="973365" y="0"/>
                    </a:lnTo>
                    <a:lnTo>
                      <a:pt x="973365" y="298321"/>
                    </a:lnTo>
                    <a:lnTo>
                      <a:pt x="0" y="298321"/>
                    </a:lnTo>
                    <a:close/>
                  </a:path>
                </a:pathLst>
              </a:custGeom>
              <a:solidFill>
                <a:srgbClr val="000000">
                  <a:alpha val="0"/>
                </a:srgbClr>
              </a:solidFill>
              <a:ln w="38100" cap="sq">
                <a:solidFill>
                  <a:srgbClr val="967D55"/>
                </a:solidFill>
                <a:prstDash val="solid"/>
                <a:miter/>
              </a:ln>
            </p:spPr>
            <p:txBody>
              <a:bodyPr/>
              <a:lstStyle/>
              <a:p>
                <a:endParaRPr lang="pt-PT"/>
              </a:p>
            </p:txBody>
          </p:sp>
          <p:sp>
            <p:nvSpPr>
              <p:cNvPr id="14" name="TextBox 14"/>
              <p:cNvSpPr txBox="1"/>
              <p:nvPr/>
            </p:nvSpPr>
            <p:spPr>
              <a:xfrm>
                <a:off x="0" y="-38100"/>
                <a:ext cx="973365" cy="33642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14259444" y="446514"/>
              <a:ext cx="4473064" cy="674370"/>
            </a:xfrm>
            <a:prstGeom prst="rect">
              <a:avLst/>
            </a:prstGeom>
          </p:spPr>
          <p:txBody>
            <a:bodyPr lIns="0" tIns="0" rIns="0" bIns="0" rtlCol="0" anchor="t">
              <a:spAutoFit/>
            </a:bodyPr>
            <a:lstStyle/>
            <a:p>
              <a:pPr algn="ctr">
                <a:lnSpc>
                  <a:spcPts val="3600"/>
                </a:lnSpc>
              </a:pPr>
              <a:r>
                <a:rPr lang="en-US" sz="3600">
                  <a:solidFill>
                    <a:srgbClr val="271905"/>
                  </a:solidFill>
                  <a:latin typeface="Alice"/>
                </a:rPr>
                <a:t>Analytical</a:t>
              </a:r>
            </a:p>
          </p:txBody>
        </p:sp>
      </p:grpSp>
      <p:grpSp>
        <p:nvGrpSpPr>
          <p:cNvPr id="16" name="Group 16"/>
          <p:cNvGrpSpPr/>
          <p:nvPr/>
        </p:nvGrpSpPr>
        <p:grpSpPr>
          <a:xfrm>
            <a:off x="58478" y="9342476"/>
            <a:ext cx="18229522" cy="423545"/>
            <a:chOff x="0" y="0"/>
            <a:chExt cx="24306029" cy="564727"/>
          </a:xfrm>
        </p:grpSpPr>
        <p:sp>
          <p:nvSpPr>
            <p:cNvPr id="17" name="TextBox 17"/>
            <p:cNvSpPr txBox="1"/>
            <p:nvPr/>
          </p:nvSpPr>
          <p:spPr>
            <a:xfrm>
              <a:off x="7702317" y="47625"/>
              <a:ext cx="8823424" cy="517102"/>
            </a:xfrm>
            <a:prstGeom prst="rect">
              <a:avLst/>
            </a:prstGeom>
          </p:spPr>
          <p:txBody>
            <a:bodyPr lIns="0" tIns="0" rIns="0" bIns="0" rtlCol="0" anchor="t">
              <a:spAutoFit/>
            </a:bodyPr>
            <a:lstStyle/>
            <a:p>
              <a:pPr algn="ctr">
                <a:lnSpc>
                  <a:spcPts val="2799"/>
                </a:lnSpc>
              </a:pPr>
              <a:r>
                <a:rPr lang="en-US" sz="2799">
                  <a:solidFill>
                    <a:srgbClr val="271905"/>
                  </a:solidFill>
                  <a:latin typeface="Alice"/>
                </a:rPr>
                <a:t>06</a:t>
              </a:r>
            </a:p>
          </p:txBody>
        </p:sp>
        <p:sp>
          <p:nvSpPr>
            <p:cNvPr id="18" name="AutoShape 18"/>
            <p:cNvSpPr/>
            <p:nvPr/>
          </p:nvSpPr>
          <p:spPr>
            <a:xfrm>
              <a:off x="12962912"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sp>
          <p:nvSpPr>
            <p:cNvPr id="19" name="AutoShape 19"/>
            <p:cNvSpPr/>
            <p:nvPr/>
          </p:nvSpPr>
          <p:spPr>
            <a:xfrm>
              <a:off x="0" y="307763"/>
              <a:ext cx="11343116" cy="0"/>
            </a:xfrm>
            <a:prstGeom prst="line">
              <a:avLst/>
            </a:prstGeom>
            <a:ln w="50800" cap="flat">
              <a:solidFill>
                <a:srgbClr val="967D55"/>
              </a:solidFill>
              <a:prstDash val="solid"/>
              <a:headEnd type="none" w="sm" len="sm"/>
              <a:tailEnd type="none" w="sm" len="sm"/>
            </a:ln>
          </p:spPr>
          <p:txBody>
            <a:bodyPr/>
            <a:lstStyle/>
            <a:p>
              <a:endParaRPr lang="pt-PT"/>
            </a:p>
          </p:txBody>
        </p:sp>
      </p:grpSp>
      <p:grpSp>
        <p:nvGrpSpPr>
          <p:cNvPr id="20" name="Group 20"/>
          <p:cNvGrpSpPr/>
          <p:nvPr/>
        </p:nvGrpSpPr>
        <p:grpSpPr>
          <a:xfrm>
            <a:off x="16593978" y="658048"/>
            <a:ext cx="2046866" cy="2046866"/>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txBody>
            <a:bodyPr/>
            <a:lstStyle/>
            <a:p>
              <a:endParaRPr lang="pt-PT"/>
            </a:p>
          </p:txBody>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2492340" y="4219596"/>
            <a:ext cx="3521040" cy="3521040"/>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txBody>
            <a:bodyPr/>
            <a:lstStyle/>
            <a:p>
              <a:endParaRPr lang="pt-PT"/>
            </a:p>
          </p:txBody>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6" name="TextBox 26"/>
          <p:cNvSpPr txBox="1"/>
          <p:nvPr/>
        </p:nvSpPr>
        <p:spPr>
          <a:xfrm>
            <a:off x="1640286" y="3285404"/>
            <a:ext cx="14787655" cy="3134360"/>
          </a:xfrm>
          <a:prstGeom prst="rect">
            <a:avLst/>
          </a:prstGeom>
        </p:spPr>
        <p:txBody>
          <a:bodyPr lIns="0" tIns="0" rIns="0" bIns="0" rtlCol="0" anchor="t">
            <a:spAutoFit/>
          </a:bodyPr>
          <a:lstStyle/>
          <a:p>
            <a:pPr algn="just">
              <a:lnSpc>
                <a:spcPts val="3600"/>
              </a:lnSpc>
            </a:pPr>
            <a:r>
              <a:rPr lang="en-US" sz="3600">
                <a:solidFill>
                  <a:srgbClr val="271905"/>
                </a:solidFill>
                <a:latin typeface="Alice Bold"/>
              </a:rPr>
              <a:t>Customer Relationship Management (CRM):</a:t>
            </a:r>
          </a:p>
          <a:p>
            <a:pPr algn="just">
              <a:lnSpc>
                <a:spcPts val="999"/>
              </a:lnSpc>
            </a:pPr>
            <a:r>
              <a:rPr lang="en-US" sz="999">
                <a:solidFill>
                  <a:srgbClr val="271905"/>
                </a:solidFill>
                <a:latin typeface="Alice Bold"/>
              </a:rPr>
              <a:t> </a:t>
            </a:r>
          </a:p>
          <a:p>
            <a:pPr algn="just">
              <a:lnSpc>
                <a:spcPts val="999"/>
              </a:lnSpc>
            </a:pPr>
            <a:endParaRPr lang="en-US" sz="999">
              <a:solidFill>
                <a:srgbClr val="271905"/>
              </a:solidFill>
              <a:latin typeface="Alice Bold"/>
            </a:endParaRPr>
          </a:p>
          <a:p>
            <a:pPr marL="690882" lvl="1" indent="-345441" algn="just">
              <a:lnSpc>
                <a:spcPts val="3200"/>
              </a:lnSpc>
              <a:buFont typeface="Arial"/>
              <a:buChar char="•"/>
            </a:pPr>
            <a:r>
              <a:rPr lang="en-US" sz="3200">
                <a:solidFill>
                  <a:srgbClr val="271905"/>
                </a:solidFill>
                <a:latin typeface="Alice"/>
              </a:rPr>
              <a:t>Strategy used by companies to manage interactions with customers.</a:t>
            </a:r>
          </a:p>
          <a:p>
            <a:pPr marL="690882" lvl="1" indent="-345441" algn="just">
              <a:lnSpc>
                <a:spcPts val="3200"/>
              </a:lnSpc>
              <a:buFont typeface="Arial"/>
              <a:buChar char="•"/>
            </a:pPr>
            <a:r>
              <a:rPr lang="en-US" sz="3200">
                <a:solidFill>
                  <a:srgbClr val="967D55"/>
                </a:solidFill>
                <a:latin typeface="Alice Bold"/>
              </a:rPr>
              <a:t>Aim</a:t>
            </a:r>
            <a:r>
              <a:rPr lang="en-US" sz="3200">
                <a:solidFill>
                  <a:srgbClr val="967D55"/>
                </a:solidFill>
                <a:latin typeface="Alice"/>
              </a:rPr>
              <a:t>:</a:t>
            </a:r>
            <a:r>
              <a:rPr lang="en-US" sz="3200">
                <a:solidFill>
                  <a:srgbClr val="271905"/>
                </a:solidFill>
                <a:latin typeface="Alice"/>
              </a:rPr>
              <a:t> create and deliver higher value to targeted customers and maximize loyalty, which means, produce higher Customer Lifetime Value (CLV).</a:t>
            </a:r>
          </a:p>
          <a:p>
            <a:pPr algn="just">
              <a:lnSpc>
                <a:spcPts val="3200"/>
              </a:lnSpc>
            </a:pPr>
            <a:endParaRPr lang="en-US" sz="3200">
              <a:solidFill>
                <a:srgbClr val="271905"/>
              </a:solidFill>
              <a:latin typeface="Alice"/>
            </a:endParaRPr>
          </a:p>
          <a:p>
            <a:pPr algn="just">
              <a:lnSpc>
                <a:spcPts val="3200"/>
              </a:lnSpc>
            </a:pPr>
            <a:endParaRPr lang="en-US" sz="3200">
              <a:solidFill>
                <a:srgbClr val="271905"/>
              </a:solidFill>
              <a:latin typeface="Alice"/>
            </a:endParaRPr>
          </a:p>
          <a:p>
            <a:pPr algn="just">
              <a:lnSpc>
                <a:spcPts val="3200"/>
              </a:lnSpc>
            </a:pPr>
            <a:r>
              <a:rPr lang="en-US" sz="3200">
                <a:solidFill>
                  <a:srgbClr val="271905"/>
                </a:solidFill>
                <a:latin typeface="Alice"/>
              </a:rPr>
              <a:t>It can be divided in 3 different types:</a:t>
            </a:r>
          </a:p>
        </p:txBody>
      </p:sp>
      <p:sp>
        <p:nvSpPr>
          <p:cNvPr id="27" name="AutoShape 27"/>
          <p:cNvSpPr/>
          <p:nvPr/>
        </p:nvSpPr>
        <p:spPr>
          <a:xfrm flipV="1">
            <a:off x="865263" y="2094779"/>
            <a:ext cx="15080777" cy="19050"/>
          </a:xfrm>
          <a:prstGeom prst="line">
            <a:avLst/>
          </a:prstGeom>
          <a:ln w="38100" cap="flat">
            <a:solidFill>
              <a:srgbClr val="967D55"/>
            </a:solidFill>
            <a:prstDash val="solid"/>
            <a:headEnd type="none" w="sm" len="sm"/>
            <a:tailEnd type="none" w="sm" len="sm"/>
          </a:ln>
        </p:spPr>
        <p:txBody>
          <a:bodyPr/>
          <a:lstStyle/>
          <a:p>
            <a:endParaRPr lang="pt-PT"/>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TextBox 2"/>
          <p:cNvSpPr txBox="1"/>
          <p:nvPr/>
        </p:nvSpPr>
        <p:spPr>
          <a:xfrm>
            <a:off x="995491" y="1019175"/>
            <a:ext cx="15227484" cy="676275"/>
          </a:xfrm>
          <a:prstGeom prst="rect">
            <a:avLst/>
          </a:prstGeom>
        </p:spPr>
        <p:txBody>
          <a:bodyPr lIns="0" tIns="0" rIns="0" bIns="0" rtlCol="0" anchor="t">
            <a:spAutoFit/>
          </a:bodyPr>
          <a:lstStyle/>
          <a:p>
            <a:pPr>
              <a:lnSpc>
                <a:spcPts val="5279"/>
              </a:lnSpc>
            </a:pPr>
            <a:r>
              <a:rPr lang="en-US" sz="4399">
                <a:solidFill>
                  <a:srgbClr val="271905"/>
                </a:solidFill>
                <a:latin typeface="Walter Turncoat"/>
              </a:rPr>
              <a:t>Strategic CRM</a:t>
            </a:r>
          </a:p>
        </p:txBody>
      </p:sp>
      <p:grpSp>
        <p:nvGrpSpPr>
          <p:cNvPr id="3" name="Group 3"/>
          <p:cNvGrpSpPr/>
          <p:nvPr/>
        </p:nvGrpSpPr>
        <p:grpSpPr>
          <a:xfrm>
            <a:off x="16593978" y="658048"/>
            <a:ext cx="2046866" cy="2046866"/>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txBody>
            <a:bodyPr/>
            <a:lstStyle/>
            <a:p>
              <a:endParaRPr lang="pt-PT"/>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2492340" y="4219596"/>
            <a:ext cx="3521040" cy="352104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txBody>
            <a:bodyPr/>
            <a:lstStyle/>
            <a:p>
              <a:endParaRPr lang="pt-PT"/>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5835216" y="9390101"/>
            <a:ext cx="6617568" cy="375920"/>
          </a:xfrm>
          <a:prstGeom prst="rect">
            <a:avLst/>
          </a:prstGeom>
        </p:spPr>
        <p:txBody>
          <a:bodyPr lIns="0" tIns="0" rIns="0" bIns="0" rtlCol="0" anchor="t">
            <a:spAutoFit/>
          </a:bodyPr>
          <a:lstStyle/>
          <a:p>
            <a:pPr algn="ctr">
              <a:lnSpc>
                <a:spcPts val="2799"/>
              </a:lnSpc>
            </a:pPr>
            <a:r>
              <a:rPr lang="en-US" sz="2799">
                <a:solidFill>
                  <a:srgbClr val="271905"/>
                </a:solidFill>
                <a:latin typeface="Alice"/>
              </a:rPr>
              <a:t>07</a:t>
            </a:r>
          </a:p>
        </p:txBody>
      </p:sp>
      <p:sp>
        <p:nvSpPr>
          <p:cNvPr id="10" name="AutoShape 10"/>
          <p:cNvSpPr/>
          <p:nvPr/>
        </p:nvSpPr>
        <p:spPr>
          <a:xfrm>
            <a:off x="9780663" y="9573299"/>
            <a:ext cx="8507337" cy="0"/>
          </a:xfrm>
          <a:prstGeom prst="line">
            <a:avLst/>
          </a:prstGeom>
          <a:ln w="38100" cap="flat">
            <a:solidFill>
              <a:srgbClr val="967D55"/>
            </a:solidFill>
            <a:prstDash val="solid"/>
            <a:headEnd type="none" w="sm" len="sm"/>
            <a:tailEnd type="none" w="sm" len="sm"/>
          </a:ln>
        </p:spPr>
        <p:txBody>
          <a:bodyPr/>
          <a:lstStyle/>
          <a:p>
            <a:endParaRPr lang="pt-PT"/>
          </a:p>
        </p:txBody>
      </p:sp>
      <p:sp>
        <p:nvSpPr>
          <p:cNvPr id="11" name="AutoShape 11"/>
          <p:cNvSpPr/>
          <p:nvPr/>
        </p:nvSpPr>
        <p:spPr>
          <a:xfrm>
            <a:off x="58478" y="9573299"/>
            <a:ext cx="8507337" cy="0"/>
          </a:xfrm>
          <a:prstGeom prst="line">
            <a:avLst/>
          </a:prstGeom>
          <a:ln w="38100" cap="flat">
            <a:solidFill>
              <a:srgbClr val="967D55"/>
            </a:solidFill>
            <a:prstDash val="solid"/>
            <a:headEnd type="none" w="sm" len="sm"/>
            <a:tailEnd type="none" w="sm" len="sm"/>
          </a:ln>
        </p:spPr>
        <p:txBody>
          <a:bodyPr/>
          <a:lstStyle/>
          <a:p>
            <a:endParaRPr lang="pt-PT"/>
          </a:p>
        </p:txBody>
      </p:sp>
      <p:sp>
        <p:nvSpPr>
          <p:cNvPr id="12" name="AutoShape 12"/>
          <p:cNvSpPr/>
          <p:nvPr/>
        </p:nvSpPr>
        <p:spPr>
          <a:xfrm flipV="1">
            <a:off x="908680" y="1942781"/>
            <a:ext cx="15080777" cy="19050"/>
          </a:xfrm>
          <a:prstGeom prst="line">
            <a:avLst/>
          </a:prstGeom>
          <a:ln w="38100" cap="flat">
            <a:solidFill>
              <a:srgbClr val="967D55"/>
            </a:solidFill>
            <a:prstDash val="solid"/>
            <a:headEnd type="none" w="sm" len="sm"/>
            <a:tailEnd type="none" w="sm" len="sm"/>
          </a:ln>
        </p:spPr>
        <p:txBody>
          <a:bodyPr/>
          <a:lstStyle/>
          <a:p>
            <a:endParaRPr lang="pt-PT"/>
          </a:p>
        </p:txBody>
      </p:sp>
      <p:grpSp>
        <p:nvGrpSpPr>
          <p:cNvPr id="13" name="Group 13"/>
          <p:cNvGrpSpPr/>
          <p:nvPr/>
        </p:nvGrpSpPr>
        <p:grpSpPr>
          <a:xfrm>
            <a:off x="1649902" y="2602559"/>
            <a:ext cx="3651056" cy="6330012"/>
            <a:chOff x="0" y="0"/>
            <a:chExt cx="4868074" cy="8440017"/>
          </a:xfrm>
        </p:grpSpPr>
        <p:grpSp>
          <p:nvGrpSpPr>
            <p:cNvPr id="14" name="Group 14"/>
            <p:cNvGrpSpPr/>
            <p:nvPr/>
          </p:nvGrpSpPr>
          <p:grpSpPr>
            <a:xfrm>
              <a:off x="6390" y="3308639"/>
              <a:ext cx="4726101" cy="1937039"/>
              <a:chOff x="0" y="0"/>
              <a:chExt cx="933551" cy="382625"/>
            </a:xfrm>
          </p:grpSpPr>
          <p:sp>
            <p:nvSpPr>
              <p:cNvPr id="15" name="Freeform 15"/>
              <p:cNvSpPr/>
              <p:nvPr/>
            </p:nvSpPr>
            <p:spPr>
              <a:xfrm>
                <a:off x="0" y="0"/>
                <a:ext cx="933551" cy="382625"/>
              </a:xfrm>
              <a:custGeom>
                <a:avLst/>
                <a:gdLst/>
                <a:ahLst/>
                <a:cxnLst/>
                <a:rect l="l" t="t" r="r" b="b"/>
                <a:pathLst>
                  <a:path w="933551" h="382625">
                    <a:moveTo>
                      <a:pt x="111392" y="0"/>
                    </a:moveTo>
                    <a:lnTo>
                      <a:pt x="822159" y="0"/>
                    </a:lnTo>
                    <a:cubicBezTo>
                      <a:pt x="883679" y="0"/>
                      <a:pt x="933551" y="49872"/>
                      <a:pt x="933551" y="111392"/>
                    </a:cubicBezTo>
                    <a:lnTo>
                      <a:pt x="933551" y="271233"/>
                    </a:lnTo>
                    <a:cubicBezTo>
                      <a:pt x="933551" y="332753"/>
                      <a:pt x="883679" y="382625"/>
                      <a:pt x="822159" y="382625"/>
                    </a:cubicBezTo>
                    <a:lnTo>
                      <a:pt x="111392" y="382625"/>
                    </a:lnTo>
                    <a:cubicBezTo>
                      <a:pt x="49872" y="382625"/>
                      <a:pt x="0" y="332753"/>
                      <a:pt x="0" y="271233"/>
                    </a:cubicBezTo>
                    <a:lnTo>
                      <a:pt x="0" y="111392"/>
                    </a:lnTo>
                    <a:cubicBezTo>
                      <a:pt x="0" y="49872"/>
                      <a:pt x="49872" y="0"/>
                      <a:pt x="111392" y="0"/>
                    </a:cubicBezTo>
                    <a:close/>
                  </a:path>
                </a:pathLst>
              </a:custGeom>
              <a:solidFill>
                <a:srgbClr val="967D55"/>
              </a:solidFill>
            </p:spPr>
            <p:txBody>
              <a:bodyPr/>
              <a:lstStyle/>
              <a:p>
                <a:endParaRPr lang="pt-PT"/>
              </a:p>
            </p:txBody>
          </p:sp>
          <p:sp>
            <p:nvSpPr>
              <p:cNvPr id="16" name="TextBox 16"/>
              <p:cNvSpPr txBox="1"/>
              <p:nvPr/>
            </p:nvSpPr>
            <p:spPr>
              <a:xfrm>
                <a:off x="0" y="-57150"/>
                <a:ext cx="933551" cy="439775"/>
              </a:xfrm>
              <a:prstGeom prst="rect">
                <a:avLst/>
              </a:prstGeom>
            </p:spPr>
            <p:txBody>
              <a:bodyPr lIns="50800" tIns="50800" rIns="50800" bIns="50800" rtlCol="0" anchor="ctr"/>
              <a:lstStyle/>
              <a:p>
                <a:pPr algn="ctr">
                  <a:lnSpc>
                    <a:spcPts val="4199"/>
                  </a:lnSpc>
                </a:pPr>
                <a:endParaRPr/>
              </a:p>
            </p:txBody>
          </p:sp>
        </p:grpSp>
        <p:grpSp>
          <p:nvGrpSpPr>
            <p:cNvPr id="17" name="Group 17"/>
            <p:cNvGrpSpPr/>
            <p:nvPr/>
          </p:nvGrpSpPr>
          <p:grpSpPr>
            <a:xfrm>
              <a:off x="141973" y="3417766"/>
              <a:ext cx="4454934" cy="1718785"/>
              <a:chOff x="0" y="0"/>
              <a:chExt cx="879987" cy="339513"/>
            </a:xfrm>
          </p:grpSpPr>
          <p:sp>
            <p:nvSpPr>
              <p:cNvPr id="18" name="Freeform 18"/>
              <p:cNvSpPr/>
              <p:nvPr/>
            </p:nvSpPr>
            <p:spPr>
              <a:xfrm>
                <a:off x="0" y="0"/>
                <a:ext cx="879987" cy="339513"/>
              </a:xfrm>
              <a:custGeom>
                <a:avLst/>
                <a:gdLst/>
                <a:ahLst/>
                <a:cxnLst/>
                <a:rect l="l" t="t" r="r" b="b"/>
                <a:pathLst>
                  <a:path w="879987" h="339513">
                    <a:moveTo>
                      <a:pt x="118172" y="0"/>
                    </a:moveTo>
                    <a:lnTo>
                      <a:pt x="761815" y="0"/>
                    </a:lnTo>
                    <a:cubicBezTo>
                      <a:pt x="827079" y="0"/>
                      <a:pt x="879987" y="52908"/>
                      <a:pt x="879987" y="118172"/>
                    </a:cubicBezTo>
                    <a:lnTo>
                      <a:pt x="879987" y="221341"/>
                    </a:lnTo>
                    <a:cubicBezTo>
                      <a:pt x="879987" y="286605"/>
                      <a:pt x="827079" y="339513"/>
                      <a:pt x="761815" y="339513"/>
                    </a:cubicBezTo>
                    <a:lnTo>
                      <a:pt x="118172" y="339513"/>
                    </a:lnTo>
                    <a:cubicBezTo>
                      <a:pt x="52908" y="339513"/>
                      <a:pt x="0" y="286605"/>
                      <a:pt x="0" y="221341"/>
                    </a:cubicBezTo>
                    <a:lnTo>
                      <a:pt x="0" y="118172"/>
                    </a:lnTo>
                    <a:cubicBezTo>
                      <a:pt x="0" y="52908"/>
                      <a:pt x="52908" y="0"/>
                      <a:pt x="118172" y="0"/>
                    </a:cubicBezTo>
                    <a:close/>
                  </a:path>
                </a:pathLst>
              </a:custGeom>
              <a:solidFill>
                <a:srgbClr val="F4EADB"/>
              </a:solidFill>
            </p:spPr>
            <p:txBody>
              <a:bodyPr/>
              <a:lstStyle/>
              <a:p>
                <a:endParaRPr lang="pt-PT"/>
              </a:p>
            </p:txBody>
          </p:sp>
          <p:sp>
            <p:nvSpPr>
              <p:cNvPr id="19" name="TextBox 19"/>
              <p:cNvSpPr txBox="1"/>
              <p:nvPr/>
            </p:nvSpPr>
            <p:spPr>
              <a:xfrm>
                <a:off x="0" y="-57150"/>
                <a:ext cx="879987" cy="396663"/>
              </a:xfrm>
              <a:prstGeom prst="rect">
                <a:avLst/>
              </a:prstGeom>
            </p:spPr>
            <p:txBody>
              <a:bodyPr lIns="50800" tIns="50800" rIns="50800" bIns="50800" rtlCol="0" anchor="ctr"/>
              <a:lstStyle/>
              <a:p>
                <a:pPr algn="ctr">
                  <a:lnSpc>
                    <a:spcPts val="4199"/>
                  </a:lnSpc>
                </a:pPr>
                <a:endParaRPr/>
              </a:p>
            </p:txBody>
          </p:sp>
        </p:grpSp>
        <p:grpSp>
          <p:nvGrpSpPr>
            <p:cNvPr id="20" name="Group 20"/>
            <p:cNvGrpSpPr/>
            <p:nvPr/>
          </p:nvGrpSpPr>
          <p:grpSpPr>
            <a:xfrm>
              <a:off x="229109" y="3504277"/>
              <a:ext cx="4280663" cy="1550962"/>
              <a:chOff x="0" y="0"/>
              <a:chExt cx="845563" cy="306363"/>
            </a:xfrm>
          </p:grpSpPr>
          <p:sp>
            <p:nvSpPr>
              <p:cNvPr id="21" name="Freeform 21"/>
              <p:cNvSpPr/>
              <p:nvPr/>
            </p:nvSpPr>
            <p:spPr>
              <a:xfrm>
                <a:off x="0" y="0"/>
                <a:ext cx="845563" cy="306363"/>
              </a:xfrm>
              <a:custGeom>
                <a:avLst/>
                <a:gdLst/>
                <a:ahLst/>
                <a:cxnLst/>
                <a:rect l="l" t="t" r="r" b="b"/>
                <a:pathLst>
                  <a:path w="845563" h="306363">
                    <a:moveTo>
                      <a:pt x="122983" y="0"/>
                    </a:moveTo>
                    <a:lnTo>
                      <a:pt x="722580" y="0"/>
                    </a:lnTo>
                    <a:cubicBezTo>
                      <a:pt x="790501" y="0"/>
                      <a:pt x="845563" y="55062"/>
                      <a:pt x="845563" y="122983"/>
                    </a:cubicBezTo>
                    <a:lnTo>
                      <a:pt x="845563" y="183379"/>
                    </a:lnTo>
                    <a:cubicBezTo>
                      <a:pt x="845563" y="251301"/>
                      <a:pt x="790501" y="306363"/>
                      <a:pt x="722580" y="306363"/>
                    </a:cubicBezTo>
                    <a:lnTo>
                      <a:pt x="122983" y="306363"/>
                    </a:lnTo>
                    <a:cubicBezTo>
                      <a:pt x="90366" y="306363"/>
                      <a:pt x="59085" y="293406"/>
                      <a:pt x="36021" y="270342"/>
                    </a:cubicBezTo>
                    <a:cubicBezTo>
                      <a:pt x="12957" y="247278"/>
                      <a:pt x="0" y="215997"/>
                      <a:pt x="0" y="183379"/>
                    </a:cubicBezTo>
                    <a:lnTo>
                      <a:pt x="0" y="122983"/>
                    </a:lnTo>
                    <a:cubicBezTo>
                      <a:pt x="0" y="55062"/>
                      <a:pt x="55062" y="0"/>
                      <a:pt x="122983" y="0"/>
                    </a:cubicBezTo>
                    <a:close/>
                  </a:path>
                </a:pathLst>
              </a:custGeom>
              <a:solidFill>
                <a:srgbClr val="967D55"/>
              </a:solidFill>
            </p:spPr>
            <p:txBody>
              <a:bodyPr/>
              <a:lstStyle/>
              <a:p>
                <a:endParaRPr lang="pt-PT"/>
              </a:p>
            </p:txBody>
          </p:sp>
          <p:sp>
            <p:nvSpPr>
              <p:cNvPr id="22" name="TextBox 22"/>
              <p:cNvSpPr txBox="1"/>
              <p:nvPr/>
            </p:nvSpPr>
            <p:spPr>
              <a:xfrm>
                <a:off x="0" y="-57150"/>
                <a:ext cx="845563" cy="363513"/>
              </a:xfrm>
              <a:prstGeom prst="rect">
                <a:avLst/>
              </a:prstGeom>
            </p:spPr>
            <p:txBody>
              <a:bodyPr lIns="50800" tIns="50800" rIns="50800" bIns="50800" rtlCol="0" anchor="ctr"/>
              <a:lstStyle/>
              <a:p>
                <a:pPr algn="ctr">
                  <a:lnSpc>
                    <a:spcPts val="4199"/>
                  </a:lnSpc>
                </a:pPr>
                <a:r>
                  <a:rPr lang="en-US" sz="2999">
                    <a:solidFill>
                      <a:srgbClr val="FFFFFF"/>
                    </a:solidFill>
                    <a:latin typeface="Alice"/>
                  </a:rPr>
                  <a:t>Integration</a:t>
                </a:r>
              </a:p>
            </p:txBody>
          </p:sp>
        </p:grpSp>
        <p:grpSp>
          <p:nvGrpSpPr>
            <p:cNvPr id="23" name="Group 23"/>
            <p:cNvGrpSpPr/>
            <p:nvPr/>
          </p:nvGrpSpPr>
          <p:grpSpPr>
            <a:xfrm>
              <a:off x="0" y="6502978"/>
              <a:ext cx="4726101" cy="1937039"/>
              <a:chOff x="0" y="0"/>
              <a:chExt cx="933551" cy="382625"/>
            </a:xfrm>
          </p:grpSpPr>
          <p:sp>
            <p:nvSpPr>
              <p:cNvPr id="24" name="Freeform 24"/>
              <p:cNvSpPr/>
              <p:nvPr/>
            </p:nvSpPr>
            <p:spPr>
              <a:xfrm>
                <a:off x="0" y="0"/>
                <a:ext cx="933551" cy="382625"/>
              </a:xfrm>
              <a:custGeom>
                <a:avLst/>
                <a:gdLst/>
                <a:ahLst/>
                <a:cxnLst/>
                <a:rect l="l" t="t" r="r" b="b"/>
                <a:pathLst>
                  <a:path w="933551" h="382625">
                    <a:moveTo>
                      <a:pt x="111392" y="0"/>
                    </a:moveTo>
                    <a:lnTo>
                      <a:pt x="822159" y="0"/>
                    </a:lnTo>
                    <a:cubicBezTo>
                      <a:pt x="883679" y="0"/>
                      <a:pt x="933551" y="49872"/>
                      <a:pt x="933551" y="111392"/>
                    </a:cubicBezTo>
                    <a:lnTo>
                      <a:pt x="933551" y="271233"/>
                    </a:lnTo>
                    <a:cubicBezTo>
                      <a:pt x="933551" y="332753"/>
                      <a:pt x="883679" y="382625"/>
                      <a:pt x="822159" y="382625"/>
                    </a:cubicBezTo>
                    <a:lnTo>
                      <a:pt x="111392" y="382625"/>
                    </a:lnTo>
                    <a:cubicBezTo>
                      <a:pt x="49872" y="382625"/>
                      <a:pt x="0" y="332753"/>
                      <a:pt x="0" y="271233"/>
                    </a:cubicBezTo>
                    <a:lnTo>
                      <a:pt x="0" y="111392"/>
                    </a:lnTo>
                    <a:cubicBezTo>
                      <a:pt x="0" y="49872"/>
                      <a:pt x="49872" y="0"/>
                      <a:pt x="111392" y="0"/>
                    </a:cubicBezTo>
                    <a:close/>
                  </a:path>
                </a:pathLst>
              </a:custGeom>
              <a:solidFill>
                <a:srgbClr val="967D55"/>
              </a:solidFill>
            </p:spPr>
            <p:txBody>
              <a:bodyPr/>
              <a:lstStyle/>
              <a:p>
                <a:endParaRPr lang="pt-PT"/>
              </a:p>
            </p:txBody>
          </p:sp>
          <p:sp>
            <p:nvSpPr>
              <p:cNvPr id="25" name="TextBox 25"/>
              <p:cNvSpPr txBox="1"/>
              <p:nvPr/>
            </p:nvSpPr>
            <p:spPr>
              <a:xfrm>
                <a:off x="0" y="-57150"/>
                <a:ext cx="933551" cy="439775"/>
              </a:xfrm>
              <a:prstGeom prst="rect">
                <a:avLst/>
              </a:prstGeom>
            </p:spPr>
            <p:txBody>
              <a:bodyPr lIns="50800" tIns="50800" rIns="50800" bIns="50800" rtlCol="0" anchor="ctr"/>
              <a:lstStyle/>
              <a:p>
                <a:pPr algn="ctr">
                  <a:lnSpc>
                    <a:spcPts val="4199"/>
                  </a:lnSpc>
                </a:pPr>
                <a:endParaRPr/>
              </a:p>
            </p:txBody>
          </p:sp>
        </p:grpSp>
        <p:grpSp>
          <p:nvGrpSpPr>
            <p:cNvPr id="26" name="Group 26"/>
            <p:cNvGrpSpPr/>
            <p:nvPr/>
          </p:nvGrpSpPr>
          <p:grpSpPr>
            <a:xfrm>
              <a:off x="135583" y="6612105"/>
              <a:ext cx="4454934" cy="1718785"/>
              <a:chOff x="0" y="0"/>
              <a:chExt cx="879987" cy="339513"/>
            </a:xfrm>
          </p:grpSpPr>
          <p:sp>
            <p:nvSpPr>
              <p:cNvPr id="27" name="Freeform 27"/>
              <p:cNvSpPr/>
              <p:nvPr/>
            </p:nvSpPr>
            <p:spPr>
              <a:xfrm>
                <a:off x="0" y="0"/>
                <a:ext cx="879987" cy="339513"/>
              </a:xfrm>
              <a:custGeom>
                <a:avLst/>
                <a:gdLst/>
                <a:ahLst/>
                <a:cxnLst/>
                <a:rect l="l" t="t" r="r" b="b"/>
                <a:pathLst>
                  <a:path w="879987" h="339513">
                    <a:moveTo>
                      <a:pt x="118172" y="0"/>
                    </a:moveTo>
                    <a:lnTo>
                      <a:pt x="761815" y="0"/>
                    </a:lnTo>
                    <a:cubicBezTo>
                      <a:pt x="827079" y="0"/>
                      <a:pt x="879987" y="52908"/>
                      <a:pt x="879987" y="118172"/>
                    </a:cubicBezTo>
                    <a:lnTo>
                      <a:pt x="879987" y="221341"/>
                    </a:lnTo>
                    <a:cubicBezTo>
                      <a:pt x="879987" y="286605"/>
                      <a:pt x="827079" y="339513"/>
                      <a:pt x="761815" y="339513"/>
                    </a:cubicBezTo>
                    <a:lnTo>
                      <a:pt x="118172" y="339513"/>
                    </a:lnTo>
                    <a:cubicBezTo>
                      <a:pt x="52908" y="339513"/>
                      <a:pt x="0" y="286605"/>
                      <a:pt x="0" y="221341"/>
                    </a:cubicBezTo>
                    <a:lnTo>
                      <a:pt x="0" y="118172"/>
                    </a:lnTo>
                    <a:cubicBezTo>
                      <a:pt x="0" y="52908"/>
                      <a:pt x="52908" y="0"/>
                      <a:pt x="118172" y="0"/>
                    </a:cubicBezTo>
                    <a:close/>
                  </a:path>
                </a:pathLst>
              </a:custGeom>
              <a:solidFill>
                <a:srgbClr val="F4EADB"/>
              </a:solidFill>
            </p:spPr>
            <p:txBody>
              <a:bodyPr/>
              <a:lstStyle/>
              <a:p>
                <a:endParaRPr lang="pt-PT"/>
              </a:p>
            </p:txBody>
          </p:sp>
          <p:sp>
            <p:nvSpPr>
              <p:cNvPr id="28" name="TextBox 28"/>
              <p:cNvSpPr txBox="1"/>
              <p:nvPr/>
            </p:nvSpPr>
            <p:spPr>
              <a:xfrm>
                <a:off x="0" y="-57150"/>
                <a:ext cx="879987" cy="396663"/>
              </a:xfrm>
              <a:prstGeom prst="rect">
                <a:avLst/>
              </a:prstGeom>
            </p:spPr>
            <p:txBody>
              <a:bodyPr lIns="50800" tIns="50800" rIns="50800" bIns="50800" rtlCol="0" anchor="ctr"/>
              <a:lstStyle/>
              <a:p>
                <a:pPr algn="ctr">
                  <a:lnSpc>
                    <a:spcPts val="4199"/>
                  </a:lnSpc>
                </a:pPr>
                <a:endParaRPr/>
              </a:p>
            </p:txBody>
          </p:sp>
        </p:grpSp>
        <p:grpSp>
          <p:nvGrpSpPr>
            <p:cNvPr id="29" name="Group 29"/>
            <p:cNvGrpSpPr/>
            <p:nvPr/>
          </p:nvGrpSpPr>
          <p:grpSpPr>
            <a:xfrm>
              <a:off x="222719" y="6698616"/>
              <a:ext cx="4280663" cy="1550962"/>
              <a:chOff x="0" y="0"/>
              <a:chExt cx="845563" cy="306363"/>
            </a:xfrm>
          </p:grpSpPr>
          <p:sp>
            <p:nvSpPr>
              <p:cNvPr id="30" name="Freeform 30"/>
              <p:cNvSpPr/>
              <p:nvPr/>
            </p:nvSpPr>
            <p:spPr>
              <a:xfrm>
                <a:off x="0" y="0"/>
                <a:ext cx="845563" cy="306363"/>
              </a:xfrm>
              <a:custGeom>
                <a:avLst/>
                <a:gdLst/>
                <a:ahLst/>
                <a:cxnLst/>
                <a:rect l="l" t="t" r="r" b="b"/>
                <a:pathLst>
                  <a:path w="845563" h="306363">
                    <a:moveTo>
                      <a:pt x="122983" y="0"/>
                    </a:moveTo>
                    <a:lnTo>
                      <a:pt x="722580" y="0"/>
                    </a:lnTo>
                    <a:cubicBezTo>
                      <a:pt x="790501" y="0"/>
                      <a:pt x="845563" y="55062"/>
                      <a:pt x="845563" y="122983"/>
                    </a:cubicBezTo>
                    <a:lnTo>
                      <a:pt x="845563" y="183379"/>
                    </a:lnTo>
                    <a:cubicBezTo>
                      <a:pt x="845563" y="251301"/>
                      <a:pt x="790501" y="306363"/>
                      <a:pt x="722580" y="306363"/>
                    </a:cubicBezTo>
                    <a:lnTo>
                      <a:pt x="122983" y="306363"/>
                    </a:lnTo>
                    <a:cubicBezTo>
                      <a:pt x="90366" y="306363"/>
                      <a:pt x="59085" y="293406"/>
                      <a:pt x="36021" y="270342"/>
                    </a:cubicBezTo>
                    <a:cubicBezTo>
                      <a:pt x="12957" y="247278"/>
                      <a:pt x="0" y="215997"/>
                      <a:pt x="0" y="183379"/>
                    </a:cubicBezTo>
                    <a:lnTo>
                      <a:pt x="0" y="122983"/>
                    </a:lnTo>
                    <a:cubicBezTo>
                      <a:pt x="0" y="55062"/>
                      <a:pt x="55062" y="0"/>
                      <a:pt x="122983" y="0"/>
                    </a:cubicBezTo>
                    <a:close/>
                  </a:path>
                </a:pathLst>
              </a:custGeom>
              <a:solidFill>
                <a:srgbClr val="967D55"/>
              </a:solidFill>
            </p:spPr>
            <p:txBody>
              <a:bodyPr/>
              <a:lstStyle/>
              <a:p>
                <a:endParaRPr lang="pt-PT"/>
              </a:p>
            </p:txBody>
          </p:sp>
          <p:sp>
            <p:nvSpPr>
              <p:cNvPr id="31" name="TextBox 31"/>
              <p:cNvSpPr txBox="1"/>
              <p:nvPr/>
            </p:nvSpPr>
            <p:spPr>
              <a:xfrm>
                <a:off x="0" y="-57150"/>
                <a:ext cx="845563" cy="363513"/>
              </a:xfrm>
              <a:prstGeom prst="rect">
                <a:avLst/>
              </a:prstGeom>
            </p:spPr>
            <p:txBody>
              <a:bodyPr lIns="50800" tIns="50800" rIns="50800" bIns="50800" rtlCol="0" anchor="ctr"/>
              <a:lstStyle/>
              <a:p>
                <a:pPr algn="ctr">
                  <a:lnSpc>
                    <a:spcPts val="4199"/>
                  </a:lnSpc>
                </a:pPr>
                <a:r>
                  <a:rPr lang="en-US" sz="2999">
                    <a:solidFill>
                      <a:srgbClr val="FFFFFF"/>
                    </a:solidFill>
                    <a:latin typeface="Alice"/>
                  </a:rPr>
                  <a:t>Benefits</a:t>
                </a:r>
              </a:p>
            </p:txBody>
          </p:sp>
        </p:grpSp>
        <p:grpSp>
          <p:nvGrpSpPr>
            <p:cNvPr id="32" name="Group 32"/>
            <p:cNvGrpSpPr/>
            <p:nvPr/>
          </p:nvGrpSpPr>
          <p:grpSpPr>
            <a:xfrm>
              <a:off x="141973" y="0"/>
              <a:ext cx="4726101" cy="1937039"/>
              <a:chOff x="0" y="0"/>
              <a:chExt cx="933551" cy="382625"/>
            </a:xfrm>
          </p:grpSpPr>
          <p:sp>
            <p:nvSpPr>
              <p:cNvPr id="33" name="Freeform 33"/>
              <p:cNvSpPr/>
              <p:nvPr/>
            </p:nvSpPr>
            <p:spPr>
              <a:xfrm>
                <a:off x="0" y="0"/>
                <a:ext cx="933551" cy="382625"/>
              </a:xfrm>
              <a:custGeom>
                <a:avLst/>
                <a:gdLst/>
                <a:ahLst/>
                <a:cxnLst/>
                <a:rect l="l" t="t" r="r" b="b"/>
                <a:pathLst>
                  <a:path w="933551" h="382625">
                    <a:moveTo>
                      <a:pt x="111392" y="0"/>
                    </a:moveTo>
                    <a:lnTo>
                      <a:pt x="822159" y="0"/>
                    </a:lnTo>
                    <a:cubicBezTo>
                      <a:pt x="883679" y="0"/>
                      <a:pt x="933551" y="49872"/>
                      <a:pt x="933551" y="111392"/>
                    </a:cubicBezTo>
                    <a:lnTo>
                      <a:pt x="933551" y="271233"/>
                    </a:lnTo>
                    <a:cubicBezTo>
                      <a:pt x="933551" y="332753"/>
                      <a:pt x="883679" y="382625"/>
                      <a:pt x="822159" y="382625"/>
                    </a:cubicBezTo>
                    <a:lnTo>
                      <a:pt x="111392" y="382625"/>
                    </a:lnTo>
                    <a:cubicBezTo>
                      <a:pt x="49872" y="382625"/>
                      <a:pt x="0" y="332753"/>
                      <a:pt x="0" y="271233"/>
                    </a:cubicBezTo>
                    <a:lnTo>
                      <a:pt x="0" y="111392"/>
                    </a:lnTo>
                    <a:cubicBezTo>
                      <a:pt x="0" y="49872"/>
                      <a:pt x="49872" y="0"/>
                      <a:pt x="111392" y="0"/>
                    </a:cubicBezTo>
                    <a:close/>
                  </a:path>
                </a:pathLst>
              </a:custGeom>
              <a:solidFill>
                <a:srgbClr val="967D55"/>
              </a:solidFill>
            </p:spPr>
            <p:txBody>
              <a:bodyPr/>
              <a:lstStyle/>
              <a:p>
                <a:endParaRPr lang="pt-PT"/>
              </a:p>
            </p:txBody>
          </p:sp>
          <p:sp>
            <p:nvSpPr>
              <p:cNvPr id="34" name="TextBox 34"/>
              <p:cNvSpPr txBox="1"/>
              <p:nvPr/>
            </p:nvSpPr>
            <p:spPr>
              <a:xfrm>
                <a:off x="0" y="-57150"/>
                <a:ext cx="933551" cy="439775"/>
              </a:xfrm>
              <a:prstGeom prst="rect">
                <a:avLst/>
              </a:prstGeom>
            </p:spPr>
            <p:txBody>
              <a:bodyPr lIns="50800" tIns="50800" rIns="50800" bIns="50800" rtlCol="0" anchor="ctr"/>
              <a:lstStyle/>
              <a:p>
                <a:pPr algn="ctr">
                  <a:lnSpc>
                    <a:spcPts val="4199"/>
                  </a:lnSpc>
                </a:pPr>
                <a:endParaRPr/>
              </a:p>
            </p:txBody>
          </p:sp>
        </p:grpSp>
        <p:grpSp>
          <p:nvGrpSpPr>
            <p:cNvPr id="35" name="Group 35"/>
            <p:cNvGrpSpPr/>
            <p:nvPr/>
          </p:nvGrpSpPr>
          <p:grpSpPr>
            <a:xfrm>
              <a:off x="277557" y="109127"/>
              <a:ext cx="4454934" cy="1718785"/>
              <a:chOff x="0" y="0"/>
              <a:chExt cx="879987" cy="339513"/>
            </a:xfrm>
          </p:grpSpPr>
          <p:sp>
            <p:nvSpPr>
              <p:cNvPr id="36" name="Freeform 36"/>
              <p:cNvSpPr/>
              <p:nvPr/>
            </p:nvSpPr>
            <p:spPr>
              <a:xfrm>
                <a:off x="0" y="0"/>
                <a:ext cx="879987" cy="339513"/>
              </a:xfrm>
              <a:custGeom>
                <a:avLst/>
                <a:gdLst/>
                <a:ahLst/>
                <a:cxnLst/>
                <a:rect l="l" t="t" r="r" b="b"/>
                <a:pathLst>
                  <a:path w="879987" h="339513">
                    <a:moveTo>
                      <a:pt x="118172" y="0"/>
                    </a:moveTo>
                    <a:lnTo>
                      <a:pt x="761815" y="0"/>
                    </a:lnTo>
                    <a:cubicBezTo>
                      <a:pt x="827079" y="0"/>
                      <a:pt x="879987" y="52908"/>
                      <a:pt x="879987" y="118172"/>
                    </a:cubicBezTo>
                    <a:lnTo>
                      <a:pt x="879987" y="221341"/>
                    </a:lnTo>
                    <a:cubicBezTo>
                      <a:pt x="879987" y="286605"/>
                      <a:pt x="827079" y="339513"/>
                      <a:pt x="761815" y="339513"/>
                    </a:cubicBezTo>
                    <a:lnTo>
                      <a:pt x="118172" y="339513"/>
                    </a:lnTo>
                    <a:cubicBezTo>
                      <a:pt x="52908" y="339513"/>
                      <a:pt x="0" y="286605"/>
                      <a:pt x="0" y="221341"/>
                    </a:cubicBezTo>
                    <a:lnTo>
                      <a:pt x="0" y="118172"/>
                    </a:lnTo>
                    <a:cubicBezTo>
                      <a:pt x="0" y="52908"/>
                      <a:pt x="52908" y="0"/>
                      <a:pt x="118172" y="0"/>
                    </a:cubicBezTo>
                    <a:close/>
                  </a:path>
                </a:pathLst>
              </a:custGeom>
              <a:solidFill>
                <a:srgbClr val="F4EADB"/>
              </a:solidFill>
            </p:spPr>
            <p:txBody>
              <a:bodyPr/>
              <a:lstStyle/>
              <a:p>
                <a:endParaRPr lang="pt-PT"/>
              </a:p>
            </p:txBody>
          </p:sp>
          <p:sp>
            <p:nvSpPr>
              <p:cNvPr id="37" name="TextBox 37"/>
              <p:cNvSpPr txBox="1"/>
              <p:nvPr/>
            </p:nvSpPr>
            <p:spPr>
              <a:xfrm>
                <a:off x="0" y="-57150"/>
                <a:ext cx="879987" cy="396663"/>
              </a:xfrm>
              <a:prstGeom prst="rect">
                <a:avLst/>
              </a:prstGeom>
            </p:spPr>
            <p:txBody>
              <a:bodyPr lIns="50800" tIns="50800" rIns="50800" bIns="50800" rtlCol="0" anchor="ctr"/>
              <a:lstStyle/>
              <a:p>
                <a:pPr algn="ctr">
                  <a:lnSpc>
                    <a:spcPts val="4199"/>
                  </a:lnSpc>
                </a:pPr>
                <a:endParaRPr/>
              </a:p>
            </p:txBody>
          </p:sp>
        </p:grpSp>
        <p:grpSp>
          <p:nvGrpSpPr>
            <p:cNvPr id="38" name="Group 38"/>
            <p:cNvGrpSpPr/>
            <p:nvPr/>
          </p:nvGrpSpPr>
          <p:grpSpPr>
            <a:xfrm>
              <a:off x="364692" y="195638"/>
              <a:ext cx="4280663" cy="1550962"/>
              <a:chOff x="0" y="0"/>
              <a:chExt cx="845563" cy="306363"/>
            </a:xfrm>
          </p:grpSpPr>
          <p:sp>
            <p:nvSpPr>
              <p:cNvPr id="39" name="Freeform 39"/>
              <p:cNvSpPr/>
              <p:nvPr/>
            </p:nvSpPr>
            <p:spPr>
              <a:xfrm>
                <a:off x="0" y="0"/>
                <a:ext cx="845563" cy="306363"/>
              </a:xfrm>
              <a:custGeom>
                <a:avLst/>
                <a:gdLst/>
                <a:ahLst/>
                <a:cxnLst/>
                <a:rect l="l" t="t" r="r" b="b"/>
                <a:pathLst>
                  <a:path w="845563" h="306363">
                    <a:moveTo>
                      <a:pt x="122983" y="0"/>
                    </a:moveTo>
                    <a:lnTo>
                      <a:pt x="722580" y="0"/>
                    </a:lnTo>
                    <a:cubicBezTo>
                      <a:pt x="790501" y="0"/>
                      <a:pt x="845563" y="55062"/>
                      <a:pt x="845563" y="122983"/>
                    </a:cubicBezTo>
                    <a:lnTo>
                      <a:pt x="845563" y="183379"/>
                    </a:lnTo>
                    <a:cubicBezTo>
                      <a:pt x="845563" y="251301"/>
                      <a:pt x="790501" y="306363"/>
                      <a:pt x="722580" y="306363"/>
                    </a:cubicBezTo>
                    <a:lnTo>
                      <a:pt x="122983" y="306363"/>
                    </a:lnTo>
                    <a:cubicBezTo>
                      <a:pt x="90366" y="306363"/>
                      <a:pt x="59085" y="293406"/>
                      <a:pt x="36021" y="270342"/>
                    </a:cubicBezTo>
                    <a:cubicBezTo>
                      <a:pt x="12957" y="247278"/>
                      <a:pt x="0" y="215997"/>
                      <a:pt x="0" y="183379"/>
                    </a:cubicBezTo>
                    <a:lnTo>
                      <a:pt x="0" y="122983"/>
                    </a:lnTo>
                    <a:cubicBezTo>
                      <a:pt x="0" y="55062"/>
                      <a:pt x="55062" y="0"/>
                      <a:pt x="122983" y="0"/>
                    </a:cubicBezTo>
                    <a:close/>
                  </a:path>
                </a:pathLst>
              </a:custGeom>
              <a:solidFill>
                <a:srgbClr val="967D55"/>
              </a:solidFill>
            </p:spPr>
            <p:txBody>
              <a:bodyPr/>
              <a:lstStyle/>
              <a:p>
                <a:endParaRPr lang="pt-PT"/>
              </a:p>
            </p:txBody>
          </p:sp>
          <p:sp>
            <p:nvSpPr>
              <p:cNvPr id="40" name="TextBox 40"/>
              <p:cNvSpPr txBox="1"/>
              <p:nvPr/>
            </p:nvSpPr>
            <p:spPr>
              <a:xfrm>
                <a:off x="0" y="-57150"/>
                <a:ext cx="845563" cy="363513"/>
              </a:xfrm>
              <a:prstGeom prst="rect">
                <a:avLst/>
              </a:prstGeom>
            </p:spPr>
            <p:txBody>
              <a:bodyPr lIns="50800" tIns="50800" rIns="50800" bIns="50800" rtlCol="0" anchor="ctr"/>
              <a:lstStyle/>
              <a:p>
                <a:pPr algn="ctr">
                  <a:lnSpc>
                    <a:spcPts val="4199"/>
                  </a:lnSpc>
                </a:pPr>
                <a:r>
                  <a:rPr lang="en-US" sz="2999">
                    <a:solidFill>
                      <a:srgbClr val="FFFFFF"/>
                    </a:solidFill>
                    <a:latin typeface="Alice"/>
                  </a:rPr>
                  <a:t>Strategic CRM</a:t>
                </a:r>
              </a:p>
            </p:txBody>
          </p:sp>
        </p:grpSp>
      </p:grpSp>
      <p:grpSp>
        <p:nvGrpSpPr>
          <p:cNvPr id="41" name="Group 41"/>
          <p:cNvGrpSpPr/>
          <p:nvPr/>
        </p:nvGrpSpPr>
        <p:grpSpPr>
          <a:xfrm>
            <a:off x="6096271" y="2602559"/>
            <a:ext cx="9893186" cy="1468928"/>
            <a:chOff x="0" y="0"/>
            <a:chExt cx="13190914" cy="1958571"/>
          </a:xfrm>
        </p:grpSpPr>
        <p:grpSp>
          <p:nvGrpSpPr>
            <p:cNvPr id="42" name="Group 42"/>
            <p:cNvGrpSpPr/>
            <p:nvPr/>
          </p:nvGrpSpPr>
          <p:grpSpPr>
            <a:xfrm>
              <a:off x="0" y="0"/>
              <a:ext cx="13190914" cy="1958571"/>
              <a:chOff x="0" y="0"/>
              <a:chExt cx="2605613" cy="386878"/>
            </a:xfrm>
          </p:grpSpPr>
          <p:sp>
            <p:nvSpPr>
              <p:cNvPr id="43" name="Freeform 43"/>
              <p:cNvSpPr/>
              <p:nvPr/>
            </p:nvSpPr>
            <p:spPr>
              <a:xfrm>
                <a:off x="0" y="0"/>
                <a:ext cx="2605613" cy="386878"/>
              </a:xfrm>
              <a:custGeom>
                <a:avLst/>
                <a:gdLst/>
                <a:ahLst/>
                <a:cxnLst/>
                <a:rect l="l" t="t" r="r" b="b"/>
                <a:pathLst>
                  <a:path w="2605613" h="386878">
                    <a:moveTo>
                      <a:pt x="39910" y="0"/>
                    </a:moveTo>
                    <a:lnTo>
                      <a:pt x="2565703" y="0"/>
                    </a:lnTo>
                    <a:cubicBezTo>
                      <a:pt x="2576287" y="0"/>
                      <a:pt x="2586439" y="4205"/>
                      <a:pt x="2593923" y="11689"/>
                    </a:cubicBezTo>
                    <a:cubicBezTo>
                      <a:pt x="2601408" y="19174"/>
                      <a:pt x="2605613" y="29325"/>
                      <a:pt x="2605613" y="39910"/>
                    </a:cubicBezTo>
                    <a:lnTo>
                      <a:pt x="2605613" y="346968"/>
                    </a:lnTo>
                    <a:cubicBezTo>
                      <a:pt x="2605613" y="357553"/>
                      <a:pt x="2601408" y="367704"/>
                      <a:pt x="2593923" y="375189"/>
                    </a:cubicBezTo>
                    <a:cubicBezTo>
                      <a:pt x="2586439" y="382673"/>
                      <a:pt x="2576287" y="386878"/>
                      <a:pt x="2565703" y="386878"/>
                    </a:cubicBezTo>
                    <a:lnTo>
                      <a:pt x="39910" y="386878"/>
                    </a:lnTo>
                    <a:cubicBezTo>
                      <a:pt x="29325" y="386878"/>
                      <a:pt x="19174" y="382673"/>
                      <a:pt x="11689" y="375189"/>
                    </a:cubicBezTo>
                    <a:cubicBezTo>
                      <a:pt x="4205" y="367704"/>
                      <a:pt x="0" y="357553"/>
                      <a:pt x="0" y="346968"/>
                    </a:cubicBezTo>
                    <a:lnTo>
                      <a:pt x="0" y="39910"/>
                    </a:lnTo>
                    <a:cubicBezTo>
                      <a:pt x="0" y="29325"/>
                      <a:pt x="4205" y="19174"/>
                      <a:pt x="11689" y="11689"/>
                    </a:cubicBezTo>
                    <a:cubicBezTo>
                      <a:pt x="19174" y="4205"/>
                      <a:pt x="29325" y="0"/>
                      <a:pt x="39910" y="0"/>
                    </a:cubicBezTo>
                    <a:close/>
                  </a:path>
                </a:pathLst>
              </a:custGeom>
              <a:solidFill>
                <a:srgbClr val="DDBC8A"/>
              </a:solidFill>
            </p:spPr>
            <p:txBody>
              <a:bodyPr/>
              <a:lstStyle/>
              <a:p>
                <a:endParaRPr lang="pt-PT"/>
              </a:p>
            </p:txBody>
          </p:sp>
          <p:sp>
            <p:nvSpPr>
              <p:cNvPr id="44" name="TextBox 44"/>
              <p:cNvSpPr txBox="1"/>
              <p:nvPr/>
            </p:nvSpPr>
            <p:spPr>
              <a:xfrm>
                <a:off x="0" y="-38100"/>
                <a:ext cx="2605613" cy="424978"/>
              </a:xfrm>
              <a:prstGeom prst="rect">
                <a:avLst/>
              </a:prstGeom>
            </p:spPr>
            <p:txBody>
              <a:bodyPr lIns="50800" tIns="50800" rIns="50800" bIns="50800" rtlCol="0" anchor="ctr"/>
              <a:lstStyle/>
              <a:p>
                <a:pPr>
                  <a:lnSpc>
                    <a:spcPts val="2799"/>
                  </a:lnSpc>
                </a:pPr>
                <a:endParaRPr/>
              </a:p>
            </p:txBody>
          </p:sp>
        </p:grpSp>
        <p:grpSp>
          <p:nvGrpSpPr>
            <p:cNvPr id="45" name="Group 45"/>
            <p:cNvGrpSpPr/>
            <p:nvPr/>
          </p:nvGrpSpPr>
          <p:grpSpPr>
            <a:xfrm>
              <a:off x="148301" y="102356"/>
              <a:ext cx="12894311" cy="1753860"/>
              <a:chOff x="0" y="0"/>
              <a:chExt cx="2547024" cy="346441"/>
            </a:xfrm>
          </p:grpSpPr>
          <p:sp>
            <p:nvSpPr>
              <p:cNvPr id="46" name="Freeform 46"/>
              <p:cNvSpPr/>
              <p:nvPr/>
            </p:nvSpPr>
            <p:spPr>
              <a:xfrm>
                <a:off x="0" y="0"/>
                <a:ext cx="2547025" cy="346441"/>
              </a:xfrm>
              <a:custGeom>
                <a:avLst/>
                <a:gdLst/>
                <a:ahLst/>
                <a:cxnLst/>
                <a:rect l="l" t="t" r="r" b="b"/>
                <a:pathLst>
                  <a:path w="2547025" h="346441">
                    <a:moveTo>
                      <a:pt x="40828" y="0"/>
                    </a:moveTo>
                    <a:lnTo>
                      <a:pt x="2506196" y="0"/>
                    </a:lnTo>
                    <a:cubicBezTo>
                      <a:pt x="2528745" y="0"/>
                      <a:pt x="2547025" y="18279"/>
                      <a:pt x="2547025" y="40828"/>
                    </a:cubicBezTo>
                    <a:lnTo>
                      <a:pt x="2547025" y="305613"/>
                    </a:lnTo>
                    <a:cubicBezTo>
                      <a:pt x="2547025" y="316442"/>
                      <a:pt x="2542723" y="326826"/>
                      <a:pt x="2535066" y="334483"/>
                    </a:cubicBezTo>
                    <a:cubicBezTo>
                      <a:pt x="2527409" y="342140"/>
                      <a:pt x="2517025" y="346441"/>
                      <a:pt x="2506196" y="346441"/>
                    </a:cubicBezTo>
                    <a:lnTo>
                      <a:pt x="40828" y="346441"/>
                    </a:lnTo>
                    <a:cubicBezTo>
                      <a:pt x="30000" y="346441"/>
                      <a:pt x="19615" y="342140"/>
                      <a:pt x="11958" y="334483"/>
                    </a:cubicBezTo>
                    <a:cubicBezTo>
                      <a:pt x="4302" y="326826"/>
                      <a:pt x="0" y="316442"/>
                      <a:pt x="0" y="305613"/>
                    </a:cubicBezTo>
                    <a:lnTo>
                      <a:pt x="0" y="40828"/>
                    </a:lnTo>
                    <a:cubicBezTo>
                      <a:pt x="0" y="30000"/>
                      <a:pt x="4302" y="19615"/>
                      <a:pt x="11958" y="11958"/>
                    </a:cubicBezTo>
                    <a:cubicBezTo>
                      <a:pt x="19615" y="4302"/>
                      <a:pt x="30000" y="0"/>
                      <a:pt x="40828" y="0"/>
                    </a:cubicBezTo>
                    <a:close/>
                  </a:path>
                </a:pathLst>
              </a:custGeom>
              <a:solidFill>
                <a:srgbClr val="F4EADB"/>
              </a:solidFill>
            </p:spPr>
            <p:txBody>
              <a:bodyPr/>
              <a:lstStyle/>
              <a:p>
                <a:endParaRPr lang="pt-PT"/>
              </a:p>
            </p:txBody>
          </p:sp>
          <p:sp>
            <p:nvSpPr>
              <p:cNvPr id="47" name="TextBox 47"/>
              <p:cNvSpPr txBox="1"/>
              <p:nvPr/>
            </p:nvSpPr>
            <p:spPr>
              <a:xfrm>
                <a:off x="0" y="-38100"/>
                <a:ext cx="2547024" cy="384541"/>
              </a:xfrm>
              <a:prstGeom prst="rect">
                <a:avLst/>
              </a:prstGeom>
            </p:spPr>
            <p:txBody>
              <a:bodyPr lIns="50800" tIns="50800" rIns="50800" bIns="50800" rtlCol="0" anchor="ctr"/>
              <a:lstStyle/>
              <a:p>
                <a:pPr>
                  <a:lnSpc>
                    <a:spcPts val="2799"/>
                  </a:lnSpc>
                </a:pPr>
                <a:endParaRPr/>
              </a:p>
            </p:txBody>
          </p:sp>
        </p:grpSp>
        <p:grpSp>
          <p:nvGrpSpPr>
            <p:cNvPr id="48" name="Group 48"/>
            <p:cNvGrpSpPr/>
            <p:nvPr/>
          </p:nvGrpSpPr>
          <p:grpSpPr>
            <a:xfrm>
              <a:off x="273409" y="148377"/>
              <a:ext cx="12644096" cy="1661816"/>
              <a:chOff x="0" y="0"/>
              <a:chExt cx="2497599" cy="328260"/>
            </a:xfrm>
          </p:grpSpPr>
          <p:sp>
            <p:nvSpPr>
              <p:cNvPr id="49" name="Freeform 49"/>
              <p:cNvSpPr/>
              <p:nvPr/>
            </p:nvSpPr>
            <p:spPr>
              <a:xfrm>
                <a:off x="0" y="0"/>
                <a:ext cx="2497599" cy="328260"/>
              </a:xfrm>
              <a:custGeom>
                <a:avLst/>
                <a:gdLst/>
                <a:ahLst/>
                <a:cxnLst/>
                <a:rect l="l" t="t" r="r" b="b"/>
                <a:pathLst>
                  <a:path w="2497599" h="328260">
                    <a:moveTo>
                      <a:pt x="41636" y="0"/>
                    </a:moveTo>
                    <a:lnTo>
                      <a:pt x="2455963" y="0"/>
                    </a:lnTo>
                    <a:cubicBezTo>
                      <a:pt x="2478958" y="0"/>
                      <a:pt x="2497599" y="18641"/>
                      <a:pt x="2497599" y="41636"/>
                    </a:cubicBezTo>
                    <a:lnTo>
                      <a:pt x="2497599" y="286624"/>
                    </a:lnTo>
                    <a:cubicBezTo>
                      <a:pt x="2497599" y="297667"/>
                      <a:pt x="2493213" y="308257"/>
                      <a:pt x="2485404" y="316065"/>
                    </a:cubicBezTo>
                    <a:cubicBezTo>
                      <a:pt x="2477596" y="323873"/>
                      <a:pt x="2467006" y="328260"/>
                      <a:pt x="2455963" y="328260"/>
                    </a:cubicBezTo>
                    <a:lnTo>
                      <a:pt x="41636" y="328260"/>
                    </a:lnTo>
                    <a:cubicBezTo>
                      <a:pt x="18641" y="328260"/>
                      <a:pt x="0" y="309619"/>
                      <a:pt x="0" y="286624"/>
                    </a:cubicBezTo>
                    <a:lnTo>
                      <a:pt x="0" y="41636"/>
                    </a:lnTo>
                    <a:cubicBezTo>
                      <a:pt x="0" y="18641"/>
                      <a:pt x="18641" y="0"/>
                      <a:pt x="41636" y="0"/>
                    </a:cubicBezTo>
                    <a:close/>
                  </a:path>
                </a:pathLst>
              </a:custGeom>
              <a:solidFill>
                <a:srgbClr val="DDBC8A"/>
              </a:solidFill>
            </p:spPr>
            <p:txBody>
              <a:bodyPr/>
              <a:lstStyle/>
              <a:p>
                <a:endParaRPr lang="pt-PT"/>
              </a:p>
            </p:txBody>
          </p:sp>
          <p:sp>
            <p:nvSpPr>
              <p:cNvPr id="50" name="TextBox 50"/>
              <p:cNvSpPr txBox="1"/>
              <p:nvPr/>
            </p:nvSpPr>
            <p:spPr>
              <a:xfrm>
                <a:off x="0" y="-38100"/>
                <a:ext cx="2497599" cy="366360"/>
              </a:xfrm>
              <a:prstGeom prst="rect">
                <a:avLst/>
              </a:prstGeom>
            </p:spPr>
            <p:txBody>
              <a:bodyPr lIns="50800" tIns="50800" rIns="50800" bIns="50800" rtlCol="0" anchor="ctr"/>
              <a:lstStyle/>
              <a:p>
                <a:pPr marL="388620" lvl="1" indent="-194310">
                  <a:lnSpc>
                    <a:spcPts val="2520"/>
                  </a:lnSpc>
                  <a:buFont typeface="Arial"/>
                  <a:buChar char="•"/>
                </a:pPr>
                <a:r>
                  <a:rPr lang="en-US" sz="1800">
                    <a:solidFill>
                      <a:srgbClr val="000000"/>
                    </a:solidFill>
                    <a:latin typeface="Alice"/>
                  </a:rPr>
                  <a:t>Focuses on a</a:t>
                </a:r>
                <a:r>
                  <a:rPr lang="en-US" sz="1800">
                    <a:solidFill>
                      <a:srgbClr val="000000"/>
                    </a:solidFill>
                    <a:latin typeface="Alice Bold"/>
                  </a:rPr>
                  <a:t> customer-centric</a:t>
                </a:r>
                <a:r>
                  <a:rPr lang="en-US" sz="1800">
                    <a:solidFill>
                      <a:srgbClr val="000000"/>
                    </a:solidFill>
                    <a:latin typeface="Alice"/>
                  </a:rPr>
                  <a:t> approach, prioritizing customer needs and interests (</a:t>
                </a:r>
                <a:r>
                  <a:rPr lang="en-US" sz="1800">
                    <a:solidFill>
                      <a:srgbClr val="000000"/>
                    </a:solidFill>
                    <a:latin typeface="Alice Bold"/>
                  </a:rPr>
                  <a:t>customer always first</a:t>
                </a:r>
                <a:r>
                  <a:rPr lang="en-US" sz="1800">
                    <a:solidFill>
                      <a:srgbClr val="000000"/>
                    </a:solidFill>
                    <a:latin typeface="Alice"/>
                  </a:rPr>
                  <a:t>) and provides products/services aligned with customer preferences, creating and </a:t>
                </a:r>
                <a:r>
                  <a:rPr lang="en-US" sz="1800">
                    <a:solidFill>
                      <a:srgbClr val="000000"/>
                    </a:solidFill>
                    <a:latin typeface="Alice Bold"/>
                  </a:rPr>
                  <a:t>delivering better value propositions</a:t>
                </a:r>
                <a:r>
                  <a:rPr lang="en-US" sz="1800">
                    <a:solidFill>
                      <a:srgbClr val="000000"/>
                    </a:solidFill>
                    <a:latin typeface="Alice"/>
                  </a:rPr>
                  <a:t>.</a:t>
                </a:r>
              </a:p>
            </p:txBody>
          </p:sp>
        </p:grpSp>
      </p:grpSp>
      <p:grpSp>
        <p:nvGrpSpPr>
          <p:cNvPr id="51" name="Group 51"/>
          <p:cNvGrpSpPr/>
          <p:nvPr/>
        </p:nvGrpSpPr>
        <p:grpSpPr>
          <a:xfrm>
            <a:off x="6096271" y="5033101"/>
            <a:ext cx="9893186" cy="1468928"/>
            <a:chOff x="0" y="0"/>
            <a:chExt cx="13190914" cy="1958571"/>
          </a:xfrm>
        </p:grpSpPr>
        <p:grpSp>
          <p:nvGrpSpPr>
            <p:cNvPr id="52" name="Group 52"/>
            <p:cNvGrpSpPr/>
            <p:nvPr/>
          </p:nvGrpSpPr>
          <p:grpSpPr>
            <a:xfrm>
              <a:off x="0" y="0"/>
              <a:ext cx="13190914" cy="1958571"/>
              <a:chOff x="0" y="0"/>
              <a:chExt cx="2605613" cy="386878"/>
            </a:xfrm>
          </p:grpSpPr>
          <p:sp>
            <p:nvSpPr>
              <p:cNvPr id="53" name="Freeform 53"/>
              <p:cNvSpPr/>
              <p:nvPr/>
            </p:nvSpPr>
            <p:spPr>
              <a:xfrm>
                <a:off x="0" y="0"/>
                <a:ext cx="2605613" cy="386878"/>
              </a:xfrm>
              <a:custGeom>
                <a:avLst/>
                <a:gdLst/>
                <a:ahLst/>
                <a:cxnLst/>
                <a:rect l="l" t="t" r="r" b="b"/>
                <a:pathLst>
                  <a:path w="2605613" h="386878">
                    <a:moveTo>
                      <a:pt x="39910" y="0"/>
                    </a:moveTo>
                    <a:lnTo>
                      <a:pt x="2565703" y="0"/>
                    </a:lnTo>
                    <a:cubicBezTo>
                      <a:pt x="2576287" y="0"/>
                      <a:pt x="2586439" y="4205"/>
                      <a:pt x="2593923" y="11689"/>
                    </a:cubicBezTo>
                    <a:cubicBezTo>
                      <a:pt x="2601408" y="19174"/>
                      <a:pt x="2605613" y="29325"/>
                      <a:pt x="2605613" y="39910"/>
                    </a:cubicBezTo>
                    <a:lnTo>
                      <a:pt x="2605613" y="346968"/>
                    </a:lnTo>
                    <a:cubicBezTo>
                      <a:pt x="2605613" y="357553"/>
                      <a:pt x="2601408" y="367704"/>
                      <a:pt x="2593923" y="375189"/>
                    </a:cubicBezTo>
                    <a:cubicBezTo>
                      <a:pt x="2586439" y="382673"/>
                      <a:pt x="2576287" y="386878"/>
                      <a:pt x="2565703" y="386878"/>
                    </a:cubicBezTo>
                    <a:lnTo>
                      <a:pt x="39910" y="386878"/>
                    </a:lnTo>
                    <a:cubicBezTo>
                      <a:pt x="29325" y="386878"/>
                      <a:pt x="19174" y="382673"/>
                      <a:pt x="11689" y="375189"/>
                    </a:cubicBezTo>
                    <a:cubicBezTo>
                      <a:pt x="4205" y="367704"/>
                      <a:pt x="0" y="357553"/>
                      <a:pt x="0" y="346968"/>
                    </a:cubicBezTo>
                    <a:lnTo>
                      <a:pt x="0" y="39910"/>
                    </a:lnTo>
                    <a:cubicBezTo>
                      <a:pt x="0" y="29325"/>
                      <a:pt x="4205" y="19174"/>
                      <a:pt x="11689" y="11689"/>
                    </a:cubicBezTo>
                    <a:cubicBezTo>
                      <a:pt x="19174" y="4205"/>
                      <a:pt x="29325" y="0"/>
                      <a:pt x="39910" y="0"/>
                    </a:cubicBezTo>
                    <a:close/>
                  </a:path>
                </a:pathLst>
              </a:custGeom>
              <a:solidFill>
                <a:srgbClr val="DDBC8A"/>
              </a:solidFill>
            </p:spPr>
            <p:txBody>
              <a:bodyPr/>
              <a:lstStyle/>
              <a:p>
                <a:endParaRPr lang="pt-PT"/>
              </a:p>
            </p:txBody>
          </p:sp>
          <p:sp>
            <p:nvSpPr>
              <p:cNvPr id="54" name="TextBox 54"/>
              <p:cNvSpPr txBox="1"/>
              <p:nvPr/>
            </p:nvSpPr>
            <p:spPr>
              <a:xfrm>
                <a:off x="0" y="-38100"/>
                <a:ext cx="2605613" cy="424978"/>
              </a:xfrm>
              <a:prstGeom prst="rect">
                <a:avLst/>
              </a:prstGeom>
            </p:spPr>
            <p:txBody>
              <a:bodyPr lIns="50800" tIns="50800" rIns="50800" bIns="50800" rtlCol="0" anchor="ctr"/>
              <a:lstStyle/>
              <a:p>
                <a:pPr>
                  <a:lnSpc>
                    <a:spcPts val="2799"/>
                  </a:lnSpc>
                </a:pPr>
                <a:endParaRPr/>
              </a:p>
            </p:txBody>
          </p:sp>
        </p:grpSp>
        <p:grpSp>
          <p:nvGrpSpPr>
            <p:cNvPr id="55" name="Group 55"/>
            <p:cNvGrpSpPr/>
            <p:nvPr/>
          </p:nvGrpSpPr>
          <p:grpSpPr>
            <a:xfrm>
              <a:off x="148301" y="102356"/>
              <a:ext cx="12894311" cy="1753860"/>
              <a:chOff x="0" y="0"/>
              <a:chExt cx="2547024" cy="346441"/>
            </a:xfrm>
          </p:grpSpPr>
          <p:sp>
            <p:nvSpPr>
              <p:cNvPr id="56" name="Freeform 56"/>
              <p:cNvSpPr/>
              <p:nvPr/>
            </p:nvSpPr>
            <p:spPr>
              <a:xfrm>
                <a:off x="0" y="0"/>
                <a:ext cx="2547025" cy="346441"/>
              </a:xfrm>
              <a:custGeom>
                <a:avLst/>
                <a:gdLst/>
                <a:ahLst/>
                <a:cxnLst/>
                <a:rect l="l" t="t" r="r" b="b"/>
                <a:pathLst>
                  <a:path w="2547025" h="346441">
                    <a:moveTo>
                      <a:pt x="40828" y="0"/>
                    </a:moveTo>
                    <a:lnTo>
                      <a:pt x="2506196" y="0"/>
                    </a:lnTo>
                    <a:cubicBezTo>
                      <a:pt x="2528745" y="0"/>
                      <a:pt x="2547025" y="18279"/>
                      <a:pt x="2547025" y="40828"/>
                    </a:cubicBezTo>
                    <a:lnTo>
                      <a:pt x="2547025" y="305613"/>
                    </a:lnTo>
                    <a:cubicBezTo>
                      <a:pt x="2547025" y="316442"/>
                      <a:pt x="2542723" y="326826"/>
                      <a:pt x="2535066" y="334483"/>
                    </a:cubicBezTo>
                    <a:cubicBezTo>
                      <a:pt x="2527409" y="342140"/>
                      <a:pt x="2517025" y="346441"/>
                      <a:pt x="2506196" y="346441"/>
                    </a:cubicBezTo>
                    <a:lnTo>
                      <a:pt x="40828" y="346441"/>
                    </a:lnTo>
                    <a:cubicBezTo>
                      <a:pt x="30000" y="346441"/>
                      <a:pt x="19615" y="342140"/>
                      <a:pt x="11958" y="334483"/>
                    </a:cubicBezTo>
                    <a:cubicBezTo>
                      <a:pt x="4302" y="326826"/>
                      <a:pt x="0" y="316442"/>
                      <a:pt x="0" y="305613"/>
                    </a:cubicBezTo>
                    <a:lnTo>
                      <a:pt x="0" y="40828"/>
                    </a:lnTo>
                    <a:cubicBezTo>
                      <a:pt x="0" y="30000"/>
                      <a:pt x="4302" y="19615"/>
                      <a:pt x="11958" y="11958"/>
                    </a:cubicBezTo>
                    <a:cubicBezTo>
                      <a:pt x="19615" y="4302"/>
                      <a:pt x="30000" y="0"/>
                      <a:pt x="40828" y="0"/>
                    </a:cubicBezTo>
                    <a:close/>
                  </a:path>
                </a:pathLst>
              </a:custGeom>
              <a:solidFill>
                <a:srgbClr val="F4EADB"/>
              </a:solidFill>
            </p:spPr>
            <p:txBody>
              <a:bodyPr/>
              <a:lstStyle/>
              <a:p>
                <a:endParaRPr lang="pt-PT"/>
              </a:p>
            </p:txBody>
          </p:sp>
          <p:sp>
            <p:nvSpPr>
              <p:cNvPr id="57" name="TextBox 57"/>
              <p:cNvSpPr txBox="1"/>
              <p:nvPr/>
            </p:nvSpPr>
            <p:spPr>
              <a:xfrm>
                <a:off x="0" y="-38100"/>
                <a:ext cx="2547024" cy="384541"/>
              </a:xfrm>
              <a:prstGeom prst="rect">
                <a:avLst/>
              </a:prstGeom>
            </p:spPr>
            <p:txBody>
              <a:bodyPr lIns="50800" tIns="50800" rIns="50800" bIns="50800" rtlCol="0" anchor="ctr"/>
              <a:lstStyle/>
              <a:p>
                <a:pPr>
                  <a:lnSpc>
                    <a:spcPts val="2799"/>
                  </a:lnSpc>
                </a:pPr>
                <a:endParaRPr/>
              </a:p>
            </p:txBody>
          </p:sp>
        </p:grpSp>
        <p:grpSp>
          <p:nvGrpSpPr>
            <p:cNvPr id="58" name="Group 58"/>
            <p:cNvGrpSpPr/>
            <p:nvPr/>
          </p:nvGrpSpPr>
          <p:grpSpPr>
            <a:xfrm>
              <a:off x="273409" y="148377"/>
              <a:ext cx="12644096" cy="1661816"/>
              <a:chOff x="0" y="0"/>
              <a:chExt cx="2497599" cy="328260"/>
            </a:xfrm>
          </p:grpSpPr>
          <p:sp>
            <p:nvSpPr>
              <p:cNvPr id="59" name="Freeform 59"/>
              <p:cNvSpPr/>
              <p:nvPr/>
            </p:nvSpPr>
            <p:spPr>
              <a:xfrm>
                <a:off x="0" y="0"/>
                <a:ext cx="2497599" cy="328260"/>
              </a:xfrm>
              <a:custGeom>
                <a:avLst/>
                <a:gdLst/>
                <a:ahLst/>
                <a:cxnLst/>
                <a:rect l="l" t="t" r="r" b="b"/>
                <a:pathLst>
                  <a:path w="2497599" h="328260">
                    <a:moveTo>
                      <a:pt x="41636" y="0"/>
                    </a:moveTo>
                    <a:lnTo>
                      <a:pt x="2455963" y="0"/>
                    </a:lnTo>
                    <a:cubicBezTo>
                      <a:pt x="2478958" y="0"/>
                      <a:pt x="2497599" y="18641"/>
                      <a:pt x="2497599" y="41636"/>
                    </a:cubicBezTo>
                    <a:lnTo>
                      <a:pt x="2497599" y="286624"/>
                    </a:lnTo>
                    <a:cubicBezTo>
                      <a:pt x="2497599" y="297667"/>
                      <a:pt x="2493213" y="308257"/>
                      <a:pt x="2485404" y="316065"/>
                    </a:cubicBezTo>
                    <a:cubicBezTo>
                      <a:pt x="2477596" y="323873"/>
                      <a:pt x="2467006" y="328260"/>
                      <a:pt x="2455963" y="328260"/>
                    </a:cubicBezTo>
                    <a:lnTo>
                      <a:pt x="41636" y="328260"/>
                    </a:lnTo>
                    <a:cubicBezTo>
                      <a:pt x="18641" y="328260"/>
                      <a:pt x="0" y="309619"/>
                      <a:pt x="0" y="286624"/>
                    </a:cubicBezTo>
                    <a:lnTo>
                      <a:pt x="0" y="41636"/>
                    </a:lnTo>
                    <a:cubicBezTo>
                      <a:pt x="0" y="18641"/>
                      <a:pt x="18641" y="0"/>
                      <a:pt x="41636" y="0"/>
                    </a:cubicBezTo>
                    <a:close/>
                  </a:path>
                </a:pathLst>
              </a:custGeom>
              <a:solidFill>
                <a:srgbClr val="DDBC8A"/>
              </a:solidFill>
            </p:spPr>
            <p:txBody>
              <a:bodyPr/>
              <a:lstStyle/>
              <a:p>
                <a:endParaRPr lang="pt-PT"/>
              </a:p>
            </p:txBody>
          </p:sp>
          <p:sp>
            <p:nvSpPr>
              <p:cNvPr id="60" name="TextBox 60"/>
              <p:cNvSpPr txBox="1"/>
              <p:nvPr/>
            </p:nvSpPr>
            <p:spPr>
              <a:xfrm>
                <a:off x="0" y="-38100"/>
                <a:ext cx="2497599" cy="366360"/>
              </a:xfrm>
              <a:prstGeom prst="rect">
                <a:avLst/>
              </a:prstGeom>
            </p:spPr>
            <p:txBody>
              <a:bodyPr lIns="50800" tIns="50800" rIns="50800" bIns="50800" rtlCol="0" anchor="ctr"/>
              <a:lstStyle/>
              <a:p>
                <a:pPr marL="388620" lvl="1" indent="-194310">
                  <a:lnSpc>
                    <a:spcPts val="2520"/>
                  </a:lnSpc>
                  <a:buFont typeface="Arial"/>
                  <a:buChar char="•"/>
                </a:pPr>
                <a:r>
                  <a:rPr lang="en-US" sz="1800">
                    <a:solidFill>
                      <a:srgbClr val="000000"/>
                    </a:solidFill>
                    <a:latin typeface="Alice"/>
                  </a:rPr>
                  <a:t>Disney could utilize strategic CRM to tailor its streaming services (Disney+, ESPN+, Hulu) to cater to diverse customer preferences.</a:t>
                </a:r>
              </a:p>
            </p:txBody>
          </p:sp>
        </p:grpSp>
      </p:grpSp>
      <p:grpSp>
        <p:nvGrpSpPr>
          <p:cNvPr id="61" name="Group 61"/>
          <p:cNvGrpSpPr/>
          <p:nvPr/>
        </p:nvGrpSpPr>
        <p:grpSpPr>
          <a:xfrm>
            <a:off x="6096271" y="7454529"/>
            <a:ext cx="9893186" cy="1468928"/>
            <a:chOff x="0" y="0"/>
            <a:chExt cx="13190914" cy="1958571"/>
          </a:xfrm>
        </p:grpSpPr>
        <p:grpSp>
          <p:nvGrpSpPr>
            <p:cNvPr id="62" name="Group 62"/>
            <p:cNvGrpSpPr/>
            <p:nvPr/>
          </p:nvGrpSpPr>
          <p:grpSpPr>
            <a:xfrm>
              <a:off x="0" y="0"/>
              <a:ext cx="13190914" cy="1958571"/>
              <a:chOff x="0" y="0"/>
              <a:chExt cx="2605613" cy="386878"/>
            </a:xfrm>
          </p:grpSpPr>
          <p:sp>
            <p:nvSpPr>
              <p:cNvPr id="63" name="Freeform 63"/>
              <p:cNvSpPr/>
              <p:nvPr/>
            </p:nvSpPr>
            <p:spPr>
              <a:xfrm>
                <a:off x="0" y="0"/>
                <a:ext cx="2605613" cy="386878"/>
              </a:xfrm>
              <a:custGeom>
                <a:avLst/>
                <a:gdLst/>
                <a:ahLst/>
                <a:cxnLst/>
                <a:rect l="l" t="t" r="r" b="b"/>
                <a:pathLst>
                  <a:path w="2605613" h="386878">
                    <a:moveTo>
                      <a:pt x="39910" y="0"/>
                    </a:moveTo>
                    <a:lnTo>
                      <a:pt x="2565703" y="0"/>
                    </a:lnTo>
                    <a:cubicBezTo>
                      <a:pt x="2576287" y="0"/>
                      <a:pt x="2586439" y="4205"/>
                      <a:pt x="2593923" y="11689"/>
                    </a:cubicBezTo>
                    <a:cubicBezTo>
                      <a:pt x="2601408" y="19174"/>
                      <a:pt x="2605613" y="29325"/>
                      <a:pt x="2605613" y="39910"/>
                    </a:cubicBezTo>
                    <a:lnTo>
                      <a:pt x="2605613" y="346968"/>
                    </a:lnTo>
                    <a:cubicBezTo>
                      <a:pt x="2605613" y="357553"/>
                      <a:pt x="2601408" y="367704"/>
                      <a:pt x="2593923" y="375189"/>
                    </a:cubicBezTo>
                    <a:cubicBezTo>
                      <a:pt x="2586439" y="382673"/>
                      <a:pt x="2576287" y="386878"/>
                      <a:pt x="2565703" y="386878"/>
                    </a:cubicBezTo>
                    <a:lnTo>
                      <a:pt x="39910" y="386878"/>
                    </a:lnTo>
                    <a:cubicBezTo>
                      <a:pt x="29325" y="386878"/>
                      <a:pt x="19174" y="382673"/>
                      <a:pt x="11689" y="375189"/>
                    </a:cubicBezTo>
                    <a:cubicBezTo>
                      <a:pt x="4205" y="367704"/>
                      <a:pt x="0" y="357553"/>
                      <a:pt x="0" y="346968"/>
                    </a:cubicBezTo>
                    <a:lnTo>
                      <a:pt x="0" y="39910"/>
                    </a:lnTo>
                    <a:cubicBezTo>
                      <a:pt x="0" y="29325"/>
                      <a:pt x="4205" y="19174"/>
                      <a:pt x="11689" y="11689"/>
                    </a:cubicBezTo>
                    <a:cubicBezTo>
                      <a:pt x="19174" y="4205"/>
                      <a:pt x="29325" y="0"/>
                      <a:pt x="39910" y="0"/>
                    </a:cubicBezTo>
                    <a:close/>
                  </a:path>
                </a:pathLst>
              </a:custGeom>
              <a:solidFill>
                <a:srgbClr val="DDBC8A"/>
              </a:solidFill>
            </p:spPr>
            <p:txBody>
              <a:bodyPr/>
              <a:lstStyle/>
              <a:p>
                <a:endParaRPr lang="pt-PT"/>
              </a:p>
            </p:txBody>
          </p:sp>
          <p:sp>
            <p:nvSpPr>
              <p:cNvPr id="64" name="TextBox 64"/>
              <p:cNvSpPr txBox="1"/>
              <p:nvPr/>
            </p:nvSpPr>
            <p:spPr>
              <a:xfrm>
                <a:off x="0" y="-38100"/>
                <a:ext cx="2605613" cy="424978"/>
              </a:xfrm>
              <a:prstGeom prst="rect">
                <a:avLst/>
              </a:prstGeom>
            </p:spPr>
            <p:txBody>
              <a:bodyPr lIns="50800" tIns="50800" rIns="50800" bIns="50800" rtlCol="0" anchor="ctr"/>
              <a:lstStyle/>
              <a:p>
                <a:pPr>
                  <a:lnSpc>
                    <a:spcPts val="2799"/>
                  </a:lnSpc>
                </a:pPr>
                <a:endParaRPr/>
              </a:p>
            </p:txBody>
          </p:sp>
        </p:grpSp>
        <p:grpSp>
          <p:nvGrpSpPr>
            <p:cNvPr id="65" name="Group 65"/>
            <p:cNvGrpSpPr/>
            <p:nvPr/>
          </p:nvGrpSpPr>
          <p:grpSpPr>
            <a:xfrm>
              <a:off x="148301" y="102356"/>
              <a:ext cx="12894311" cy="1753860"/>
              <a:chOff x="0" y="0"/>
              <a:chExt cx="2547024" cy="346441"/>
            </a:xfrm>
          </p:grpSpPr>
          <p:sp>
            <p:nvSpPr>
              <p:cNvPr id="66" name="Freeform 66"/>
              <p:cNvSpPr/>
              <p:nvPr/>
            </p:nvSpPr>
            <p:spPr>
              <a:xfrm>
                <a:off x="0" y="0"/>
                <a:ext cx="2547025" cy="346441"/>
              </a:xfrm>
              <a:custGeom>
                <a:avLst/>
                <a:gdLst/>
                <a:ahLst/>
                <a:cxnLst/>
                <a:rect l="l" t="t" r="r" b="b"/>
                <a:pathLst>
                  <a:path w="2547025" h="346441">
                    <a:moveTo>
                      <a:pt x="40828" y="0"/>
                    </a:moveTo>
                    <a:lnTo>
                      <a:pt x="2506196" y="0"/>
                    </a:lnTo>
                    <a:cubicBezTo>
                      <a:pt x="2528745" y="0"/>
                      <a:pt x="2547025" y="18279"/>
                      <a:pt x="2547025" y="40828"/>
                    </a:cubicBezTo>
                    <a:lnTo>
                      <a:pt x="2547025" y="305613"/>
                    </a:lnTo>
                    <a:cubicBezTo>
                      <a:pt x="2547025" y="316442"/>
                      <a:pt x="2542723" y="326826"/>
                      <a:pt x="2535066" y="334483"/>
                    </a:cubicBezTo>
                    <a:cubicBezTo>
                      <a:pt x="2527409" y="342140"/>
                      <a:pt x="2517025" y="346441"/>
                      <a:pt x="2506196" y="346441"/>
                    </a:cubicBezTo>
                    <a:lnTo>
                      <a:pt x="40828" y="346441"/>
                    </a:lnTo>
                    <a:cubicBezTo>
                      <a:pt x="30000" y="346441"/>
                      <a:pt x="19615" y="342140"/>
                      <a:pt x="11958" y="334483"/>
                    </a:cubicBezTo>
                    <a:cubicBezTo>
                      <a:pt x="4302" y="326826"/>
                      <a:pt x="0" y="316442"/>
                      <a:pt x="0" y="305613"/>
                    </a:cubicBezTo>
                    <a:lnTo>
                      <a:pt x="0" y="40828"/>
                    </a:lnTo>
                    <a:cubicBezTo>
                      <a:pt x="0" y="30000"/>
                      <a:pt x="4302" y="19615"/>
                      <a:pt x="11958" y="11958"/>
                    </a:cubicBezTo>
                    <a:cubicBezTo>
                      <a:pt x="19615" y="4302"/>
                      <a:pt x="30000" y="0"/>
                      <a:pt x="40828" y="0"/>
                    </a:cubicBezTo>
                    <a:close/>
                  </a:path>
                </a:pathLst>
              </a:custGeom>
              <a:solidFill>
                <a:srgbClr val="F4EADB"/>
              </a:solidFill>
            </p:spPr>
            <p:txBody>
              <a:bodyPr/>
              <a:lstStyle/>
              <a:p>
                <a:endParaRPr lang="pt-PT"/>
              </a:p>
            </p:txBody>
          </p:sp>
          <p:sp>
            <p:nvSpPr>
              <p:cNvPr id="67" name="TextBox 67"/>
              <p:cNvSpPr txBox="1"/>
              <p:nvPr/>
            </p:nvSpPr>
            <p:spPr>
              <a:xfrm>
                <a:off x="0" y="-38100"/>
                <a:ext cx="2547024" cy="384541"/>
              </a:xfrm>
              <a:prstGeom prst="rect">
                <a:avLst/>
              </a:prstGeom>
            </p:spPr>
            <p:txBody>
              <a:bodyPr lIns="50800" tIns="50800" rIns="50800" bIns="50800" rtlCol="0" anchor="ctr"/>
              <a:lstStyle/>
              <a:p>
                <a:pPr>
                  <a:lnSpc>
                    <a:spcPts val="2799"/>
                  </a:lnSpc>
                </a:pPr>
                <a:endParaRPr/>
              </a:p>
            </p:txBody>
          </p:sp>
        </p:grpSp>
        <p:grpSp>
          <p:nvGrpSpPr>
            <p:cNvPr id="68" name="Group 68"/>
            <p:cNvGrpSpPr/>
            <p:nvPr/>
          </p:nvGrpSpPr>
          <p:grpSpPr>
            <a:xfrm>
              <a:off x="273409" y="148377"/>
              <a:ext cx="12644096" cy="1661816"/>
              <a:chOff x="0" y="0"/>
              <a:chExt cx="2497599" cy="328260"/>
            </a:xfrm>
          </p:grpSpPr>
          <p:sp>
            <p:nvSpPr>
              <p:cNvPr id="69" name="Freeform 69"/>
              <p:cNvSpPr/>
              <p:nvPr/>
            </p:nvSpPr>
            <p:spPr>
              <a:xfrm>
                <a:off x="0" y="0"/>
                <a:ext cx="2497599" cy="328260"/>
              </a:xfrm>
              <a:custGeom>
                <a:avLst/>
                <a:gdLst/>
                <a:ahLst/>
                <a:cxnLst/>
                <a:rect l="l" t="t" r="r" b="b"/>
                <a:pathLst>
                  <a:path w="2497599" h="328260">
                    <a:moveTo>
                      <a:pt x="41636" y="0"/>
                    </a:moveTo>
                    <a:lnTo>
                      <a:pt x="2455963" y="0"/>
                    </a:lnTo>
                    <a:cubicBezTo>
                      <a:pt x="2478958" y="0"/>
                      <a:pt x="2497599" y="18641"/>
                      <a:pt x="2497599" y="41636"/>
                    </a:cubicBezTo>
                    <a:lnTo>
                      <a:pt x="2497599" y="286624"/>
                    </a:lnTo>
                    <a:cubicBezTo>
                      <a:pt x="2497599" y="297667"/>
                      <a:pt x="2493213" y="308257"/>
                      <a:pt x="2485404" y="316065"/>
                    </a:cubicBezTo>
                    <a:cubicBezTo>
                      <a:pt x="2477596" y="323873"/>
                      <a:pt x="2467006" y="328260"/>
                      <a:pt x="2455963" y="328260"/>
                    </a:cubicBezTo>
                    <a:lnTo>
                      <a:pt x="41636" y="328260"/>
                    </a:lnTo>
                    <a:cubicBezTo>
                      <a:pt x="18641" y="328260"/>
                      <a:pt x="0" y="309619"/>
                      <a:pt x="0" y="286624"/>
                    </a:cubicBezTo>
                    <a:lnTo>
                      <a:pt x="0" y="41636"/>
                    </a:lnTo>
                    <a:cubicBezTo>
                      <a:pt x="0" y="18641"/>
                      <a:pt x="18641" y="0"/>
                      <a:pt x="41636" y="0"/>
                    </a:cubicBezTo>
                    <a:close/>
                  </a:path>
                </a:pathLst>
              </a:custGeom>
              <a:solidFill>
                <a:srgbClr val="DDBC8A"/>
              </a:solidFill>
            </p:spPr>
            <p:txBody>
              <a:bodyPr/>
              <a:lstStyle/>
              <a:p>
                <a:endParaRPr lang="pt-PT"/>
              </a:p>
            </p:txBody>
          </p:sp>
          <p:sp>
            <p:nvSpPr>
              <p:cNvPr id="70" name="TextBox 70"/>
              <p:cNvSpPr txBox="1"/>
              <p:nvPr/>
            </p:nvSpPr>
            <p:spPr>
              <a:xfrm>
                <a:off x="0" y="-38100"/>
                <a:ext cx="2497599" cy="366360"/>
              </a:xfrm>
              <a:prstGeom prst="rect">
                <a:avLst/>
              </a:prstGeom>
            </p:spPr>
            <p:txBody>
              <a:bodyPr lIns="50800" tIns="50800" rIns="50800" bIns="50800" rtlCol="0" anchor="ctr"/>
              <a:lstStyle/>
              <a:p>
                <a:pPr marL="388620" lvl="1" indent="-194310">
                  <a:lnSpc>
                    <a:spcPts val="2520"/>
                  </a:lnSpc>
                  <a:buFont typeface="Arial"/>
                  <a:buChar char="•"/>
                </a:pPr>
                <a:r>
                  <a:rPr lang="en-US" sz="1800">
                    <a:solidFill>
                      <a:srgbClr val="000000"/>
                    </a:solidFill>
                    <a:latin typeface="Alice"/>
                  </a:rPr>
                  <a:t>Enhanced </a:t>
                </a:r>
                <a:r>
                  <a:rPr lang="en-US" sz="1800">
                    <a:solidFill>
                      <a:srgbClr val="000000"/>
                    </a:solidFill>
                    <a:latin typeface="Alice Bold"/>
                  </a:rPr>
                  <a:t>customer satisfaction</a:t>
                </a:r>
                <a:r>
                  <a:rPr lang="en-US" sz="1800">
                    <a:solidFill>
                      <a:srgbClr val="000000"/>
                    </a:solidFill>
                    <a:latin typeface="Alice"/>
                  </a:rPr>
                  <a:t> and </a:t>
                </a:r>
                <a:r>
                  <a:rPr lang="en-US" sz="1800">
                    <a:solidFill>
                      <a:srgbClr val="000000"/>
                    </a:solidFill>
                    <a:latin typeface="Alice Bold"/>
                  </a:rPr>
                  <a:t>loyalty </a:t>
                </a:r>
                <a:r>
                  <a:rPr lang="en-US" sz="1800">
                    <a:solidFill>
                      <a:srgbClr val="000000"/>
                    </a:solidFill>
                    <a:latin typeface="Alice"/>
                  </a:rPr>
                  <a:t>by providing personalized offerings.</a:t>
                </a:r>
              </a:p>
              <a:p>
                <a:pPr marL="388620" lvl="1" indent="-194310">
                  <a:lnSpc>
                    <a:spcPts val="2520"/>
                  </a:lnSpc>
                  <a:buFont typeface="Arial"/>
                  <a:buChar char="•"/>
                </a:pPr>
                <a:r>
                  <a:rPr lang="en-US" sz="1800">
                    <a:solidFill>
                      <a:srgbClr val="000000"/>
                    </a:solidFill>
                    <a:latin typeface="Alice"/>
                  </a:rPr>
                  <a:t>Improved brand perception and </a:t>
                </a:r>
                <a:r>
                  <a:rPr lang="en-US" sz="1800">
                    <a:solidFill>
                      <a:srgbClr val="000000"/>
                    </a:solidFill>
                    <a:latin typeface="Alice Bold"/>
                  </a:rPr>
                  <a:t>differentiation in the competitive streaming services market.</a:t>
                </a: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TextBox 2"/>
          <p:cNvSpPr txBox="1"/>
          <p:nvPr/>
        </p:nvSpPr>
        <p:spPr>
          <a:xfrm>
            <a:off x="995491" y="1019175"/>
            <a:ext cx="15227484" cy="676275"/>
          </a:xfrm>
          <a:prstGeom prst="rect">
            <a:avLst/>
          </a:prstGeom>
        </p:spPr>
        <p:txBody>
          <a:bodyPr lIns="0" tIns="0" rIns="0" bIns="0" rtlCol="0" anchor="t">
            <a:spAutoFit/>
          </a:bodyPr>
          <a:lstStyle/>
          <a:p>
            <a:pPr>
              <a:lnSpc>
                <a:spcPts val="5279"/>
              </a:lnSpc>
            </a:pPr>
            <a:r>
              <a:rPr lang="en-US" sz="4399">
                <a:solidFill>
                  <a:srgbClr val="271905"/>
                </a:solidFill>
                <a:latin typeface="Walter Turncoat"/>
              </a:rPr>
              <a:t>Operational CRM</a:t>
            </a:r>
          </a:p>
        </p:txBody>
      </p:sp>
      <p:grpSp>
        <p:nvGrpSpPr>
          <p:cNvPr id="3" name="Group 3"/>
          <p:cNvGrpSpPr/>
          <p:nvPr/>
        </p:nvGrpSpPr>
        <p:grpSpPr>
          <a:xfrm>
            <a:off x="16593978" y="658048"/>
            <a:ext cx="2046866" cy="2046866"/>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txBody>
            <a:bodyPr/>
            <a:lstStyle/>
            <a:p>
              <a:endParaRPr lang="pt-PT"/>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2492340" y="4219596"/>
            <a:ext cx="3521040" cy="352104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txBody>
            <a:bodyPr/>
            <a:lstStyle/>
            <a:p>
              <a:endParaRPr lang="pt-PT"/>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5835216" y="9390101"/>
            <a:ext cx="6617568" cy="375920"/>
          </a:xfrm>
          <a:prstGeom prst="rect">
            <a:avLst/>
          </a:prstGeom>
        </p:spPr>
        <p:txBody>
          <a:bodyPr lIns="0" tIns="0" rIns="0" bIns="0" rtlCol="0" anchor="t">
            <a:spAutoFit/>
          </a:bodyPr>
          <a:lstStyle/>
          <a:p>
            <a:pPr algn="ctr">
              <a:lnSpc>
                <a:spcPts val="2799"/>
              </a:lnSpc>
            </a:pPr>
            <a:r>
              <a:rPr lang="en-US" sz="2799">
                <a:solidFill>
                  <a:srgbClr val="271905"/>
                </a:solidFill>
                <a:latin typeface="Alice"/>
              </a:rPr>
              <a:t>08</a:t>
            </a:r>
          </a:p>
        </p:txBody>
      </p:sp>
      <p:sp>
        <p:nvSpPr>
          <p:cNvPr id="10" name="AutoShape 10"/>
          <p:cNvSpPr/>
          <p:nvPr/>
        </p:nvSpPr>
        <p:spPr>
          <a:xfrm>
            <a:off x="9780663" y="9573299"/>
            <a:ext cx="8507337" cy="0"/>
          </a:xfrm>
          <a:prstGeom prst="line">
            <a:avLst/>
          </a:prstGeom>
          <a:ln w="38100" cap="flat">
            <a:solidFill>
              <a:srgbClr val="967D55"/>
            </a:solidFill>
            <a:prstDash val="solid"/>
            <a:headEnd type="none" w="sm" len="sm"/>
            <a:tailEnd type="none" w="sm" len="sm"/>
          </a:ln>
        </p:spPr>
        <p:txBody>
          <a:bodyPr/>
          <a:lstStyle/>
          <a:p>
            <a:endParaRPr lang="pt-PT"/>
          </a:p>
        </p:txBody>
      </p:sp>
      <p:sp>
        <p:nvSpPr>
          <p:cNvPr id="11" name="AutoShape 11"/>
          <p:cNvSpPr/>
          <p:nvPr/>
        </p:nvSpPr>
        <p:spPr>
          <a:xfrm>
            <a:off x="58478" y="9573299"/>
            <a:ext cx="8507337" cy="0"/>
          </a:xfrm>
          <a:prstGeom prst="line">
            <a:avLst/>
          </a:prstGeom>
          <a:ln w="38100" cap="flat">
            <a:solidFill>
              <a:srgbClr val="967D55"/>
            </a:solidFill>
            <a:prstDash val="solid"/>
            <a:headEnd type="none" w="sm" len="sm"/>
            <a:tailEnd type="none" w="sm" len="sm"/>
          </a:ln>
        </p:spPr>
        <p:txBody>
          <a:bodyPr/>
          <a:lstStyle/>
          <a:p>
            <a:endParaRPr lang="pt-PT"/>
          </a:p>
        </p:txBody>
      </p:sp>
      <p:sp>
        <p:nvSpPr>
          <p:cNvPr id="12" name="AutoShape 12"/>
          <p:cNvSpPr/>
          <p:nvPr/>
        </p:nvSpPr>
        <p:spPr>
          <a:xfrm flipV="1">
            <a:off x="908680" y="1942781"/>
            <a:ext cx="15080777" cy="19050"/>
          </a:xfrm>
          <a:prstGeom prst="line">
            <a:avLst/>
          </a:prstGeom>
          <a:ln w="38100" cap="flat">
            <a:solidFill>
              <a:srgbClr val="967D55"/>
            </a:solidFill>
            <a:prstDash val="solid"/>
            <a:headEnd type="none" w="sm" len="sm"/>
            <a:tailEnd type="none" w="sm" len="sm"/>
          </a:ln>
        </p:spPr>
        <p:txBody>
          <a:bodyPr/>
          <a:lstStyle/>
          <a:p>
            <a:endParaRPr lang="pt-PT"/>
          </a:p>
        </p:txBody>
      </p:sp>
      <p:grpSp>
        <p:nvGrpSpPr>
          <p:cNvPr id="13" name="Group 13"/>
          <p:cNvGrpSpPr/>
          <p:nvPr/>
        </p:nvGrpSpPr>
        <p:grpSpPr>
          <a:xfrm>
            <a:off x="1649902" y="2602559"/>
            <a:ext cx="3651056" cy="6330012"/>
            <a:chOff x="0" y="0"/>
            <a:chExt cx="4868074" cy="8440017"/>
          </a:xfrm>
        </p:grpSpPr>
        <p:grpSp>
          <p:nvGrpSpPr>
            <p:cNvPr id="14" name="Group 14"/>
            <p:cNvGrpSpPr/>
            <p:nvPr/>
          </p:nvGrpSpPr>
          <p:grpSpPr>
            <a:xfrm>
              <a:off x="6390" y="3308639"/>
              <a:ext cx="4726101" cy="1937039"/>
              <a:chOff x="0" y="0"/>
              <a:chExt cx="933551" cy="382625"/>
            </a:xfrm>
          </p:grpSpPr>
          <p:sp>
            <p:nvSpPr>
              <p:cNvPr id="15" name="Freeform 15"/>
              <p:cNvSpPr/>
              <p:nvPr/>
            </p:nvSpPr>
            <p:spPr>
              <a:xfrm>
                <a:off x="0" y="0"/>
                <a:ext cx="933551" cy="382625"/>
              </a:xfrm>
              <a:custGeom>
                <a:avLst/>
                <a:gdLst/>
                <a:ahLst/>
                <a:cxnLst/>
                <a:rect l="l" t="t" r="r" b="b"/>
                <a:pathLst>
                  <a:path w="933551" h="382625">
                    <a:moveTo>
                      <a:pt x="111392" y="0"/>
                    </a:moveTo>
                    <a:lnTo>
                      <a:pt x="822159" y="0"/>
                    </a:lnTo>
                    <a:cubicBezTo>
                      <a:pt x="883679" y="0"/>
                      <a:pt x="933551" y="49872"/>
                      <a:pt x="933551" y="111392"/>
                    </a:cubicBezTo>
                    <a:lnTo>
                      <a:pt x="933551" y="271233"/>
                    </a:lnTo>
                    <a:cubicBezTo>
                      <a:pt x="933551" y="332753"/>
                      <a:pt x="883679" y="382625"/>
                      <a:pt x="822159" y="382625"/>
                    </a:cubicBezTo>
                    <a:lnTo>
                      <a:pt x="111392" y="382625"/>
                    </a:lnTo>
                    <a:cubicBezTo>
                      <a:pt x="49872" y="382625"/>
                      <a:pt x="0" y="332753"/>
                      <a:pt x="0" y="271233"/>
                    </a:cubicBezTo>
                    <a:lnTo>
                      <a:pt x="0" y="111392"/>
                    </a:lnTo>
                    <a:cubicBezTo>
                      <a:pt x="0" y="49872"/>
                      <a:pt x="49872" y="0"/>
                      <a:pt x="111392" y="0"/>
                    </a:cubicBezTo>
                    <a:close/>
                  </a:path>
                </a:pathLst>
              </a:custGeom>
              <a:solidFill>
                <a:srgbClr val="967D55"/>
              </a:solidFill>
            </p:spPr>
            <p:txBody>
              <a:bodyPr/>
              <a:lstStyle/>
              <a:p>
                <a:endParaRPr lang="pt-PT"/>
              </a:p>
            </p:txBody>
          </p:sp>
          <p:sp>
            <p:nvSpPr>
              <p:cNvPr id="16" name="TextBox 16"/>
              <p:cNvSpPr txBox="1"/>
              <p:nvPr/>
            </p:nvSpPr>
            <p:spPr>
              <a:xfrm>
                <a:off x="0" y="-57150"/>
                <a:ext cx="933551" cy="439775"/>
              </a:xfrm>
              <a:prstGeom prst="rect">
                <a:avLst/>
              </a:prstGeom>
            </p:spPr>
            <p:txBody>
              <a:bodyPr lIns="50800" tIns="50800" rIns="50800" bIns="50800" rtlCol="0" anchor="ctr"/>
              <a:lstStyle/>
              <a:p>
                <a:pPr algn="ctr">
                  <a:lnSpc>
                    <a:spcPts val="4199"/>
                  </a:lnSpc>
                </a:pPr>
                <a:endParaRPr/>
              </a:p>
            </p:txBody>
          </p:sp>
        </p:grpSp>
        <p:grpSp>
          <p:nvGrpSpPr>
            <p:cNvPr id="17" name="Group 17"/>
            <p:cNvGrpSpPr/>
            <p:nvPr/>
          </p:nvGrpSpPr>
          <p:grpSpPr>
            <a:xfrm>
              <a:off x="141973" y="3417766"/>
              <a:ext cx="4454934" cy="1718785"/>
              <a:chOff x="0" y="0"/>
              <a:chExt cx="879987" cy="339513"/>
            </a:xfrm>
          </p:grpSpPr>
          <p:sp>
            <p:nvSpPr>
              <p:cNvPr id="18" name="Freeform 18"/>
              <p:cNvSpPr/>
              <p:nvPr/>
            </p:nvSpPr>
            <p:spPr>
              <a:xfrm>
                <a:off x="0" y="0"/>
                <a:ext cx="879987" cy="339513"/>
              </a:xfrm>
              <a:custGeom>
                <a:avLst/>
                <a:gdLst/>
                <a:ahLst/>
                <a:cxnLst/>
                <a:rect l="l" t="t" r="r" b="b"/>
                <a:pathLst>
                  <a:path w="879987" h="339513">
                    <a:moveTo>
                      <a:pt x="118172" y="0"/>
                    </a:moveTo>
                    <a:lnTo>
                      <a:pt x="761815" y="0"/>
                    </a:lnTo>
                    <a:cubicBezTo>
                      <a:pt x="827079" y="0"/>
                      <a:pt x="879987" y="52908"/>
                      <a:pt x="879987" y="118172"/>
                    </a:cubicBezTo>
                    <a:lnTo>
                      <a:pt x="879987" y="221341"/>
                    </a:lnTo>
                    <a:cubicBezTo>
                      <a:pt x="879987" y="286605"/>
                      <a:pt x="827079" y="339513"/>
                      <a:pt x="761815" y="339513"/>
                    </a:cubicBezTo>
                    <a:lnTo>
                      <a:pt x="118172" y="339513"/>
                    </a:lnTo>
                    <a:cubicBezTo>
                      <a:pt x="52908" y="339513"/>
                      <a:pt x="0" y="286605"/>
                      <a:pt x="0" y="221341"/>
                    </a:cubicBezTo>
                    <a:lnTo>
                      <a:pt x="0" y="118172"/>
                    </a:lnTo>
                    <a:cubicBezTo>
                      <a:pt x="0" y="52908"/>
                      <a:pt x="52908" y="0"/>
                      <a:pt x="118172" y="0"/>
                    </a:cubicBezTo>
                    <a:close/>
                  </a:path>
                </a:pathLst>
              </a:custGeom>
              <a:solidFill>
                <a:srgbClr val="F4EADB"/>
              </a:solidFill>
            </p:spPr>
            <p:txBody>
              <a:bodyPr/>
              <a:lstStyle/>
              <a:p>
                <a:endParaRPr lang="pt-PT"/>
              </a:p>
            </p:txBody>
          </p:sp>
          <p:sp>
            <p:nvSpPr>
              <p:cNvPr id="19" name="TextBox 19"/>
              <p:cNvSpPr txBox="1"/>
              <p:nvPr/>
            </p:nvSpPr>
            <p:spPr>
              <a:xfrm>
                <a:off x="0" y="-57150"/>
                <a:ext cx="879987" cy="396663"/>
              </a:xfrm>
              <a:prstGeom prst="rect">
                <a:avLst/>
              </a:prstGeom>
            </p:spPr>
            <p:txBody>
              <a:bodyPr lIns="50800" tIns="50800" rIns="50800" bIns="50800" rtlCol="0" anchor="ctr"/>
              <a:lstStyle/>
              <a:p>
                <a:pPr algn="ctr">
                  <a:lnSpc>
                    <a:spcPts val="4199"/>
                  </a:lnSpc>
                </a:pPr>
                <a:endParaRPr/>
              </a:p>
            </p:txBody>
          </p:sp>
        </p:grpSp>
        <p:grpSp>
          <p:nvGrpSpPr>
            <p:cNvPr id="20" name="Group 20"/>
            <p:cNvGrpSpPr/>
            <p:nvPr/>
          </p:nvGrpSpPr>
          <p:grpSpPr>
            <a:xfrm>
              <a:off x="229109" y="3504277"/>
              <a:ext cx="4280663" cy="1550962"/>
              <a:chOff x="0" y="0"/>
              <a:chExt cx="845563" cy="306363"/>
            </a:xfrm>
          </p:grpSpPr>
          <p:sp>
            <p:nvSpPr>
              <p:cNvPr id="21" name="Freeform 21"/>
              <p:cNvSpPr/>
              <p:nvPr/>
            </p:nvSpPr>
            <p:spPr>
              <a:xfrm>
                <a:off x="0" y="0"/>
                <a:ext cx="845563" cy="306363"/>
              </a:xfrm>
              <a:custGeom>
                <a:avLst/>
                <a:gdLst/>
                <a:ahLst/>
                <a:cxnLst/>
                <a:rect l="l" t="t" r="r" b="b"/>
                <a:pathLst>
                  <a:path w="845563" h="306363">
                    <a:moveTo>
                      <a:pt x="122983" y="0"/>
                    </a:moveTo>
                    <a:lnTo>
                      <a:pt x="722580" y="0"/>
                    </a:lnTo>
                    <a:cubicBezTo>
                      <a:pt x="790501" y="0"/>
                      <a:pt x="845563" y="55062"/>
                      <a:pt x="845563" y="122983"/>
                    </a:cubicBezTo>
                    <a:lnTo>
                      <a:pt x="845563" y="183379"/>
                    </a:lnTo>
                    <a:cubicBezTo>
                      <a:pt x="845563" y="251301"/>
                      <a:pt x="790501" y="306363"/>
                      <a:pt x="722580" y="306363"/>
                    </a:cubicBezTo>
                    <a:lnTo>
                      <a:pt x="122983" y="306363"/>
                    </a:lnTo>
                    <a:cubicBezTo>
                      <a:pt x="90366" y="306363"/>
                      <a:pt x="59085" y="293406"/>
                      <a:pt x="36021" y="270342"/>
                    </a:cubicBezTo>
                    <a:cubicBezTo>
                      <a:pt x="12957" y="247278"/>
                      <a:pt x="0" y="215997"/>
                      <a:pt x="0" y="183379"/>
                    </a:cubicBezTo>
                    <a:lnTo>
                      <a:pt x="0" y="122983"/>
                    </a:lnTo>
                    <a:cubicBezTo>
                      <a:pt x="0" y="55062"/>
                      <a:pt x="55062" y="0"/>
                      <a:pt x="122983" y="0"/>
                    </a:cubicBezTo>
                    <a:close/>
                  </a:path>
                </a:pathLst>
              </a:custGeom>
              <a:solidFill>
                <a:srgbClr val="967D55"/>
              </a:solidFill>
            </p:spPr>
            <p:txBody>
              <a:bodyPr/>
              <a:lstStyle/>
              <a:p>
                <a:endParaRPr lang="pt-PT"/>
              </a:p>
            </p:txBody>
          </p:sp>
          <p:sp>
            <p:nvSpPr>
              <p:cNvPr id="22" name="TextBox 22"/>
              <p:cNvSpPr txBox="1"/>
              <p:nvPr/>
            </p:nvSpPr>
            <p:spPr>
              <a:xfrm>
                <a:off x="0" y="-57150"/>
                <a:ext cx="845563" cy="363513"/>
              </a:xfrm>
              <a:prstGeom prst="rect">
                <a:avLst/>
              </a:prstGeom>
            </p:spPr>
            <p:txBody>
              <a:bodyPr lIns="50800" tIns="50800" rIns="50800" bIns="50800" rtlCol="0" anchor="ctr"/>
              <a:lstStyle/>
              <a:p>
                <a:pPr algn="ctr">
                  <a:lnSpc>
                    <a:spcPts val="4199"/>
                  </a:lnSpc>
                </a:pPr>
                <a:r>
                  <a:rPr lang="en-US" sz="2999">
                    <a:solidFill>
                      <a:srgbClr val="FFFFFF"/>
                    </a:solidFill>
                    <a:latin typeface="Alice"/>
                  </a:rPr>
                  <a:t>Integration</a:t>
                </a:r>
              </a:p>
            </p:txBody>
          </p:sp>
        </p:grpSp>
        <p:grpSp>
          <p:nvGrpSpPr>
            <p:cNvPr id="23" name="Group 23"/>
            <p:cNvGrpSpPr/>
            <p:nvPr/>
          </p:nvGrpSpPr>
          <p:grpSpPr>
            <a:xfrm>
              <a:off x="0" y="6502978"/>
              <a:ext cx="4726101" cy="1937039"/>
              <a:chOff x="0" y="0"/>
              <a:chExt cx="933551" cy="382625"/>
            </a:xfrm>
          </p:grpSpPr>
          <p:sp>
            <p:nvSpPr>
              <p:cNvPr id="24" name="Freeform 24"/>
              <p:cNvSpPr/>
              <p:nvPr/>
            </p:nvSpPr>
            <p:spPr>
              <a:xfrm>
                <a:off x="0" y="0"/>
                <a:ext cx="933551" cy="382625"/>
              </a:xfrm>
              <a:custGeom>
                <a:avLst/>
                <a:gdLst/>
                <a:ahLst/>
                <a:cxnLst/>
                <a:rect l="l" t="t" r="r" b="b"/>
                <a:pathLst>
                  <a:path w="933551" h="382625">
                    <a:moveTo>
                      <a:pt x="111392" y="0"/>
                    </a:moveTo>
                    <a:lnTo>
                      <a:pt x="822159" y="0"/>
                    </a:lnTo>
                    <a:cubicBezTo>
                      <a:pt x="883679" y="0"/>
                      <a:pt x="933551" y="49872"/>
                      <a:pt x="933551" y="111392"/>
                    </a:cubicBezTo>
                    <a:lnTo>
                      <a:pt x="933551" y="271233"/>
                    </a:lnTo>
                    <a:cubicBezTo>
                      <a:pt x="933551" y="332753"/>
                      <a:pt x="883679" y="382625"/>
                      <a:pt x="822159" y="382625"/>
                    </a:cubicBezTo>
                    <a:lnTo>
                      <a:pt x="111392" y="382625"/>
                    </a:lnTo>
                    <a:cubicBezTo>
                      <a:pt x="49872" y="382625"/>
                      <a:pt x="0" y="332753"/>
                      <a:pt x="0" y="271233"/>
                    </a:cubicBezTo>
                    <a:lnTo>
                      <a:pt x="0" y="111392"/>
                    </a:lnTo>
                    <a:cubicBezTo>
                      <a:pt x="0" y="49872"/>
                      <a:pt x="49872" y="0"/>
                      <a:pt x="111392" y="0"/>
                    </a:cubicBezTo>
                    <a:close/>
                  </a:path>
                </a:pathLst>
              </a:custGeom>
              <a:solidFill>
                <a:srgbClr val="967D55"/>
              </a:solidFill>
            </p:spPr>
            <p:txBody>
              <a:bodyPr/>
              <a:lstStyle/>
              <a:p>
                <a:endParaRPr lang="pt-PT"/>
              </a:p>
            </p:txBody>
          </p:sp>
          <p:sp>
            <p:nvSpPr>
              <p:cNvPr id="25" name="TextBox 25"/>
              <p:cNvSpPr txBox="1"/>
              <p:nvPr/>
            </p:nvSpPr>
            <p:spPr>
              <a:xfrm>
                <a:off x="0" y="-57150"/>
                <a:ext cx="933551" cy="439775"/>
              </a:xfrm>
              <a:prstGeom prst="rect">
                <a:avLst/>
              </a:prstGeom>
            </p:spPr>
            <p:txBody>
              <a:bodyPr lIns="50800" tIns="50800" rIns="50800" bIns="50800" rtlCol="0" anchor="ctr"/>
              <a:lstStyle/>
              <a:p>
                <a:pPr algn="ctr">
                  <a:lnSpc>
                    <a:spcPts val="4199"/>
                  </a:lnSpc>
                </a:pPr>
                <a:endParaRPr/>
              </a:p>
            </p:txBody>
          </p:sp>
        </p:grpSp>
        <p:grpSp>
          <p:nvGrpSpPr>
            <p:cNvPr id="26" name="Group 26"/>
            <p:cNvGrpSpPr/>
            <p:nvPr/>
          </p:nvGrpSpPr>
          <p:grpSpPr>
            <a:xfrm>
              <a:off x="135583" y="6612105"/>
              <a:ext cx="4454934" cy="1718785"/>
              <a:chOff x="0" y="0"/>
              <a:chExt cx="879987" cy="339513"/>
            </a:xfrm>
          </p:grpSpPr>
          <p:sp>
            <p:nvSpPr>
              <p:cNvPr id="27" name="Freeform 27"/>
              <p:cNvSpPr/>
              <p:nvPr/>
            </p:nvSpPr>
            <p:spPr>
              <a:xfrm>
                <a:off x="0" y="0"/>
                <a:ext cx="879987" cy="339513"/>
              </a:xfrm>
              <a:custGeom>
                <a:avLst/>
                <a:gdLst/>
                <a:ahLst/>
                <a:cxnLst/>
                <a:rect l="l" t="t" r="r" b="b"/>
                <a:pathLst>
                  <a:path w="879987" h="339513">
                    <a:moveTo>
                      <a:pt x="118172" y="0"/>
                    </a:moveTo>
                    <a:lnTo>
                      <a:pt x="761815" y="0"/>
                    </a:lnTo>
                    <a:cubicBezTo>
                      <a:pt x="827079" y="0"/>
                      <a:pt x="879987" y="52908"/>
                      <a:pt x="879987" y="118172"/>
                    </a:cubicBezTo>
                    <a:lnTo>
                      <a:pt x="879987" y="221341"/>
                    </a:lnTo>
                    <a:cubicBezTo>
                      <a:pt x="879987" y="286605"/>
                      <a:pt x="827079" y="339513"/>
                      <a:pt x="761815" y="339513"/>
                    </a:cubicBezTo>
                    <a:lnTo>
                      <a:pt x="118172" y="339513"/>
                    </a:lnTo>
                    <a:cubicBezTo>
                      <a:pt x="52908" y="339513"/>
                      <a:pt x="0" y="286605"/>
                      <a:pt x="0" y="221341"/>
                    </a:cubicBezTo>
                    <a:lnTo>
                      <a:pt x="0" y="118172"/>
                    </a:lnTo>
                    <a:cubicBezTo>
                      <a:pt x="0" y="52908"/>
                      <a:pt x="52908" y="0"/>
                      <a:pt x="118172" y="0"/>
                    </a:cubicBezTo>
                    <a:close/>
                  </a:path>
                </a:pathLst>
              </a:custGeom>
              <a:solidFill>
                <a:srgbClr val="F4EADB"/>
              </a:solidFill>
            </p:spPr>
            <p:txBody>
              <a:bodyPr/>
              <a:lstStyle/>
              <a:p>
                <a:endParaRPr lang="pt-PT"/>
              </a:p>
            </p:txBody>
          </p:sp>
          <p:sp>
            <p:nvSpPr>
              <p:cNvPr id="28" name="TextBox 28"/>
              <p:cNvSpPr txBox="1"/>
              <p:nvPr/>
            </p:nvSpPr>
            <p:spPr>
              <a:xfrm>
                <a:off x="0" y="-57150"/>
                <a:ext cx="879987" cy="396663"/>
              </a:xfrm>
              <a:prstGeom prst="rect">
                <a:avLst/>
              </a:prstGeom>
            </p:spPr>
            <p:txBody>
              <a:bodyPr lIns="50800" tIns="50800" rIns="50800" bIns="50800" rtlCol="0" anchor="ctr"/>
              <a:lstStyle/>
              <a:p>
                <a:pPr algn="ctr">
                  <a:lnSpc>
                    <a:spcPts val="4199"/>
                  </a:lnSpc>
                </a:pPr>
                <a:endParaRPr/>
              </a:p>
            </p:txBody>
          </p:sp>
        </p:grpSp>
        <p:grpSp>
          <p:nvGrpSpPr>
            <p:cNvPr id="29" name="Group 29"/>
            <p:cNvGrpSpPr/>
            <p:nvPr/>
          </p:nvGrpSpPr>
          <p:grpSpPr>
            <a:xfrm>
              <a:off x="222719" y="6698616"/>
              <a:ext cx="4280663" cy="1550962"/>
              <a:chOff x="0" y="0"/>
              <a:chExt cx="845563" cy="306363"/>
            </a:xfrm>
          </p:grpSpPr>
          <p:sp>
            <p:nvSpPr>
              <p:cNvPr id="30" name="Freeform 30"/>
              <p:cNvSpPr/>
              <p:nvPr/>
            </p:nvSpPr>
            <p:spPr>
              <a:xfrm>
                <a:off x="0" y="0"/>
                <a:ext cx="845563" cy="306363"/>
              </a:xfrm>
              <a:custGeom>
                <a:avLst/>
                <a:gdLst/>
                <a:ahLst/>
                <a:cxnLst/>
                <a:rect l="l" t="t" r="r" b="b"/>
                <a:pathLst>
                  <a:path w="845563" h="306363">
                    <a:moveTo>
                      <a:pt x="122983" y="0"/>
                    </a:moveTo>
                    <a:lnTo>
                      <a:pt x="722580" y="0"/>
                    </a:lnTo>
                    <a:cubicBezTo>
                      <a:pt x="790501" y="0"/>
                      <a:pt x="845563" y="55062"/>
                      <a:pt x="845563" y="122983"/>
                    </a:cubicBezTo>
                    <a:lnTo>
                      <a:pt x="845563" y="183379"/>
                    </a:lnTo>
                    <a:cubicBezTo>
                      <a:pt x="845563" y="251301"/>
                      <a:pt x="790501" y="306363"/>
                      <a:pt x="722580" y="306363"/>
                    </a:cubicBezTo>
                    <a:lnTo>
                      <a:pt x="122983" y="306363"/>
                    </a:lnTo>
                    <a:cubicBezTo>
                      <a:pt x="90366" y="306363"/>
                      <a:pt x="59085" y="293406"/>
                      <a:pt x="36021" y="270342"/>
                    </a:cubicBezTo>
                    <a:cubicBezTo>
                      <a:pt x="12957" y="247278"/>
                      <a:pt x="0" y="215997"/>
                      <a:pt x="0" y="183379"/>
                    </a:cubicBezTo>
                    <a:lnTo>
                      <a:pt x="0" y="122983"/>
                    </a:lnTo>
                    <a:cubicBezTo>
                      <a:pt x="0" y="55062"/>
                      <a:pt x="55062" y="0"/>
                      <a:pt x="122983" y="0"/>
                    </a:cubicBezTo>
                    <a:close/>
                  </a:path>
                </a:pathLst>
              </a:custGeom>
              <a:solidFill>
                <a:srgbClr val="967D55"/>
              </a:solidFill>
            </p:spPr>
            <p:txBody>
              <a:bodyPr/>
              <a:lstStyle/>
              <a:p>
                <a:endParaRPr lang="pt-PT"/>
              </a:p>
            </p:txBody>
          </p:sp>
          <p:sp>
            <p:nvSpPr>
              <p:cNvPr id="31" name="TextBox 31"/>
              <p:cNvSpPr txBox="1"/>
              <p:nvPr/>
            </p:nvSpPr>
            <p:spPr>
              <a:xfrm>
                <a:off x="0" y="-57150"/>
                <a:ext cx="845563" cy="363513"/>
              </a:xfrm>
              <a:prstGeom prst="rect">
                <a:avLst/>
              </a:prstGeom>
            </p:spPr>
            <p:txBody>
              <a:bodyPr lIns="50800" tIns="50800" rIns="50800" bIns="50800" rtlCol="0" anchor="ctr"/>
              <a:lstStyle/>
              <a:p>
                <a:pPr algn="ctr">
                  <a:lnSpc>
                    <a:spcPts val="4199"/>
                  </a:lnSpc>
                </a:pPr>
                <a:r>
                  <a:rPr lang="en-US" sz="2999">
                    <a:solidFill>
                      <a:srgbClr val="FFFFFF"/>
                    </a:solidFill>
                    <a:latin typeface="Alice"/>
                  </a:rPr>
                  <a:t>Benefits</a:t>
                </a:r>
              </a:p>
            </p:txBody>
          </p:sp>
        </p:grpSp>
        <p:grpSp>
          <p:nvGrpSpPr>
            <p:cNvPr id="32" name="Group 32"/>
            <p:cNvGrpSpPr/>
            <p:nvPr/>
          </p:nvGrpSpPr>
          <p:grpSpPr>
            <a:xfrm>
              <a:off x="141973" y="0"/>
              <a:ext cx="4726101" cy="1937039"/>
              <a:chOff x="0" y="0"/>
              <a:chExt cx="933551" cy="382625"/>
            </a:xfrm>
          </p:grpSpPr>
          <p:sp>
            <p:nvSpPr>
              <p:cNvPr id="33" name="Freeform 33"/>
              <p:cNvSpPr/>
              <p:nvPr/>
            </p:nvSpPr>
            <p:spPr>
              <a:xfrm>
                <a:off x="0" y="0"/>
                <a:ext cx="933551" cy="382625"/>
              </a:xfrm>
              <a:custGeom>
                <a:avLst/>
                <a:gdLst/>
                <a:ahLst/>
                <a:cxnLst/>
                <a:rect l="l" t="t" r="r" b="b"/>
                <a:pathLst>
                  <a:path w="933551" h="382625">
                    <a:moveTo>
                      <a:pt x="111392" y="0"/>
                    </a:moveTo>
                    <a:lnTo>
                      <a:pt x="822159" y="0"/>
                    </a:lnTo>
                    <a:cubicBezTo>
                      <a:pt x="883679" y="0"/>
                      <a:pt x="933551" y="49872"/>
                      <a:pt x="933551" y="111392"/>
                    </a:cubicBezTo>
                    <a:lnTo>
                      <a:pt x="933551" y="271233"/>
                    </a:lnTo>
                    <a:cubicBezTo>
                      <a:pt x="933551" y="332753"/>
                      <a:pt x="883679" y="382625"/>
                      <a:pt x="822159" y="382625"/>
                    </a:cubicBezTo>
                    <a:lnTo>
                      <a:pt x="111392" y="382625"/>
                    </a:lnTo>
                    <a:cubicBezTo>
                      <a:pt x="49872" y="382625"/>
                      <a:pt x="0" y="332753"/>
                      <a:pt x="0" y="271233"/>
                    </a:cubicBezTo>
                    <a:lnTo>
                      <a:pt x="0" y="111392"/>
                    </a:lnTo>
                    <a:cubicBezTo>
                      <a:pt x="0" y="49872"/>
                      <a:pt x="49872" y="0"/>
                      <a:pt x="111392" y="0"/>
                    </a:cubicBezTo>
                    <a:close/>
                  </a:path>
                </a:pathLst>
              </a:custGeom>
              <a:solidFill>
                <a:srgbClr val="967D55"/>
              </a:solidFill>
            </p:spPr>
            <p:txBody>
              <a:bodyPr/>
              <a:lstStyle/>
              <a:p>
                <a:endParaRPr lang="pt-PT"/>
              </a:p>
            </p:txBody>
          </p:sp>
          <p:sp>
            <p:nvSpPr>
              <p:cNvPr id="34" name="TextBox 34"/>
              <p:cNvSpPr txBox="1"/>
              <p:nvPr/>
            </p:nvSpPr>
            <p:spPr>
              <a:xfrm>
                <a:off x="0" y="-57150"/>
                <a:ext cx="933551" cy="439775"/>
              </a:xfrm>
              <a:prstGeom prst="rect">
                <a:avLst/>
              </a:prstGeom>
            </p:spPr>
            <p:txBody>
              <a:bodyPr lIns="50800" tIns="50800" rIns="50800" bIns="50800" rtlCol="0" anchor="ctr"/>
              <a:lstStyle/>
              <a:p>
                <a:pPr algn="ctr">
                  <a:lnSpc>
                    <a:spcPts val="4199"/>
                  </a:lnSpc>
                </a:pPr>
                <a:endParaRPr/>
              </a:p>
            </p:txBody>
          </p:sp>
        </p:grpSp>
        <p:grpSp>
          <p:nvGrpSpPr>
            <p:cNvPr id="35" name="Group 35"/>
            <p:cNvGrpSpPr/>
            <p:nvPr/>
          </p:nvGrpSpPr>
          <p:grpSpPr>
            <a:xfrm>
              <a:off x="277557" y="109127"/>
              <a:ext cx="4454934" cy="1718785"/>
              <a:chOff x="0" y="0"/>
              <a:chExt cx="879987" cy="339513"/>
            </a:xfrm>
          </p:grpSpPr>
          <p:sp>
            <p:nvSpPr>
              <p:cNvPr id="36" name="Freeform 36"/>
              <p:cNvSpPr/>
              <p:nvPr/>
            </p:nvSpPr>
            <p:spPr>
              <a:xfrm>
                <a:off x="0" y="0"/>
                <a:ext cx="879987" cy="339513"/>
              </a:xfrm>
              <a:custGeom>
                <a:avLst/>
                <a:gdLst/>
                <a:ahLst/>
                <a:cxnLst/>
                <a:rect l="l" t="t" r="r" b="b"/>
                <a:pathLst>
                  <a:path w="879987" h="339513">
                    <a:moveTo>
                      <a:pt x="118172" y="0"/>
                    </a:moveTo>
                    <a:lnTo>
                      <a:pt x="761815" y="0"/>
                    </a:lnTo>
                    <a:cubicBezTo>
                      <a:pt x="827079" y="0"/>
                      <a:pt x="879987" y="52908"/>
                      <a:pt x="879987" y="118172"/>
                    </a:cubicBezTo>
                    <a:lnTo>
                      <a:pt x="879987" y="221341"/>
                    </a:lnTo>
                    <a:cubicBezTo>
                      <a:pt x="879987" y="286605"/>
                      <a:pt x="827079" y="339513"/>
                      <a:pt x="761815" y="339513"/>
                    </a:cubicBezTo>
                    <a:lnTo>
                      <a:pt x="118172" y="339513"/>
                    </a:lnTo>
                    <a:cubicBezTo>
                      <a:pt x="52908" y="339513"/>
                      <a:pt x="0" y="286605"/>
                      <a:pt x="0" y="221341"/>
                    </a:cubicBezTo>
                    <a:lnTo>
                      <a:pt x="0" y="118172"/>
                    </a:lnTo>
                    <a:cubicBezTo>
                      <a:pt x="0" y="52908"/>
                      <a:pt x="52908" y="0"/>
                      <a:pt x="118172" y="0"/>
                    </a:cubicBezTo>
                    <a:close/>
                  </a:path>
                </a:pathLst>
              </a:custGeom>
              <a:solidFill>
                <a:srgbClr val="F4EADB"/>
              </a:solidFill>
            </p:spPr>
            <p:txBody>
              <a:bodyPr/>
              <a:lstStyle/>
              <a:p>
                <a:endParaRPr lang="pt-PT"/>
              </a:p>
            </p:txBody>
          </p:sp>
          <p:sp>
            <p:nvSpPr>
              <p:cNvPr id="37" name="TextBox 37"/>
              <p:cNvSpPr txBox="1"/>
              <p:nvPr/>
            </p:nvSpPr>
            <p:spPr>
              <a:xfrm>
                <a:off x="0" y="-57150"/>
                <a:ext cx="879987" cy="396663"/>
              </a:xfrm>
              <a:prstGeom prst="rect">
                <a:avLst/>
              </a:prstGeom>
            </p:spPr>
            <p:txBody>
              <a:bodyPr lIns="50800" tIns="50800" rIns="50800" bIns="50800" rtlCol="0" anchor="ctr"/>
              <a:lstStyle/>
              <a:p>
                <a:pPr algn="ctr">
                  <a:lnSpc>
                    <a:spcPts val="4199"/>
                  </a:lnSpc>
                </a:pPr>
                <a:endParaRPr/>
              </a:p>
            </p:txBody>
          </p:sp>
        </p:grpSp>
        <p:grpSp>
          <p:nvGrpSpPr>
            <p:cNvPr id="38" name="Group 38"/>
            <p:cNvGrpSpPr/>
            <p:nvPr/>
          </p:nvGrpSpPr>
          <p:grpSpPr>
            <a:xfrm>
              <a:off x="364692" y="195638"/>
              <a:ext cx="4280663" cy="1550962"/>
              <a:chOff x="0" y="0"/>
              <a:chExt cx="845563" cy="306363"/>
            </a:xfrm>
          </p:grpSpPr>
          <p:sp>
            <p:nvSpPr>
              <p:cNvPr id="39" name="Freeform 39"/>
              <p:cNvSpPr/>
              <p:nvPr/>
            </p:nvSpPr>
            <p:spPr>
              <a:xfrm>
                <a:off x="0" y="0"/>
                <a:ext cx="845563" cy="306363"/>
              </a:xfrm>
              <a:custGeom>
                <a:avLst/>
                <a:gdLst/>
                <a:ahLst/>
                <a:cxnLst/>
                <a:rect l="l" t="t" r="r" b="b"/>
                <a:pathLst>
                  <a:path w="845563" h="306363">
                    <a:moveTo>
                      <a:pt x="122983" y="0"/>
                    </a:moveTo>
                    <a:lnTo>
                      <a:pt x="722580" y="0"/>
                    </a:lnTo>
                    <a:cubicBezTo>
                      <a:pt x="790501" y="0"/>
                      <a:pt x="845563" y="55062"/>
                      <a:pt x="845563" y="122983"/>
                    </a:cubicBezTo>
                    <a:lnTo>
                      <a:pt x="845563" y="183379"/>
                    </a:lnTo>
                    <a:cubicBezTo>
                      <a:pt x="845563" y="251301"/>
                      <a:pt x="790501" y="306363"/>
                      <a:pt x="722580" y="306363"/>
                    </a:cubicBezTo>
                    <a:lnTo>
                      <a:pt x="122983" y="306363"/>
                    </a:lnTo>
                    <a:cubicBezTo>
                      <a:pt x="90366" y="306363"/>
                      <a:pt x="59085" y="293406"/>
                      <a:pt x="36021" y="270342"/>
                    </a:cubicBezTo>
                    <a:cubicBezTo>
                      <a:pt x="12957" y="247278"/>
                      <a:pt x="0" y="215997"/>
                      <a:pt x="0" y="183379"/>
                    </a:cubicBezTo>
                    <a:lnTo>
                      <a:pt x="0" y="122983"/>
                    </a:lnTo>
                    <a:cubicBezTo>
                      <a:pt x="0" y="55062"/>
                      <a:pt x="55062" y="0"/>
                      <a:pt x="122983" y="0"/>
                    </a:cubicBezTo>
                    <a:close/>
                  </a:path>
                </a:pathLst>
              </a:custGeom>
              <a:solidFill>
                <a:srgbClr val="967D55"/>
              </a:solidFill>
            </p:spPr>
            <p:txBody>
              <a:bodyPr/>
              <a:lstStyle/>
              <a:p>
                <a:endParaRPr lang="pt-PT"/>
              </a:p>
            </p:txBody>
          </p:sp>
          <p:sp>
            <p:nvSpPr>
              <p:cNvPr id="40" name="TextBox 40"/>
              <p:cNvSpPr txBox="1"/>
              <p:nvPr/>
            </p:nvSpPr>
            <p:spPr>
              <a:xfrm>
                <a:off x="0" y="-57150"/>
                <a:ext cx="845563" cy="363513"/>
              </a:xfrm>
              <a:prstGeom prst="rect">
                <a:avLst/>
              </a:prstGeom>
            </p:spPr>
            <p:txBody>
              <a:bodyPr lIns="50800" tIns="50800" rIns="50800" bIns="50800" rtlCol="0" anchor="ctr"/>
              <a:lstStyle/>
              <a:p>
                <a:pPr algn="ctr">
                  <a:lnSpc>
                    <a:spcPts val="4199"/>
                  </a:lnSpc>
                </a:pPr>
                <a:r>
                  <a:rPr lang="en-US" sz="2999">
                    <a:solidFill>
                      <a:srgbClr val="FFFFFF"/>
                    </a:solidFill>
                    <a:latin typeface="Alice"/>
                  </a:rPr>
                  <a:t>Operational CRM</a:t>
                </a:r>
              </a:p>
            </p:txBody>
          </p:sp>
        </p:grpSp>
      </p:grpSp>
      <p:grpSp>
        <p:nvGrpSpPr>
          <p:cNvPr id="41" name="Group 41"/>
          <p:cNvGrpSpPr/>
          <p:nvPr/>
        </p:nvGrpSpPr>
        <p:grpSpPr>
          <a:xfrm>
            <a:off x="6096271" y="2602559"/>
            <a:ext cx="9893186" cy="1468928"/>
            <a:chOff x="0" y="0"/>
            <a:chExt cx="13190914" cy="1958571"/>
          </a:xfrm>
        </p:grpSpPr>
        <p:grpSp>
          <p:nvGrpSpPr>
            <p:cNvPr id="42" name="Group 42"/>
            <p:cNvGrpSpPr/>
            <p:nvPr/>
          </p:nvGrpSpPr>
          <p:grpSpPr>
            <a:xfrm>
              <a:off x="0" y="0"/>
              <a:ext cx="13190914" cy="1958571"/>
              <a:chOff x="0" y="0"/>
              <a:chExt cx="2605613" cy="386878"/>
            </a:xfrm>
          </p:grpSpPr>
          <p:sp>
            <p:nvSpPr>
              <p:cNvPr id="43" name="Freeform 43"/>
              <p:cNvSpPr/>
              <p:nvPr/>
            </p:nvSpPr>
            <p:spPr>
              <a:xfrm>
                <a:off x="0" y="0"/>
                <a:ext cx="2605613" cy="386878"/>
              </a:xfrm>
              <a:custGeom>
                <a:avLst/>
                <a:gdLst/>
                <a:ahLst/>
                <a:cxnLst/>
                <a:rect l="l" t="t" r="r" b="b"/>
                <a:pathLst>
                  <a:path w="2605613" h="386878">
                    <a:moveTo>
                      <a:pt x="39910" y="0"/>
                    </a:moveTo>
                    <a:lnTo>
                      <a:pt x="2565703" y="0"/>
                    </a:lnTo>
                    <a:cubicBezTo>
                      <a:pt x="2576287" y="0"/>
                      <a:pt x="2586439" y="4205"/>
                      <a:pt x="2593923" y="11689"/>
                    </a:cubicBezTo>
                    <a:cubicBezTo>
                      <a:pt x="2601408" y="19174"/>
                      <a:pt x="2605613" y="29325"/>
                      <a:pt x="2605613" y="39910"/>
                    </a:cubicBezTo>
                    <a:lnTo>
                      <a:pt x="2605613" y="346968"/>
                    </a:lnTo>
                    <a:cubicBezTo>
                      <a:pt x="2605613" y="357553"/>
                      <a:pt x="2601408" y="367704"/>
                      <a:pt x="2593923" y="375189"/>
                    </a:cubicBezTo>
                    <a:cubicBezTo>
                      <a:pt x="2586439" y="382673"/>
                      <a:pt x="2576287" y="386878"/>
                      <a:pt x="2565703" y="386878"/>
                    </a:cubicBezTo>
                    <a:lnTo>
                      <a:pt x="39910" y="386878"/>
                    </a:lnTo>
                    <a:cubicBezTo>
                      <a:pt x="29325" y="386878"/>
                      <a:pt x="19174" y="382673"/>
                      <a:pt x="11689" y="375189"/>
                    </a:cubicBezTo>
                    <a:cubicBezTo>
                      <a:pt x="4205" y="367704"/>
                      <a:pt x="0" y="357553"/>
                      <a:pt x="0" y="346968"/>
                    </a:cubicBezTo>
                    <a:lnTo>
                      <a:pt x="0" y="39910"/>
                    </a:lnTo>
                    <a:cubicBezTo>
                      <a:pt x="0" y="29325"/>
                      <a:pt x="4205" y="19174"/>
                      <a:pt x="11689" y="11689"/>
                    </a:cubicBezTo>
                    <a:cubicBezTo>
                      <a:pt x="19174" y="4205"/>
                      <a:pt x="29325" y="0"/>
                      <a:pt x="39910" y="0"/>
                    </a:cubicBezTo>
                    <a:close/>
                  </a:path>
                </a:pathLst>
              </a:custGeom>
              <a:solidFill>
                <a:srgbClr val="DDBC8A"/>
              </a:solidFill>
            </p:spPr>
            <p:txBody>
              <a:bodyPr/>
              <a:lstStyle/>
              <a:p>
                <a:endParaRPr lang="pt-PT"/>
              </a:p>
            </p:txBody>
          </p:sp>
          <p:sp>
            <p:nvSpPr>
              <p:cNvPr id="44" name="TextBox 44"/>
              <p:cNvSpPr txBox="1"/>
              <p:nvPr/>
            </p:nvSpPr>
            <p:spPr>
              <a:xfrm>
                <a:off x="0" y="-38100"/>
                <a:ext cx="2605613" cy="424978"/>
              </a:xfrm>
              <a:prstGeom prst="rect">
                <a:avLst/>
              </a:prstGeom>
            </p:spPr>
            <p:txBody>
              <a:bodyPr lIns="50800" tIns="50800" rIns="50800" bIns="50800" rtlCol="0" anchor="ctr"/>
              <a:lstStyle/>
              <a:p>
                <a:pPr>
                  <a:lnSpc>
                    <a:spcPts val="2799"/>
                  </a:lnSpc>
                </a:pPr>
                <a:endParaRPr/>
              </a:p>
            </p:txBody>
          </p:sp>
        </p:grpSp>
        <p:grpSp>
          <p:nvGrpSpPr>
            <p:cNvPr id="45" name="Group 45"/>
            <p:cNvGrpSpPr/>
            <p:nvPr/>
          </p:nvGrpSpPr>
          <p:grpSpPr>
            <a:xfrm>
              <a:off x="148301" y="102356"/>
              <a:ext cx="12894311" cy="1753860"/>
              <a:chOff x="0" y="0"/>
              <a:chExt cx="2547024" cy="346441"/>
            </a:xfrm>
          </p:grpSpPr>
          <p:sp>
            <p:nvSpPr>
              <p:cNvPr id="46" name="Freeform 46"/>
              <p:cNvSpPr/>
              <p:nvPr/>
            </p:nvSpPr>
            <p:spPr>
              <a:xfrm>
                <a:off x="0" y="0"/>
                <a:ext cx="2547025" cy="346441"/>
              </a:xfrm>
              <a:custGeom>
                <a:avLst/>
                <a:gdLst/>
                <a:ahLst/>
                <a:cxnLst/>
                <a:rect l="l" t="t" r="r" b="b"/>
                <a:pathLst>
                  <a:path w="2547025" h="346441">
                    <a:moveTo>
                      <a:pt x="40828" y="0"/>
                    </a:moveTo>
                    <a:lnTo>
                      <a:pt x="2506196" y="0"/>
                    </a:lnTo>
                    <a:cubicBezTo>
                      <a:pt x="2528745" y="0"/>
                      <a:pt x="2547025" y="18279"/>
                      <a:pt x="2547025" y="40828"/>
                    </a:cubicBezTo>
                    <a:lnTo>
                      <a:pt x="2547025" y="305613"/>
                    </a:lnTo>
                    <a:cubicBezTo>
                      <a:pt x="2547025" y="316442"/>
                      <a:pt x="2542723" y="326826"/>
                      <a:pt x="2535066" y="334483"/>
                    </a:cubicBezTo>
                    <a:cubicBezTo>
                      <a:pt x="2527409" y="342140"/>
                      <a:pt x="2517025" y="346441"/>
                      <a:pt x="2506196" y="346441"/>
                    </a:cubicBezTo>
                    <a:lnTo>
                      <a:pt x="40828" y="346441"/>
                    </a:lnTo>
                    <a:cubicBezTo>
                      <a:pt x="30000" y="346441"/>
                      <a:pt x="19615" y="342140"/>
                      <a:pt x="11958" y="334483"/>
                    </a:cubicBezTo>
                    <a:cubicBezTo>
                      <a:pt x="4302" y="326826"/>
                      <a:pt x="0" y="316442"/>
                      <a:pt x="0" y="305613"/>
                    </a:cubicBezTo>
                    <a:lnTo>
                      <a:pt x="0" y="40828"/>
                    </a:lnTo>
                    <a:cubicBezTo>
                      <a:pt x="0" y="30000"/>
                      <a:pt x="4302" y="19615"/>
                      <a:pt x="11958" y="11958"/>
                    </a:cubicBezTo>
                    <a:cubicBezTo>
                      <a:pt x="19615" y="4302"/>
                      <a:pt x="30000" y="0"/>
                      <a:pt x="40828" y="0"/>
                    </a:cubicBezTo>
                    <a:close/>
                  </a:path>
                </a:pathLst>
              </a:custGeom>
              <a:solidFill>
                <a:srgbClr val="F4EADB"/>
              </a:solidFill>
            </p:spPr>
            <p:txBody>
              <a:bodyPr/>
              <a:lstStyle/>
              <a:p>
                <a:endParaRPr lang="pt-PT"/>
              </a:p>
            </p:txBody>
          </p:sp>
          <p:sp>
            <p:nvSpPr>
              <p:cNvPr id="47" name="TextBox 47"/>
              <p:cNvSpPr txBox="1"/>
              <p:nvPr/>
            </p:nvSpPr>
            <p:spPr>
              <a:xfrm>
                <a:off x="0" y="-38100"/>
                <a:ext cx="2547024" cy="384541"/>
              </a:xfrm>
              <a:prstGeom prst="rect">
                <a:avLst/>
              </a:prstGeom>
            </p:spPr>
            <p:txBody>
              <a:bodyPr lIns="50800" tIns="50800" rIns="50800" bIns="50800" rtlCol="0" anchor="ctr"/>
              <a:lstStyle/>
              <a:p>
                <a:pPr>
                  <a:lnSpc>
                    <a:spcPts val="2799"/>
                  </a:lnSpc>
                </a:pPr>
                <a:endParaRPr/>
              </a:p>
            </p:txBody>
          </p:sp>
        </p:grpSp>
        <p:grpSp>
          <p:nvGrpSpPr>
            <p:cNvPr id="48" name="Group 48"/>
            <p:cNvGrpSpPr/>
            <p:nvPr/>
          </p:nvGrpSpPr>
          <p:grpSpPr>
            <a:xfrm>
              <a:off x="273409" y="148377"/>
              <a:ext cx="12644096" cy="1661816"/>
              <a:chOff x="0" y="0"/>
              <a:chExt cx="2497599" cy="328260"/>
            </a:xfrm>
          </p:grpSpPr>
          <p:sp>
            <p:nvSpPr>
              <p:cNvPr id="49" name="Freeform 49"/>
              <p:cNvSpPr/>
              <p:nvPr/>
            </p:nvSpPr>
            <p:spPr>
              <a:xfrm>
                <a:off x="0" y="0"/>
                <a:ext cx="2497599" cy="328260"/>
              </a:xfrm>
              <a:custGeom>
                <a:avLst/>
                <a:gdLst/>
                <a:ahLst/>
                <a:cxnLst/>
                <a:rect l="l" t="t" r="r" b="b"/>
                <a:pathLst>
                  <a:path w="2497599" h="328260">
                    <a:moveTo>
                      <a:pt x="41636" y="0"/>
                    </a:moveTo>
                    <a:lnTo>
                      <a:pt x="2455963" y="0"/>
                    </a:lnTo>
                    <a:cubicBezTo>
                      <a:pt x="2478958" y="0"/>
                      <a:pt x="2497599" y="18641"/>
                      <a:pt x="2497599" y="41636"/>
                    </a:cubicBezTo>
                    <a:lnTo>
                      <a:pt x="2497599" y="286624"/>
                    </a:lnTo>
                    <a:cubicBezTo>
                      <a:pt x="2497599" y="297667"/>
                      <a:pt x="2493213" y="308257"/>
                      <a:pt x="2485404" y="316065"/>
                    </a:cubicBezTo>
                    <a:cubicBezTo>
                      <a:pt x="2477596" y="323873"/>
                      <a:pt x="2467006" y="328260"/>
                      <a:pt x="2455963" y="328260"/>
                    </a:cubicBezTo>
                    <a:lnTo>
                      <a:pt x="41636" y="328260"/>
                    </a:lnTo>
                    <a:cubicBezTo>
                      <a:pt x="18641" y="328260"/>
                      <a:pt x="0" y="309619"/>
                      <a:pt x="0" y="286624"/>
                    </a:cubicBezTo>
                    <a:lnTo>
                      <a:pt x="0" y="41636"/>
                    </a:lnTo>
                    <a:cubicBezTo>
                      <a:pt x="0" y="18641"/>
                      <a:pt x="18641" y="0"/>
                      <a:pt x="41636" y="0"/>
                    </a:cubicBezTo>
                    <a:close/>
                  </a:path>
                </a:pathLst>
              </a:custGeom>
              <a:solidFill>
                <a:srgbClr val="DDBC8A"/>
              </a:solidFill>
            </p:spPr>
            <p:txBody>
              <a:bodyPr/>
              <a:lstStyle/>
              <a:p>
                <a:endParaRPr lang="pt-PT"/>
              </a:p>
            </p:txBody>
          </p:sp>
          <p:sp>
            <p:nvSpPr>
              <p:cNvPr id="50" name="TextBox 50"/>
              <p:cNvSpPr txBox="1"/>
              <p:nvPr/>
            </p:nvSpPr>
            <p:spPr>
              <a:xfrm>
                <a:off x="0" y="-38100"/>
                <a:ext cx="2497599" cy="366360"/>
              </a:xfrm>
              <a:prstGeom prst="rect">
                <a:avLst/>
              </a:prstGeom>
            </p:spPr>
            <p:txBody>
              <a:bodyPr lIns="50800" tIns="50800" rIns="50800" bIns="50800" rtlCol="0" anchor="ctr"/>
              <a:lstStyle/>
              <a:p>
                <a:pPr marL="388620" lvl="1" indent="-194310">
                  <a:lnSpc>
                    <a:spcPts val="2520"/>
                  </a:lnSpc>
                  <a:buFont typeface="Arial"/>
                  <a:buChar char="•"/>
                </a:pPr>
                <a:r>
                  <a:rPr lang="en-US" sz="1800">
                    <a:solidFill>
                      <a:srgbClr val="000000"/>
                    </a:solidFill>
                    <a:latin typeface="Alice"/>
                  </a:rPr>
                  <a:t>Focuses on</a:t>
                </a:r>
                <a:r>
                  <a:rPr lang="en-US" sz="1800">
                    <a:solidFill>
                      <a:srgbClr val="000000"/>
                    </a:solidFill>
                    <a:latin typeface="Alice Bold"/>
                  </a:rPr>
                  <a:t> automating customer-facing</a:t>
                </a:r>
                <a:r>
                  <a:rPr lang="en-US" sz="1800">
                    <a:solidFill>
                      <a:srgbClr val="000000"/>
                    </a:solidFill>
                    <a:latin typeface="Alice"/>
                  </a:rPr>
                  <a:t> processes such as marketing, sales, and customer service.</a:t>
                </a:r>
              </a:p>
              <a:p>
                <a:pPr marL="388620" lvl="1" indent="-194310">
                  <a:lnSpc>
                    <a:spcPts val="2520"/>
                  </a:lnSpc>
                  <a:buFont typeface="Arial"/>
                  <a:buChar char="•"/>
                </a:pPr>
                <a:r>
                  <a:rPr lang="en-US" sz="1800">
                    <a:solidFill>
                      <a:srgbClr val="000000"/>
                    </a:solidFill>
                    <a:latin typeface="Alice"/>
                  </a:rPr>
                  <a:t>Streamlines processes to improve efficiency and effectiveness in customer interactions.</a:t>
                </a:r>
              </a:p>
            </p:txBody>
          </p:sp>
        </p:grpSp>
      </p:grpSp>
      <p:grpSp>
        <p:nvGrpSpPr>
          <p:cNvPr id="51" name="Group 51"/>
          <p:cNvGrpSpPr/>
          <p:nvPr/>
        </p:nvGrpSpPr>
        <p:grpSpPr>
          <a:xfrm>
            <a:off x="6096271" y="5033101"/>
            <a:ext cx="9893186" cy="1468928"/>
            <a:chOff x="0" y="0"/>
            <a:chExt cx="13190914" cy="1958571"/>
          </a:xfrm>
        </p:grpSpPr>
        <p:grpSp>
          <p:nvGrpSpPr>
            <p:cNvPr id="52" name="Group 52"/>
            <p:cNvGrpSpPr/>
            <p:nvPr/>
          </p:nvGrpSpPr>
          <p:grpSpPr>
            <a:xfrm>
              <a:off x="0" y="0"/>
              <a:ext cx="13190914" cy="1958571"/>
              <a:chOff x="0" y="0"/>
              <a:chExt cx="2605613" cy="386878"/>
            </a:xfrm>
          </p:grpSpPr>
          <p:sp>
            <p:nvSpPr>
              <p:cNvPr id="53" name="Freeform 53"/>
              <p:cNvSpPr/>
              <p:nvPr/>
            </p:nvSpPr>
            <p:spPr>
              <a:xfrm>
                <a:off x="0" y="0"/>
                <a:ext cx="2605613" cy="386878"/>
              </a:xfrm>
              <a:custGeom>
                <a:avLst/>
                <a:gdLst/>
                <a:ahLst/>
                <a:cxnLst/>
                <a:rect l="l" t="t" r="r" b="b"/>
                <a:pathLst>
                  <a:path w="2605613" h="386878">
                    <a:moveTo>
                      <a:pt x="39910" y="0"/>
                    </a:moveTo>
                    <a:lnTo>
                      <a:pt x="2565703" y="0"/>
                    </a:lnTo>
                    <a:cubicBezTo>
                      <a:pt x="2576287" y="0"/>
                      <a:pt x="2586439" y="4205"/>
                      <a:pt x="2593923" y="11689"/>
                    </a:cubicBezTo>
                    <a:cubicBezTo>
                      <a:pt x="2601408" y="19174"/>
                      <a:pt x="2605613" y="29325"/>
                      <a:pt x="2605613" y="39910"/>
                    </a:cubicBezTo>
                    <a:lnTo>
                      <a:pt x="2605613" y="346968"/>
                    </a:lnTo>
                    <a:cubicBezTo>
                      <a:pt x="2605613" y="357553"/>
                      <a:pt x="2601408" y="367704"/>
                      <a:pt x="2593923" y="375189"/>
                    </a:cubicBezTo>
                    <a:cubicBezTo>
                      <a:pt x="2586439" y="382673"/>
                      <a:pt x="2576287" y="386878"/>
                      <a:pt x="2565703" y="386878"/>
                    </a:cubicBezTo>
                    <a:lnTo>
                      <a:pt x="39910" y="386878"/>
                    </a:lnTo>
                    <a:cubicBezTo>
                      <a:pt x="29325" y="386878"/>
                      <a:pt x="19174" y="382673"/>
                      <a:pt x="11689" y="375189"/>
                    </a:cubicBezTo>
                    <a:cubicBezTo>
                      <a:pt x="4205" y="367704"/>
                      <a:pt x="0" y="357553"/>
                      <a:pt x="0" y="346968"/>
                    </a:cubicBezTo>
                    <a:lnTo>
                      <a:pt x="0" y="39910"/>
                    </a:lnTo>
                    <a:cubicBezTo>
                      <a:pt x="0" y="29325"/>
                      <a:pt x="4205" y="19174"/>
                      <a:pt x="11689" y="11689"/>
                    </a:cubicBezTo>
                    <a:cubicBezTo>
                      <a:pt x="19174" y="4205"/>
                      <a:pt x="29325" y="0"/>
                      <a:pt x="39910" y="0"/>
                    </a:cubicBezTo>
                    <a:close/>
                  </a:path>
                </a:pathLst>
              </a:custGeom>
              <a:solidFill>
                <a:srgbClr val="DDBC8A"/>
              </a:solidFill>
            </p:spPr>
            <p:txBody>
              <a:bodyPr/>
              <a:lstStyle/>
              <a:p>
                <a:endParaRPr lang="pt-PT"/>
              </a:p>
            </p:txBody>
          </p:sp>
          <p:sp>
            <p:nvSpPr>
              <p:cNvPr id="54" name="TextBox 54"/>
              <p:cNvSpPr txBox="1"/>
              <p:nvPr/>
            </p:nvSpPr>
            <p:spPr>
              <a:xfrm>
                <a:off x="0" y="-38100"/>
                <a:ext cx="2605613" cy="424978"/>
              </a:xfrm>
              <a:prstGeom prst="rect">
                <a:avLst/>
              </a:prstGeom>
            </p:spPr>
            <p:txBody>
              <a:bodyPr lIns="50800" tIns="50800" rIns="50800" bIns="50800" rtlCol="0" anchor="ctr"/>
              <a:lstStyle/>
              <a:p>
                <a:pPr>
                  <a:lnSpc>
                    <a:spcPts val="2799"/>
                  </a:lnSpc>
                </a:pPr>
                <a:endParaRPr/>
              </a:p>
            </p:txBody>
          </p:sp>
        </p:grpSp>
        <p:grpSp>
          <p:nvGrpSpPr>
            <p:cNvPr id="55" name="Group 55"/>
            <p:cNvGrpSpPr/>
            <p:nvPr/>
          </p:nvGrpSpPr>
          <p:grpSpPr>
            <a:xfrm>
              <a:off x="148301" y="102356"/>
              <a:ext cx="12894311" cy="1753860"/>
              <a:chOff x="0" y="0"/>
              <a:chExt cx="2547024" cy="346441"/>
            </a:xfrm>
          </p:grpSpPr>
          <p:sp>
            <p:nvSpPr>
              <p:cNvPr id="56" name="Freeform 56"/>
              <p:cNvSpPr/>
              <p:nvPr/>
            </p:nvSpPr>
            <p:spPr>
              <a:xfrm>
                <a:off x="0" y="0"/>
                <a:ext cx="2547025" cy="346441"/>
              </a:xfrm>
              <a:custGeom>
                <a:avLst/>
                <a:gdLst/>
                <a:ahLst/>
                <a:cxnLst/>
                <a:rect l="l" t="t" r="r" b="b"/>
                <a:pathLst>
                  <a:path w="2547025" h="346441">
                    <a:moveTo>
                      <a:pt x="40828" y="0"/>
                    </a:moveTo>
                    <a:lnTo>
                      <a:pt x="2506196" y="0"/>
                    </a:lnTo>
                    <a:cubicBezTo>
                      <a:pt x="2528745" y="0"/>
                      <a:pt x="2547025" y="18279"/>
                      <a:pt x="2547025" y="40828"/>
                    </a:cubicBezTo>
                    <a:lnTo>
                      <a:pt x="2547025" y="305613"/>
                    </a:lnTo>
                    <a:cubicBezTo>
                      <a:pt x="2547025" y="316442"/>
                      <a:pt x="2542723" y="326826"/>
                      <a:pt x="2535066" y="334483"/>
                    </a:cubicBezTo>
                    <a:cubicBezTo>
                      <a:pt x="2527409" y="342140"/>
                      <a:pt x="2517025" y="346441"/>
                      <a:pt x="2506196" y="346441"/>
                    </a:cubicBezTo>
                    <a:lnTo>
                      <a:pt x="40828" y="346441"/>
                    </a:lnTo>
                    <a:cubicBezTo>
                      <a:pt x="30000" y="346441"/>
                      <a:pt x="19615" y="342140"/>
                      <a:pt x="11958" y="334483"/>
                    </a:cubicBezTo>
                    <a:cubicBezTo>
                      <a:pt x="4302" y="326826"/>
                      <a:pt x="0" y="316442"/>
                      <a:pt x="0" y="305613"/>
                    </a:cubicBezTo>
                    <a:lnTo>
                      <a:pt x="0" y="40828"/>
                    </a:lnTo>
                    <a:cubicBezTo>
                      <a:pt x="0" y="30000"/>
                      <a:pt x="4302" y="19615"/>
                      <a:pt x="11958" y="11958"/>
                    </a:cubicBezTo>
                    <a:cubicBezTo>
                      <a:pt x="19615" y="4302"/>
                      <a:pt x="30000" y="0"/>
                      <a:pt x="40828" y="0"/>
                    </a:cubicBezTo>
                    <a:close/>
                  </a:path>
                </a:pathLst>
              </a:custGeom>
              <a:solidFill>
                <a:srgbClr val="F4EADB"/>
              </a:solidFill>
            </p:spPr>
            <p:txBody>
              <a:bodyPr/>
              <a:lstStyle/>
              <a:p>
                <a:endParaRPr lang="pt-PT"/>
              </a:p>
            </p:txBody>
          </p:sp>
          <p:sp>
            <p:nvSpPr>
              <p:cNvPr id="57" name="TextBox 57"/>
              <p:cNvSpPr txBox="1"/>
              <p:nvPr/>
            </p:nvSpPr>
            <p:spPr>
              <a:xfrm>
                <a:off x="0" y="-38100"/>
                <a:ext cx="2547024" cy="384541"/>
              </a:xfrm>
              <a:prstGeom prst="rect">
                <a:avLst/>
              </a:prstGeom>
            </p:spPr>
            <p:txBody>
              <a:bodyPr lIns="50800" tIns="50800" rIns="50800" bIns="50800" rtlCol="0" anchor="ctr"/>
              <a:lstStyle/>
              <a:p>
                <a:pPr>
                  <a:lnSpc>
                    <a:spcPts val="2799"/>
                  </a:lnSpc>
                </a:pPr>
                <a:endParaRPr/>
              </a:p>
            </p:txBody>
          </p:sp>
        </p:grpSp>
        <p:grpSp>
          <p:nvGrpSpPr>
            <p:cNvPr id="58" name="Group 58"/>
            <p:cNvGrpSpPr/>
            <p:nvPr/>
          </p:nvGrpSpPr>
          <p:grpSpPr>
            <a:xfrm>
              <a:off x="273409" y="148377"/>
              <a:ext cx="12644096" cy="1661816"/>
              <a:chOff x="0" y="0"/>
              <a:chExt cx="2497599" cy="328260"/>
            </a:xfrm>
          </p:grpSpPr>
          <p:sp>
            <p:nvSpPr>
              <p:cNvPr id="59" name="Freeform 59"/>
              <p:cNvSpPr/>
              <p:nvPr/>
            </p:nvSpPr>
            <p:spPr>
              <a:xfrm>
                <a:off x="0" y="0"/>
                <a:ext cx="2497599" cy="328260"/>
              </a:xfrm>
              <a:custGeom>
                <a:avLst/>
                <a:gdLst/>
                <a:ahLst/>
                <a:cxnLst/>
                <a:rect l="l" t="t" r="r" b="b"/>
                <a:pathLst>
                  <a:path w="2497599" h="328260">
                    <a:moveTo>
                      <a:pt x="41636" y="0"/>
                    </a:moveTo>
                    <a:lnTo>
                      <a:pt x="2455963" y="0"/>
                    </a:lnTo>
                    <a:cubicBezTo>
                      <a:pt x="2478958" y="0"/>
                      <a:pt x="2497599" y="18641"/>
                      <a:pt x="2497599" y="41636"/>
                    </a:cubicBezTo>
                    <a:lnTo>
                      <a:pt x="2497599" y="286624"/>
                    </a:lnTo>
                    <a:cubicBezTo>
                      <a:pt x="2497599" y="297667"/>
                      <a:pt x="2493213" y="308257"/>
                      <a:pt x="2485404" y="316065"/>
                    </a:cubicBezTo>
                    <a:cubicBezTo>
                      <a:pt x="2477596" y="323873"/>
                      <a:pt x="2467006" y="328260"/>
                      <a:pt x="2455963" y="328260"/>
                    </a:cubicBezTo>
                    <a:lnTo>
                      <a:pt x="41636" y="328260"/>
                    </a:lnTo>
                    <a:cubicBezTo>
                      <a:pt x="18641" y="328260"/>
                      <a:pt x="0" y="309619"/>
                      <a:pt x="0" y="286624"/>
                    </a:cubicBezTo>
                    <a:lnTo>
                      <a:pt x="0" y="41636"/>
                    </a:lnTo>
                    <a:cubicBezTo>
                      <a:pt x="0" y="18641"/>
                      <a:pt x="18641" y="0"/>
                      <a:pt x="41636" y="0"/>
                    </a:cubicBezTo>
                    <a:close/>
                  </a:path>
                </a:pathLst>
              </a:custGeom>
              <a:solidFill>
                <a:srgbClr val="DDBC8A"/>
              </a:solidFill>
            </p:spPr>
            <p:txBody>
              <a:bodyPr/>
              <a:lstStyle/>
              <a:p>
                <a:endParaRPr lang="pt-PT"/>
              </a:p>
            </p:txBody>
          </p:sp>
          <p:sp>
            <p:nvSpPr>
              <p:cNvPr id="60" name="TextBox 60"/>
              <p:cNvSpPr txBox="1"/>
              <p:nvPr/>
            </p:nvSpPr>
            <p:spPr>
              <a:xfrm>
                <a:off x="0" y="-38100"/>
                <a:ext cx="2497599" cy="366360"/>
              </a:xfrm>
              <a:prstGeom prst="rect">
                <a:avLst/>
              </a:prstGeom>
            </p:spPr>
            <p:txBody>
              <a:bodyPr lIns="50800" tIns="50800" rIns="50800" bIns="50800" rtlCol="0" anchor="ctr"/>
              <a:lstStyle/>
              <a:p>
                <a:pPr marL="388620" lvl="1" indent="-194310">
                  <a:lnSpc>
                    <a:spcPts val="2520"/>
                  </a:lnSpc>
                  <a:buFont typeface="Arial"/>
                  <a:buChar char="•"/>
                </a:pPr>
                <a:r>
                  <a:rPr lang="en-US" sz="1800">
                    <a:solidFill>
                      <a:srgbClr val="000000"/>
                    </a:solidFill>
                    <a:latin typeface="Alice"/>
                  </a:rPr>
                  <a:t>Disney could implement operational CRM tools to automate </a:t>
                </a:r>
                <a:r>
                  <a:rPr lang="en-US" sz="1800">
                    <a:solidFill>
                      <a:srgbClr val="000000"/>
                    </a:solidFill>
                    <a:latin typeface="Alice Bold"/>
                  </a:rPr>
                  <a:t>subscription management</a:t>
                </a:r>
                <a:r>
                  <a:rPr lang="en-US" sz="1800">
                    <a:solidFill>
                      <a:srgbClr val="000000"/>
                    </a:solidFill>
                    <a:latin typeface="Alice"/>
                  </a:rPr>
                  <a:t>, </a:t>
                </a:r>
                <a:r>
                  <a:rPr lang="en-US" sz="1800">
                    <a:solidFill>
                      <a:srgbClr val="000000"/>
                    </a:solidFill>
                    <a:latin typeface="Alice Bold"/>
                  </a:rPr>
                  <a:t>targeted promotions</a:t>
                </a:r>
                <a:r>
                  <a:rPr lang="en-US" sz="1800">
                    <a:solidFill>
                      <a:srgbClr val="000000"/>
                    </a:solidFill>
                    <a:latin typeface="Alice"/>
                  </a:rPr>
                  <a:t>, and </a:t>
                </a:r>
                <a:r>
                  <a:rPr lang="en-US" sz="1800">
                    <a:solidFill>
                      <a:srgbClr val="000000"/>
                    </a:solidFill>
                    <a:latin typeface="Alice Bold"/>
                  </a:rPr>
                  <a:t>customer support</a:t>
                </a:r>
                <a:r>
                  <a:rPr lang="en-US" sz="1800">
                    <a:solidFill>
                      <a:srgbClr val="000000"/>
                    </a:solidFill>
                    <a:latin typeface="Alice"/>
                  </a:rPr>
                  <a:t> across its streaming services.</a:t>
                </a:r>
              </a:p>
            </p:txBody>
          </p:sp>
        </p:grpSp>
      </p:grpSp>
      <p:grpSp>
        <p:nvGrpSpPr>
          <p:cNvPr id="61" name="Group 61"/>
          <p:cNvGrpSpPr/>
          <p:nvPr/>
        </p:nvGrpSpPr>
        <p:grpSpPr>
          <a:xfrm>
            <a:off x="6096271" y="7454529"/>
            <a:ext cx="9893186" cy="1468928"/>
            <a:chOff x="0" y="0"/>
            <a:chExt cx="13190914" cy="1958571"/>
          </a:xfrm>
        </p:grpSpPr>
        <p:grpSp>
          <p:nvGrpSpPr>
            <p:cNvPr id="62" name="Group 62"/>
            <p:cNvGrpSpPr/>
            <p:nvPr/>
          </p:nvGrpSpPr>
          <p:grpSpPr>
            <a:xfrm>
              <a:off x="0" y="0"/>
              <a:ext cx="13190914" cy="1958571"/>
              <a:chOff x="0" y="0"/>
              <a:chExt cx="2605613" cy="386878"/>
            </a:xfrm>
          </p:grpSpPr>
          <p:sp>
            <p:nvSpPr>
              <p:cNvPr id="63" name="Freeform 63"/>
              <p:cNvSpPr/>
              <p:nvPr/>
            </p:nvSpPr>
            <p:spPr>
              <a:xfrm>
                <a:off x="0" y="0"/>
                <a:ext cx="2605613" cy="386878"/>
              </a:xfrm>
              <a:custGeom>
                <a:avLst/>
                <a:gdLst/>
                <a:ahLst/>
                <a:cxnLst/>
                <a:rect l="l" t="t" r="r" b="b"/>
                <a:pathLst>
                  <a:path w="2605613" h="386878">
                    <a:moveTo>
                      <a:pt x="39910" y="0"/>
                    </a:moveTo>
                    <a:lnTo>
                      <a:pt x="2565703" y="0"/>
                    </a:lnTo>
                    <a:cubicBezTo>
                      <a:pt x="2576287" y="0"/>
                      <a:pt x="2586439" y="4205"/>
                      <a:pt x="2593923" y="11689"/>
                    </a:cubicBezTo>
                    <a:cubicBezTo>
                      <a:pt x="2601408" y="19174"/>
                      <a:pt x="2605613" y="29325"/>
                      <a:pt x="2605613" y="39910"/>
                    </a:cubicBezTo>
                    <a:lnTo>
                      <a:pt x="2605613" y="346968"/>
                    </a:lnTo>
                    <a:cubicBezTo>
                      <a:pt x="2605613" y="357553"/>
                      <a:pt x="2601408" y="367704"/>
                      <a:pt x="2593923" y="375189"/>
                    </a:cubicBezTo>
                    <a:cubicBezTo>
                      <a:pt x="2586439" y="382673"/>
                      <a:pt x="2576287" y="386878"/>
                      <a:pt x="2565703" y="386878"/>
                    </a:cubicBezTo>
                    <a:lnTo>
                      <a:pt x="39910" y="386878"/>
                    </a:lnTo>
                    <a:cubicBezTo>
                      <a:pt x="29325" y="386878"/>
                      <a:pt x="19174" y="382673"/>
                      <a:pt x="11689" y="375189"/>
                    </a:cubicBezTo>
                    <a:cubicBezTo>
                      <a:pt x="4205" y="367704"/>
                      <a:pt x="0" y="357553"/>
                      <a:pt x="0" y="346968"/>
                    </a:cubicBezTo>
                    <a:lnTo>
                      <a:pt x="0" y="39910"/>
                    </a:lnTo>
                    <a:cubicBezTo>
                      <a:pt x="0" y="29325"/>
                      <a:pt x="4205" y="19174"/>
                      <a:pt x="11689" y="11689"/>
                    </a:cubicBezTo>
                    <a:cubicBezTo>
                      <a:pt x="19174" y="4205"/>
                      <a:pt x="29325" y="0"/>
                      <a:pt x="39910" y="0"/>
                    </a:cubicBezTo>
                    <a:close/>
                  </a:path>
                </a:pathLst>
              </a:custGeom>
              <a:solidFill>
                <a:srgbClr val="DDBC8A"/>
              </a:solidFill>
            </p:spPr>
            <p:txBody>
              <a:bodyPr/>
              <a:lstStyle/>
              <a:p>
                <a:endParaRPr lang="pt-PT"/>
              </a:p>
            </p:txBody>
          </p:sp>
          <p:sp>
            <p:nvSpPr>
              <p:cNvPr id="64" name="TextBox 64"/>
              <p:cNvSpPr txBox="1"/>
              <p:nvPr/>
            </p:nvSpPr>
            <p:spPr>
              <a:xfrm>
                <a:off x="0" y="-38100"/>
                <a:ext cx="2605613" cy="424978"/>
              </a:xfrm>
              <a:prstGeom prst="rect">
                <a:avLst/>
              </a:prstGeom>
            </p:spPr>
            <p:txBody>
              <a:bodyPr lIns="50800" tIns="50800" rIns="50800" bIns="50800" rtlCol="0" anchor="ctr"/>
              <a:lstStyle/>
              <a:p>
                <a:pPr>
                  <a:lnSpc>
                    <a:spcPts val="2799"/>
                  </a:lnSpc>
                </a:pPr>
                <a:endParaRPr/>
              </a:p>
            </p:txBody>
          </p:sp>
        </p:grpSp>
        <p:grpSp>
          <p:nvGrpSpPr>
            <p:cNvPr id="65" name="Group 65"/>
            <p:cNvGrpSpPr/>
            <p:nvPr/>
          </p:nvGrpSpPr>
          <p:grpSpPr>
            <a:xfrm>
              <a:off x="148301" y="102356"/>
              <a:ext cx="12894311" cy="1753860"/>
              <a:chOff x="0" y="0"/>
              <a:chExt cx="2547024" cy="346441"/>
            </a:xfrm>
          </p:grpSpPr>
          <p:sp>
            <p:nvSpPr>
              <p:cNvPr id="66" name="Freeform 66"/>
              <p:cNvSpPr/>
              <p:nvPr/>
            </p:nvSpPr>
            <p:spPr>
              <a:xfrm>
                <a:off x="0" y="0"/>
                <a:ext cx="2547025" cy="346441"/>
              </a:xfrm>
              <a:custGeom>
                <a:avLst/>
                <a:gdLst/>
                <a:ahLst/>
                <a:cxnLst/>
                <a:rect l="l" t="t" r="r" b="b"/>
                <a:pathLst>
                  <a:path w="2547025" h="346441">
                    <a:moveTo>
                      <a:pt x="40828" y="0"/>
                    </a:moveTo>
                    <a:lnTo>
                      <a:pt x="2506196" y="0"/>
                    </a:lnTo>
                    <a:cubicBezTo>
                      <a:pt x="2528745" y="0"/>
                      <a:pt x="2547025" y="18279"/>
                      <a:pt x="2547025" y="40828"/>
                    </a:cubicBezTo>
                    <a:lnTo>
                      <a:pt x="2547025" y="305613"/>
                    </a:lnTo>
                    <a:cubicBezTo>
                      <a:pt x="2547025" y="316442"/>
                      <a:pt x="2542723" y="326826"/>
                      <a:pt x="2535066" y="334483"/>
                    </a:cubicBezTo>
                    <a:cubicBezTo>
                      <a:pt x="2527409" y="342140"/>
                      <a:pt x="2517025" y="346441"/>
                      <a:pt x="2506196" y="346441"/>
                    </a:cubicBezTo>
                    <a:lnTo>
                      <a:pt x="40828" y="346441"/>
                    </a:lnTo>
                    <a:cubicBezTo>
                      <a:pt x="30000" y="346441"/>
                      <a:pt x="19615" y="342140"/>
                      <a:pt x="11958" y="334483"/>
                    </a:cubicBezTo>
                    <a:cubicBezTo>
                      <a:pt x="4302" y="326826"/>
                      <a:pt x="0" y="316442"/>
                      <a:pt x="0" y="305613"/>
                    </a:cubicBezTo>
                    <a:lnTo>
                      <a:pt x="0" y="40828"/>
                    </a:lnTo>
                    <a:cubicBezTo>
                      <a:pt x="0" y="30000"/>
                      <a:pt x="4302" y="19615"/>
                      <a:pt x="11958" y="11958"/>
                    </a:cubicBezTo>
                    <a:cubicBezTo>
                      <a:pt x="19615" y="4302"/>
                      <a:pt x="30000" y="0"/>
                      <a:pt x="40828" y="0"/>
                    </a:cubicBezTo>
                    <a:close/>
                  </a:path>
                </a:pathLst>
              </a:custGeom>
              <a:solidFill>
                <a:srgbClr val="F4EADB"/>
              </a:solidFill>
            </p:spPr>
            <p:txBody>
              <a:bodyPr/>
              <a:lstStyle/>
              <a:p>
                <a:endParaRPr lang="pt-PT"/>
              </a:p>
            </p:txBody>
          </p:sp>
          <p:sp>
            <p:nvSpPr>
              <p:cNvPr id="67" name="TextBox 67"/>
              <p:cNvSpPr txBox="1"/>
              <p:nvPr/>
            </p:nvSpPr>
            <p:spPr>
              <a:xfrm>
                <a:off x="0" y="-38100"/>
                <a:ext cx="2547024" cy="384541"/>
              </a:xfrm>
              <a:prstGeom prst="rect">
                <a:avLst/>
              </a:prstGeom>
            </p:spPr>
            <p:txBody>
              <a:bodyPr lIns="50800" tIns="50800" rIns="50800" bIns="50800" rtlCol="0" anchor="ctr"/>
              <a:lstStyle/>
              <a:p>
                <a:pPr>
                  <a:lnSpc>
                    <a:spcPts val="2799"/>
                  </a:lnSpc>
                </a:pPr>
                <a:endParaRPr/>
              </a:p>
            </p:txBody>
          </p:sp>
        </p:grpSp>
        <p:grpSp>
          <p:nvGrpSpPr>
            <p:cNvPr id="68" name="Group 68"/>
            <p:cNvGrpSpPr/>
            <p:nvPr/>
          </p:nvGrpSpPr>
          <p:grpSpPr>
            <a:xfrm>
              <a:off x="273409" y="148377"/>
              <a:ext cx="12644096" cy="1661816"/>
              <a:chOff x="0" y="0"/>
              <a:chExt cx="2497599" cy="328260"/>
            </a:xfrm>
          </p:grpSpPr>
          <p:sp>
            <p:nvSpPr>
              <p:cNvPr id="69" name="Freeform 69"/>
              <p:cNvSpPr/>
              <p:nvPr/>
            </p:nvSpPr>
            <p:spPr>
              <a:xfrm>
                <a:off x="0" y="0"/>
                <a:ext cx="2497599" cy="328260"/>
              </a:xfrm>
              <a:custGeom>
                <a:avLst/>
                <a:gdLst/>
                <a:ahLst/>
                <a:cxnLst/>
                <a:rect l="l" t="t" r="r" b="b"/>
                <a:pathLst>
                  <a:path w="2497599" h="328260">
                    <a:moveTo>
                      <a:pt x="41636" y="0"/>
                    </a:moveTo>
                    <a:lnTo>
                      <a:pt x="2455963" y="0"/>
                    </a:lnTo>
                    <a:cubicBezTo>
                      <a:pt x="2478958" y="0"/>
                      <a:pt x="2497599" y="18641"/>
                      <a:pt x="2497599" y="41636"/>
                    </a:cubicBezTo>
                    <a:lnTo>
                      <a:pt x="2497599" y="286624"/>
                    </a:lnTo>
                    <a:cubicBezTo>
                      <a:pt x="2497599" y="297667"/>
                      <a:pt x="2493213" y="308257"/>
                      <a:pt x="2485404" y="316065"/>
                    </a:cubicBezTo>
                    <a:cubicBezTo>
                      <a:pt x="2477596" y="323873"/>
                      <a:pt x="2467006" y="328260"/>
                      <a:pt x="2455963" y="328260"/>
                    </a:cubicBezTo>
                    <a:lnTo>
                      <a:pt x="41636" y="328260"/>
                    </a:lnTo>
                    <a:cubicBezTo>
                      <a:pt x="18641" y="328260"/>
                      <a:pt x="0" y="309619"/>
                      <a:pt x="0" y="286624"/>
                    </a:cubicBezTo>
                    <a:lnTo>
                      <a:pt x="0" y="41636"/>
                    </a:lnTo>
                    <a:cubicBezTo>
                      <a:pt x="0" y="18641"/>
                      <a:pt x="18641" y="0"/>
                      <a:pt x="41636" y="0"/>
                    </a:cubicBezTo>
                    <a:close/>
                  </a:path>
                </a:pathLst>
              </a:custGeom>
              <a:solidFill>
                <a:srgbClr val="DDBC8A"/>
              </a:solidFill>
            </p:spPr>
            <p:txBody>
              <a:bodyPr/>
              <a:lstStyle/>
              <a:p>
                <a:endParaRPr lang="pt-PT"/>
              </a:p>
            </p:txBody>
          </p:sp>
          <p:sp>
            <p:nvSpPr>
              <p:cNvPr id="70" name="TextBox 70"/>
              <p:cNvSpPr txBox="1"/>
              <p:nvPr/>
            </p:nvSpPr>
            <p:spPr>
              <a:xfrm>
                <a:off x="0" y="-38100"/>
                <a:ext cx="2497599" cy="366360"/>
              </a:xfrm>
              <a:prstGeom prst="rect">
                <a:avLst/>
              </a:prstGeom>
            </p:spPr>
            <p:txBody>
              <a:bodyPr lIns="50800" tIns="50800" rIns="50800" bIns="50800" rtlCol="0" anchor="ctr"/>
              <a:lstStyle/>
              <a:p>
                <a:pPr marL="388620" lvl="1" indent="-194310">
                  <a:lnSpc>
                    <a:spcPts val="2520"/>
                  </a:lnSpc>
                  <a:buFont typeface="Arial"/>
                  <a:buChar char="•"/>
                </a:pPr>
                <a:r>
                  <a:rPr lang="en-US" sz="1800">
                    <a:solidFill>
                      <a:srgbClr val="000000"/>
                    </a:solidFill>
                    <a:latin typeface="Alice"/>
                  </a:rPr>
                  <a:t>Increased operational </a:t>
                </a:r>
                <a:r>
                  <a:rPr lang="en-US" sz="1800">
                    <a:solidFill>
                      <a:srgbClr val="000000"/>
                    </a:solidFill>
                    <a:latin typeface="Alice Bold"/>
                  </a:rPr>
                  <a:t>efficiency </a:t>
                </a:r>
                <a:r>
                  <a:rPr lang="en-US" sz="1800">
                    <a:solidFill>
                      <a:srgbClr val="000000"/>
                    </a:solidFill>
                    <a:latin typeface="Alice"/>
                  </a:rPr>
                  <a:t>and </a:t>
                </a:r>
                <a:r>
                  <a:rPr lang="en-US" sz="1800">
                    <a:solidFill>
                      <a:srgbClr val="000000"/>
                    </a:solidFill>
                    <a:latin typeface="Alice Bold"/>
                  </a:rPr>
                  <a:t>cost savings</a:t>
                </a:r>
                <a:r>
                  <a:rPr lang="en-US" sz="1800">
                    <a:solidFill>
                      <a:srgbClr val="000000"/>
                    </a:solidFill>
                    <a:latin typeface="Alice"/>
                  </a:rPr>
                  <a:t>.</a:t>
                </a:r>
              </a:p>
              <a:p>
                <a:pPr marL="388620" lvl="1" indent="-194310">
                  <a:lnSpc>
                    <a:spcPts val="2520"/>
                  </a:lnSpc>
                  <a:buFont typeface="Arial"/>
                  <a:buChar char="•"/>
                </a:pPr>
                <a:r>
                  <a:rPr lang="en-US" sz="1800">
                    <a:solidFill>
                      <a:srgbClr val="000000"/>
                    </a:solidFill>
                    <a:latin typeface="Alice"/>
                  </a:rPr>
                  <a:t>Enhanced </a:t>
                </a:r>
                <a:r>
                  <a:rPr lang="en-US" sz="1800">
                    <a:solidFill>
                      <a:srgbClr val="000000"/>
                    </a:solidFill>
                    <a:latin typeface="Alice Bold"/>
                  </a:rPr>
                  <a:t>customer experiences</a:t>
                </a:r>
                <a:r>
                  <a:rPr lang="en-US" sz="1800">
                    <a:solidFill>
                      <a:srgbClr val="000000"/>
                    </a:solidFill>
                    <a:latin typeface="Alice"/>
                  </a:rPr>
                  <a:t> through prompt and personalized interactions.</a:t>
                </a: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grpSp>
        <p:nvGrpSpPr>
          <p:cNvPr id="2" name="Group 2"/>
          <p:cNvGrpSpPr/>
          <p:nvPr/>
        </p:nvGrpSpPr>
        <p:grpSpPr>
          <a:xfrm>
            <a:off x="16593978" y="658048"/>
            <a:ext cx="2046866" cy="2046866"/>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txBody>
            <a:bodyPr/>
            <a:lstStyle/>
            <a:p>
              <a:endParaRPr lang="pt-PT"/>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2492340" y="4219596"/>
            <a:ext cx="3521040" cy="352104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txBody>
            <a:bodyPr/>
            <a:lstStyle/>
            <a:p>
              <a:endParaRPr lang="pt-PT"/>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5835216" y="9390101"/>
            <a:ext cx="6617568" cy="375920"/>
          </a:xfrm>
          <a:prstGeom prst="rect">
            <a:avLst/>
          </a:prstGeom>
        </p:spPr>
        <p:txBody>
          <a:bodyPr lIns="0" tIns="0" rIns="0" bIns="0" rtlCol="0" anchor="t">
            <a:spAutoFit/>
          </a:bodyPr>
          <a:lstStyle/>
          <a:p>
            <a:pPr algn="ctr">
              <a:lnSpc>
                <a:spcPts val="2799"/>
              </a:lnSpc>
            </a:pPr>
            <a:r>
              <a:rPr lang="en-US" sz="2799">
                <a:solidFill>
                  <a:srgbClr val="271905"/>
                </a:solidFill>
                <a:latin typeface="Alice"/>
              </a:rPr>
              <a:t>09</a:t>
            </a:r>
          </a:p>
        </p:txBody>
      </p:sp>
      <p:sp>
        <p:nvSpPr>
          <p:cNvPr id="9" name="AutoShape 9"/>
          <p:cNvSpPr/>
          <p:nvPr/>
        </p:nvSpPr>
        <p:spPr>
          <a:xfrm>
            <a:off x="9780663" y="9573299"/>
            <a:ext cx="8507337" cy="0"/>
          </a:xfrm>
          <a:prstGeom prst="line">
            <a:avLst/>
          </a:prstGeom>
          <a:ln w="38100" cap="flat">
            <a:solidFill>
              <a:srgbClr val="967D55"/>
            </a:solidFill>
            <a:prstDash val="solid"/>
            <a:headEnd type="none" w="sm" len="sm"/>
            <a:tailEnd type="none" w="sm" len="sm"/>
          </a:ln>
        </p:spPr>
        <p:txBody>
          <a:bodyPr/>
          <a:lstStyle/>
          <a:p>
            <a:endParaRPr lang="pt-PT"/>
          </a:p>
        </p:txBody>
      </p:sp>
      <p:sp>
        <p:nvSpPr>
          <p:cNvPr id="10" name="AutoShape 10"/>
          <p:cNvSpPr/>
          <p:nvPr/>
        </p:nvSpPr>
        <p:spPr>
          <a:xfrm>
            <a:off x="58478" y="9573299"/>
            <a:ext cx="8507337" cy="0"/>
          </a:xfrm>
          <a:prstGeom prst="line">
            <a:avLst/>
          </a:prstGeom>
          <a:ln w="38100" cap="flat">
            <a:solidFill>
              <a:srgbClr val="967D55"/>
            </a:solidFill>
            <a:prstDash val="solid"/>
            <a:headEnd type="none" w="sm" len="sm"/>
            <a:tailEnd type="none" w="sm" len="sm"/>
          </a:ln>
        </p:spPr>
        <p:txBody>
          <a:bodyPr/>
          <a:lstStyle/>
          <a:p>
            <a:endParaRPr lang="pt-PT"/>
          </a:p>
        </p:txBody>
      </p:sp>
      <p:sp>
        <p:nvSpPr>
          <p:cNvPr id="11" name="AutoShape 11"/>
          <p:cNvSpPr/>
          <p:nvPr/>
        </p:nvSpPr>
        <p:spPr>
          <a:xfrm flipV="1">
            <a:off x="908680" y="1942781"/>
            <a:ext cx="15080777" cy="19050"/>
          </a:xfrm>
          <a:prstGeom prst="line">
            <a:avLst/>
          </a:prstGeom>
          <a:ln w="38100" cap="flat">
            <a:solidFill>
              <a:srgbClr val="967D55"/>
            </a:solidFill>
            <a:prstDash val="solid"/>
            <a:headEnd type="none" w="sm" len="sm"/>
            <a:tailEnd type="none" w="sm" len="sm"/>
          </a:ln>
        </p:spPr>
        <p:txBody>
          <a:bodyPr/>
          <a:lstStyle/>
          <a:p>
            <a:endParaRPr lang="pt-PT"/>
          </a:p>
        </p:txBody>
      </p:sp>
      <p:sp>
        <p:nvSpPr>
          <p:cNvPr id="12" name="TextBox 12"/>
          <p:cNvSpPr txBox="1"/>
          <p:nvPr/>
        </p:nvSpPr>
        <p:spPr>
          <a:xfrm>
            <a:off x="995491" y="1019175"/>
            <a:ext cx="15227484" cy="676275"/>
          </a:xfrm>
          <a:prstGeom prst="rect">
            <a:avLst/>
          </a:prstGeom>
        </p:spPr>
        <p:txBody>
          <a:bodyPr lIns="0" tIns="0" rIns="0" bIns="0" rtlCol="0" anchor="t">
            <a:spAutoFit/>
          </a:bodyPr>
          <a:lstStyle/>
          <a:p>
            <a:pPr>
              <a:lnSpc>
                <a:spcPts val="5279"/>
              </a:lnSpc>
            </a:pPr>
            <a:r>
              <a:rPr lang="en-US" sz="4399">
                <a:solidFill>
                  <a:srgbClr val="271905"/>
                </a:solidFill>
                <a:latin typeface="Walter Turncoat"/>
              </a:rPr>
              <a:t>Analytical CRM</a:t>
            </a:r>
          </a:p>
        </p:txBody>
      </p:sp>
      <p:grpSp>
        <p:nvGrpSpPr>
          <p:cNvPr id="13" name="Group 13"/>
          <p:cNvGrpSpPr/>
          <p:nvPr/>
        </p:nvGrpSpPr>
        <p:grpSpPr>
          <a:xfrm>
            <a:off x="7371712" y="11280567"/>
            <a:ext cx="3544576" cy="1452779"/>
            <a:chOff x="0" y="0"/>
            <a:chExt cx="933551" cy="382625"/>
          </a:xfrm>
        </p:grpSpPr>
        <p:sp>
          <p:nvSpPr>
            <p:cNvPr id="14" name="Freeform 14"/>
            <p:cNvSpPr/>
            <p:nvPr/>
          </p:nvSpPr>
          <p:spPr>
            <a:xfrm>
              <a:off x="0" y="0"/>
              <a:ext cx="933551" cy="382625"/>
            </a:xfrm>
            <a:custGeom>
              <a:avLst/>
              <a:gdLst/>
              <a:ahLst/>
              <a:cxnLst/>
              <a:rect l="l" t="t" r="r" b="b"/>
              <a:pathLst>
                <a:path w="933551" h="382625">
                  <a:moveTo>
                    <a:pt x="111392" y="0"/>
                  </a:moveTo>
                  <a:lnTo>
                    <a:pt x="822159" y="0"/>
                  </a:lnTo>
                  <a:cubicBezTo>
                    <a:pt x="883679" y="0"/>
                    <a:pt x="933551" y="49872"/>
                    <a:pt x="933551" y="111392"/>
                  </a:cubicBezTo>
                  <a:lnTo>
                    <a:pt x="933551" y="271233"/>
                  </a:lnTo>
                  <a:cubicBezTo>
                    <a:pt x="933551" y="332753"/>
                    <a:pt x="883679" y="382625"/>
                    <a:pt x="822159" y="382625"/>
                  </a:cubicBezTo>
                  <a:lnTo>
                    <a:pt x="111392" y="382625"/>
                  </a:lnTo>
                  <a:cubicBezTo>
                    <a:pt x="49872" y="382625"/>
                    <a:pt x="0" y="332753"/>
                    <a:pt x="0" y="271233"/>
                  </a:cubicBezTo>
                  <a:lnTo>
                    <a:pt x="0" y="111392"/>
                  </a:lnTo>
                  <a:cubicBezTo>
                    <a:pt x="0" y="49872"/>
                    <a:pt x="49872" y="0"/>
                    <a:pt x="111392" y="0"/>
                  </a:cubicBezTo>
                  <a:close/>
                </a:path>
              </a:pathLst>
            </a:custGeom>
            <a:solidFill>
              <a:srgbClr val="A19B66"/>
            </a:solidFill>
          </p:spPr>
          <p:txBody>
            <a:bodyPr/>
            <a:lstStyle/>
            <a:p>
              <a:endParaRPr lang="pt-PT"/>
            </a:p>
          </p:txBody>
        </p:sp>
        <p:sp>
          <p:nvSpPr>
            <p:cNvPr id="15" name="TextBox 15"/>
            <p:cNvSpPr txBox="1"/>
            <p:nvPr/>
          </p:nvSpPr>
          <p:spPr>
            <a:xfrm>
              <a:off x="0" y="-57150"/>
              <a:ext cx="933551" cy="439775"/>
            </a:xfrm>
            <a:prstGeom prst="rect">
              <a:avLst/>
            </a:prstGeom>
          </p:spPr>
          <p:txBody>
            <a:bodyPr lIns="50800" tIns="50800" rIns="50800" bIns="50800" rtlCol="0" anchor="ctr"/>
            <a:lstStyle/>
            <a:p>
              <a:pPr algn="ctr">
                <a:lnSpc>
                  <a:spcPts val="4199"/>
                </a:lnSpc>
              </a:pPr>
              <a:r>
                <a:rPr lang="en-US" sz="2999">
                  <a:solidFill>
                    <a:srgbClr val="000000"/>
                  </a:solidFill>
                  <a:latin typeface="Alice"/>
                </a:rPr>
                <a:t>Disney +</a:t>
              </a:r>
            </a:p>
            <a:p>
              <a:pPr algn="ctr">
                <a:lnSpc>
                  <a:spcPts val="3499"/>
                </a:lnSpc>
              </a:pPr>
              <a:r>
                <a:rPr lang="en-US" sz="2499">
                  <a:solidFill>
                    <a:srgbClr val="000000"/>
                  </a:solidFill>
                  <a:latin typeface="Alice"/>
                </a:rPr>
                <a:t>Ad-free |6.99 $ </a:t>
              </a:r>
            </a:p>
          </p:txBody>
        </p:sp>
      </p:grpSp>
      <p:grpSp>
        <p:nvGrpSpPr>
          <p:cNvPr id="16" name="Group 16"/>
          <p:cNvGrpSpPr/>
          <p:nvPr/>
        </p:nvGrpSpPr>
        <p:grpSpPr>
          <a:xfrm>
            <a:off x="1649902" y="2602559"/>
            <a:ext cx="3651056" cy="6330012"/>
            <a:chOff x="0" y="0"/>
            <a:chExt cx="4868074" cy="8440017"/>
          </a:xfrm>
        </p:grpSpPr>
        <p:grpSp>
          <p:nvGrpSpPr>
            <p:cNvPr id="17" name="Group 17"/>
            <p:cNvGrpSpPr/>
            <p:nvPr/>
          </p:nvGrpSpPr>
          <p:grpSpPr>
            <a:xfrm>
              <a:off x="6390" y="3308639"/>
              <a:ext cx="4726101" cy="1937039"/>
              <a:chOff x="0" y="0"/>
              <a:chExt cx="933551" cy="382625"/>
            </a:xfrm>
          </p:grpSpPr>
          <p:sp>
            <p:nvSpPr>
              <p:cNvPr id="18" name="Freeform 18"/>
              <p:cNvSpPr/>
              <p:nvPr/>
            </p:nvSpPr>
            <p:spPr>
              <a:xfrm>
                <a:off x="0" y="0"/>
                <a:ext cx="933551" cy="382625"/>
              </a:xfrm>
              <a:custGeom>
                <a:avLst/>
                <a:gdLst/>
                <a:ahLst/>
                <a:cxnLst/>
                <a:rect l="l" t="t" r="r" b="b"/>
                <a:pathLst>
                  <a:path w="933551" h="382625">
                    <a:moveTo>
                      <a:pt x="111392" y="0"/>
                    </a:moveTo>
                    <a:lnTo>
                      <a:pt x="822159" y="0"/>
                    </a:lnTo>
                    <a:cubicBezTo>
                      <a:pt x="883679" y="0"/>
                      <a:pt x="933551" y="49872"/>
                      <a:pt x="933551" y="111392"/>
                    </a:cubicBezTo>
                    <a:lnTo>
                      <a:pt x="933551" y="271233"/>
                    </a:lnTo>
                    <a:cubicBezTo>
                      <a:pt x="933551" y="332753"/>
                      <a:pt x="883679" y="382625"/>
                      <a:pt x="822159" y="382625"/>
                    </a:cubicBezTo>
                    <a:lnTo>
                      <a:pt x="111392" y="382625"/>
                    </a:lnTo>
                    <a:cubicBezTo>
                      <a:pt x="49872" y="382625"/>
                      <a:pt x="0" y="332753"/>
                      <a:pt x="0" y="271233"/>
                    </a:cubicBezTo>
                    <a:lnTo>
                      <a:pt x="0" y="111392"/>
                    </a:lnTo>
                    <a:cubicBezTo>
                      <a:pt x="0" y="49872"/>
                      <a:pt x="49872" y="0"/>
                      <a:pt x="111392" y="0"/>
                    </a:cubicBezTo>
                    <a:close/>
                  </a:path>
                </a:pathLst>
              </a:custGeom>
              <a:solidFill>
                <a:srgbClr val="967D55"/>
              </a:solidFill>
            </p:spPr>
            <p:txBody>
              <a:bodyPr/>
              <a:lstStyle/>
              <a:p>
                <a:endParaRPr lang="pt-PT"/>
              </a:p>
            </p:txBody>
          </p:sp>
          <p:sp>
            <p:nvSpPr>
              <p:cNvPr id="19" name="TextBox 19"/>
              <p:cNvSpPr txBox="1"/>
              <p:nvPr/>
            </p:nvSpPr>
            <p:spPr>
              <a:xfrm>
                <a:off x="0" y="-57150"/>
                <a:ext cx="933551" cy="439775"/>
              </a:xfrm>
              <a:prstGeom prst="rect">
                <a:avLst/>
              </a:prstGeom>
            </p:spPr>
            <p:txBody>
              <a:bodyPr lIns="50800" tIns="50800" rIns="50800" bIns="50800" rtlCol="0" anchor="ctr"/>
              <a:lstStyle/>
              <a:p>
                <a:pPr algn="ctr">
                  <a:lnSpc>
                    <a:spcPts val="4199"/>
                  </a:lnSpc>
                </a:pPr>
                <a:endParaRPr/>
              </a:p>
            </p:txBody>
          </p:sp>
        </p:grpSp>
        <p:grpSp>
          <p:nvGrpSpPr>
            <p:cNvPr id="20" name="Group 20"/>
            <p:cNvGrpSpPr/>
            <p:nvPr/>
          </p:nvGrpSpPr>
          <p:grpSpPr>
            <a:xfrm>
              <a:off x="141973" y="3417766"/>
              <a:ext cx="4454934" cy="1718785"/>
              <a:chOff x="0" y="0"/>
              <a:chExt cx="879987" cy="339513"/>
            </a:xfrm>
          </p:grpSpPr>
          <p:sp>
            <p:nvSpPr>
              <p:cNvPr id="21" name="Freeform 21"/>
              <p:cNvSpPr/>
              <p:nvPr/>
            </p:nvSpPr>
            <p:spPr>
              <a:xfrm>
                <a:off x="0" y="0"/>
                <a:ext cx="879987" cy="339513"/>
              </a:xfrm>
              <a:custGeom>
                <a:avLst/>
                <a:gdLst/>
                <a:ahLst/>
                <a:cxnLst/>
                <a:rect l="l" t="t" r="r" b="b"/>
                <a:pathLst>
                  <a:path w="879987" h="339513">
                    <a:moveTo>
                      <a:pt x="118172" y="0"/>
                    </a:moveTo>
                    <a:lnTo>
                      <a:pt x="761815" y="0"/>
                    </a:lnTo>
                    <a:cubicBezTo>
                      <a:pt x="827079" y="0"/>
                      <a:pt x="879987" y="52908"/>
                      <a:pt x="879987" y="118172"/>
                    </a:cubicBezTo>
                    <a:lnTo>
                      <a:pt x="879987" y="221341"/>
                    </a:lnTo>
                    <a:cubicBezTo>
                      <a:pt x="879987" y="286605"/>
                      <a:pt x="827079" y="339513"/>
                      <a:pt x="761815" y="339513"/>
                    </a:cubicBezTo>
                    <a:lnTo>
                      <a:pt x="118172" y="339513"/>
                    </a:lnTo>
                    <a:cubicBezTo>
                      <a:pt x="52908" y="339513"/>
                      <a:pt x="0" y="286605"/>
                      <a:pt x="0" y="221341"/>
                    </a:cubicBezTo>
                    <a:lnTo>
                      <a:pt x="0" y="118172"/>
                    </a:lnTo>
                    <a:cubicBezTo>
                      <a:pt x="0" y="52908"/>
                      <a:pt x="52908" y="0"/>
                      <a:pt x="118172" y="0"/>
                    </a:cubicBezTo>
                    <a:close/>
                  </a:path>
                </a:pathLst>
              </a:custGeom>
              <a:solidFill>
                <a:srgbClr val="F4EADB"/>
              </a:solidFill>
            </p:spPr>
            <p:txBody>
              <a:bodyPr/>
              <a:lstStyle/>
              <a:p>
                <a:endParaRPr lang="pt-PT"/>
              </a:p>
            </p:txBody>
          </p:sp>
          <p:sp>
            <p:nvSpPr>
              <p:cNvPr id="22" name="TextBox 22"/>
              <p:cNvSpPr txBox="1"/>
              <p:nvPr/>
            </p:nvSpPr>
            <p:spPr>
              <a:xfrm>
                <a:off x="0" y="-57150"/>
                <a:ext cx="879987" cy="396663"/>
              </a:xfrm>
              <a:prstGeom prst="rect">
                <a:avLst/>
              </a:prstGeom>
            </p:spPr>
            <p:txBody>
              <a:bodyPr lIns="50800" tIns="50800" rIns="50800" bIns="50800" rtlCol="0" anchor="ctr"/>
              <a:lstStyle/>
              <a:p>
                <a:pPr algn="ctr">
                  <a:lnSpc>
                    <a:spcPts val="4199"/>
                  </a:lnSpc>
                </a:pPr>
                <a:endParaRPr/>
              </a:p>
            </p:txBody>
          </p:sp>
        </p:grpSp>
        <p:grpSp>
          <p:nvGrpSpPr>
            <p:cNvPr id="23" name="Group 23"/>
            <p:cNvGrpSpPr/>
            <p:nvPr/>
          </p:nvGrpSpPr>
          <p:grpSpPr>
            <a:xfrm>
              <a:off x="229109" y="3504277"/>
              <a:ext cx="4280663" cy="1550962"/>
              <a:chOff x="0" y="0"/>
              <a:chExt cx="845563" cy="306363"/>
            </a:xfrm>
          </p:grpSpPr>
          <p:sp>
            <p:nvSpPr>
              <p:cNvPr id="24" name="Freeform 24"/>
              <p:cNvSpPr/>
              <p:nvPr/>
            </p:nvSpPr>
            <p:spPr>
              <a:xfrm>
                <a:off x="0" y="0"/>
                <a:ext cx="845563" cy="306363"/>
              </a:xfrm>
              <a:custGeom>
                <a:avLst/>
                <a:gdLst/>
                <a:ahLst/>
                <a:cxnLst/>
                <a:rect l="l" t="t" r="r" b="b"/>
                <a:pathLst>
                  <a:path w="845563" h="306363">
                    <a:moveTo>
                      <a:pt x="122983" y="0"/>
                    </a:moveTo>
                    <a:lnTo>
                      <a:pt x="722580" y="0"/>
                    </a:lnTo>
                    <a:cubicBezTo>
                      <a:pt x="790501" y="0"/>
                      <a:pt x="845563" y="55062"/>
                      <a:pt x="845563" y="122983"/>
                    </a:cubicBezTo>
                    <a:lnTo>
                      <a:pt x="845563" y="183379"/>
                    </a:lnTo>
                    <a:cubicBezTo>
                      <a:pt x="845563" y="251301"/>
                      <a:pt x="790501" y="306363"/>
                      <a:pt x="722580" y="306363"/>
                    </a:cubicBezTo>
                    <a:lnTo>
                      <a:pt x="122983" y="306363"/>
                    </a:lnTo>
                    <a:cubicBezTo>
                      <a:pt x="90366" y="306363"/>
                      <a:pt x="59085" y="293406"/>
                      <a:pt x="36021" y="270342"/>
                    </a:cubicBezTo>
                    <a:cubicBezTo>
                      <a:pt x="12957" y="247278"/>
                      <a:pt x="0" y="215997"/>
                      <a:pt x="0" y="183379"/>
                    </a:cubicBezTo>
                    <a:lnTo>
                      <a:pt x="0" y="122983"/>
                    </a:lnTo>
                    <a:cubicBezTo>
                      <a:pt x="0" y="55062"/>
                      <a:pt x="55062" y="0"/>
                      <a:pt x="122983" y="0"/>
                    </a:cubicBezTo>
                    <a:close/>
                  </a:path>
                </a:pathLst>
              </a:custGeom>
              <a:solidFill>
                <a:srgbClr val="967D55"/>
              </a:solidFill>
            </p:spPr>
            <p:txBody>
              <a:bodyPr/>
              <a:lstStyle/>
              <a:p>
                <a:endParaRPr lang="pt-PT"/>
              </a:p>
            </p:txBody>
          </p:sp>
          <p:sp>
            <p:nvSpPr>
              <p:cNvPr id="25" name="TextBox 25"/>
              <p:cNvSpPr txBox="1"/>
              <p:nvPr/>
            </p:nvSpPr>
            <p:spPr>
              <a:xfrm>
                <a:off x="0" y="-57150"/>
                <a:ext cx="845563" cy="363513"/>
              </a:xfrm>
              <a:prstGeom prst="rect">
                <a:avLst/>
              </a:prstGeom>
            </p:spPr>
            <p:txBody>
              <a:bodyPr lIns="50800" tIns="50800" rIns="50800" bIns="50800" rtlCol="0" anchor="ctr"/>
              <a:lstStyle/>
              <a:p>
                <a:pPr algn="ctr">
                  <a:lnSpc>
                    <a:spcPts val="4199"/>
                  </a:lnSpc>
                </a:pPr>
                <a:r>
                  <a:rPr lang="en-US" sz="2999">
                    <a:solidFill>
                      <a:srgbClr val="FFFFFF"/>
                    </a:solidFill>
                    <a:latin typeface="Alice"/>
                  </a:rPr>
                  <a:t>Integration</a:t>
                </a:r>
              </a:p>
            </p:txBody>
          </p:sp>
        </p:grpSp>
        <p:grpSp>
          <p:nvGrpSpPr>
            <p:cNvPr id="26" name="Group 26"/>
            <p:cNvGrpSpPr/>
            <p:nvPr/>
          </p:nvGrpSpPr>
          <p:grpSpPr>
            <a:xfrm>
              <a:off x="0" y="6502978"/>
              <a:ext cx="4726101" cy="1937039"/>
              <a:chOff x="0" y="0"/>
              <a:chExt cx="933551" cy="382625"/>
            </a:xfrm>
          </p:grpSpPr>
          <p:sp>
            <p:nvSpPr>
              <p:cNvPr id="27" name="Freeform 27"/>
              <p:cNvSpPr/>
              <p:nvPr/>
            </p:nvSpPr>
            <p:spPr>
              <a:xfrm>
                <a:off x="0" y="0"/>
                <a:ext cx="933551" cy="382625"/>
              </a:xfrm>
              <a:custGeom>
                <a:avLst/>
                <a:gdLst/>
                <a:ahLst/>
                <a:cxnLst/>
                <a:rect l="l" t="t" r="r" b="b"/>
                <a:pathLst>
                  <a:path w="933551" h="382625">
                    <a:moveTo>
                      <a:pt x="111392" y="0"/>
                    </a:moveTo>
                    <a:lnTo>
                      <a:pt x="822159" y="0"/>
                    </a:lnTo>
                    <a:cubicBezTo>
                      <a:pt x="883679" y="0"/>
                      <a:pt x="933551" y="49872"/>
                      <a:pt x="933551" y="111392"/>
                    </a:cubicBezTo>
                    <a:lnTo>
                      <a:pt x="933551" y="271233"/>
                    </a:lnTo>
                    <a:cubicBezTo>
                      <a:pt x="933551" y="332753"/>
                      <a:pt x="883679" y="382625"/>
                      <a:pt x="822159" y="382625"/>
                    </a:cubicBezTo>
                    <a:lnTo>
                      <a:pt x="111392" y="382625"/>
                    </a:lnTo>
                    <a:cubicBezTo>
                      <a:pt x="49872" y="382625"/>
                      <a:pt x="0" y="332753"/>
                      <a:pt x="0" y="271233"/>
                    </a:cubicBezTo>
                    <a:lnTo>
                      <a:pt x="0" y="111392"/>
                    </a:lnTo>
                    <a:cubicBezTo>
                      <a:pt x="0" y="49872"/>
                      <a:pt x="49872" y="0"/>
                      <a:pt x="111392" y="0"/>
                    </a:cubicBezTo>
                    <a:close/>
                  </a:path>
                </a:pathLst>
              </a:custGeom>
              <a:solidFill>
                <a:srgbClr val="967D55"/>
              </a:solidFill>
            </p:spPr>
            <p:txBody>
              <a:bodyPr/>
              <a:lstStyle/>
              <a:p>
                <a:endParaRPr lang="pt-PT"/>
              </a:p>
            </p:txBody>
          </p:sp>
          <p:sp>
            <p:nvSpPr>
              <p:cNvPr id="28" name="TextBox 28"/>
              <p:cNvSpPr txBox="1"/>
              <p:nvPr/>
            </p:nvSpPr>
            <p:spPr>
              <a:xfrm>
                <a:off x="0" y="-57150"/>
                <a:ext cx="933551" cy="439775"/>
              </a:xfrm>
              <a:prstGeom prst="rect">
                <a:avLst/>
              </a:prstGeom>
            </p:spPr>
            <p:txBody>
              <a:bodyPr lIns="50800" tIns="50800" rIns="50800" bIns="50800" rtlCol="0" anchor="ctr"/>
              <a:lstStyle/>
              <a:p>
                <a:pPr algn="ctr">
                  <a:lnSpc>
                    <a:spcPts val="4199"/>
                  </a:lnSpc>
                </a:pPr>
                <a:endParaRPr/>
              </a:p>
            </p:txBody>
          </p:sp>
        </p:grpSp>
        <p:grpSp>
          <p:nvGrpSpPr>
            <p:cNvPr id="29" name="Group 29"/>
            <p:cNvGrpSpPr/>
            <p:nvPr/>
          </p:nvGrpSpPr>
          <p:grpSpPr>
            <a:xfrm>
              <a:off x="135583" y="6612105"/>
              <a:ext cx="4454934" cy="1718785"/>
              <a:chOff x="0" y="0"/>
              <a:chExt cx="879987" cy="339513"/>
            </a:xfrm>
          </p:grpSpPr>
          <p:sp>
            <p:nvSpPr>
              <p:cNvPr id="30" name="Freeform 30"/>
              <p:cNvSpPr/>
              <p:nvPr/>
            </p:nvSpPr>
            <p:spPr>
              <a:xfrm>
                <a:off x="0" y="0"/>
                <a:ext cx="879987" cy="339513"/>
              </a:xfrm>
              <a:custGeom>
                <a:avLst/>
                <a:gdLst/>
                <a:ahLst/>
                <a:cxnLst/>
                <a:rect l="l" t="t" r="r" b="b"/>
                <a:pathLst>
                  <a:path w="879987" h="339513">
                    <a:moveTo>
                      <a:pt x="118172" y="0"/>
                    </a:moveTo>
                    <a:lnTo>
                      <a:pt x="761815" y="0"/>
                    </a:lnTo>
                    <a:cubicBezTo>
                      <a:pt x="827079" y="0"/>
                      <a:pt x="879987" y="52908"/>
                      <a:pt x="879987" y="118172"/>
                    </a:cubicBezTo>
                    <a:lnTo>
                      <a:pt x="879987" y="221341"/>
                    </a:lnTo>
                    <a:cubicBezTo>
                      <a:pt x="879987" y="286605"/>
                      <a:pt x="827079" y="339513"/>
                      <a:pt x="761815" y="339513"/>
                    </a:cubicBezTo>
                    <a:lnTo>
                      <a:pt x="118172" y="339513"/>
                    </a:lnTo>
                    <a:cubicBezTo>
                      <a:pt x="52908" y="339513"/>
                      <a:pt x="0" y="286605"/>
                      <a:pt x="0" y="221341"/>
                    </a:cubicBezTo>
                    <a:lnTo>
                      <a:pt x="0" y="118172"/>
                    </a:lnTo>
                    <a:cubicBezTo>
                      <a:pt x="0" y="52908"/>
                      <a:pt x="52908" y="0"/>
                      <a:pt x="118172" y="0"/>
                    </a:cubicBezTo>
                    <a:close/>
                  </a:path>
                </a:pathLst>
              </a:custGeom>
              <a:solidFill>
                <a:srgbClr val="F4EADB"/>
              </a:solidFill>
            </p:spPr>
            <p:txBody>
              <a:bodyPr/>
              <a:lstStyle/>
              <a:p>
                <a:endParaRPr lang="pt-PT"/>
              </a:p>
            </p:txBody>
          </p:sp>
          <p:sp>
            <p:nvSpPr>
              <p:cNvPr id="31" name="TextBox 31"/>
              <p:cNvSpPr txBox="1"/>
              <p:nvPr/>
            </p:nvSpPr>
            <p:spPr>
              <a:xfrm>
                <a:off x="0" y="-57150"/>
                <a:ext cx="879987" cy="396663"/>
              </a:xfrm>
              <a:prstGeom prst="rect">
                <a:avLst/>
              </a:prstGeom>
            </p:spPr>
            <p:txBody>
              <a:bodyPr lIns="50800" tIns="50800" rIns="50800" bIns="50800" rtlCol="0" anchor="ctr"/>
              <a:lstStyle/>
              <a:p>
                <a:pPr algn="ctr">
                  <a:lnSpc>
                    <a:spcPts val="4199"/>
                  </a:lnSpc>
                </a:pPr>
                <a:endParaRPr/>
              </a:p>
            </p:txBody>
          </p:sp>
        </p:grpSp>
        <p:grpSp>
          <p:nvGrpSpPr>
            <p:cNvPr id="32" name="Group 32"/>
            <p:cNvGrpSpPr/>
            <p:nvPr/>
          </p:nvGrpSpPr>
          <p:grpSpPr>
            <a:xfrm>
              <a:off x="222719" y="6698616"/>
              <a:ext cx="4280663" cy="1550962"/>
              <a:chOff x="0" y="0"/>
              <a:chExt cx="845563" cy="306363"/>
            </a:xfrm>
          </p:grpSpPr>
          <p:sp>
            <p:nvSpPr>
              <p:cNvPr id="33" name="Freeform 33"/>
              <p:cNvSpPr/>
              <p:nvPr/>
            </p:nvSpPr>
            <p:spPr>
              <a:xfrm>
                <a:off x="0" y="0"/>
                <a:ext cx="845563" cy="306363"/>
              </a:xfrm>
              <a:custGeom>
                <a:avLst/>
                <a:gdLst/>
                <a:ahLst/>
                <a:cxnLst/>
                <a:rect l="l" t="t" r="r" b="b"/>
                <a:pathLst>
                  <a:path w="845563" h="306363">
                    <a:moveTo>
                      <a:pt x="122983" y="0"/>
                    </a:moveTo>
                    <a:lnTo>
                      <a:pt x="722580" y="0"/>
                    </a:lnTo>
                    <a:cubicBezTo>
                      <a:pt x="790501" y="0"/>
                      <a:pt x="845563" y="55062"/>
                      <a:pt x="845563" y="122983"/>
                    </a:cubicBezTo>
                    <a:lnTo>
                      <a:pt x="845563" y="183379"/>
                    </a:lnTo>
                    <a:cubicBezTo>
                      <a:pt x="845563" y="251301"/>
                      <a:pt x="790501" y="306363"/>
                      <a:pt x="722580" y="306363"/>
                    </a:cubicBezTo>
                    <a:lnTo>
                      <a:pt x="122983" y="306363"/>
                    </a:lnTo>
                    <a:cubicBezTo>
                      <a:pt x="90366" y="306363"/>
                      <a:pt x="59085" y="293406"/>
                      <a:pt x="36021" y="270342"/>
                    </a:cubicBezTo>
                    <a:cubicBezTo>
                      <a:pt x="12957" y="247278"/>
                      <a:pt x="0" y="215997"/>
                      <a:pt x="0" y="183379"/>
                    </a:cubicBezTo>
                    <a:lnTo>
                      <a:pt x="0" y="122983"/>
                    </a:lnTo>
                    <a:cubicBezTo>
                      <a:pt x="0" y="55062"/>
                      <a:pt x="55062" y="0"/>
                      <a:pt x="122983" y="0"/>
                    </a:cubicBezTo>
                    <a:close/>
                  </a:path>
                </a:pathLst>
              </a:custGeom>
              <a:solidFill>
                <a:srgbClr val="967D55"/>
              </a:solidFill>
            </p:spPr>
            <p:txBody>
              <a:bodyPr/>
              <a:lstStyle/>
              <a:p>
                <a:endParaRPr lang="pt-PT"/>
              </a:p>
            </p:txBody>
          </p:sp>
          <p:sp>
            <p:nvSpPr>
              <p:cNvPr id="34" name="TextBox 34"/>
              <p:cNvSpPr txBox="1"/>
              <p:nvPr/>
            </p:nvSpPr>
            <p:spPr>
              <a:xfrm>
                <a:off x="0" y="-57150"/>
                <a:ext cx="845563" cy="363513"/>
              </a:xfrm>
              <a:prstGeom prst="rect">
                <a:avLst/>
              </a:prstGeom>
            </p:spPr>
            <p:txBody>
              <a:bodyPr lIns="50800" tIns="50800" rIns="50800" bIns="50800" rtlCol="0" anchor="ctr"/>
              <a:lstStyle/>
              <a:p>
                <a:pPr algn="ctr">
                  <a:lnSpc>
                    <a:spcPts val="4199"/>
                  </a:lnSpc>
                </a:pPr>
                <a:r>
                  <a:rPr lang="en-US" sz="2999">
                    <a:solidFill>
                      <a:srgbClr val="FFFFFF"/>
                    </a:solidFill>
                    <a:latin typeface="Alice"/>
                  </a:rPr>
                  <a:t>Benefits</a:t>
                </a:r>
              </a:p>
            </p:txBody>
          </p:sp>
        </p:grpSp>
        <p:grpSp>
          <p:nvGrpSpPr>
            <p:cNvPr id="35" name="Group 35"/>
            <p:cNvGrpSpPr/>
            <p:nvPr/>
          </p:nvGrpSpPr>
          <p:grpSpPr>
            <a:xfrm>
              <a:off x="141973" y="0"/>
              <a:ext cx="4726101" cy="1937039"/>
              <a:chOff x="0" y="0"/>
              <a:chExt cx="933551" cy="382625"/>
            </a:xfrm>
          </p:grpSpPr>
          <p:sp>
            <p:nvSpPr>
              <p:cNvPr id="36" name="Freeform 36"/>
              <p:cNvSpPr/>
              <p:nvPr/>
            </p:nvSpPr>
            <p:spPr>
              <a:xfrm>
                <a:off x="0" y="0"/>
                <a:ext cx="933551" cy="382625"/>
              </a:xfrm>
              <a:custGeom>
                <a:avLst/>
                <a:gdLst/>
                <a:ahLst/>
                <a:cxnLst/>
                <a:rect l="l" t="t" r="r" b="b"/>
                <a:pathLst>
                  <a:path w="933551" h="382625">
                    <a:moveTo>
                      <a:pt x="111392" y="0"/>
                    </a:moveTo>
                    <a:lnTo>
                      <a:pt x="822159" y="0"/>
                    </a:lnTo>
                    <a:cubicBezTo>
                      <a:pt x="883679" y="0"/>
                      <a:pt x="933551" y="49872"/>
                      <a:pt x="933551" y="111392"/>
                    </a:cubicBezTo>
                    <a:lnTo>
                      <a:pt x="933551" y="271233"/>
                    </a:lnTo>
                    <a:cubicBezTo>
                      <a:pt x="933551" y="332753"/>
                      <a:pt x="883679" y="382625"/>
                      <a:pt x="822159" y="382625"/>
                    </a:cubicBezTo>
                    <a:lnTo>
                      <a:pt x="111392" y="382625"/>
                    </a:lnTo>
                    <a:cubicBezTo>
                      <a:pt x="49872" y="382625"/>
                      <a:pt x="0" y="332753"/>
                      <a:pt x="0" y="271233"/>
                    </a:cubicBezTo>
                    <a:lnTo>
                      <a:pt x="0" y="111392"/>
                    </a:lnTo>
                    <a:cubicBezTo>
                      <a:pt x="0" y="49872"/>
                      <a:pt x="49872" y="0"/>
                      <a:pt x="111392" y="0"/>
                    </a:cubicBezTo>
                    <a:close/>
                  </a:path>
                </a:pathLst>
              </a:custGeom>
              <a:solidFill>
                <a:srgbClr val="967D55"/>
              </a:solidFill>
            </p:spPr>
            <p:txBody>
              <a:bodyPr/>
              <a:lstStyle/>
              <a:p>
                <a:endParaRPr lang="pt-PT"/>
              </a:p>
            </p:txBody>
          </p:sp>
          <p:sp>
            <p:nvSpPr>
              <p:cNvPr id="37" name="TextBox 37"/>
              <p:cNvSpPr txBox="1"/>
              <p:nvPr/>
            </p:nvSpPr>
            <p:spPr>
              <a:xfrm>
                <a:off x="0" y="-57150"/>
                <a:ext cx="933551" cy="439775"/>
              </a:xfrm>
              <a:prstGeom prst="rect">
                <a:avLst/>
              </a:prstGeom>
            </p:spPr>
            <p:txBody>
              <a:bodyPr lIns="50800" tIns="50800" rIns="50800" bIns="50800" rtlCol="0" anchor="ctr"/>
              <a:lstStyle/>
              <a:p>
                <a:pPr algn="ctr">
                  <a:lnSpc>
                    <a:spcPts val="4199"/>
                  </a:lnSpc>
                </a:pPr>
                <a:endParaRPr/>
              </a:p>
            </p:txBody>
          </p:sp>
        </p:grpSp>
        <p:grpSp>
          <p:nvGrpSpPr>
            <p:cNvPr id="38" name="Group 38"/>
            <p:cNvGrpSpPr/>
            <p:nvPr/>
          </p:nvGrpSpPr>
          <p:grpSpPr>
            <a:xfrm>
              <a:off x="277557" y="109127"/>
              <a:ext cx="4454934" cy="1718785"/>
              <a:chOff x="0" y="0"/>
              <a:chExt cx="879987" cy="339513"/>
            </a:xfrm>
          </p:grpSpPr>
          <p:sp>
            <p:nvSpPr>
              <p:cNvPr id="39" name="Freeform 39"/>
              <p:cNvSpPr/>
              <p:nvPr/>
            </p:nvSpPr>
            <p:spPr>
              <a:xfrm>
                <a:off x="0" y="0"/>
                <a:ext cx="879987" cy="339513"/>
              </a:xfrm>
              <a:custGeom>
                <a:avLst/>
                <a:gdLst/>
                <a:ahLst/>
                <a:cxnLst/>
                <a:rect l="l" t="t" r="r" b="b"/>
                <a:pathLst>
                  <a:path w="879987" h="339513">
                    <a:moveTo>
                      <a:pt x="118172" y="0"/>
                    </a:moveTo>
                    <a:lnTo>
                      <a:pt x="761815" y="0"/>
                    </a:lnTo>
                    <a:cubicBezTo>
                      <a:pt x="827079" y="0"/>
                      <a:pt x="879987" y="52908"/>
                      <a:pt x="879987" y="118172"/>
                    </a:cubicBezTo>
                    <a:lnTo>
                      <a:pt x="879987" y="221341"/>
                    </a:lnTo>
                    <a:cubicBezTo>
                      <a:pt x="879987" y="286605"/>
                      <a:pt x="827079" y="339513"/>
                      <a:pt x="761815" y="339513"/>
                    </a:cubicBezTo>
                    <a:lnTo>
                      <a:pt x="118172" y="339513"/>
                    </a:lnTo>
                    <a:cubicBezTo>
                      <a:pt x="52908" y="339513"/>
                      <a:pt x="0" y="286605"/>
                      <a:pt x="0" y="221341"/>
                    </a:cubicBezTo>
                    <a:lnTo>
                      <a:pt x="0" y="118172"/>
                    </a:lnTo>
                    <a:cubicBezTo>
                      <a:pt x="0" y="52908"/>
                      <a:pt x="52908" y="0"/>
                      <a:pt x="118172" y="0"/>
                    </a:cubicBezTo>
                    <a:close/>
                  </a:path>
                </a:pathLst>
              </a:custGeom>
              <a:solidFill>
                <a:srgbClr val="F4EADB"/>
              </a:solidFill>
            </p:spPr>
            <p:txBody>
              <a:bodyPr/>
              <a:lstStyle/>
              <a:p>
                <a:endParaRPr lang="pt-PT"/>
              </a:p>
            </p:txBody>
          </p:sp>
          <p:sp>
            <p:nvSpPr>
              <p:cNvPr id="40" name="TextBox 40"/>
              <p:cNvSpPr txBox="1"/>
              <p:nvPr/>
            </p:nvSpPr>
            <p:spPr>
              <a:xfrm>
                <a:off x="0" y="-57150"/>
                <a:ext cx="879987" cy="396663"/>
              </a:xfrm>
              <a:prstGeom prst="rect">
                <a:avLst/>
              </a:prstGeom>
            </p:spPr>
            <p:txBody>
              <a:bodyPr lIns="50800" tIns="50800" rIns="50800" bIns="50800" rtlCol="0" anchor="ctr"/>
              <a:lstStyle/>
              <a:p>
                <a:pPr algn="ctr">
                  <a:lnSpc>
                    <a:spcPts val="4199"/>
                  </a:lnSpc>
                </a:pPr>
                <a:endParaRPr/>
              </a:p>
            </p:txBody>
          </p:sp>
        </p:grpSp>
        <p:grpSp>
          <p:nvGrpSpPr>
            <p:cNvPr id="41" name="Group 41"/>
            <p:cNvGrpSpPr/>
            <p:nvPr/>
          </p:nvGrpSpPr>
          <p:grpSpPr>
            <a:xfrm>
              <a:off x="364692" y="195638"/>
              <a:ext cx="4280663" cy="1550962"/>
              <a:chOff x="0" y="0"/>
              <a:chExt cx="845563" cy="306363"/>
            </a:xfrm>
          </p:grpSpPr>
          <p:sp>
            <p:nvSpPr>
              <p:cNvPr id="42" name="Freeform 42"/>
              <p:cNvSpPr/>
              <p:nvPr/>
            </p:nvSpPr>
            <p:spPr>
              <a:xfrm>
                <a:off x="0" y="0"/>
                <a:ext cx="845563" cy="306363"/>
              </a:xfrm>
              <a:custGeom>
                <a:avLst/>
                <a:gdLst/>
                <a:ahLst/>
                <a:cxnLst/>
                <a:rect l="l" t="t" r="r" b="b"/>
                <a:pathLst>
                  <a:path w="845563" h="306363">
                    <a:moveTo>
                      <a:pt x="122983" y="0"/>
                    </a:moveTo>
                    <a:lnTo>
                      <a:pt x="722580" y="0"/>
                    </a:lnTo>
                    <a:cubicBezTo>
                      <a:pt x="790501" y="0"/>
                      <a:pt x="845563" y="55062"/>
                      <a:pt x="845563" y="122983"/>
                    </a:cubicBezTo>
                    <a:lnTo>
                      <a:pt x="845563" y="183379"/>
                    </a:lnTo>
                    <a:cubicBezTo>
                      <a:pt x="845563" y="251301"/>
                      <a:pt x="790501" y="306363"/>
                      <a:pt x="722580" y="306363"/>
                    </a:cubicBezTo>
                    <a:lnTo>
                      <a:pt x="122983" y="306363"/>
                    </a:lnTo>
                    <a:cubicBezTo>
                      <a:pt x="90366" y="306363"/>
                      <a:pt x="59085" y="293406"/>
                      <a:pt x="36021" y="270342"/>
                    </a:cubicBezTo>
                    <a:cubicBezTo>
                      <a:pt x="12957" y="247278"/>
                      <a:pt x="0" y="215997"/>
                      <a:pt x="0" y="183379"/>
                    </a:cubicBezTo>
                    <a:lnTo>
                      <a:pt x="0" y="122983"/>
                    </a:lnTo>
                    <a:cubicBezTo>
                      <a:pt x="0" y="55062"/>
                      <a:pt x="55062" y="0"/>
                      <a:pt x="122983" y="0"/>
                    </a:cubicBezTo>
                    <a:close/>
                  </a:path>
                </a:pathLst>
              </a:custGeom>
              <a:solidFill>
                <a:srgbClr val="967D55"/>
              </a:solidFill>
            </p:spPr>
            <p:txBody>
              <a:bodyPr/>
              <a:lstStyle/>
              <a:p>
                <a:endParaRPr lang="pt-PT"/>
              </a:p>
            </p:txBody>
          </p:sp>
          <p:sp>
            <p:nvSpPr>
              <p:cNvPr id="43" name="TextBox 43"/>
              <p:cNvSpPr txBox="1"/>
              <p:nvPr/>
            </p:nvSpPr>
            <p:spPr>
              <a:xfrm>
                <a:off x="0" y="-57150"/>
                <a:ext cx="845563" cy="363513"/>
              </a:xfrm>
              <a:prstGeom prst="rect">
                <a:avLst/>
              </a:prstGeom>
            </p:spPr>
            <p:txBody>
              <a:bodyPr lIns="50800" tIns="50800" rIns="50800" bIns="50800" rtlCol="0" anchor="ctr"/>
              <a:lstStyle/>
              <a:p>
                <a:pPr algn="ctr">
                  <a:lnSpc>
                    <a:spcPts val="4199"/>
                  </a:lnSpc>
                </a:pPr>
                <a:r>
                  <a:rPr lang="en-US" sz="2999">
                    <a:solidFill>
                      <a:srgbClr val="FFFFFF"/>
                    </a:solidFill>
                    <a:latin typeface="Alice"/>
                  </a:rPr>
                  <a:t>Analytical CRM</a:t>
                </a:r>
              </a:p>
            </p:txBody>
          </p:sp>
        </p:grpSp>
      </p:grpSp>
      <p:grpSp>
        <p:nvGrpSpPr>
          <p:cNvPr id="44" name="Group 44"/>
          <p:cNvGrpSpPr/>
          <p:nvPr/>
        </p:nvGrpSpPr>
        <p:grpSpPr>
          <a:xfrm>
            <a:off x="6096271" y="2602559"/>
            <a:ext cx="9893186" cy="1468928"/>
            <a:chOff x="0" y="0"/>
            <a:chExt cx="13190914" cy="1958571"/>
          </a:xfrm>
        </p:grpSpPr>
        <p:grpSp>
          <p:nvGrpSpPr>
            <p:cNvPr id="45" name="Group 45"/>
            <p:cNvGrpSpPr/>
            <p:nvPr/>
          </p:nvGrpSpPr>
          <p:grpSpPr>
            <a:xfrm>
              <a:off x="0" y="0"/>
              <a:ext cx="13190914" cy="1958571"/>
              <a:chOff x="0" y="0"/>
              <a:chExt cx="2605613" cy="386878"/>
            </a:xfrm>
          </p:grpSpPr>
          <p:sp>
            <p:nvSpPr>
              <p:cNvPr id="46" name="Freeform 46"/>
              <p:cNvSpPr/>
              <p:nvPr/>
            </p:nvSpPr>
            <p:spPr>
              <a:xfrm>
                <a:off x="0" y="0"/>
                <a:ext cx="2605613" cy="386878"/>
              </a:xfrm>
              <a:custGeom>
                <a:avLst/>
                <a:gdLst/>
                <a:ahLst/>
                <a:cxnLst/>
                <a:rect l="l" t="t" r="r" b="b"/>
                <a:pathLst>
                  <a:path w="2605613" h="386878">
                    <a:moveTo>
                      <a:pt x="39910" y="0"/>
                    </a:moveTo>
                    <a:lnTo>
                      <a:pt x="2565703" y="0"/>
                    </a:lnTo>
                    <a:cubicBezTo>
                      <a:pt x="2576287" y="0"/>
                      <a:pt x="2586439" y="4205"/>
                      <a:pt x="2593923" y="11689"/>
                    </a:cubicBezTo>
                    <a:cubicBezTo>
                      <a:pt x="2601408" y="19174"/>
                      <a:pt x="2605613" y="29325"/>
                      <a:pt x="2605613" y="39910"/>
                    </a:cubicBezTo>
                    <a:lnTo>
                      <a:pt x="2605613" y="346968"/>
                    </a:lnTo>
                    <a:cubicBezTo>
                      <a:pt x="2605613" y="357553"/>
                      <a:pt x="2601408" y="367704"/>
                      <a:pt x="2593923" y="375189"/>
                    </a:cubicBezTo>
                    <a:cubicBezTo>
                      <a:pt x="2586439" y="382673"/>
                      <a:pt x="2576287" y="386878"/>
                      <a:pt x="2565703" y="386878"/>
                    </a:cubicBezTo>
                    <a:lnTo>
                      <a:pt x="39910" y="386878"/>
                    </a:lnTo>
                    <a:cubicBezTo>
                      <a:pt x="29325" y="386878"/>
                      <a:pt x="19174" y="382673"/>
                      <a:pt x="11689" y="375189"/>
                    </a:cubicBezTo>
                    <a:cubicBezTo>
                      <a:pt x="4205" y="367704"/>
                      <a:pt x="0" y="357553"/>
                      <a:pt x="0" y="346968"/>
                    </a:cubicBezTo>
                    <a:lnTo>
                      <a:pt x="0" y="39910"/>
                    </a:lnTo>
                    <a:cubicBezTo>
                      <a:pt x="0" y="29325"/>
                      <a:pt x="4205" y="19174"/>
                      <a:pt x="11689" y="11689"/>
                    </a:cubicBezTo>
                    <a:cubicBezTo>
                      <a:pt x="19174" y="4205"/>
                      <a:pt x="29325" y="0"/>
                      <a:pt x="39910" y="0"/>
                    </a:cubicBezTo>
                    <a:close/>
                  </a:path>
                </a:pathLst>
              </a:custGeom>
              <a:solidFill>
                <a:srgbClr val="DDBC8A"/>
              </a:solidFill>
            </p:spPr>
            <p:txBody>
              <a:bodyPr/>
              <a:lstStyle/>
              <a:p>
                <a:endParaRPr lang="pt-PT"/>
              </a:p>
            </p:txBody>
          </p:sp>
          <p:sp>
            <p:nvSpPr>
              <p:cNvPr id="47" name="TextBox 47"/>
              <p:cNvSpPr txBox="1"/>
              <p:nvPr/>
            </p:nvSpPr>
            <p:spPr>
              <a:xfrm>
                <a:off x="0" y="-38100"/>
                <a:ext cx="2605613" cy="424978"/>
              </a:xfrm>
              <a:prstGeom prst="rect">
                <a:avLst/>
              </a:prstGeom>
            </p:spPr>
            <p:txBody>
              <a:bodyPr lIns="50800" tIns="50800" rIns="50800" bIns="50800" rtlCol="0" anchor="ctr"/>
              <a:lstStyle/>
              <a:p>
                <a:pPr>
                  <a:lnSpc>
                    <a:spcPts val="2799"/>
                  </a:lnSpc>
                </a:pPr>
                <a:endParaRPr/>
              </a:p>
            </p:txBody>
          </p:sp>
        </p:grpSp>
        <p:grpSp>
          <p:nvGrpSpPr>
            <p:cNvPr id="48" name="Group 48"/>
            <p:cNvGrpSpPr/>
            <p:nvPr/>
          </p:nvGrpSpPr>
          <p:grpSpPr>
            <a:xfrm>
              <a:off x="148301" y="102356"/>
              <a:ext cx="12894311" cy="1753860"/>
              <a:chOff x="0" y="0"/>
              <a:chExt cx="2547024" cy="346441"/>
            </a:xfrm>
          </p:grpSpPr>
          <p:sp>
            <p:nvSpPr>
              <p:cNvPr id="49" name="Freeform 49"/>
              <p:cNvSpPr/>
              <p:nvPr/>
            </p:nvSpPr>
            <p:spPr>
              <a:xfrm>
                <a:off x="0" y="0"/>
                <a:ext cx="2547025" cy="346441"/>
              </a:xfrm>
              <a:custGeom>
                <a:avLst/>
                <a:gdLst/>
                <a:ahLst/>
                <a:cxnLst/>
                <a:rect l="l" t="t" r="r" b="b"/>
                <a:pathLst>
                  <a:path w="2547025" h="346441">
                    <a:moveTo>
                      <a:pt x="40828" y="0"/>
                    </a:moveTo>
                    <a:lnTo>
                      <a:pt x="2506196" y="0"/>
                    </a:lnTo>
                    <a:cubicBezTo>
                      <a:pt x="2528745" y="0"/>
                      <a:pt x="2547025" y="18279"/>
                      <a:pt x="2547025" y="40828"/>
                    </a:cubicBezTo>
                    <a:lnTo>
                      <a:pt x="2547025" y="305613"/>
                    </a:lnTo>
                    <a:cubicBezTo>
                      <a:pt x="2547025" y="316442"/>
                      <a:pt x="2542723" y="326826"/>
                      <a:pt x="2535066" y="334483"/>
                    </a:cubicBezTo>
                    <a:cubicBezTo>
                      <a:pt x="2527409" y="342140"/>
                      <a:pt x="2517025" y="346441"/>
                      <a:pt x="2506196" y="346441"/>
                    </a:cubicBezTo>
                    <a:lnTo>
                      <a:pt x="40828" y="346441"/>
                    </a:lnTo>
                    <a:cubicBezTo>
                      <a:pt x="30000" y="346441"/>
                      <a:pt x="19615" y="342140"/>
                      <a:pt x="11958" y="334483"/>
                    </a:cubicBezTo>
                    <a:cubicBezTo>
                      <a:pt x="4302" y="326826"/>
                      <a:pt x="0" y="316442"/>
                      <a:pt x="0" y="305613"/>
                    </a:cubicBezTo>
                    <a:lnTo>
                      <a:pt x="0" y="40828"/>
                    </a:lnTo>
                    <a:cubicBezTo>
                      <a:pt x="0" y="30000"/>
                      <a:pt x="4302" y="19615"/>
                      <a:pt x="11958" y="11958"/>
                    </a:cubicBezTo>
                    <a:cubicBezTo>
                      <a:pt x="19615" y="4302"/>
                      <a:pt x="30000" y="0"/>
                      <a:pt x="40828" y="0"/>
                    </a:cubicBezTo>
                    <a:close/>
                  </a:path>
                </a:pathLst>
              </a:custGeom>
              <a:solidFill>
                <a:srgbClr val="F4EADB"/>
              </a:solidFill>
            </p:spPr>
            <p:txBody>
              <a:bodyPr/>
              <a:lstStyle/>
              <a:p>
                <a:endParaRPr lang="pt-PT"/>
              </a:p>
            </p:txBody>
          </p:sp>
          <p:sp>
            <p:nvSpPr>
              <p:cNvPr id="50" name="TextBox 50"/>
              <p:cNvSpPr txBox="1"/>
              <p:nvPr/>
            </p:nvSpPr>
            <p:spPr>
              <a:xfrm>
                <a:off x="0" y="-38100"/>
                <a:ext cx="2547024" cy="384541"/>
              </a:xfrm>
              <a:prstGeom prst="rect">
                <a:avLst/>
              </a:prstGeom>
            </p:spPr>
            <p:txBody>
              <a:bodyPr lIns="50800" tIns="50800" rIns="50800" bIns="50800" rtlCol="0" anchor="ctr"/>
              <a:lstStyle/>
              <a:p>
                <a:pPr>
                  <a:lnSpc>
                    <a:spcPts val="2799"/>
                  </a:lnSpc>
                </a:pPr>
                <a:endParaRPr/>
              </a:p>
            </p:txBody>
          </p:sp>
        </p:grpSp>
        <p:grpSp>
          <p:nvGrpSpPr>
            <p:cNvPr id="51" name="Group 51"/>
            <p:cNvGrpSpPr/>
            <p:nvPr/>
          </p:nvGrpSpPr>
          <p:grpSpPr>
            <a:xfrm>
              <a:off x="273409" y="148377"/>
              <a:ext cx="12644096" cy="1661816"/>
              <a:chOff x="0" y="0"/>
              <a:chExt cx="2497599" cy="328260"/>
            </a:xfrm>
          </p:grpSpPr>
          <p:sp>
            <p:nvSpPr>
              <p:cNvPr id="52" name="Freeform 52"/>
              <p:cNvSpPr/>
              <p:nvPr/>
            </p:nvSpPr>
            <p:spPr>
              <a:xfrm>
                <a:off x="0" y="0"/>
                <a:ext cx="2497599" cy="328260"/>
              </a:xfrm>
              <a:custGeom>
                <a:avLst/>
                <a:gdLst/>
                <a:ahLst/>
                <a:cxnLst/>
                <a:rect l="l" t="t" r="r" b="b"/>
                <a:pathLst>
                  <a:path w="2497599" h="328260">
                    <a:moveTo>
                      <a:pt x="41636" y="0"/>
                    </a:moveTo>
                    <a:lnTo>
                      <a:pt x="2455963" y="0"/>
                    </a:lnTo>
                    <a:cubicBezTo>
                      <a:pt x="2478958" y="0"/>
                      <a:pt x="2497599" y="18641"/>
                      <a:pt x="2497599" y="41636"/>
                    </a:cubicBezTo>
                    <a:lnTo>
                      <a:pt x="2497599" y="286624"/>
                    </a:lnTo>
                    <a:cubicBezTo>
                      <a:pt x="2497599" y="297667"/>
                      <a:pt x="2493213" y="308257"/>
                      <a:pt x="2485404" y="316065"/>
                    </a:cubicBezTo>
                    <a:cubicBezTo>
                      <a:pt x="2477596" y="323873"/>
                      <a:pt x="2467006" y="328260"/>
                      <a:pt x="2455963" y="328260"/>
                    </a:cubicBezTo>
                    <a:lnTo>
                      <a:pt x="41636" y="328260"/>
                    </a:lnTo>
                    <a:cubicBezTo>
                      <a:pt x="18641" y="328260"/>
                      <a:pt x="0" y="309619"/>
                      <a:pt x="0" y="286624"/>
                    </a:cubicBezTo>
                    <a:lnTo>
                      <a:pt x="0" y="41636"/>
                    </a:lnTo>
                    <a:cubicBezTo>
                      <a:pt x="0" y="18641"/>
                      <a:pt x="18641" y="0"/>
                      <a:pt x="41636" y="0"/>
                    </a:cubicBezTo>
                    <a:close/>
                  </a:path>
                </a:pathLst>
              </a:custGeom>
              <a:solidFill>
                <a:srgbClr val="DDBC8A"/>
              </a:solidFill>
            </p:spPr>
            <p:txBody>
              <a:bodyPr/>
              <a:lstStyle/>
              <a:p>
                <a:endParaRPr lang="pt-PT"/>
              </a:p>
            </p:txBody>
          </p:sp>
          <p:sp>
            <p:nvSpPr>
              <p:cNvPr id="53" name="TextBox 53"/>
              <p:cNvSpPr txBox="1"/>
              <p:nvPr/>
            </p:nvSpPr>
            <p:spPr>
              <a:xfrm>
                <a:off x="0" y="-47625"/>
                <a:ext cx="2497599" cy="375885"/>
              </a:xfrm>
              <a:prstGeom prst="rect">
                <a:avLst/>
              </a:prstGeom>
            </p:spPr>
            <p:txBody>
              <a:bodyPr lIns="50800" tIns="50800" rIns="50800" bIns="50800" rtlCol="0" anchor="ctr"/>
              <a:lstStyle/>
              <a:p>
                <a:pPr marL="345441" lvl="1" indent="-172721">
                  <a:lnSpc>
                    <a:spcPts val="2240"/>
                  </a:lnSpc>
                  <a:buFont typeface="Arial"/>
                  <a:buChar char="•"/>
                </a:pPr>
                <a:r>
                  <a:rPr lang="en-US" sz="1600">
                    <a:solidFill>
                      <a:srgbClr val="000000"/>
                    </a:solidFill>
                    <a:latin typeface="Alice"/>
                  </a:rPr>
                  <a:t>Involves transforming</a:t>
                </a:r>
                <a:r>
                  <a:rPr lang="en-US" sz="1600">
                    <a:solidFill>
                      <a:srgbClr val="000000"/>
                    </a:solidFill>
                    <a:latin typeface="Alice Bold"/>
                  </a:rPr>
                  <a:t> customer-related data</a:t>
                </a:r>
                <a:r>
                  <a:rPr lang="en-US" sz="1600">
                    <a:solidFill>
                      <a:srgbClr val="000000"/>
                    </a:solidFill>
                    <a:latin typeface="Alice"/>
                  </a:rPr>
                  <a:t> into actionable insights for strategic or tactical purposes.</a:t>
                </a:r>
              </a:p>
              <a:p>
                <a:pPr marL="345441" lvl="1" indent="-172721">
                  <a:lnSpc>
                    <a:spcPts val="2240"/>
                  </a:lnSpc>
                  <a:buFont typeface="Arial"/>
                  <a:buChar char="•"/>
                </a:pPr>
                <a:r>
                  <a:rPr lang="en-US" sz="1600">
                    <a:solidFill>
                      <a:srgbClr val="000000"/>
                    </a:solidFill>
                    <a:latin typeface="Alice"/>
                  </a:rPr>
                  <a:t>Enables targeted marketing campaigns, content recommendations, and service improvements.</a:t>
                </a:r>
              </a:p>
            </p:txBody>
          </p:sp>
        </p:grpSp>
      </p:grpSp>
      <p:grpSp>
        <p:nvGrpSpPr>
          <p:cNvPr id="54" name="Group 54"/>
          <p:cNvGrpSpPr/>
          <p:nvPr/>
        </p:nvGrpSpPr>
        <p:grpSpPr>
          <a:xfrm>
            <a:off x="6096271" y="5033101"/>
            <a:ext cx="9893186" cy="1468928"/>
            <a:chOff x="0" y="0"/>
            <a:chExt cx="13190914" cy="1958571"/>
          </a:xfrm>
        </p:grpSpPr>
        <p:grpSp>
          <p:nvGrpSpPr>
            <p:cNvPr id="55" name="Group 55"/>
            <p:cNvGrpSpPr/>
            <p:nvPr/>
          </p:nvGrpSpPr>
          <p:grpSpPr>
            <a:xfrm>
              <a:off x="0" y="0"/>
              <a:ext cx="13190914" cy="1958571"/>
              <a:chOff x="0" y="0"/>
              <a:chExt cx="2605613" cy="386878"/>
            </a:xfrm>
          </p:grpSpPr>
          <p:sp>
            <p:nvSpPr>
              <p:cNvPr id="56" name="Freeform 56"/>
              <p:cNvSpPr/>
              <p:nvPr/>
            </p:nvSpPr>
            <p:spPr>
              <a:xfrm>
                <a:off x="0" y="0"/>
                <a:ext cx="2605613" cy="386878"/>
              </a:xfrm>
              <a:custGeom>
                <a:avLst/>
                <a:gdLst/>
                <a:ahLst/>
                <a:cxnLst/>
                <a:rect l="l" t="t" r="r" b="b"/>
                <a:pathLst>
                  <a:path w="2605613" h="386878">
                    <a:moveTo>
                      <a:pt x="39910" y="0"/>
                    </a:moveTo>
                    <a:lnTo>
                      <a:pt x="2565703" y="0"/>
                    </a:lnTo>
                    <a:cubicBezTo>
                      <a:pt x="2576287" y="0"/>
                      <a:pt x="2586439" y="4205"/>
                      <a:pt x="2593923" y="11689"/>
                    </a:cubicBezTo>
                    <a:cubicBezTo>
                      <a:pt x="2601408" y="19174"/>
                      <a:pt x="2605613" y="29325"/>
                      <a:pt x="2605613" y="39910"/>
                    </a:cubicBezTo>
                    <a:lnTo>
                      <a:pt x="2605613" y="346968"/>
                    </a:lnTo>
                    <a:cubicBezTo>
                      <a:pt x="2605613" y="357553"/>
                      <a:pt x="2601408" y="367704"/>
                      <a:pt x="2593923" y="375189"/>
                    </a:cubicBezTo>
                    <a:cubicBezTo>
                      <a:pt x="2586439" y="382673"/>
                      <a:pt x="2576287" y="386878"/>
                      <a:pt x="2565703" y="386878"/>
                    </a:cubicBezTo>
                    <a:lnTo>
                      <a:pt x="39910" y="386878"/>
                    </a:lnTo>
                    <a:cubicBezTo>
                      <a:pt x="29325" y="386878"/>
                      <a:pt x="19174" y="382673"/>
                      <a:pt x="11689" y="375189"/>
                    </a:cubicBezTo>
                    <a:cubicBezTo>
                      <a:pt x="4205" y="367704"/>
                      <a:pt x="0" y="357553"/>
                      <a:pt x="0" y="346968"/>
                    </a:cubicBezTo>
                    <a:lnTo>
                      <a:pt x="0" y="39910"/>
                    </a:lnTo>
                    <a:cubicBezTo>
                      <a:pt x="0" y="29325"/>
                      <a:pt x="4205" y="19174"/>
                      <a:pt x="11689" y="11689"/>
                    </a:cubicBezTo>
                    <a:cubicBezTo>
                      <a:pt x="19174" y="4205"/>
                      <a:pt x="29325" y="0"/>
                      <a:pt x="39910" y="0"/>
                    </a:cubicBezTo>
                    <a:close/>
                  </a:path>
                </a:pathLst>
              </a:custGeom>
              <a:solidFill>
                <a:srgbClr val="DDBC8A"/>
              </a:solidFill>
            </p:spPr>
            <p:txBody>
              <a:bodyPr/>
              <a:lstStyle/>
              <a:p>
                <a:endParaRPr lang="pt-PT"/>
              </a:p>
            </p:txBody>
          </p:sp>
          <p:sp>
            <p:nvSpPr>
              <p:cNvPr id="57" name="TextBox 57"/>
              <p:cNvSpPr txBox="1"/>
              <p:nvPr/>
            </p:nvSpPr>
            <p:spPr>
              <a:xfrm>
                <a:off x="0" y="-38100"/>
                <a:ext cx="2605613" cy="424978"/>
              </a:xfrm>
              <a:prstGeom prst="rect">
                <a:avLst/>
              </a:prstGeom>
            </p:spPr>
            <p:txBody>
              <a:bodyPr lIns="50800" tIns="50800" rIns="50800" bIns="50800" rtlCol="0" anchor="ctr"/>
              <a:lstStyle/>
              <a:p>
                <a:pPr>
                  <a:lnSpc>
                    <a:spcPts val="2799"/>
                  </a:lnSpc>
                </a:pPr>
                <a:endParaRPr/>
              </a:p>
            </p:txBody>
          </p:sp>
        </p:grpSp>
        <p:grpSp>
          <p:nvGrpSpPr>
            <p:cNvPr id="58" name="Group 58"/>
            <p:cNvGrpSpPr/>
            <p:nvPr/>
          </p:nvGrpSpPr>
          <p:grpSpPr>
            <a:xfrm>
              <a:off x="148301" y="102356"/>
              <a:ext cx="12894311" cy="1753860"/>
              <a:chOff x="0" y="0"/>
              <a:chExt cx="2547024" cy="346441"/>
            </a:xfrm>
          </p:grpSpPr>
          <p:sp>
            <p:nvSpPr>
              <p:cNvPr id="59" name="Freeform 59"/>
              <p:cNvSpPr/>
              <p:nvPr/>
            </p:nvSpPr>
            <p:spPr>
              <a:xfrm>
                <a:off x="0" y="0"/>
                <a:ext cx="2547025" cy="346441"/>
              </a:xfrm>
              <a:custGeom>
                <a:avLst/>
                <a:gdLst/>
                <a:ahLst/>
                <a:cxnLst/>
                <a:rect l="l" t="t" r="r" b="b"/>
                <a:pathLst>
                  <a:path w="2547025" h="346441">
                    <a:moveTo>
                      <a:pt x="40828" y="0"/>
                    </a:moveTo>
                    <a:lnTo>
                      <a:pt x="2506196" y="0"/>
                    </a:lnTo>
                    <a:cubicBezTo>
                      <a:pt x="2528745" y="0"/>
                      <a:pt x="2547025" y="18279"/>
                      <a:pt x="2547025" y="40828"/>
                    </a:cubicBezTo>
                    <a:lnTo>
                      <a:pt x="2547025" y="305613"/>
                    </a:lnTo>
                    <a:cubicBezTo>
                      <a:pt x="2547025" y="316442"/>
                      <a:pt x="2542723" y="326826"/>
                      <a:pt x="2535066" y="334483"/>
                    </a:cubicBezTo>
                    <a:cubicBezTo>
                      <a:pt x="2527409" y="342140"/>
                      <a:pt x="2517025" y="346441"/>
                      <a:pt x="2506196" y="346441"/>
                    </a:cubicBezTo>
                    <a:lnTo>
                      <a:pt x="40828" y="346441"/>
                    </a:lnTo>
                    <a:cubicBezTo>
                      <a:pt x="30000" y="346441"/>
                      <a:pt x="19615" y="342140"/>
                      <a:pt x="11958" y="334483"/>
                    </a:cubicBezTo>
                    <a:cubicBezTo>
                      <a:pt x="4302" y="326826"/>
                      <a:pt x="0" y="316442"/>
                      <a:pt x="0" y="305613"/>
                    </a:cubicBezTo>
                    <a:lnTo>
                      <a:pt x="0" y="40828"/>
                    </a:lnTo>
                    <a:cubicBezTo>
                      <a:pt x="0" y="30000"/>
                      <a:pt x="4302" y="19615"/>
                      <a:pt x="11958" y="11958"/>
                    </a:cubicBezTo>
                    <a:cubicBezTo>
                      <a:pt x="19615" y="4302"/>
                      <a:pt x="30000" y="0"/>
                      <a:pt x="40828" y="0"/>
                    </a:cubicBezTo>
                    <a:close/>
                  </a:path>
                </a:pathLst>
              </a:custGeom>
              <a:solidFill>
                <a:srgbClr val="F4EADB"/>
              </a:solidFill>
            </p:spPr>
            <p:txBody>
              <a:bodyPr/>
              <a:lstStyle/>
              <a:p>
                <a:endParaRPr lang="pt-PT"/>
              </a:p>
            </p:txBody>
          </p:sp>
          <p:sp>
            <p:nvSpPr>
              <p:cNvPr id="60" name="TextBox 60"/>
              <p:cNvSpPr txBox="1"/>
              <p:nvPr/>
            </p:nvSpPr>
            <p:spPr>
              <a:xfrm>
                <a:off x="0" y="-38100"/>
                <a:ext cx="2547024" cy="384541"/>
              </a:xfrm>
              <a:prstGeom prst="rect">
                <a:avLst/>
              </a:prstGeom>
            </p:spPr>
            <p:txBody>
              <a:bodyPr lIns="50800" tIns="50800" rIns="50800" bIns="50800" rtlCol="0" anchor="ctr"/>
              <a:lstStyle/>
              <a:p>
                <a:pPr>
                  <a:lnSpc>
                    <a:spcPts val="2799"/>
                  </a:lnSpc>
                </a:pPr>
                <a:endParaRPr/>
              </a:p>
            </p:txBody>
          </p:sp>
        </p:grpSp>
        <p:grpSp>
          <p:nvGrpSpPr>
            <p:cNvPr id="61" name="Group 61"/>
            <p:cNvGrpSpPr/>
            <p:nvPr/>
          </p:nvGrpSpPr>
          <p:grpSpPr>
            <a:xfrm>
              <a:off x="273409" y="148377"/>
              <a:ext cx="12644096" cy="1661816"/>
              <a:chOff x="0" y="0"/>
              <a:chExt cx="2497599" cy="328260"/>
            </a:xfrm>
          </p:grpSpPr>
          <p:sp>
            <p:nvSpPr>
              <p:cNvPr id="62" name="Freeform 62"/>
              <p:cNvSpPr/>
              <p:nvPr/>
            </p:nvSpPr>
            <p:spPr>
              <a:xfrm>
                <a:off x="0" y="0"/>
                <a:ext cx="2497599" cy="328260"/>
              </a:xfrm>
              <a:custGeom>
                <a:avLst/>
                <a:gdLst/>
                <a:ahLst/>
                <a:cxnLst/>
                <a:rect l="l" t="t" r="r" b="b"/>
                <a:pathLst>
                  <a:path w="2497599" h="328260">
                    <a:moveTo>
                      <a:pt x="41636" y="0"/>
                    </a:moveTo>
                    <a:lnTo>
                      <a:pt x="2455963" y="0"/>
                    </a:lnTo>
                    <a:cubicBezTo>
                      <a:pt x="2478958" y="0"/>
                      <a:pt x="2497599" y="18641"/>
                      <a:pt x="2497599" y="41636"/>
                    </a:cubicBezTo>
                    <a:lnTo>
                      <a:pt x="2497599" y="286624"/>
                    </a:lnTo>
                    <a:cubicBezTo>
                      <a:pt x="2497599" y="297667"/>
                      <a:pt x="2493213" y="308257"/>
                      <a:pt x="2485404" y="316065"/>
                    </a:cubicBezTo>
                    <a:cubicBezTo>
                      <a:pt x="2477596" y="323873"/>
                      <a:pt x="2467006" y="328260"/>
                      <a:pt x="2455963" y="328260"/>
                    </a:cubicBezTo>
                    <a:lnTo>
                      <a:pt x="41636" y="328260"/>
                    </a:lnTo>
                    <a:cubicBezTo>
                      <a:pt x="18641" y="328260"/>
                      <a:pt x="0" y="309619"/>
                      <a:pt x="0" y="286624"/>
                    </a:cubicBezTo>
                    <a:lnTo>
                      <a:pt x="0" y="41636"/>
                    </a:lnTo>
                    <a:cubicBezTo>
                      <a:pt x="0" y="18641"/>
                      <a:pt x="18641" y="0"/>
                      <a:pt x="41636" y="0"/>
                    </a:cubicBezTo>
                    <a:close/>
                  </a:path>
                </a:pathLst>
              </a:custGeom>
              <a:solidFill>
                <a:srgbClr val="DDBC8A"/>
              </a:solidFill>
            </p:spPr>
            <p:txBody>
              <a:bodyPr/>
              <a:lstStyle/>
              <a:p>
                <a:endParaRPr lang="pt-PT"/>
              </a:p>
            </p:txBody>
          </p:sp>
          <p:sp>
            <p:nvSpPr>
              <p:cNvPr id="63" name="TextBox 63"/>
              <p:cNvSpPr txBox="1"/>
              <p:nvPr/>
            </p:nvSpPr>
            <p:spPr>
              <a:xfrm>
                <a:off x="0" y="-38100"/>
                <a:ext cx="2497599" cy="366360"/>
              </a:xfrm>
              <a:prstGeom prst="rect">
                <a:avLst/>
              </a:prstGeom>
            </p:spPr>
            <p:txBody>
              <a:bodyPr lIns="50800" tIns="50800" rIns="50800" bIns="50800" rtlCol="0" anchor="ctr"/>
              <a:lstStyle/>
              <a:p>
                <a:pPr marL="388620" lvl="1" indent="-194310">
                  <a:lnSpc>
                    <a:spcPts val="2520"/>
                  </a:lnSpc>
                  <a:buFont typeface="Arial"/>
                  <a:buChar char="•"/>
                </a:pPr>
                <a:r>
                  <a:rPr lang="en-US" sz="1800">
                    <a:solidFill>
                      <a:srgbClr val="000000"/>
                    </a:solidFill>
                    <a:latin typeface="Alice"/>
                  </a:rPr>
                  <a:t>Disney could leverage analytical CRM to analyze viewer data from its streaming services (e.g.,</a:t>
                </a:r>
                <a:r>
                  <a:rPr lang="en-US" sz="1800">
                    <a:solidFill>
                      <a:srgbClr val="000000"/>
                    </a:solidFill>
                    <a:latin typeface="Alice Bold"/>
                  </a:rPr>
                  <a:t> content preferences, viewing habits</a:t>
                </a:r>
                <a:r>
                  <a:rPr lang="en-US" sz="1800">
                    <a:solidFill>
                      <a:srgbClr val="000000"/>
                    </a:solidFill>
                    <a:latin typeface="Alice"/>
                  </a:rPr>
                  <a:t>) to enhance content </a:t>
                </a:r>
                <a:r>
                  <a:rPr lang="en-US" sz="1800">
                    <a:solidFill>
                      <a:srgbClr val="000000"/>
                    </a:solidFill>
                    <a:latin typeface="Alice Bold"/>
                  </a:rPr>
                  <a:t>recommendations and targeted promotions</a:t>
                </a:r>
                <a:r>
                  <a:rPr lang="en-US" sz="1800">
                    <a:solidFill>
                      <a:srgbClr val="000000"/>
                    </a:solidFill>
                    <a:latin typeface="Alice"/>
                  </a:rPr>
                  <a:t>.</a:t>
                </a:r>
              </a:p>
            </p:txBody>
          </p:sp>
        </p:grpSp>
      </p:grpSp>
      <p:grpSp>
        <p:nvGrpSpPr>
          <p:cNvPr id="64" name="Group 64"/>
          <p:cNvGrpSpPr/>
          <p:nvPr/>
        </p:nvGrpSpPr>
        <p:grpSpPr>
          <a:xfrm>
            <a:off x="6096271" y="7454529"/>
            <a:ext cx="9893186" cy="1468928"/>
            <a:chOff x="0" y="0"/>
            <a:chExt cx="13190914" cy="1958571"/>
          </a:xfrm>
        </p:grpSpPr>
        <p:grpSp>
          <p:nvGrpSpPr>
            <p:cNvPr id="65" name="Group 65"/>
            <p:cNvGrpSpPr/>
            <p:nvPr/>
          </p:nvGrpSpPr>
          <p:grpSpPr>
            <a:xfrm>
              <a:off x="0" y="0"/>
              <a:ext cx="13190914" cy="1958571"/>
              <a:chOff x="0" y="0"/>
              <a:chExt cx="2605613" cy="386878"/>
            </a:xfrm>
          </p:grpSpPr>
          <p:sp>
            <p:nvSpPr>
              <p:cNvPr id="66" name="Freeform 66"/>
              <p:cNvSpPr/>
              <p:nvPr/>
            </p:nvSpPr>
            <p:spPr>
              <a:xfrm>
                <a:off x="0" y="0"/>
                <a:ext cx="2605613" cy="386878"/>
              </a:xfrm>
              <a:custGeom>
                <a:avLst/>
                <a:gdLst/>
                <a:ahLst/>
                <a:cxnLst/>
                <a:rect l="l" t="t" r="r" b="b"/>
                <a:pathLst>
                  <a:path w="2605613" h="386878">
                    <a:moveTo>
                      <a:pt x="39910" y="0"/>
                    </a:moveTo>
                    <a:lnTo>
                      <a:pt x="2565703" y="0"/>
                    </a:lnTo>
                    <a:cubicBezTo>
                      <a:pt x="2576287" y="0"/>
                      <a:pt x="2586439" y="4205"/>
                      <a:pt x="2593923" y="11689"/>
                    </a:cubicBezTo>
                    <a:cubicBezTo>
                      <a:pt x="2601408" y="19174"/>
                      <a:pt x="2605613" y="29325"/>
                      <a:pt x="2605613" y="39910"/>
                    </a:cubicBezTo>
                    <a:lnTo>
                      <a:pt x="2605613" y="346968"/>
                    </a:lnTo>
                    <a:cubicBezTo>
                      <a:pt x="2605613" y="357553"/>
                      <a:pt x="2601408" y="367704"/>
                      <a:pt x="2593923" y="375189"/>
                    </a:cubicBezTo>
                    <a:cubicBezTo>
                      <a:pt x="2586439" y="382673"/>
                      <a:pt x="2576287" y="386878"/>
                      <a:pt x="2565703" y="386878"/>
                    </a:cubicBezTo>
                    <a:lnTo>
                      <a:pt x="39910" y="386878"/>
                    </a:lnTo>
                    <a:cubicBezTo>
                      <a:pt x="29325" y="386878"/>
                      <a:pt x="19174" y="382673"/>
                      <a:pt x="11689" y="375189"/>
                    </a:cubicBezTo>
                    <a:cubicBezTo>
                      <a:pt x="4205" y="367704"/>
                      <a:pt x="0" y="357553"/>
                      <a:pt x="0" y="346968"/>
                    </a:cubicBezTo>
                    <a:lnTo>
                      <a:pt x="0" y="39910"/>
                    </a:lnTo>
                    <a:cubicBezTo>
                      <a:pt x="0" y="29325"/>
                      <a:pt x="4205" y="19174"/>
                      <a:pt x="11689" y="11689"/>
                    </a:cubicBezTo>
                    <a:cubicBezTo>
                      <a:pt x="19174" y="4205"/>
                      <a:pt x="29325" y="0"/>
                      <a:pt x="39910" y="0"/>
                    </a:cubicBezTo>
                    <a:close/>
                  </a:path>
                </a:pathLst>
              </a:custGeom>
              <a:solidFill>
                <a:srgbClr val="DDBC8A"/>
              </a:solidFill>
            </p:spPr>
            <p:txBody>
              <a:bodyPr/>
              <a:lstStyle/>
              <a:p>
                <a:endParaRPr lang="pt-PT"/>
              </a:p>
            </p:txBody>
          </p:sp>
          <p:sp>
            <p:nvSpPr>
              <p:cNvPr id="67" name="TextBox 67"/>
              <p:cNvSpPr txBox="1"/>
              <p:nvPr/>
            </p:nvSpPr>
            <p:spPr>
              <a:xfrm>
                <a:off x="0" y="-38100"/>
                <a:ext cx="2605613" cy="424978"/>
              </a:xfrm>
              <a:prstGeom prst="rect">
                <a:avLst/>
              </a:prstGeom>
            </p:spPr>
            <p:txBody>
              <a:bodyPr lIns="50800" tIns="50800" rIns="50800" bIns="50800" rtlCol="0" anchor="ctr"/>
              <a:lstStyle/>
              <a:p>
                <a:pPr>
                  <a:lnSpc>
                    <a:spcPts val="2799"/>
                  </a:lnSpc>
                </a:pPr>
                <a:endParaRPr/>
              </a:p>
            </p:txBody>
          </p:sp>
        </p:grpSp>
        <p:grpSp>
          <p:nvGrpSpPr>
            <p:cNvPr id="68" name="Group 68"/>
            <p:cNvGrpSpPr/>
            <p:nvPr/>
          </p:nvGrpSpPr>
          <p:grpSpPr>
            <a:xfrm>
              <a:off x="148301" y="102356"/>
              <a:ext cx="12894311" cy="1753860"/>
              <a:chOff x="0" y="0"/>
              <a:chExt cx="2547024" cy="346441"/>
            </a:xfrm>
          </p:grpSpPr>
          <p:sp>
            <p:nvSpPr>
              <p:cNvPr id="69" name="Freeform 69"/>
              <p:cNvSpPr/>
              <p:nvPr/>
            </p:nvSpPr>
            <p:spPr>
              <a:xfrm>
                <a:off x="0" y="0"/>
                <a:ext cx="2547025" cy="346441"/>
              </a:xfrm>
              <a:custGeom>
                <a:avLst/>
                <a:gdLst/>
                <a:ahLst/>
                <a:cxnLst/>
                <a:rect l="l" t="t" r="r" b="b"/>
                <a:pathLst>
                  <a:path w="2547025" h="346441">
                    <a:moveTo>
                      <a:pt x="40828" y="0"/>
                    </a:moveTo>
                    <a:lnTo>
                      <a:pt x="2506196" y="0"/>
                    </a:lnTo>
                    <a:cubicBezTo>
                      <a:pt x="2528745" y="0"/>
                      <a:pt x="2547025" y="18279"/>
                      <a:pt x="2547025" y="40828"/>
                    </a:cubicBezTo>
                    <a:lnTo>
                      <a:pt x="2547025" y="305613"/>
                    </a:lnTo>
                    <a:cubicBezTo>
                      <a:pt x="2547025" y="316442"/>
                      <a:pt x="2542723" y="326826"/>
                      <a:pt x="2535066" y="334483"/>
                    </a:cubicBezTo>
                    <a:cubicBezTo>
                      <a:pt x="2527409" y="342140"/>
                      <a:pt x="2517025" y="346441"/>
                      <a:pt x="2506196" y="346441"/>
                    </a:cubicBezTo>
                    <a:lnTo>
                      <a:pt x="40828" y="346441"/>
                    </a:lnTo>
                    <a:cubicBezTo>
                      <a:pt x="30000" y="346441"/>
                      <a:pt x="19615" y="342140"/>
                      <a:pt x="11958" y="334483"/>
                    </a:cubicBezTo>
                    <a:cubicBezTo>
                      <a:pt x="4302" y="326826"/>
                      <a:pt x="0" y="316442"/>
                      <a:pt x="0" y="305613"/>
                    </a:cubicBezTo>
                    <a:lnTo>
                      <a:pt x="0" y="40828"/>
                    </a:lnTo>
                    <a:cubicBezTo>
                      <a:pt x="0" y="30000"/>
                      <a:pt x="4302" y="19615"/>
                      <a:pt x="11958" y="11958"/>
                    </a:cubicBezTo>
                    <a:cubicBezTo>
                      <a:pt x="19615" y="4302"/>
                      <a:pt x="30000" y="0"/>
                      <a:pt x="40828" y="0"/>
                    </a:cubicBezTo>
                    <a:close/>
                  </a:path>
                </a:pathLst>
              </a:custGeom>
              <a:solidFill>
                <a:srgbClr val="F4EADB"/>
              </a:solidFill>
            </p:spPr>
            <p:txBody>
              <a:bodyPr/>
              <a:lstStyle/>
              <a:p>
                <a:endParaRPr lang="pt-PT"/>
              </a:p>
            </p:txBody>
          </p:sp>
          <p:sp>
            <p:nvSpPr>
              <p:cNvPr id="70" name="TextBox 70"/>
              <p:cNvSpPr txBox="1"/>
              <p:nvPr/>
            </p:nvSpPr>
            <p:spPr>
              <a:xfrm>
                <a:off x="0" y="-38100"/>
                <a:ext cx="2547024" cy="384541"/>
              </a:xfrm>
              <a:prstGeom prst="rect">
                <a:avLst/>
              </a:prstGeom>
            </p:spPr>
            <p:txBody>
              <a:bodyPr lIns="50800" tIns="50800" rIns="50800" bIns="50800" rtlCol="0" anchor="ctr"/>
              <a:lstStyle/>
              <a:p>
                <a:pPr>
                  <a:lnSpc>
                    <a:spcPts val="2799"/>
                  </a:lnSpc>
                </a:pPr>
                <a:endParaRPr/>
              </a:p>
            </p:txBody>
          </p:sp>
        </p:grpSp>
        <p:grpSp>
          <p:nvGrpSpPr>
            <p:cNvPr id="71" name="Group 71"/>
            <p:cNvGrpSpPr/>
            <p:nvPr/>
          </p:nvGrpSpPr>
          <p:grpSpPr>
            <a:xfrm>
              <a:off x="273409" y="148377"/>
              <a:ext cx="12644096" cy="1661816"/>
              <a:chOff x="0" y="0"/>
              <a:chExt cx="2497599" cy="328260"/>
            </a:xfrm>
          </p:grpSpPr>
          <p:sp>
            <p:nvSpPr>
              <p:cNvPr id="72" name="Freeform 72"/>
              <p:cNvSpPr/>
              <p:nvPr/>
            </p:nvSpPr>
            <p:spPr>
              <a:xfrm>
                <a:off x="0" y="0"/>
                <a:ext cx="2497599" cy="328260"/>
              </a:xfrm>
              <a:custGeom>
                <a:avLst/>
                <a:gdLst/>
                <a:ahLst/>
                <a:cxnLst/>
                <a:rect l="l" t="t" r="r" b="b"/>
                <a:pathLst>
                  <a:path w="2497599" h="328260">
                    <a:moveTo>
                      <a:pt x="41636" y="0"/>
                    </a:moveTo>
                    <a:lnTo>
                      <a:pt x="2455963" y="0"/>
                    </a:lnTo>
                    <a:cubicBezTo>
                      <a:pt x="2478958" y="0"/>
                      <a:pt x="2497599" y="18641"/>
                      <a:pt x="2497599" y="41636"/>
                    </a:cubicBezTo>
                    <a:lnTo>
                      <a:pt x="2497599" y="286624"/>
                    </a:lnTo>
                    <a:cubicBezTo>
                      <a:pt x="2497599" y="297667"/>
                      <a:pt x="2493213" y="308257"/>
                      <a:pt x="2485404" y="316065"/>
                    </a:cubicBezTo>
                    <a:cubicBezTo>
                      <a:pt x="2477596" y="323873"/>
                      <a:pt x="2467006" y="328260"/>
                      <a:pt x="2455963" y="328260"/>
                    </a:cubicBezTo>
                    <a:lnTo>
                      <a:pt x="41636" y="328260"/>
                    </a:lnTo>
                    <a:cubicBezTo>
                      <a:pt x="18641" y="328260"/>
                      <a:pt x="0" y="309619"/>
                      <a:pt x="0" y="286624"/>
                    </a:cubicBezTo>
                    <a:lnTo>
                      <a:pt x="0" y="41636"/>
                    </a:lnTo>
                    <a:cubicBezTo>
                      <a:pt x="0" y="18641"/>
                      <a:pt x="18641" y="0"/>
                      <a:pt x="41636" y="0"/>
                    </a:cubicBezTo>
                    <a:close/>
                  </a:path>
                </a:pathLst>
              </a:custGeom>
              <a:solidFill>
                <a:srgbClr val="DDBC8A"/>
              </a:solidFill>
            </p:spPr>
            <p:txBody>
              <a:bodyPr/>
              <a:lstStyle/>
              <a:p>
                <a:endParaRPr lang="pt-PT"/>
              </a:p>
            </p:txBody>
          </p:sp>
          <p:sp>
            <p:nvSpPr>
              <p:cNvPr id="73" name="TextBox 73"/>
              <p:cNvSpPr txBox="1"/>
              <p:nvPr/>
            </p:nvSpPr>
            <p:spPr>
              <a:xfrm>
                <a:off x="0" y="-38100"/>
                <a:ext cx="2497599" cy="366360"/>
              </a:xfrm>
              <a:prstGeom prst="rect">
                <a:avLst/>
              </a:prstGeom>
            </p:spPr>
            <p:txBody>
              <a:bodyPr lIns="50800" tIns="50800" rIns="50800" bIns="50800" rtlCol="0" anchor="ctr"/>
              <a:lstStyle/>
              <a:p>
                <a:pPr marL="388620" lvl="1" indent="-194310">
                  <a:lnSpc>
                    <a:spcPts val="2520"/>
                  </a:lnSpc>
                  <a:buFont typeface="Arial"/>
                  <a:buChar char="•"/>
                </a:pPr>
                <a:r>
                  <a:rPr lang="en-US" sz="1800">
                    <a:solidFill>
                      <a:srgbClr val="000000"/>
                    </a:solidFill>
                    <a:latin typeface="Alice"/>
                  </a:rPr>
                  <a:t>Improved decision-making based on data-driven insights.</a:t>
                </a:r>
              </a:p>
              <a:p>
                <a:pPr marL="388620" lvl="1" indent="-194310">
                  <a:lnSpc>
                    <a:spcPts val="2520"/>
                  </a:lnSpc>
                  <a:buFont typeface="Arial"/>
                  <a:buChar char="•"/>
                </a:pPr>
                <a:r>
                  <a:rPr lang="en-US" sz="1800">
                    <a:solidFill>
                      <a:srgbClr val="000000"/>
                    </a:solidFill>
                    <a:latin typeface="Alice"/>
                  </a:rPr>
                  <a:t>More effective </a:t>
                </a:r>
                <a:r>
                  <a:rPr lang="en-US" sz="1800">
                    <a:solidFill>
                      <a:srgbClr val="000000"/>
                    </a:solidFill>
                    <a:latin typeface="Alice Bold"/>
                  </a:rPr>
                  <a:t>cross-selling</a:t>
                </a:r>
                <a:r>
                  <a:rPr lang="en-US" sz="1800">
                    <a:solidFill>
                      <a:srgbClr val="000000"/>
                    </a:solidFill>
                    <a:latin typeface="Alice"/>
                  </a:rPr>
                  <a:t>, </a:t>
                </a:r>
                <a:r>
                  <a:rPr lang="en-US" sz="1800">
                    <a:solidFill>
                      <a:srgbClr val="000000"/>
                    </a:solidFill>
                    <a:latin typeface="Alice Bold"/>
                  </a:rPr>
                  <a:t>up-selling</a:t>
                </a:r>
                <a:r>
                  <a:rPr lang="en-US" sz="1800">
                    <a:solidFill>
                      <a:srgbClr val="000000"/>
                    </a:solidFill>
                    <a:latin typeface="Alice"/>
                  </a:rPr>
                  <a:t>, and </a:t>
                </a:r>
                <a:r>
                  <a:rPr lang="en-US" sz="1800">
                    <a:solidFill>
                      <a:srgbClr val="000000"/>
                    </a:solidFill>
                    <a:latin typeface="Alice Bold"/>
                  </a:rPr>
                  <a:t>customer retention</a:t>
                </a:r>
                <a:r>
                  <a:rPr lang="en-US" sz="1800">
                    <a:solidFill>
                      <a:srgbClr val="000000"/>
                    </a:solidFill>
                    <a:latin typeface="Alice"/>
                  </a:rPr>
                  <a:t> efforts.</a:t>
                </a:r>
              </a:p>
            </p:txBody>
          </p:sp>
        </p:gr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3225</Words>
  <Application>Microsoft Office PowerPoint</Application>
  <PresentationFormat>Personalizados</PresentationFormat>
  <Paragraphs>447</Paragraphs>
  <Slides>22</Slides>
  <Notes>15</Notes>
  <HiddenSlides>0</HiddenSlides>
  <MMClips>0</MMClips>
  <ScaleCrop>false</ScaleCrop>
  <HeadingPairs>
    <vt:vector size="6" baseType="variant">
      <vt:variant>
        <vt:lpstr>Tipos de letra usados</vt:lpstr>
      </vt:variant>
      <vt:variant>
        <vt:i4>10</vt:i4>
      </vt:variant>
      <vt:variant>
        <vt:lpstr>Tema</vt:lpstr>
      </vt:variant>
      <vt:variant>
        <vt:i4>1</vt:i4>
      </vt:variant>
      <vt:variant>
        <vt:lpstr>Títulos dos diapositivos</vt:lpstr>
      </vt:variant>
      <vt:variant>
        <vt:i4>22</vt:i4>
      </vt:variant>
    </vt:vector>
  </HeadingPairs>
  <TitlesOfParts>
    <vt:vector size="33" baseType="lpstr">
      <vt:lpstr>Bodoni FLF Italics</vt:lpstr>
      <vt:lpstr>Alice Italics</vt:lpstr>
      <vt:lpstr>Canva Sans Bold</vt:lpstr>
      <vt:lpstr>Walter Turncoat</vt:lpstr>
      <vt:lpstr>Calibri</vt:lpstr>
      <vt:lpstr>Alice Bold Italics</vt:lpstr>
      <vt:lpstr>Alice</vt:lpstr>
      <vt:lpstr>Canva Sans</vt:lpstr>
      <vt:lpstr>Arial</vt:lpstr>
      <vt:lpstr>Alice Bold</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Pink Minimalist Digital Marketing Presentation</dc:title>
  <cp:lastModifiedBy>José Albano de Almeida Gaspar</cp:lastModifiedBy>
  <cp:revision>2</cp:revision>
  <dcterms:created xsi:type="dcterms:W3CDTF">2006-08-16T00:00:00Z</dcterms:created>
  <dcterms:modified xsi:type="dcterms:W3CDTF">2024-03-31T20:08:45Z</dcterms:modified>
  <dc:identifier>DAGAoF7LSck</dc:identifier>
</cp:coreProperties>
</file>