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  <a:srgbClr val="1A3260"/>
    <a:srgbClr val="EE8E00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5936-6800-4134-9582-65369CF4F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Color carillon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13358D-595E-457B-875D-970F473C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 lang="it-IT" dirty="0"/>
              <a:t>Progetto Arduino di </a:t>
            </a:r>
            <a:r>
              <a:rPr lang="it-IT" dirty="0">
                <a:solidFill>
                  <a:srgbClr val="EE8E00"/>
                </a:solidFill>
              </a:rPr>
              <a:t>Lanzani Andrea </a:t>
            </a:r>
            <a:r>
              <a:rPr lang="it-IT" dirty="0"/>
              <a:t>e </a:t>
            </a:r>
            <a:r>
              <a:rPr lang="it-IT" dirty="0">
                <a:solidFill>
                  <a:srgbClr val="EE8E00"/>
                </a:solidFill>
              </a:rPr>
              <a:t>Ronconi Riccardo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BF5D26-AA54-4C79-8F3B-03E0FD23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3085766"/>
            <a:ext cx="11266414" cy="10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315BF-AC4B-44E8-815E-C09B5236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Il codice C# </a:t>
            </a:r>
            <a:r>
              <a:rPr lang="it-IT" sz="3200" dirty="0">
                <a:solidFill>
                  <a:srgbClr val="969FA7"/>
                </a:solidFill>
              </a:rPr>
              <a:t>3 di 3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B2A33-BCEA-480B-A53A-81D4E607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0103"/>
            <a:ext cx="11029615" cy="3678303"/>
          </a:xfrm>
        </p:spPr>
        <p:txBody>
          <a:bodyPr>
            <a:normAutofit/>
          </a:bodyPr>
          <a:lstStyle/>
          <a:p>
            <a:r>
              <a:rPr lang="it-IT" sz="2400" dirty="0"/>
              <a:t>Infine il programma C# andrà a far suonare letteralmente il computer!</a:t>
            </a:r>
          </a:p>
          <a:p>
            <a:r>
              <a:rPr lang="it-IT" sz="2400" dirty="0"/>
              <a:t>Tramite una </a:t>
            </a:r>
            <a:r>
              <a:rPr lang="it-IT" sz="2400" dirty="0">
                <a:solidFill>
                  <a:srgbClr val="EE8E00"/>
                </a:solidFill>
              </a:rPr>
              <a:t>DLL</a:t>
            </a:r>
            <a:r>
              <a:rPr lang="it-IT" sz="2400" dirty="0"/>
              <a:t> chiamata </a:t>
            </a:r>
            <a:r>
              <a:rPr lang="it-IT" sz="2400" dirty="0" err="1">
                <a:solidFill>
                  <a:srgbClr val="EE8E00"/>
                </a:solidFill>
              </a:rPr>
              <a:t>NAudio</a:t>
            </a:r>
            <a:r>
              <a:rPr lang="it-IT" sz="2400" dirty="0"/>
              <a:t> si crea un’istanza di oggetto </a:t>
            </a:r>
            <a:r>
              <a:rPr lang="it-IT" sz="2400" dirty="0" err="1">
                <a:solidFill>
                  <a:srgbClr val="EE8E00"/>
                </a:solidFill>
              </a:rPr>
              <a:t>SignalGenerator</a:t>
            </a:r>
            <a:r>
              <a:rPr lang="it-IT" sz="2400" dirty="0"/>
              <a:t> che tramite gli attributi </a:t>
            </a:r>
            <a:r>
              <a:rPr lang="it-IT" sz="2400" dirty="0">
                <a:solidFill>
                  <a:srgbClr val="4590B8"/>
                </a:solidFill>
              </a:rPr>
              <a:t>Gain</a:t>
            </a:r>
            <a:r>
              <a:rPr lang="it-IT" sz="2400" dirty="0"/>
              <a:t>,  </a:t>
            </a:r>
            <a:r>
              <a:rPr lang="it-IT" sz="2400" dirty="0">
                <a:solidFill>
                  <a:srgbClr val="4590B8"/>
                </a:solidFill>
              </a:rPr>
              <a:t>Frequency</a:t>
            </a:r>
            <a:r>
              <a:rPr lang="it-IT" sz="2400" dirty="0"/>
              <a:t> e </a:t>
            </a:r>
            <a:r>
              <a:rPr lang="it-IT" sz="2400" dirty="0" err="1">
                <a:solidFill>
                  <a:srgbClr val="4590B8"/>
                </a:solidFill>
              </a:rPr>
              <a:t>Type</a:t>
            </a:r>
            <a:r>
              <a:rPr lang="it-IT" sz="2400" dirty="0"/>
              <a:t> si va a creare il suono che si fa partire con il metodo </a:t>
            </a:r>
            <a:r>
              <a:rPr lang="it-IT" sz="2400" dirty="0">
                <a:solidFill>
                  <a:srgbClr val="EE8E00"/>
                </a:solidFill>
              </a:rPr>
              <a:t>Play()</a:t>
            </a:r>
            <a:r>
              <a:rPr lang="it-IT" sz="2400" dirty="0"/>
              <a:t> e fermare con il metodo </a:t>
            </a:r>
            <a:r>
              <a:rPr lang="it-IT" sz="2400" dirty="0">
                <a:solidFill>
                  <a:srgbClr val="EE8E00"/>
                </a:solidFill>
              </a:rPr>
              <a:t>Stop()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</a:p>
          <a:p>
            <a:r>
              <a:rPr lang="it-IT" sz="2400" dirty="0"/>
              <a:t>Infine con il metodo </a:t>
            </a:r>
            <a:r>
              <a:rPr lang="it-IT" sz="2400" dirty="0">
                <a:solidFill>
                  <a:srgbClr val="EE8E00"/>
                </a:solidFill>
              </a:rPr>
              <a:t>Update()</a:t>
            </a:r>
            <a:r>
              <a:rPr lang="it-IT" sz="2400" dirty="0"/>
              <a:t> si va a gestire l’aggiornamento del colore, con aggiornamenti della finestra e del suono annessi gestiti nel file della </a:t>
            </a:r>
            <a:r>
              <a:rPr lang="it-IT" sz="2400" dirty="0" err="1">
                <a:solidFill>
                  <a:srgbClr val="EE8E00"/>
                </a:solidFill>
              </a:rPr>
              <a:t>MainWindow</a:t>
            </a:r>
            <a:r>
              <a:rPr lang="it-IT" sz="2400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3F79C2-951C-4733-BB02-CC5749BE6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86"/>
          <a:stretch/>
        </p:blipFill>
        <p:spPr>
          <a:xfrm>
            <a:off x="2975178" y="5008228"/>
            <a:ext cx="5732594" cy="1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3E2CC39F-730F-4206-B53A-98040BD0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36228" y="5578678"/>
            <a:ext cx="11311154" cy="839733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8622B3B2-9DD2-4265-88FB-CF98CBE6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" y="4202075"/>
            <a:ext cx="4909445" cy="689514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rgbClr val="1A3260"/>
                </a:solidFill>
              </a:rPr>
              <a:t>Fine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42D56D-CCE1-4F4D-BC2F-29F894A53A9E}"/>
              </a:ext>
            </a:extLst>
          </p:cNvPr>
          <p:cNvSpPr txBox="1"/>
          <p:nvPr/>
        </p:nvSpPr>
        <p:spPr>
          <a:xfrm>
            <a:off x="10256644" y="4522257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969FA7"/>
                </a:solidFill>
              </a:rPr>
              <a:t>Gennaio 2020</a:t>
            </a:r>
          </a:p>
        </p:txBody>
      </p:sp>
    </p:spTree>
    <p:extLst>
      <p:ext uri="{BB962C8B-B14F-4D97-AF65-F5344CB8AC3E}">
        <p14:creationId xmlns:p14="http://schemas.microsoft.com/office/powerpoint/2010/main" val="18736706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CC113-25A1-4786-AD0F-5E36030C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0836D-1C06-4B89-AC7B-987EF264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383533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Il progetto consiste nell’impiegare un sensore, il quale compito sarà quello di riconoscere il colore presente su una superficie adiacente ad esso. </a:t>
            </a:r>
          </a:p>
          <a:p>
            <a:pPr algn="just"/>
            <a:r>
              <a:rPr lang="it-IT" sz="2800" dirty="0"/>
              <a:t>Grazie al colore riconosciuto, il computer riprodurrà uno specifico suono.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7D446F-C6E3-4F02-B6B2-43EEF0A51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649" r="17701" b="28053"/>
          <a:stretch/>
        </p:blipFill>
        <p:spPr>
          <a:xfrm>
            <a:off x="9489967" y="4474467"/>
            <a:ext cx="2702033" cy="23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95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CC113-25A1-4786-AD0F-5E36030C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Il sensore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0836D-1C06-4B89-AC7B-987EF264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667166" cy="4020376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Il sensore adoperato è il </a:t>
            </a:r>
            <a:r>
              <a:rPr lang="it-IT" sz="2400" dirty="0">
                <a:solidFill>
                  <a:srgbClr val="EE8E00"/>
                </a:solidFill>
              </a:rPr>
              <a:t>TCS230</a:t>
            </a:r>
            <a:r>
              <a:rPr lang="it-IT" sz="2400" dirty="0"/>
              <a:t>. Il chip permette di rilevare un colore e di inviarlo in output in forma di un’onda quadra. Il chip illumina la superficie da leggere tramite dei led bianchi.</a:t>
            </a:r>
          </a:p>
          <a:p>
            <a:pPr algn="just"/>
            <a:r>
              <a:rPr lang="it-IT" sz="2400" dirty="0"/>
              <a:t>Questo chip è composto da una matrice di 8x8 fotodiodi. Questi fotodiodi possiedono dei filtri e sono divisi in tre (più uno) categorie: 16 di essi possiedono il filtro rosso; 16 quello verde; 16 quello blu; gli ultimi 16 sono invece completamente trasparenti e non presentano alcun filtro.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F92CCA-AC29-4F81-A3DF-9431CB77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58" y="1838422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5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CC113-25A1-4786-AD0F-5E36030C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Il montaggio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0836D-1C06-4B89-AC7B-987EF264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854" y="2326270"/>
            <a:ext cx="6667166" cy="4020376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I pin </a:t>
            </a:r>
            <a:r>
              <a:rPr lang="it-IT" sz="2400" dirty="0">
                <a:solidFill>
                  <a:srgbClr val="EE8E00"/>
                </a:solidFill>
              </a:rPr>
              <a:t>S0</a:t>
            </a:r>
            <a:r>
              <a:rPr lang="it-IT" sz="2400" dirty="0"/>
              <a:t> e </a:t>
            </a:r>
            <a:r>
              <a:rPr lang="it-IT" sz="2400" dirty="0">
                <a:solidFill>
                  <a:srgbClr val="EE8E00"/>
                </a:solidFill>
              </a:rPr>
              <a:t>S1</a:t>
            </a:r>
            <a:r>
              <a:rPr lang="it-IT" sz="2400" dirty="0"/>
              <a:t> sono facoltativi e servono per scalare la frequenza in output del chip.</a:t>
            </a:r>
          </a:p>
          <a:p>
            <a:pPr algn="just"/>
            <a:r>
              <a:rPr lang="it-IT" sz="2400" dirty="0"/>
              <a:t>I pin </a:t>
            </a:r>
            <a:r>
              <a:rPr lang="it-IT" sz="2400" dirty="0">
                <a:solidFill>
                  <a:srgbClr val="EE8E00"/>
                </a:solidFill>
              </a:rPr>
              <a:t>S2</a:t>
            </a:r>
            <a:r>
              <a:rPr lang="it-IT" sz="2400" dirty="0"/>
              <a:t> e </a:t>
            </a:r>
            <a:r>
              <a:rPr lang="it-IT" sz="2400" dirty="0">
                <a:solidFill>
                  <a:srgbClr val="EE8E00"/>
                </a:solidFill>
              </a:rPr>
              <a:t>S3</a:t>
            </a:r>
            <a:r>
              <a:rPr lang="it-IT" sz="2400" dirty="0"/>
              <a:t> sono in grado di ottenere quale colore il chip ha rilevato (rispettivi fili collegati a porte digitali).</a:t>
            </a:r>
          </a:p>
          <a:p>
            <a:pPr algn="just"/>
            <a:r>
              <a:rPr lang="it-IT" sz="2400" dirty="0"/>
              <a:t>Il pin </a:t>
            </a:r>
            <a:r>
              <a:rPr lang="it-IT" sz="2400" dirty="0">
                <a:solidFill>
                  <a:srgbClr val="EE8E00"/>
                </a:solidFill>
              </a:rPr>
              <a:t>OUT</a:t>
            </a:r>
            <a:r>
              <a:rPr lang="it-IT" sz="2400" dirty="0"/>
              <a:t> che manda in output la frequenza (si collega al pin 5 di Arduino).</a:t>
            </a:r>
          </a:p>
          <a:p>
            <a:pPr algn="just"/>
            <a:r>
              <a:rPr lang="it-IT" sz="2400" dirty="0" err="1">
                <a:solidFill>
                  <a:srgbClr val="EE8E00"/>
                </a:solidFill>
              </a:rPr>
              <a:t>Vcc</a:t>
            </a:r>
            <a:endParaRPr lang="it-IT" sz="2400" dirty="0">
              <a:solidFill>
                <a:srgbClr val="EE8E00"/>
              </a:solidFill>
            </a:endParaRPr>
          </a:p>
          <a:p>
            <a:pPr algn="just"/>
            <a:r>
              <a:rPr lang="it-IT" sz="2400" dirty="0">
                <a:solidFill>
                  <a:srgbClr val="EE8E00"/>
                </a:solidFill>
              </a:rPr>
              <a:t>GND</a:t>
            </a:r>
          </a:p>
          <a:p>
            <a:pPr algn="just"/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C396A-F08B-453F-A9F0-B5138B340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1"/>
          <a:stretch/>
        </p:blipFill>
        <p:spPr>
          <a:xfrm>
            <a:off x="581192" y="1952882"/>
            <a:ext cx="3697936" cy="4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0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CC113-25A1-4786-AD0F-5E36030C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Il protocollo</a:t>
            </a:r>
            <a:endParaRPr lang="it-IT" sz="2400" dirty="0">
              <a:solidFill>
                <a:srgbClr val="969FA7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FAED9E0-7422-4DF9-8A9C-193518C8E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618" y="2249338"/>
            <a:ext cx="3359329" cy="2404350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C8E845F-088D-4787-8DB3-F1BFB81C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272" y="1996813"/>
            <a:ext cx="2864373" cy="286437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07D0AC-72D7-4EE5-8415-DB1D70939517}"/>
              </a:ext>
            </a:extLst>
          </p:cNvPr>
          <p:cNvSpPr txBox="1"/>
          <p:nvPr/>
        </p:nvSpPr>
        <p:spPr>
          <a:xfrm>
            <a:off x="2023681" y="3409394"/>
            <a:ext cx="33593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‘</a:t>
            </a:r>
            <a:r>
              <a:rPr lang="it-IT" b="1" dirty="0">
                <a:solidFill>
                  <a:srgbClr val="EE8E00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it-IT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’</a:t>
            </a:r>
            <a:r>
              <a:rPr lang="it-IT" b="1" dirty="0">
                <a:solidFill>
                  <a:srgbClr val="EE8E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it-IT" b="1" dirty="0">
                <a:latin typeface="+mj-lt"/>
                <a:cs typeface="Arial" panose="020B0604020202020204" pitchFamily="34" charset="0"/>
              </a:rPr>
              <a:t>+ </a:t>
            </a:r>
            <a:r>
              <a:rPr lang="it-IT" b="1" dirty="0" err="1">
                <a:latin typeface="+mj-lt"/>
                <a:cs typeface="Arial" panose="020B0604020202020204" pitchFamily="34" charset="0"/>
              </a:rPr>
              <a:t>byte</a:t>
            </a:r>
            <a:r>
              <a:rPr lang="it-IT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R</a:t>
            </a:r>
            <a:r>
              <a:rPr lang="it-IT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it-IT" b="1" dirty="0">
                <a:latin typeface="+mj-lt"/>
                <a:cs typeface="Arial" panose="020B0604020202020204" pitchFamily="34" charset="0"/>
              </a:rPr>
              <a:t>+ </a:t>
            </a:r>
            <a:r>
              <a:rPr lang="it-IT" b="1" dirty="0" err="1">
                <a:latin typeface="+mj-lt"/>
                <a:cs typeface="Arial" panose="020B0604020202020204" pitchFamily="34" charset="0"/>
              </a:rPr>
              <a:t>byte</a:t>
            </a:r>
            <a:r>
              <a:rPr lang="it-IT" b="1" dirty="0" err="1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G</a:t>
            </a:r>
            <a:r>
              <a:rPr lang="it-IT" b="1" dirty="0">
                <a:latin typeface="+mj-lt"/>
                <a:cs typeface="Arial" panose="020B0604020202020204" pitchFamily="34" charset="0"/>
              </a:rPr>
              <a:t> + </a:t>
            </a:r>
            <a:r>
              <a:rPr lang="it-IT" b="1" dirty="0" err="1">
                <a:latin typeface="+mj-lt"/>
                <a:cs typeface="Arial" panose="020B0604020202020204" pitchFamily="34" charset="0"/>
              </a:rPr>
              <a:t>byte</a:t>
            </a:r>
            <a:r>
              <a:rPr lang="it-IT" b="1" dirty="0" err="1">
                <a:solidFill>
                  <a:srgbClr val="4590B8"/>
                </a:solidFill>
                <a:latin typeface="+mj-lt"/>
                <a:cs typeface="Arial" panose="020B0604020202020204" pitchFamily="34" charset="0"/>
              </a:rPr>
              <a:t>B</a:t>
            </a:r>
            <a:endParaRPr lang="it-IT" b="1" dirty="0">
              <a:solidFill>
                <a:srgbClr val="4590B8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0E050FF-D22F-4930-9222-73F51772C086}"/>
              </a:ext>
            </a:extLst>
          </p:cNvPr>
          <p:cNvSpPr txBox="1">
            <a:spLocks/>
          </p:cNvSpPr>
          <p:nvPr/>
        </p:nvSpPr>
        <p:spPr>
          <a:xfrm>
            <a:off x="581192" y="5187070"/>
            <a:ext cx="10590391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400" dirty="0">
                <a:solidFill>
                  <a:srgbClr val="4590B8"/>
                </a:solidFill>
              </a:rPr>
              <a:t>Arduino</a:t>
            </a:r>
            <a:r>
              <a:rPr lang="it-IT" sz="2400" dirty="0"/>
              <a:t> invia al programma </a:t>
            </a:r>
            <a:r>
              <a:rPr lang="it-IT" sz="2400" dirty="0">
                <a:solidFill>
                  <a:srgbClr val="4590B8"/>
                </a:solidFill>
              </a:rPr>
              <a:t>C#</a:t>
            </a:r>
            <a:r>
              <a:rPr lang="it-IT" sz="2400" dirty="0"/>
              <a:t> una serie di byte che stanno a indicare il valore esadecimale di rosso, verde e blu. In più, all’inizio di ogni sequenza di tre byte, ci sarà la lettera ‘</a:t>
            </a:r>
            <a:r>
              <a:rPr lang="it-IT" sz="2400" dirty="0">
                <a:solidFill>
                  <a:srgbClr val="EE8E00"/>
                </a:solidFill>
              </a:rPr>
              <a:t>C</a:t>
            </a:r>
            <a:r>
              <a:rPr lang="it-IT" sz="2400" dirty="0"/>
              <a:t>’ per poter capire quando inizia/finisce una lettura di colore.</a:t>
            </a:r>
          </a:p>
        </p:txBody>
      </p:sp>
    </p:spTree>
    <p:extLst>
      <p:ext uri="{BB962C8B-B14F-4D97-AF65-F5344CB8AC3E}">
        <p14:creationId xmlns:p14="http://schemas.microsoft.com/office/powerpoint/2010/main" val="107392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4.07407E-6 L 0.10468 0.04005 C 0.12643 0.04908 0.15924 0.05394 0.19362 0.05394 C 0.23255 0.05394 0.26393 0.04908 0.28567 0.04005 L 0.39049 -4.0740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1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CC113-25A1-4786-AD0F-5E36030C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Il codice </a:t>
            </a:r>
            <a:r>
              <a:rPr lang="it-IT" sz="4400" dirty="0" err="1"/>
              <a:t>arduino</a:t>
            </a:r>
            <a:r>
              <a:rPr lang="it-IT" sz="4400" dirty="0"/>
              <a:t> </a:t>
            </a:r>
            <a:r>
              <a:rPr lang="it-IT" sz="3200" dirty="0">
                <a:solidFill>
                  <a:srgbClr val="969FA7"/>
                </a:solidFill>
              </a:rPr>
              <a:t>1 di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0836D-1C06-4B89-AC7B-987EF264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20376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Il codice per l’Arduino si concentra principalmente sull’interpretazione dei dati che il sensore rileva dalla superficie colorata. </a:t>
            </a:r>
          </a:p>
          <a:p>
            <a:pPr algn="just"/>
            <a:r>
              <a:rPr lang="it-IT" sz="2400" dirty="0"/>
              <a:t>Infatti, tramite una precisa libreria (</a:t>
            </a:r>
            <a:r>
              <a:rPr lang="it-IT" sz="2400" dirty="0">
                <a:solidFill>
                  <a:srgbClr val="EE8E00"/>
                </a:solidFill>
              </a:rPr>
              <a:t>MD_TCS230</a:t>
            </a:r>
            <a:r>
              <a:rPr lang="it-IT" sz="2400" dirty="0"/>
              <a:t>), viene creata una nuova istanza della classe omonima e, tramite metodi annessi, si leggono i valori che vengono dal chip e che si devono mandare al programma C#. </a:t>
            </a:r>
          </a:p>
          <a:p>
            <a:pPr algn="just"/>
            <a:r>
              <a:rPr lang="it-IT" sz="2400" dirty="0"/>
              <a:t>Inoltre si crea un oggetto che serve per calibrare il bianco (valori RGB chiari) e il nero (valori RGB scuri) tramite i cui valori il sensore deve basare la lettura dei colori rosso, verde e blu.</a:t>
            </a:r>
          </a:p>
        </p:txBody>
      </p:sp>
    </p:spTree>
    <p:extLst>
      <p:ext uri="{BB962C8B-B14F-4D97-AF65-F5344CB8AC3E}">
        <p14:creationId xmlns:p14="http://schemas.microsoft.com/office/powerpoint/2010/main" val="169888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BDECE-3E76-444F-83AB-15D7E16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Il codice </a:t>
            </a:r>
            <a:r>
              <a:rPr lang="it-IT" sz="4400" dirty="0" err="1"/>
              <a:t>arduino</a:t>
            </a:r>
            <a:r>
              <a:rPr lang="it-IT" sz="4400" dirty="0"/>
              <a:t> </a:t>
            </a:r>
            <a:r>
              <a:rPr lang="it-IT" sz="3200" dirty="0">
                <a:solidFill>
                  <a:srgbClr val="969FA7"/>
                </a:solidFill>
              </a:rPr>
              <a:t>2 di 2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2AD32-FF25-4116-9817-5A55EB85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2308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/>
              <a:t>Alcuni metodi importanti della libreria sono:</a:t>
            </a:r>
          </a:p>
          <a:p>
            <a:pPr lvl="1" algn="just"/>
            <a:r>
              <a:rPr lang="it-IT" sz="2200" dirty="0" err="1">
                <a:solidFill>
                  <a:srgbClr val="EE8E00"/>
                </a:solidFill>
              </a:rPr>
              <a:t>read</a:t>
            </a:r>
            <a:r>
              <a:rPr lang="it-IT" sz="2200" dirty="0">
                <a:solidFill>
                  <a:srgbClr val="EE8E00"/>
                </a:solidFill>
              </a:rPr>
              <a:t>()</a:t>
            </a:r>
            <a:r>
              <a:rPr lang="it-IT" sz="2200" dirty="0"/>
              <a:t> che serve per leggere i valori dal sensore;</a:t>
            </a:r>
          </a:p>
          <a:p>
            <a:pPr lvl="1" algn="just"/>
            <a:r>
              <a:rPr lang="it-IT" sz="2200" dirty="0" err="1">
                <a:solidFill>
                  <a:srgbClr val="EE8E00"/>
                </a:solidFill>
              </a:rPr>
              <a:t>available</a:t>
            </a:r>
            <a:r>
              <a:rPr lang="it-IT" sz="2200" dirty="0">
                <a:solidFill>
                  <a:srgbClr val="EE8E00"/>
                </a:solidFill>
              </a:rPr>
              <a:t>() </a:t>
            </a:r>
            <a:r>
              <a:rPr lang="it-IT" sz="2200" dirty="0"/>
              <a:t>che serve a capire quando la lettura dei valori dal sensore è terminata;</a:t>
            </a:r>
          </a:p>
          <a:p>
            <a:pPr lvl="1" algn="just"/>
            <a:r>
              <a:rPr lang="it-IT" sz="2200" dirty="0" err="1">
                <a:solidFill>
                  <a:srgbClr val="EE8E00"/>
                </a:solidFill>
              </a:rPr>
              <a:t>getRaw</a:t>
            </a:r>
            <a:r>
              <a:rPr lang="it-IT" sz="2200" dirty="0">
                <a:solidFill>
                  <a:srgbClr val="EE8E00"/>
                </a:solidFill>
              </a:rPr>
              <a:t>() </a:t>
            </a:r>
            <a:r>
              <a:rPr lang="it-IT" sz="2200" dirty="0"/>
              <a:t>che serve per leggere una riga di valori. Questo metodo serve principalmente per la calibrazione;</a:t>
            </a:r>
          </a:p>
          <a:p>
            <a:pPr lvl="1" algn="just"/>
            <a:r>
              <a:rPr lang="it-IT" sz="2200" dirty="0" err="1">
                <a:solidFill>
                  <a:srgbClr val="EE8E00"/>
                </a:solidFill>
              </a:rPr>
              <a:t>setDarkCal</a:t>
            </a:r>
            <a:r>
              <a:rPr lang="it-IT" sz="2200" dirty="0">
                <a:solidFill>
                  <a:srgbClr val="EE8E00"/>
                </a:solidFill>
              </a:rPr>
              <a:t>(</a:t>
            </a:r>
            <a:r>
              <a:rPr lang="it-IT" sz="2200" dirty="0">
                <a:solidFill>
                  <a:srgbClr val="4590B8"/>
                </a:solidFill>
              </a:rPr>
              <a:t>&amp;</a:t>
            </a:r>
            <a:r>
              <a:rPr lang="it-IT" sz="2200" dirty="0" err="1">
                <a:solidFill>
                  <a:srgbClr val="4590B8"/>
                </a:solidFill>
              </a:rPr>
              <a:t>sensorData</a:t>
            </a:r>
            <a:r>
              <a:rPr lang="it-IT" sz="2200" dirty="0">
                <a:solidFill>
                  <a:srgbClr val="EE8E00"/>
                </a:solidFill>
              </a:rPr>
              <a:t>) </a:t>
            </a:r>
            <a:r>
              <a:rPr lang="it-IT" sz="2200" dirty="0"/>
              <a:t>che serve per impostare i tre valori di partenza scuri e riceve per parametro un oggetto che contiene appunto i 3 valori scuri ricevuti dal metodo di calibrazione </a:t>
            </a:r>
            <a:r>
              <a:rPr lang="it-IT" sz="2200" dirty="0" err="1"/>
              <a:t>getRaw</a:t>
            </a:r>
            <a:r>
              <a:rPr lang="it-IT" sz="2200" dirty="0"/>
              <a:t>();</a:t>
            </a:r>
          </a:p>
          <a:p>
            <a:pPr lvl="1" algn="just"/>
            <a:r>
              <a:rPr lang="it-IT" sz="2200" dirty="0" err="1">
                <a:solidFill>
                  <a:srgbClr val="EE8E00"/>
                </a:solidFill>
              </a:rPr>
              <a:t>setWhiteCal</a:t>
            </a:r>
            <a:r>
              <a:rPr lang="it-IT" sz="2200" dirty="0">
                <a:solidFill>
                  <a:srgbClr val="EE8E00"/>
                </a:solidFill>
              </a:rPr>
              <a:t>(</a:t>
            </a:r>
            <a:r>
              <a:rPr lang="it-IT" sz="2200" dirty="0">
                <a:solidFill>
                  <a:srgbClr val="4590B8"/>
                </a:solidFill>
              </a:rPr>
              <a:t>&amp;</a:t>
            </a:r>
            <a:r>
              <a:rPr lang="it-IT" sz="2200" dirty="0" err="1">
                <a:solidFill>
                  <a:srgbClr val="4590B8"/>
                </a:solidFill>
              </a:rPr>
              <a:t>sensorData</a:t>
            </a:r>
            <a:r>
              <a:rPr lang="it-IT" sz="2200" dirty="0">
                <a:solidFill>
                  <a:srgbClr val="EE8E00"/>
                </a:solidFill>
              </a:rPr>
              <a:t>) </a:t>
            </a:r>
            <a:r>
              <a:rPr lang="it-IT" sz="2200" dirty="0"/>
              <a:t>che serve invece per impostare i tre valori di partenza chiari.</a:t>
            </a:r>
          </a:p>
          <a:p>
            <a:pPr algn="just"/>
            <a:r>
              <a:rPr lang="it-IT" sz="2400" dirty="0"/>
              <a:t>Eseguito il processo di calibrazione, si cominciano a leggere i valori veri e propri, mandandoli a C#.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128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CC113-25A1-4786-AD0F-5E36030C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Il codice C# </a:t>
            </a:r>
            <a:r>
              <a:rPr lang="it-IT" sz="3200" dirty="0">
                <a:solidFill>
                  <a:srgbClr val="969FA7"/>
                </a:solidFill>
              </a:rPr>
              <a:t>1 di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0836D-1C06-4B89-AC7B-987EF264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248504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Il codice per il programma C# si divide principalmente in 3 file:</a:t>
            </a:r>
          </a:p>
          <a:p>
            <a:pPr algn="just"/>
            <a:endParaRPr lang="it-IT" sz="2400" dirty="0"/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20AAF381-3818-4E35-9516-478F64E75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64452"/>
              </p:ext>
            </p:extLst>
          </p:nvPr>
        </p:nvGraphicFramePr>
        <p:xfrm>
          <a:off x="7692705" y="3123564"/>
          <a:ext cx="3275882" cy="2346960"/>
        </p:xfrm>
        <a:graphic>
          <a:graphicData uri="http://schemas.openxmlformats.org/drawingml/2006/table">
            <a:tbl>
              <a:tblPr/>
              <a:tblGrid>
                <a:gridCol w="398322">
                  <a:extLst>
                    <a:ext uri="{9D8B030D-6E8A-4147-A177-3AD203B41FA5}">
                      <a16:colId xmlns:a16="http://schemas.microsoft.com/office/drawing/2014/main" val="3365645595"/>
                    </a:ext>
                  </a:extLst>
                </a:gridCol>
                <a:gridCol w="2877560">
                  <a:extLst>
                    <a:ext uri="{9D8B030D-6E8A-4147-A177-3AD203B41FA5}">
                      <a16:colId xmlns:a16="http://schemas.microsoft.com/office/drawing/2014/main" val="3811202993"/>
                    </a:ext>
                  </a:extLst>
                </a:gridCol>
              </a:tblGrid>
              <a:tr h="232891">
                <a:tc>
                  <a:txBody>
                    <a:bodyPr/>
                    <a:lstStyle/>
                    <a:p>
                      <a:pPr algn="r" fontAlgn="t"/>
                      <a:endParaRPr lang="it-IT" sz="1400" dirty="0"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SFMono-Regular"/>
                        </a:rPr>
                        <a:t>public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 err="1">
                          <a:solidFill>
                            <a:srgbClr val="EE8E00"/>
                          </a:solidFill>
                          <a:effectLst/>
                          <a:latin typeface="SFMono-Regular"/>
                        </a:rPr>
                        <a:t>enum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00B050"/>
                          </a:solidFill>
                          <a:effectLst/>
                          <a:latin typeface="SFMono-Regular"/>
                        </a:rPr>
                        <a:t>Color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70676"/>
                  </a:ext>
                </a:extLst>
              </a:tr>
              <a:tr h="232891">
                <a:tc>
                  <a:txBody>
                    <a:bodyPr/>
                    <a:lstStyle/>
                    <a:p>
                      <a:pPr algn="r" fontAlgn="t"/>
                      <a:endParaRPr lang="it-IT" sz="1400"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{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34019"/>
                  </a:ext>
                </a:extLst>
              </a:tr>
              <a:tr h="232920">
                <a:tc>
                  <a:txBody>
                    <a:bodyPr/>
                    <a:lstStyle/>
                    <a:p>
                      <a:pPr algn="r" fontAlgn="t"/>
                      <a:endParaRPr lang="it-IT" sz="1400"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None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20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66663"/>
                  </a:ext>
                </a:extLst>
              </a:tr>
              <a:tr h="232891">
                <a:tc>
                  <a:txBody>
                    <a:bodyPr/>
                    <a:lstStyle/>
                    <a:p>
                      <a:pPr algn="r" fontAlgn="t"/>
                      <a:endParaRPr lang="it-IT" sz="1400"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Black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47422"/>
                  </a:ext>
                </a:extLst>
              </a:tr>
              <a:tr h="232891">
                <a:tc>
                  <a:txBody>
                    <a:bodyPr/>
                    <a:lstStyle/>
                    <a:p>
                      <a:pPr algn="r" fontAlgn="t"/>
                      <a:endParaRPr lang="it-IT" sz="1400"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White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200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80101"/>
                  </a:ext>
                </a:extLst>
              </a:tr>
              <a:tr h="232891">
                <a:tc>
                  <a:txBody>
                    <a:bodyPr/>
                    <a:lstStyle/>
                    <a:p>
                      <a:pPr algn="r" fontAlgn="t"/>
                      <a:endParaRPr lang="it-IT" sz="1400"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Gray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300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24116"/>
                  </a:ext>
                </a:extLst>
              </a:tr>
              <a:tr h="395914">
                <a:tc>
                  <a:txBody>
                    <a:bodyPr/>
                    <a:lstStyle/>
                    <a:p>
                      <a:pPr algn="r" fontAlgn="t"/>
                      <a:endParaRPr lang="it-IT" sz="1400">
                        <a:effectLst/>
                        <a:latin typeface="SFMono-Regular"/>
                      </a:endParaRP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Red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it-IT" sz="14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400</a:t>
                      </a:r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</a:t>
                      </a:r>
                    </a:p>
                    <a:p>
                      <a:pPr fontAlgn="t"/>
                      <a:r>
                        <a:rPr lang="it-IT" sz="14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[…]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09982"/>
                  </a:ext>
                </a:extLst>
              </a:tr>
            </a:tbl>
          </a:graphicData>
        </a:graphic>
      </p:graphicFrame>
      <p:grpSp>
        <p:nvGrpSpPr>
          <p:cNvPr id="16" name="Gruppo 15">
            <a:extLst>
              <a:ext uri="{FF2B5EF4-FFF2-40B4-BE49-F238E27FC236}">
                <a16:creationId xmlns:a16="http://schemas.microsoft.com/office/drawing/2014/main" id="{A4229A12-624B-4ED4-8056-C019A0ECFD21}"/>
              </a:ext>
            </a:extLst>
          </p:cNvPr>
          <p:cNvGrpSpPr/>
          <p:nvPr/>
        </p:nvGrpSpPr>
        <p:grpSpPr>
          <a:xfrm>
            <a:off x="7991769" y="3442603"/>
            <a:ext cx="3163238" cy="2804704"/>
            <a:chOff x="7990818" y="3351140"/>
            <a:chExt cx="3163238" cy="28047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85EA9F5-67CD-4A57-97DF-5D37A5CD8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2532" y="3351140"/>
              <a:ext cx="2041524" cy="2041524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23BAFD0-1264-4E13-AF47-07664D96946F}"/>
                </a:ext>
              </a:extLst>
            </p:cNvPr>
            <p:cNvSpPr txBox="1"/>
            <p:nvPr/>
          </p:nvSpPr>
          <p:spPr>
            <a:xfrm>
              <a:off x="7990818" y="5509513"/>
              <a:ext cx="3163238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Gestione dei colori e rispettive </a:t>
              </a:r>
            </a:p>
            <a:p>
              <a:r>
                <a:rPr lang="it-IT" dirty="0"/>
                <a:t>frequenze con </a:t>
              </a:r>
              <a:r>
                <a:rPr lang="it-IT" dirty="0">
                  <a:solidFill>
                    <a:srgbClr val="4590B8"/>
                  </a:solidFill>
                </a:rPr>
                <a:t>ENUM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A789A24-46F9-45E5-ABAA-7721C3A8BF50}"/>
              </a:ext>
            </a:extLst>
          </p:cNvPr>
          <p:cNvGrpSpPr/>
          <p:nvPr/>
        </p:nvGrpSpPr>
        <p:grpSpPr>
          <a:xfrm>
            <a:off x="772687" y="3020806"/>
            <a:ext cx="3324689" cy="3226501"/>
            <a:chOff x="581192" y="3020806"/>
            <a:chExt cx="3324689" cy="322650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731C045-C483-4CA9-B5CB-15D8A5FFE0D7}"/>
                </a:ext>
              </a:extLst>
            </p:cNvPr>
            <p:cNvSpPr txBox="1"/>
            <p:nvPr/>
          </p:nvSpPr>
          <p:spPr>
            <a:xfrm>
              <a:off x="954561" y="5600976"/>
              <a:ext cx="257795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Gestione della </a:t>
              </a:r>
              <a:r>
                <a:rPr lang="it-IT" dirty="0">
                  <a:solidFill>
                    <a:srgbClr val="4590B8"/>
                  </a:solidFill>
                </a:rPr>
                <a:t>finestra</a:t>
              </a:r>
              <a:r>
                <a:rPr lang="it-IT" dirty="0"/>
                <a:t> di </a:t>
              </a:r>
            </a:p>
            <a:p>
              <a:r>
                <a:rPr lang="it-IT" dirty="0"/>
                <a:t>interazione con l’utente </a:t>
              </a:r>
              <a:endParaRPr lang="it-IT" dirty="0">
                <a:solidFill>
                  <a:srgbClr val="4590B8"/>
                </a:solidFill>
              </a:endParaRPr>
            </a:p>
          </p:txBody>
        </p: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F36F96A9-63B2-428E-903F-85982595D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92" y="3020806"/>
              <a:ext cx="3324689" cy="2534004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9ADC5D3D-7EC7-4E3F-8E9B-15EA289B363F}"/>
              </a:ext>
            </a:extLst>
          </p:cNvPr>
          <p:cNvGrpSpPr/>
          <p:nvPr/>
        </p:nvGrpSpPr>
        <p:grpSpPr>
          <a:xfrm>
            <a:off x="4612725" y="3020806"/>
            <a:ext cx="2923557" cy="3226501"/>
            <a:chOff x="4582728" y="3020806"/>
            <a:chExt cx="2923557" cy="3226501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AE6EC224-755A-498C-B854-D9452D833B81}"/>
                </a:ext>
              </a:extLst>
            </p:cNvPr>
            <p:cNvSpPr txBox="1"/>
            <p:nvPr/>
          </p:nvSpPr>
          <p:spPr>
            <a:xfrm>
              <a:off x="4582728" y="5600976"/>
              <a:ext cx="2923557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Gestione di </a:t>
              </a:r>
              <a:r>
                <a:rPr lang="it-IT" dirty="0">
                  <a:solidFill>
                    <a:srgbClr val="4590B8"/>
                  </a:solidFill>
                </a:rPr>
                <a:t>funzioni-</a:t>
              </a:r>
              <a:r>
                <a:rPr lang="it-IT" dirty="0" err="1">
                  <a:solidFill>
                    <a:srgbClr val="4590B8"/>
                  </a:solidFill>
                </a:rPr>
                <a:t>wrapper</a:t>
              </a:r>
              <a:endParaRPr lang="it-IT" dirty="0">
                <a:solidFill>
                  <a:srgbClr val="4590B8"/>
                </a:solidFill>
              </a:endParaRPr>
            </a:p>
            <a:p>
              <a:r>
                <a:rPr lang="it-IT" dirty="0"/>
                <a:t>tramite una classe aggiuntiva</a:t>
              </a:r>
              <a:endParaRPr lang="it-IT" dirty="0">
                <a:solidFill>
                  <a:srgbClr val="4590B8"/>
                </a:solidFill>
              </a:endParaRP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B17D8FF3-91AE-4D4B-A6EB-7B3FF2FEC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7698" y="3020806"/>
              <a:ext cx="2442332" cy="2442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63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CC113-25A1-4786-AD0F-5E36030C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Il codice C# </a:t>
            </a:r>
            <a:r>
              <a:rPr lang="it-IT" sz="3200" dirty="0">
                <a:solidFill>
                  <a:srgbClr val="969FA7"/>
                </a:solidFill>
              </a:rPr>
              <a:t>2 di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0836D-1C06-4B89-AC7B-987EF264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20376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La finestra </a:t>
            </a:r>
            <a:r>
              <a:rPr lang="it-IT" sz="2400" dirty="0" err="1">
                <a:solidFill>
                  <a:srgbClr val="EE8E00"/>
                </a:solidFill>
              </a:rPr>
              <a:t>MainWindow</a:t>
            </a:r>
            <a:r>
              <a:rPr lang="it-IT" sz="2400" dirty="0"/>
              <a:t> andrà a visualizzare il colore appena letto;</a:t>
            </a:r>
          </a:p>
          <a:p>
            <a:pPr algn="just"/>
            <a:r>
              <a:rPr lang="it-IT" sz="2400" dirty="0"/>
              <a:t>Tramite il file/classe </a:t>
            </a:r>
            <a:r>
              <a:rPr lang="it-IT" sz="2400" dirty="0" err="1">
                <a:solidFill>
                  <a:srgbClr val="EE8E00"/>
                </a:solidFill>
              </a:rPr>
              <a:t>Utils</a:t>
            </a:r>
            <a:r>
              <a:rPr lang="it-IT" sz="2400" dirty="0"/>
              <a:t> si va a gestire con il metodo </a:t>
            </a:r>
            <a:r>
              <a:rPr lang="it-IT" sz="2400" dirty="0" err="1">
                <a:solidFill>
                  <a:srgbClr val="EE8E00"/>
                </a:solidFill>
              </a:rPr>
              <a:t>Classify</a:t>
            </a:r>
            <a:r>
              <a:rPr lang="it-IT" sz="2400" dirty="0">
                <a:solidFill>
                  <a:srgbClr val="EE8E00"/>
                </a:solidFill>
              </a:rPr>
              <a:t>(</a:t>
            </a:r>
            <a:r>
              <a:rPr lang="en-US" sz="2400" dirty="0">
                <a:solidFill>
                  <a:srgbClr val="4590B8"/>
                </a:solidFill>
              </a:rPr>
              <a:t>int red, int green, int blue</a:t>
            </a:r>
            <a:r>
              <a:rPr lang="en-US" sz="2400" dirty="0">
                <a:solidFill>
                  <a:srgbClr val="EE8E00"/>
                </a:solidFill>
              </a:rPr>
              <a:t>) </a:t>
            </a:r>
            <a:r>
              <a:rPr lang="en-US" sz="2200" dirty="0"/>
              <a:t>la </a:t>
            </a:r>
            <a:r>
              <a:rPr lang="en-US" sz="2200" dirty="0" err="1"/>
              <a:t>classificazione</a:t>
            </a:r>
            <a:r>
              <a:rPr lang="en-US" sz="2200" dirty="0"/>
              <a:t> del </a:t>
            </a:r>
            <a:r>
              <a:rPr lang="en-US" sz="2200" dirty="0" err="1"/>
              <a:t>colore</a:t>
            </a:r>
            <a:r>
              <a:rPr lang="en-US" sz="2200" dirty="0"/>
              <a:t> </a:t>
            </a:r>
            <a:r>
              <a:rPr lang="en-US" sz="2200" dirty="0" err="1"/>
              <a:t>passato</a:t>
            </a:r>
            <a:r>
              <a:rPr lang="en-US" sz="2200" dirty="0"/>
              <a:t> per </a:t>
            </a:r>
            <a:r>
              <a:rPr lang="en-US" sz="2200" dirty="0" err="1"/>
              <a:t>parametro</a:t>
            </a:r>
            <a:r>
              <a:rPr lang="en-US" sz="2200" dirty="0"/>
              <a:t> </a:t>
            </a:r>
            <a:r>
              <a:rPr lang="en-US" sz="2200" dirty="0" err="1"/>
              <a:t>anche</a:t>
            </a:r>
            <a:r>
              <a:rPr lang="en-US" sz="2200" dirty="0"/>
              <a:t> </a:t>
            </a:r>
            <a:r>
              <a:rPr lang="en-US" sz="2200" dirty="0" err="1"/>
              <a:t>tramite</a:t>
            </a:r>
            <a:r>
              <a:rPr lang="en-US" sz="2200" dirty="0"/>
              <a:t> </a:t>
            </a:r>
            <a:r>
              <a:rPr lang="en-US" sz="2200" dirty="0" err="1"/>
              <a:t>metodi</a:t>
            </a:r>
            <a:r>
              <a:rPr lang="en-US" sz="2200" dirty="0"/>
              <a:t> </a:t>
            </a:r>
            <a:r>
              <a:rPr lang="en-US" sz="2200" dirty="0" err="1"/>
              <a:t>aggiuntivi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libreria</a:t>
            </a:r>
            <a:r>
              <a:rPr lang="en-US" sz="2200" dirty="0"/>
              <a:t> di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EE8E00"/>
                </a:solidFill>
              </a:rPr>
              <a:t>Color</a:t>
            </a:r>
            <a:r>
              <a:rPr lang="en-US" sz="2200" dirty="0"/>
              <a:t> (ad </a:t>
            </a:r>
            <a:r>
              <a:rPr lang="en-US" sz="2200" dirty="0" err="1"/>
              <a:t>esempio</a:t>
            </a:r>
            <a:r>
              <a:rPr lang="en-US" sz="2200" dirty="0"/>
              <a:t> per </a:t>
            </a:r>
            <a:r>
              <a:rPr lang="en-US" sz="2200" dirty="0" err="1"/>
              <a:t>capire</a:t>
            </a:r>
            <a:r>
              <a:rPr lang="en-US" sz="2200" dirty="0"/>
              <a:t> la </a:t>
            </a:r>
            <a:r>
              <a:rPr lang="en-US" sz="2200" dirty="0" err="1"/>
              <a:t>saturazione</a:t>
            </a:r>
            <a:r>
              <a:rPr lang="en-US" sz="2200" dirty="0"/>
              <a:t>,  </a:t>
            </a:r>
            <a:r>
              <a:rPr lang="en-US" sz="2200" dirty="0" err="1"/>
              <a:t>tonalità</a:t>
            </a:r>
            <a:r>
              <a:rPr lang="en-US" sz="2200" dirty="0"/>
              <a:t> e </a:t>
            </a:r>
            <a:r>
              <a:rPr lang="en-US" sz="2200" dirty="0" err="1"/>
              <a:t>luminosità</a:t>
            </a:r>
            <a:r>
              <a:rPr lang="en-US" sz="2200" dirty="0"/>
              <a:t> del </a:t>
            </a:r>
            <a:r>
              <a:rPr lang="en-US" sz="2200" dirty="0" err="1"/>
              <a:t>colore</a:t>
            </a:r>
            <a:r>
              <a:rPr lang="en-US" sz="2200" dirty="0"/>
              <a:t> </a:t>
            </a:r>
            <a:r>
              <a:rPr lang="en-US" sz="2200" dirty="0" err="1"/>
              <a:t>trasformato</a:t>
            </a:r>
            <a:r>
              <a:rPr lang="en-US" sz="2200" dirty="0"/>
              <a:t> a </a:t>
            </a:r>
            <a:r>
              <a:rPr lang="en-US" sz="2200" dirty="0" err="1"/>
              <a:t>sua</a:t>
            </a:r>
            <a:r>
              <a:rPr lang="en-US" sz="2200" dirty="0"/>
              <a:t> </a:t>
            </a:r>
            <a:r>
              <a:rPr lang="en-US" sz="2200" dirty="0" err="1"/>
              <a:t>volta</a:t>
            </a:r>
            <a:r>
              <a:rPr lang="en-US" sz="2200" dirty="0"/>
              <a:t> in </a:t>
            </a:r>
            <a:r>
              <a:rPr lang="en-US" sz="2200" dirty="0">
                <a:solidFill>
                  <a:srgbClr val="EE8E00"/>
                </a:solidFill>
              </a:rPr>
              <a:t>HSL</a:t>
            </a:r>
            <a:r>
              <a:rPr lang="en-US" sz="2200" dirty="0"/>
              <a:t> con un </a:t>
            </a:r>
            <a:r>
              <a:rPr lang="en-US" sz="2200" dirty="0" err="1"/>
              <a:t>metodo</a:t>
            </a:r>
            <a:r>
              <a:rPr lang="en-US" sz="2200" dirty="0"/>
              <a:t> di </a:t>
            </a:r>
            <a:r>
              <a:rPr lang="en-US" sz="2200" dirty="0" err="1"/>
              <a:t>sistema</a:t>
            </a:r>
            <a:r>
              <a:rPr lang="en-US" sz="2200" dirty="0"/>
              <a:t>)</a:t>
            </a:r>
          </a:p>
          <a:p>
            <a:pPr algn="just"/>
            <a:r>
              <a:rPr lang="en-US" sz="2200" dirty="0"/>
              <a:t>L’</a:t>
            </a:r>
            <a:r>
              <a:rPr lang="en-US" sz="2200" dirty="0">
                <a:solidFill>
                  <a:srgbClr val="EE8E00"/>
                </a:solidFill>
              </a:rPr>
              <a:t>ENUM</a:t>
            </a:r>
            <a:r>
              <a:rPr lang="en-US" sz="2200" dirty="0"/>
              <a:t> serve per </a:t>
            </a:r>
            <a:r>
              <a:rPr lang="en-US" sz="2200" dirty="0" err="1"/>
              <a:t>ordinare</a:t>
            </a:r>
            <a:r>
              <a:rPr lang="en-US" sz="2200" dirty="0"/>
              <a:t> i </a:t>
            </a:r>
            <a:r>
              <a:rPr lang="en-US" sz="2200" dirty="0" err="1"/>
              <a:t>colori</a:t>
            </a:r>
            <a:r>
              <a:rPr lang="en-US" sz="2200" dirty="0"/>
              <a:t> e </a:t>
            </a:r>
            <a:r>
              <a:rPr lang="en-US" sz="2200" dirty="0" err="1"/>
              <a:t>assegnare</a:t>
            </a:r>
            <a:r>
              <a:rPr lang="en-US" sz="2200" dirty="0"/>
              <a:t> </a:t>
            </a:r>
            <a:r>
              <a:rPr lang="en-US" sz="2200" dirty="0" err="1"/>
              <a:t>loro</a:t>
            </a:r>
            <a:r>
              <a:rPr lang="en-US" sz="2200" dirty="0"/>
              <a:t> la </a:t>
            </a:r>
            <a:r>
              <a:rPr lang="en-US" sz="2200" dirty="0" err="1"/>
              <a:t>frequenza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andrà</a:t>
            </a:r>
            <a:r>
              <a:rPr lang="en-US" sz="2200" dirty="0"/>
              <a:t> a far </a:t>
            </a:r>
            <a:r>
              <a:rPr lang="en-US" sz="2200" dirty="0" err="1"/>
              <a:t>suonare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computer.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12236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389</TotalTime>
  <Words>772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Gill Sans MT</vt:lpstr>
      <vt:lpstr>SFMono-Regular</vt:lpstr>
      <vt:lpstr>Wingdings 2</vt:lpstr>
      <vt:lpstr>Dividendi</vt:lpstr>
      <vt:lpstr>Color carillon</vt:lpstr>
      <vt:lpstr>Il progetto</vt:lpstr>
      <vt:lpstr>Il sensore</vt:lpstr>
      <vt:lpstr>Il montaggio</vt:lpstr>
      <vt:lpstr>Il protocollo</vt:lpstr>
      <vt:lpstr>Il codice arduino 1 di 2</vt:lpstr>
      <vt:lpstr>Il codice arduino 2 di 2</vt:lpstr>
      <vt:lpstr>Il codice C# 1 di 3</vt:lpstr>
      <vt:lpstr>Il codice C# 2 di 3</vt:lpstr>
      <vt:lpstr>Il codice C# 3 di 3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carillon</dc:title>
  <dc:creator>Riccardo Ronconi</dc:creator>
  <cp:lastModifiedBy>Riccardo Ronconi</cp:lastModifiedBy>
  <cp:revision>31</cp:revision>
  <dcterms:created xsi:type="dcterms:W3CDTF">2020-01-10T15:06:30Z</dcterms:created>
  <dcterms:modified xsi:type="dcterms:W3CDTF">2020-01-10T21:35:35Z</dcterms:modified>
</cp:coreProperties>
</file>