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6"/>
  </p:handoutMasterIdLst>
  <p:sldIdLst>
    <p:sldId id="257" r:id="rId4"/>
    <p:sldId id="259" r:id="rId6"/>
    <p:sldId id="256" r:id="rId7"/>
    <p:sldId id="260" r:id="rId8"/>
    <p:sldId id="258" r:id="rId9"/>
    <p:sldId id="262" r:id="rId10"/>
    <p:sldId id="261" r:id="rId11"/>
    <p:sldId id="263" r:id="rId12"/>
    <p:sldId id="264" r:id="rId13"/>
    <p:sldId id="267" r:id="rId14"/>
    <p:sldId id="268" r:id="rId15"/>
  </p:sldIdLst>
  <p:sldSz cx="9601200" cy="12801600" type="A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8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73E77"/>
    <a:srgbClr val="EEEEEE"/>
    <a:srgbClr val="021111"/>
    <a:srgbClr val="030F11"/>
    <a:srgbClr val="030F0F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3918"/>
        <p:guide pos="30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7425" y="1279525"/>
            <a:ext cx="2590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469529"/>
            <a:ext cx="7200900" cy="408240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3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60083" y="1029547"/>
            <a:ext cx="8281035" cy="10376747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469529"/>
            <a:ext cx="7200900" cy="408240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3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64" y="482431"/>
            <a:ext cx="8281035" cy="2474385"/>
          </a:xfrm>
        </p:spPr>
        <p:txBody>
          <a:bodyPr anchor="ctr" anchorCtr="0">
            <a:normAutofit/>
          </a:bodyPr>
          <a:lstStyle>
            <a:lvl1pPr>
              <a:defRPr sz="462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64" y="3407834"/>
            <a:ext cx="8281035" cy="8122498"/>
          </a:xfrm>
        </p:spPr>
        <p:txBody>
          <a:bodyPr>
            <a:normAutofit/>
          </a:bodyPr>
          <a:lstStyle>
            <a:lvl1pPr>
              <a:defRPr sz="294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7001765"/>
            <a:ext cx="7751469" cy="1514856"/>
          </a:xfrm>
        </p:spPr>
        <p:txBody>
          <a:bodyPr anchor="b">
            <a:noAutofit/>
          </a:bodyPr>
          <a:lstStyle>
            <a:lvl1pPr>
              <a:defRPr sz="63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605386"/>
            <a:ext cx="5765721" cy="1208769"/>
          </a:xfrm>
        </p:spPr>
        <p:txBody>
          <a:bodyPr>
            <a:noAutofit/>
          </a:bodyPr>
          <a:lstStyle>
            <a:lvl1pPr marL="0" indent="0">
              <a:buNone/>
              <a:defRPr sz="2520">
                <a:solidFill>
                  <a:schemeClr val="bg1">
                    <a:lumMod val="50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64" y="482431"/>
            <a:ext cx="8281035" cy="2474385"/>
          </a:xfrm>
        </p:spPr>
        <p:txBody>
          <a:bodyPr>
            <a:normAutofit/>
          </a:bodyPr>
          <a:lstStyle>
            <a:lvl1pPr>
              <a:defRPr sz="462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064" y="3407834"/>
            <a:ext cx="4080510" cy="812249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94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589" y="3407834"/>
            <a:ext cx="4080510" cy="812249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94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67"/>
            <a:ext cx="8281035" cy="2474385"/>
          </a:xfrm>
        </p:spPr>
        <p:txBody>
          <a:bodyPr/>
          <a:lstStyle>
            <a:lvl1pPr>
              <a:defRPr sz="462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3" y="3257261"/>
            <a:ext cx="4061757" cy="1537969"/>
          </a:xfrm>
        </p:spPr>
        <p:txBody>
          <a:bodyPr anchor="b"/>
          <a:lstStyle>
            <a:lvl1pPr marL="0" indent="0">
              <a:buNone/>
              <a:defRPr sz="25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3" y="4882471"/>
            <a:ext cx="4061757" cy="66715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60608" y="3257261"/>
            <a:ext cx="4081761" cy="1537969"/>
          </a:xfrm>
        </p:spPr>
        <p:txBody>
          <a:bodyPr anchor="b"/>
          <a:lstStyle>
            <a:lvl1pPr marL="0" indent="0">
              <a:buNone/>
              <a:defRPr sz="25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60608" y="4882471"/>
            <a:ext cx="4081761" cy="6671568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5163609"/>
            <a:ext cx="8281035" cy="2474385"/>
          </a:xfrm>
        </p:spPr>
        <p:txBody>
          <a:bodyPr>
            <a:normAutofit/>
          </a:bodyPr>
          <a:lstStyle>
            <a:lvl1pPr algn="ctr">
              <a:defRPr sz="462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313" y="237067"/>
            <a:ext cx="3280095" cy="2987040"/>
          </a:xfrm>
        </p:spPr>
        <p:txBody>
          <a:bodyPr anchor="ctr" anchorCtr="0">
            <a:normAutofit/>
          </a:bodyPr>
          <a:lstStyle>
            <a:lvl1pPr>
              <a:defRPr sz="336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2400" y="1430528"/>
            <a:ext cx="4581183" cy="9509633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314" y="3840480"/>
            <a:ext cx="3280095" cy="711496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Música Digital Traduzida em Linguagens de Programação - Fabio Martins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36781" y="681567"/>
            <a:ext cx="1204336" cy="10848765"/>
          </a:xfrm>
        </p:spPr>
        <p:txBody>
          <a:bodyPr vert="eaVert">
            <a:normAutofit/>
          </a:bodyPr>
          <a:lstStyle>
            <a:lvl1pPr>
              <a:defRPr sz="462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992967" cy="108487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64" y="482431"/>
            <a:ext cx="8281035" cy="2474385"/>
          </a:xfrm>
        </p:spPr>
        <p:txBody>
          <a:bodyPr anchor="ctr" anchorCtr="0">
            <a:normAutofit/>
          </a:bodyPr>
          <a:lstStyle>
            <a:lvl1pPr>
              <a:defRPr sz="462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64" y="3407834"/>
            <a:ext cx="8281035" cy="8122498"/>
          </a:xfrm>
        </p:spPr>
        <p:txBody>
          <a:bodyPr>
            <a:normAutofit/>
          </a:bodyPr>
          <a:lstStyle>
            <a:lvl1pPr>
              <a:defRPr sz="294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60083" y="1029547"/>
            <a:ext cx="8281035" cy="10376747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7001765"/>
            <a:ext cx="7751469" cy="1514856"/>
          </a:xfrm>
        </p:spPr>
        <p:txBody>
          <a:bodyPr anchor="b">
            <a:noAutofit/>
          </a:bodyPr>
          <a:lstStyle>
            <a:lvl1pPr>
              <a:defRPr sz="63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605386"/>
            <a:ext cx="5765721" cy="1208769"/>
          </a:xfrm>
        </p:spPr>
        <p:txBody>
          <a:bodyPr>
            <a:noAutofit/>
          </a:bodyPr>
          <a:lstStyle>
            <a:lvl1pPr marL="0" indent="0">
              <a:buNone/>
              <a:defRPr sz="2520">
                <a:solidFill>
                  <a:schemeClr val="bg1">
                    <a:lumMod val="50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64" y="482431"/>
            <a:ext cx="8281035" cy="2474385"/>
          </a:xfrm>
        </p:spPr>
        <p:txBody>
          <a:bodyPr>
            <a:normAutofit/>
          </a:bodyPr>
          <a:lstStyle>
            <a:lvl1pPr>
              <a:defRPr sz="462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064" y="3407834"/>
            <a:ext cx="4080510" cy="812249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94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589" y="3407834"/>
            <a:ext cx="4080510" cy="812249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94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67"/>
            <a:ext cx="8281035" cy="2474385"/>
          </a:xfrm>
        </p:spPr>
        <p:txBody>
          <a:bodyPr/>
          <a:lstStyle>
            <a:lvl1pPr>
              <a:defRPr sz="462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3" y="3257261"/>
            <a:ext cx="4061757" cy="1537969"/>
          </a:xfrm>
        </p:spPr>
        <p:txBody>
          <a:bodyPr anchor="b"/>
          <a:lstStyle>
            <a:lvl1pPr marL="0" indent="0">
              <a:buNone/>
              <a:defRPr sz="25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3" y="4882471"/>
            <a:ext cx="4061757" cy="66715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60608" y="3257261"/>
            <a:ext cx="4081761" cy="1537969"/>
          </a:xfrm>
        </p:spPr>
        <p:txBody>
          <a:bodyPr anchor="b"/>
          <a:lstStyle>
            <a:lvl1pPr marL="0" indent="0">
              <a:buNone/>
              <a:defRPr sz="25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60608" y="4882471"/>
            <a:ext cx="4081761" cy="6671568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5163609"/>
            <a:ext cx="8281035" cy="2474385"/>
          </a:xfrm>
        </p:spPr>
        <p:txBody>
          <a:bodyPr>
            <a:normAutofit/>
          </a:bodyPr>
          <a:lstStyle>
            <a:lvl1pPr algn="ctr">
              <a:defRPr sz="462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313" y="237067"/>
            <a:ext cx="3280095" cy="2987040"/>
          </a:xfrm>
        </p:spPr>
        <p:txBody>
          <a:bodyPr anchor="ctr" anchorCtr="0">
            <a:normAutofit/>
          </a:bodyPr>
          <a:lstStyle>
            <a:lvl1pPr>
              <a:defRPr sz="336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2400" y="1430528"/>
            <a:ext cx="4581183" cy="9509633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314" y="3840480"/>
            <a:ext cx="3280095" cy="711496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Música Digital Traduzida em Linguagens de Programação - Fabio Martins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36781" y="681567"/>
            <a:ext cx="1204336" cy="10848765"/>
          </a:xfrm>
        </p:spPr>
        <p:txBody>
          <a:bodyPr vert="eaVert">
            <a:normAutofit/>
          </a:bodyPr>
          <a:lstStyle>
            <a:lvl1pPr>
              <a:defRPr sz="462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992967" cy="108487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67"/>
            <a:ext cx="8281035" cy="2474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6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8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60120" rtl="0" eaLnBrk="1" fontAlgn="auto" latinLnBrk="0" hangingPunct="1">
        <a:lnSpc>
          <a:spcPct val="90000"/>
        </a:lnSpc>
        <a:spcBef>
          <a:spcPts val="1050"/>
        </a:spcBef>
        <a:spcAft>
          <a:spcPts val="0"/>
        </a:spcAft>
        <a:buClrTx/>
        <a:buSzTx/>
        <a:buFont typeface="Arial" panose="020B0604020202020204" pitchFamily="34" charset="0"/>
        <a:buNone/>
        <a:defRPr sz="294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67"/>
            <a:ext cx="8281035" cy="2474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6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8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60120" rtl="0" eaLnBrk="1" fontAlgn="auto" latinLnBrk="0" hangingPunct="1">
        <a:lnSpc>
          <a:spcPct val="90000"/>
        </a:lnSpc>
        <a:spcBef>
          <a:spcPts val="1050"/>
        </a:spcBef>
        <a:spcAft>
          <a:spcPts val="0"/>
        </a:spcAft>
        <a:buClrTx/>
        <a:buSzTx/>
        <a:buFont typeface="Arial" panose="020B0604020202020204" pitchFamily="34" charset="0"/>
        <a:buNone/>
        <a:defRPr sz="294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tângulo 9"/>
          <p:cNvSpPr/>
          <p:nvPr/>
        </p:nvSpPr>
        <p:spPr>
          <a:xfrm>
            <a:off x="2266950" y="11682095"/>
            <a:ext cx="5195570" cy="6432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2266950" y="11655425"/>
            <a:ext cx="5329555" cy="6159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37465" y="0"/>
            <a:ext cx="9601200" cy="128016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rgbClr val="030F0F"/>
                </a:solidFill>
              </a:rPr>
              <a:t>+++</a:t>
            </a:r>
            <a:endParaRPr lang="pt-BR" altLang="en-US">
              <a:solidFill>
                <a:srgbClr val="030F0F"/>
              </a:solidFill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2146300" y="11791950"/>
            <a:ext cx="5330825" cy="736600"/>
          </a:xfrm>
          <a:prstGeom prst="rect">
            <a:avLst/>
          </a:prstGeom>
          <a:solidFill>
            <a:srgbClr val="473E77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p>
            <a:pPr algn="ctr"/>
            <a:r>
              <a:rPr lang="pt-BR" altLang="en-US" sz="4400">
                <a:solidFill>
                  <a:schemeClr val="bg1"/>
                </a:solidFill>
              </a:rPr>
              <a:t>Fabio  Martins</a:t>
            </a:r>
            <a:endParaRPr lang="pt-BR" altLang="en-US" sz="440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225" y="3963670"/>
            <a:ext cx="9580245" cy="7140575"/>
          </a:xfrm>
        </p:spPr>
        <p:txBody>
          <a:bodyPr/>
          <a:p>
            <a:endParaRPr lang="pt-BR" altLang="en-US"/>
          </a:p>
        </p:txBody>
      </p:sp>
      <p:pic>
        <p:nvPicPr>
          <p:cNvPr id="4" name="Imagem 3" descr="ChatGPT Image 14 de jun. de 2025, 14_13_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" y="3742690"/>
            <a:ext cx="9601200" cy="7327265"/>
          </a:xfrm>
          <a:prstGeom prst="rect">
            <a:avLst/>
          </a:prstGeom>
        </p:spPr>
      </p:pic>
      <p:pic>
        <p:nvPicPr>
          <p:cNvPr id="6" name="Imagem 5" descr="icons8-javascript-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915" y="2098040"/>
            <a:ext cx="1384300" cy="1384300"/>
          </a:xfrm>
          <a:prstGeom prst="rect">
            <a:avLst/>
          </a:prstGeom>
        </p:spPr>
      </p:pic>
      <p:pic>
        <p:nvPicPr>
          <p:cNvPr id="7" name="Imagem 6" descr="icons8-c++-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580" y="11316335"/>
            <a:ext cx="1404620" cy="1404620"/>
          </a:xfrm>
          <a:prstGeom prst="rect">
            <a:avLst/>
          </a:prstGeom>
        </p:spPr>
      </p:pic>
      <p:pic>
        <p:nvPicPr>
          <p:cNvPr id="8" name="Imagem 7" descr="icons8-rust-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" y="11330305"/>
            <a:ext cx="1261745" cy="126174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690" y="-378460"/>
            <a:ext cx="9578975" cy="3408045"/>
          </a:xfrm>
          <a:effectLst>
            <a:glow rad="673100">
              <a:schemeClr val="accent4">
                <a:alpha val="42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p>
            <a:pPr algn="ctr"/>
            <a:r>
              <a:rPr lang="pt-BR" altLang="en-US" sz="540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>
                  <a:glow>
                    <a:schemeClr val="accent4">
                      <a:alpha val="21000"/>
                    </a:schemeClr>
                  </a:glow>
                </a:effectLst>
              </a:rPr>
              <a:t>A Música Digital Traduzida em           Linguagens de Programação</a:t>
            </a:r>
            <a:r>
              <a:rPr lang="pt-BR" altLang="en-US" sz="5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endParaRPr lang="pt-BR" altLang="en-US" sz="5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tângulo 1"/>
          <p:cNvSpPr/>
          <p:nvPr/>
        </p:nvSpPr>
        <p:spPr>
          <a:xfrm>
            <a:off x="0" y="-18034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8000"/>
              <a:t>Agradecimentos</a:t>
            </a:r>
            <a:endParaRPr lang="pt-BR" altLang="en-US" sz="8000"/>
          </a:p>
        </p:txBody>
      </p:sp>
      <p:sp>
        <p:nvSpPr>
          <p:cNvPr id="3" name="Caixa de Texto 2"/>
          <p:cNvSpPr txBox="1"/>
          <p:nvPr/>
        </p:nvSpPr>
        <p:spPr>
          <a:xfrm>
            <a:off x="814070" y="639445"/>
            <a:ext cx="8058785" cy="173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pt-BR" alt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aixa de Texto 2"/>
          <p:cNvSpPr txBox="1"/>
          <p:nvPr/>
        </p:nvSpPr>
        <p:spPr>
          <a:xfrm>
            <a:off x="814070" y="639445"/>
            <a:ext cx="8058785" cy="173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pt-BR" alt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A Música Digital Traduzida em Linguagens de Programação - Fabio Martins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1191895" y="1192530"/>
            <a:ext cx="7244715" cy="156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4800">
                <a:latin typeface="Impact" panose="020B0806030902050204" charset="0"/>
                <a:cs typeface="Impact" panose="020B0806030902050204" charset="0"/>
              </a:rPr>
              <a:t>Obrigado por chegar até o final desse ebook</a:t>
            </a:r>
            <a:endParaRPr lang="pt-BR" altLang="en-US" sz="4800">
              <a:latin typeface="Impact" panose="020B0806030902050204" charset="0"/>
              <a:cs typeface="Impact" panose="020B0806030902050204" charset="0"/>
            </a:endParaRPr>
          </a:p>
          <a:p>
            <a:pPr algn="ctr"/>
            <a:endParaRPr lang="pt-BR" altLang="en-US" sz="4800">
              <a:latin typeface="Impact" panose="020B0806030902050204" charset="0"/>
              <a:cs typeface="Impact" panose="020B0806030902050204" charset="0"/>
            </a:endParaRPr>
          </a:p>
          <a:p>
            <a:pPr algn="ctr"/>
            <a:endParaRPr lang="pt-BR" altLang="en-US" sz="4800">
              <a:latin typeface="Impact" panose="020B0806030902050204" charset="0"/>
              <a:cs typeface="Impact" panose="020B0806030902050204" charset="0"/>
            </a:endParaRPr>
          </a:p>
          <a:p>
            <a:pPr algn="ctr"/>
            <a:endParaRPr lang="pt-BR" altLang="en-US" sz="4800"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1235710" y="6235700"/>
            <a:ext cx="7215505" cy="1270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3200"/>
              <a:t>Esse ebook foi gerado por IA(com exceção de alguns textos que foram mudados com base na pesquisa fornecida pelo modelo de linguagem) e diagramado por humano.</a:t>
            </a:r>
            <a:endParaRPr lang="pt-BR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tângulo 1"/>
          <p:cNvSpPr/>
          <p:nvPr/>
        </p:nvSpPr>
        <p:spPr>
          <a:xfrm>
            <a:off x="-233045" y="0"/>
            <a:ext cx="9601200" cy="12801600"/>
          </a:xfrm>
          <a:prstGeom prst="rect">
            <a:avLst/>
          </a:prstGeom>
          <a:solidFill>
            <a:srgbClr val="030F1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886460" y="5688330"/>
            <a:ext cx="7360920" cy="4032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880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en-US" altLang="en-US" sz="8800">
                <a:solidFill>
                  <a:schemeClr val="bg1">
                    <a:lumMod val="95000"/>
                  </a:schemeClr>
                </a:solidFill>
              </a:rPr>
              <a:t>ú</a:t>
            </a:r>
            <a:r>
              <a:rPr lang="en-US" altLang="pt-BR" sz="8800">
                <a:solidFill>
                  <a:schemeClr val="bg1">
                    <a:lumMod val="95000"/>
                  </a:schemeClr>
                </a:solidFill>
              </a:rPr>
              <a:t>sica</a:t>
            </a:r>
            <a:r>
              <a:rPr lang="pt-BR" altLang="en-US" sz="880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pt-BR" altLang="en-US" sz="880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pt-BR" altLang="zh-CN" sz="880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zh-CN" altLang="en-US" sz="8800">
                <a:solidFill>
                  <a:schemeClr val="bg1">
                    <a:lumMod val="95000"/>
                  </a:schemeClr>
                </a:solidFill>
              </a:rPr>
              <a:t>𝄞</a:t>
            </a:r>
            <a:endParaRPr lang="zh-CN" altLang="en-US" sz="880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pt-BR" sz="8800">
                <a:solidFill>
                  <a:schemeClr val="bg1">
                    <a:lumMod val="95000"/>
                  </a:schemeClr>
                </a:solidFill>
              </a:rPr>
              <a:t>Programa</a:t>
            </a:r>
            <a:r>
              <a:rPr lang="en-US" altLang="en-US" sz="8800">
                <a:solidFill>
                  <a:schemeClr val="bg1">
                    <a:lumMod val="95000"/>
                  </a:schemeClr>
                </a:solidFill>
              </a:rPr>
              <a:t>ç</a:t>
            </a:r>
            <a:r>
              <a:rPr lang="en-US" altLang="en-US" sz="8800">
                <a:solidFill>
                  <a:schemeClr val="bg1">
                    <a:lumMod val="95000"/>
                  </a:schemeClr>
                </a:solidFill>
              </a:rPr>
              <a:t>ã</a:t>
            </a:r>
            <a:r>
              <a:rPr lang="en-US" altLang="pt-BR" sz="8800">
                <a:solidFill>
                  <a:schemeClr val="bg1">
                    <a:lumMod val="95000"/>
                  </a:schemeClr>
                </a:solidFill>
              </a:rPr>
              <a:t>o</a:t>
            </a:r>
            <a:endParaRPr lang="en-US" altLang="pt-BR" sz="8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1717040" y="1224915"/>
            <a:ext cx="5701665" cy="4715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34400">
                <a:ln>
                  <a:solidFill>
                    <a:srgbClr val="00B0F0"/>
                  </a:solidFill>
                </a:ln>
                <a:noFill/>
                <a:latin typeface="Impact" panose="020B0806030902050204" charset="0"/>
                <a:cs typeface="Impact" panose="020B0806030902050204" charset="0"/>
              </a:rPr>
              <a:t>01</a:t>
            </a:r>
            <a:endParaRPr lang="pt-BR" altLang="en-US" sz="34400">
              <a:ln>
                <a:solidFill>
                  <a:srgbClr val="00B0F0"/>
                </a:solidFill>
              </a:ln>
              <a:noFill/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86460" y="9721215"/>
            <a:ext cx="7360920" cy="116205"/>
          </a:xfrm>
          <a:prstGeom prst="rect">
            <a:avLst/>
          </a:prstGeom>
          <a:solidFill>
            <a:schemeClr val="accent1">
              <a:alpha val="99000"/>
            </a:schemeClr>
          </a:solidFill>
          <a:ln w="28575" cmpd="sng">
            <a:gradFill>
              <a:gsLst>
                <a:gs pos="4000">
                  <a:srgbClr val="0070C0">
                    <a:alpha val="96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0070C0"/>
                </a:gs>
              </a:gsLst>
              <a:lin ang="10680000" scaled="0"/>
              <a:tileRect/>
            </a:gra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2400300" y="6216650"/>
            <a:ext cx="4800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𝄞𝄞</a:t>
            </a:r>
            <a:endParaRPr lang="zh-CN" alt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aixa de Texto 4"/>
          <p:cNvSpPr txBox="1"/>
          <p:nvPr/>
        </p:nvSpPr>
        <p:spPr>
          <a:xfrm>
            <a:off x="772795" y="416560"/>
            <a:ext cx="6428105" cy="156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4800">
                <a:latin typeface="Impact" panose="020B0806030902050204" charset="0"/>
                <a:cs typeface="Impact" panose="020B0806030902050204" charset="0"/>
              </a:rPr>
              <a:t>Criando Sons com C</a:t>
            </a:r>
            <a:r>
              <a:rPr lang="en-US" altLang="en-US" sz="4800">
                <a:latin typeface="Impact" panose="020B0806030902050204" charset="0"/>
                <a:cs typeface="Impact" panose="020B0806030902050204" charset="0"/>
              </a:rPr>
              <a:t>ó</a:t>
            </a:r>
            <a:r>
              <a:rPr lang="en-US" altLang="pt-BR" sz="4800">
                <a:latin typeface="Impact" panose="020B0806030902050204" charset="0"/>
                <a:cs typeface="Impact" panose="020B0806030902050204" charset="0"/>
              </a:rPr>
              <a:t>digo</a:t>
            </a:r>
            <a:endParaRPr lang="en-US" altLang="pt-BR" sz="4800">
              <a:latin typeface="Impact" panose="020B0806030902050204" charset="0"/>
              <a:cs typeface="Impact" panose="020B0806030902050204" charset="0"/>
            </a:endParaRPr>
          </a:p>
          <a:p>
            <a:pPr algn="ctr"/>
            <a:endParaRPr lang="pt-BR" altLang="en-US" sz="4800"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772795" y="3168650"/>
            <a:ext cx="6428105" cy="7823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pt-BR" altLang="en-US" sz="2400"/>
              <a:t>Com a avanço da tecnologia, a música digital revolucionou a forma como criamos, manipulamos e interagimos</a:t>
            </a:r>
            <a:r>
              <a:rPr lang="pt-BR" altLang="en-US" sz="2800"/>
              <a:t> </a:t>
            </a:r>
            <a:r>
              <a:rPr lang="pt-BR" altLang="en-US" sz="2400"/>
              <a:t>com o som.</a:t>
            </a:r>
            <a:endParaRPr lang="pt-BR" altLang="en-US" sz="2400"/>
          </a:p>
          <a:p>
            <a:pPr algn="l"/>
            <a:r>
              <a:rPr lang="pt-BR" altLang="en-US" sz="2400"/>
              <a:t>Dentro desse contexto, programadores, </a:t>
            </a:r>
            <a:r>
              <a:rPr lang="en-US" altLang="pt-BR" sz="2400"/>
              <a:t>m</a:t>
            </a:r>
            <a:r>
              <a:rPr lang="en-US" altLang="en-US" sz="2400"/>
              <a:t>ú</a:t>
            </a:r>
            <a:r>
              <a:rPr lang="en-US" altLang="pt-BR" sz="2400"/>
              <a:t>sicos e artistas passaram a explorar linguagens de programa</a:t>
            </a:r>
            <a:r>
              <a:rPr lang="en-US" altLang="en-US" sz="2400"/>
              <a:t>ç</a:t>
            </a:r>
            <a:r>
              <a:rPr lang="en-US" altLang="en-US" sz="2400"/>
              <a:t>ã</a:t>
            </a:r>
            <a:r>
              <a:rPr lang="en-US" altLang="pt-BR" sz="2400"/>
              <a:t>o para compor, gerar e transformar sons</a:t>
            </a:r>
            <a:r>
              <a:rPr lang="pt-BR" altLang="en-US" sz="2400"/>
              <a:t>.</a:t>
            </a:r>
            <a:endParaRPr lang="pt-BR" altLang="en-US" sz="2400"/>
          </a:p>
          <a:p>
            <a:pPr algn="l"/>
            <a:r>
              <a:rPr lang="pt-BR" altLang="en-US" sz="2400"/>
              <a:t>A criação de trilhas sonoras generativas, a composição algorítmica e o desenvolvimento de sintetizadores virtuais, plugins e softwares musicais, são exemplos da união entre  música e código.</a:t>
            </a:r>
            <a:endParaRPr lang="pt-BR" altLang="en-US" sz="2400"/>
          </a:p>
          <a:p>
            <a:pPr algn="l"/>
            <a:endParaRPr lang="pt-BR" altLang="en-US" sz="2400"/>
          </a:p>
          <a:p>
            <a:pPr algn="l"/>
            <a:r>
              <a:rPr lang="pt-BR" altLang="en-US" sz="2400"/>
              <a:t>O objetivo deste ebook é contribuir para o seu conhecimento sobre algumas das principais linguagens de programação usadas na música digital, com exemplos fáceis de entender.</a:t>
            </a:r>
            <a:endParaRPr lang="pt-BR" altLang="en-US" sz="2400"/>
          </a:p>
        </p:txBody>
      </p:sp>
      <p:sp>
        <p:nvSpPr>
          <p:cNvPr id="8" name="Caixa de Texto 7"/>
          <p:cNvSpPr txBox="1"/>
          <p:nvPr/>
        </p:nvSpPr>
        <p:spPr>
          <a:xfrm>
            <a:off x="772795" y="2226310"/>
            <a:ext cx="4800600" cy="17170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en-US" altLang="pt-BR" sz="3200">
                <a:latin typeface="+mj-lt"/>
                <a:cs typeface="+mj-lt"/>
              </a:rPr>
              <a:t>Introdu</a:t>
            </a:r>
            <a:r>
              <a:rPr lang="en-US" altLang="en-US" sz="3200">
                <a:latin typeface="+mj-lt"/>
                <a:cs typeface="+mj-lt"/>
              </a:rPr>
              <a:t>ç</a:t>
            </a:r>
            <a:r>
              <a:rPr lang="en-US" altLang="en-US" sz="3200">
                <a:latin typeface="+mj-lt"/>
                <a:cs typeface="+mj-lt"/>
              </a:rPr>
              <a:t>ã</a:t>
            </a:r>
            <a:r>
              <a:rPr lang="en-US" altLang="pt-BR" sz="3200">
                <a:latin typeface="+mj-lt"/>
                <a:cs typeface="+mj-lt"/>
              </a:rPr>
              <a:t>o</a:t>
            </a:r>
            <a:endParaRPr lang="en-US" altLang="pt-BR" sz="3200">
              <a:latin typeface="+mj-lt"/>
              <a:cs typeface="+mj-lt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  <p:pic>
        <p:nvPicPr>
          <p:cNvPr id="13" name="Imagem 12" descr="music-5734433_6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9251315"/>
            <a:ext cx="766254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tângulo 1"/>
          <p:cNvSpPr/>
          <p:nvPr/>
        </p:nvSpPr>
        <p:spPr>
          <a:xfrm>
            <a:off x="-233045" y="0"/>
            <a:ext cx="9601200" cy="12801600"/>
          </a:xfrm>
          <a:prstGeom prst="rect">
            <a:avLst/>
          </a:prstGeom>
          <a:solidFill>
            <a:srgbClr val="030F1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930910" y="5688330"/>
            <a:ext cx="7739380" cy="6825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7200">
                <a:solidFill>
                  <a:schemeClr val="bg1">
                    <a:lumMod val="95000"/>
                  </a:schemeClr>
                </a:solidFill>
              </a:rPr>
              <a:t>Principais Linguagens de Programa</a:t>
            </a:r>
            <a:r>
              <a:rPr lang="en-US" altLang="en-US" sz="7200">
                <a:solidFill>
                  <a:schemeClr val="bg1">
                    <a:lumMod val="95000"/>
                  </a:schemeClr>
                </a:solidFill>
              </a:rPr>
              <a:t>ç</a:t>
            </a:r>
            <a:r>
              <a:rPr lang="en-US" altLang="en-US" sz="7200">
                <a:solidFill>
                  <a:schemeClr val="bg1">
                    <a:lumMod val="95000"/>
                  </a:schemeClr>
                </a:solidFill>
              </a:rPr>
              <a:t>ã</a:t>
            </a:r>
            <a:r>
              <a:rPr lang="en-US" altLang="pt-BR" sz="7200">
                <a:solidFill>
                  <a:schemeClr val="bg1">
                    <a:lumMod val="95000"/>
                  </a:schemeClr>
                </a:solidFill>
              </a:rPr>
              <a:t>o para M</a:t>
            </a:r>
            <a:r>
              <a:rPr lang="en-US" altLang="en-US" sz="7200">
                <a:solidFill>
                  <a:schemeClr val="bg1">
                    <a:lumMod val="95000"/>
                  </a:schemeClr>
                </a:solidFill>
              </a:rPr>
              <a:t>ú</a:t>
            </a:r>
            <a:r>
              <a:rPr lang="en-US" altLang="pt-BR" sz="7200">
                <a:solidFill>
                  <a:schemeClr val="bg1">
                    <a:lumMod val="95000"/>
                  </a:schemeClr>
                </a:solidFill>
              </a:rPr>
              <a:t>sica Digital</a:t>
            </a:r>
            <a:r>
              <a:rPr lang="pt-BR" altLang="en-US" sz="7200">
                <a:solidFill>
                  <a:schemeClr val="bg1">
                    <a:lumMod val="95000"/>
                  </a:schemeClr>
                </a:solidFill>
              </a:rPr>
              <a:t>(1)</a:t>
            </a:r>
            <a:endParaRPr lang="pt-BR" altLang="en-US" sz="7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1717040" y="1224915"/>
            <a:ext cx="5701665" cy="4715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34400">
                <a:ln>
                  <a:solidFill>
                    <a:srgbClr val="00B0F0"/>
                  </a:solidFill>
                </a:ln>
                <a:noFill/>
                <a:latin typeface="Impact" panose="020B0806030902050204" charset="0"/>
                <a:cs typeface="Impact" panose="020B0806030902050204" charset="0"/>
              </a:rPr>
              <a:t>02</a:t>
            </a:r>
            <a:endParaRPr lang="pt-BR" altLang="en-US" sz="34400">
              <a:ln>
                <a:solidFill>
                  <a:srgbClr val="00B0F0"/>
                </a:solidFill>
              </a:ln>
              <a:noFill/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86460" y="10128250"/>
            <a:ext cx="7360920" cy="116205"/>
          </a:xfrm>
          <a:prstGeom prst="rect">
            <a:avLst/>
          </a:prstGeom>
          <a:solidFill>
            <a:schemeClr val="accent1">
              <a:alpha val="99000"/>
            </a:schemeClr>
          </a:solidFill>
          <a:ln w="28575" cmpd="sng">
            <a:gradFill>
              <a:gsLst>
                <a:gs pos="4000">
                  <a:srgbClr val="0070C0">
                    <a:alpha val="96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0070C0"/>
                </a:gs>
              </a:gsLst>
              <a:lin ang="10680000" scaled="0"/>
              <a:tileRect/>
            </a:gra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2400300" y="6216650"/>
            <a:ext cx="4800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𝄞𝄞</a:t>
            </a:r>
            <a:endParaRPr lang="zh-CN" alt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aixa de Texto 2"/>
          <p:cNvSpPr txBox="1"/>
          <p:nvPr/>
        </p:nvSpPr>
        <p:spPr>
          <a:xfrm>
            <a:off x="814070" y="639445"/>
            <a:ext cx="8058785" cy="173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pt-BR" altLang="en-US"/>
          </a:p>
        </p:txBody>
      </p:sp>
      <p:sp>
        <p:nvSpPr>
          <p:cNvPr id="5" name="Caixa de Texto 4"/>
          <p:cNvSpPr txBox="1"/>
          <p:nvPr/>
        </p:nvSpPr>
        <p:spPr>
          <a:xfrm>
            <a:off x="772795" y="416560"/>
            <a:ext cx="6428105" cy="156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4800">
                <a:latin typeface="Impact" panose="020B0806030902050204" charset="0"/>
                <a:cs typeface="Impact" panose="020B0806030902050204" charset="0"/>
              </a:rPr>
              <a:t>SuperCollider – Sons Profundos e Criativos</a:t>
            </a:r>
            <a:endParaRPr lang="en-US" altLang="pt-BR" sz="4800"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772795" y="2110105"/>
            <a:ext cx="6428105" cy="156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3200">
                <a:latin typeface="+mj-ea"/>
                <a:cs typeface="+mj-ea"/>
              </a:rPr>
              <a:t>Ideal para criar sons do zero.</a:t>
            </a:r>
            <a:endParaRPr lang="en-US" altLang="pt-BR" sz="3200">
              <a:latin typeface="+mj-ea"/>
              <a:cs typeface="+mj-ea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772795" y="3168650"/>
            <a:ext cx="6428105" cy="7823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2400"/>
              <a:t>SuperCollider </a:t>
            </a:r>
            <a:r>
              <a:rPr lang="en-US" altLang="en-US" sz="2400"/>
              <a:t>é</a:t>
            </a:r>
            <a:r>
              <a:rPr lang="en-US" altLang="pt-BR" sz="2400"/>
              <a:t> poderoso para sintetizar qualquer som que voc</a:t>
            </a:r>
            <a:r>
              <a:rPr lang="en-US" altLang="en-US" sz="2400"/>
              <a:t>ê</a:t>
            </a:r>
            <a:r>
              <a:rPr lang="en-US" altLang="pt-BR" sz="2400"/>
              <a:t> imaginar.</a:t>
            </a:r>
            <a:endParaRPr lang="en-US" altLang="pt-BR" sz="2400"/>
          </a:p>
          <a:p>
            <a:pPr algn="l"/>
            <a:endParaRPr lang="en-US" altLang="pt-BR" sz="2400"/>
          </a:p>
          <a:p>
            <a:pPr algn="l"/>
            <a:r>
              <a:rPr lang="en-US" altLang="pt-BR" sz="2400" b="1"/>
              <a:t>Uso:</a:t>
            </a:r>
            <a:r>
              <a:rPr lang="en-US" altLang="pt-BR" sz="2400"/>
              <a:t> S</a:t>
            </a:r>
            <a:r>
              <a:rPr lang="en-US" altLang="en-US" sz="2400"/>
              <a:t>í</a:t>
            </a:r>
            <a:r>
              <a:rPr lang="en-US" altLang="pt-BR" sz="2400"/>
              <a:t>ntese de </a:t>
            </a:r>
            <a:r>
              <a:rPr lang="en-US" altLang="en-US" sz="2400"/>
              <a:t>á</a:t>
            </a:r>
            <a:r>
              <a:rPr lang="en-US" altLang="pt-BR" sz="2400"/>
              <a:t>udio, composi</a:t>
            </a:r>
            <a:r>
              <a:rPr lang="en-US" altLang="en-US" sz="2400"/>
              <a:t>ç</a:t>
            </a:r>
            <a:r>
              <a:rPr lang="en-US" altLang="en-US" sz="2400"/>
              <a:t>ã</a:t>
            </a:r>
            <a:r>
              <a:rPr lang="en-US" altLang="pt-BR" sz="2400"/>
              <a:t>o algor</a:t>
            </a:r>
            <a:r>
              <a:rPr lang="en-US" altLang="en-US" sz="2400"/>
              <a:t>í</a:t>
            </a:r>
            <a:r>
              <a:rPr lang="en-US" altLang="pt-BR" sz="2400"/>
              <a:t>tmica, performances ao vivo.</a:t>
            </a:r>
            <a:endParaRPr lang="en-US" altLang="pt-BR" sz="2400"/>
          </a:p>
          <a:p>
            <a:pPr algn="l"/>
            <a:endParaRPr lang="en-US" altLang="pt-BR" sz="2400"/>
          </a:p>
          <a:p>
            <a:pPr algn="l"/>
            <a:r>
              <a:rPr lang="en-US" altLang="pt-BR" sz="2400" b="1"/>
              <a:t>Poder:</a:t>
            </a:r>
            <a:r>
              <a:rPr lang="en-US" altLang="pt-BR" sz="2400"/>
              <a:t> Controle preciso do som em tempo real.</a:t>
            </a:r>
            <a:endParaRPr lang="en-US" altLang="pt-BR" sz="2400"/>
          </a:p>
          <a:p>
            <a:pPr algn="l"/>
            <a:endParaRPr lang="en-US" altLang="pt-BR" sz="2400"/>
          </a:p>
          <a:p>
            <a:pPr algn="l"/>
            <a:r>
              <a:rPr lang="en-US" altLang="pt-BR" sz="2400" b="1"/>
              <a:t>Exemplo de c</a:t>
            </a:r>
            <a:r>
              <a:rPr lang="en-US" altLang="en-US" sz="2400" b="1"/>
              <a:t>ó</a:t>
            </a:r>
            <a:r>
              <a:rPr lang="en-US" altLang="pt-BR" sz="2400" b="1"/>
              <a:t>digo:</a:t>
            </a:r>
            <a:endParaRPr lang="en-US" altLang="pt-BR" sz="2400" b="1"/>
          </a:p>
          <a:p>
            <a:pPr algn="l"/>
            <a:endParaRPr lang="en-US" altLang="pt-BR" sz="2400" b="1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6720840"/>
            <a:ext cx="7802245" cy="4271010"/>
          </a:xfrm>
          <a:prstGeom prst="rect">
            <a:avLst/>
          </a:prstGeom>
        </p:spPr>
      </p:pic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aixa de Texto 2"/>
          <p:cNvSpPr txBox="1"/>
          <p:nvPr/>
        </p:nvSpPr>
        <p:spPr>
          <a:xfrm>
            <a:off x="814070" y="639445"/>
            <a:ext cx="8058785" cy="173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pt-BR" altLang="en-US"/>
          </a:p>
        </p:txBody>
      </p:sp>
      <p:sp>
        <p:nvSpPr>
          <p:cNvPr id="5" name="Caixa de Texto 4"/>
          <p:cNvSpPr txBox="1"/>
          <p:nvPr/>
        </p:nvSpPr>
        <p:spPr>
          <a:xfrm>
            <a:off x="772795" y="416560"/>
            <a:ext cx="6428105" cy="156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4800">
                <a:latin typeface="Impact" panose="020B0806030902050204" charset="0"/>
                <a:cs typeface="Impact" panose="020B0806030902050204" charset="0"/>
              </a:rPr>
              <a:t>Sonic Pi</a:t>
            </a:r>
            <a:endParaRPr lang="en-US" altLang="pt-BR" sz="4800"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14070" y="1411605"/>
            <a:ext cx="6428105" cy="156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3200">
                <a:latin typeface="+mj-ea"/>
                <a:cs typeface="+mj-ea"/>
              </a:rPr>
              <a:t>Perfeito para quem quer come</a:t>
            </a:r>
            <a:r>
              <a:rPr lang="en-US" altLang="en-US" sz="3200">
                <a:latin typeface="+mj-ea"/>
                <a:cs typeface="+mj-ea"/>
              </a:rPr>
              <a:t>ç</a:t>
            </a:r>
            <a:r>
              <a:rPr lang="en-US" altLang="pt-BR" sz="3200">
                <a:latin typeface="+mj-ea"/>
                <a:cs typeface="+mj-ea"/>
              </a:rPr>
              <a:t>ar r</a:t>
            </a:r>
            <a:r>
              <a:rPr lang="en-US" altLang="en-US" sz="3200">
                <a:latin typeface="+mj-ea"/>
                <a:cs typeface="+mj-ea"/>
              </a:rPr>
              <a:t>á</a:t>
            </a:r>
            <a:r>
              <a:rPr lang="en-US" altLang="pt-BR" sz="3200">
                <a:latin typeface="+mj-ea"/>
                <a:cs typeface="+mj-ea"/>
              </a:rPr>
              <a:t>pido.</a:t>
            </a:r>
            <a:endParaRPr lang="en-US" altLang="pt-BR" sz="3200">
              <a:latin typeface="+mj-ea"/>
              <a:cs typeface="+mj-ea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772795" y="2732405"/>
            <a:ext cx="6428105" cy="7823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2400"/>
              <a:t>Sonic Pi </a:t>
            </a:r>
            <a:r>
              <a:rPr lang="en-US" altLang="en-US" sz="2400"/>
              <a:t>é</a:t>
            </a:r>
            <a:r>
              <a:rPr lang="en-US" altLang="pt-BR" sz="2400"/>
              <a:t> simples, direto e feito para tocar m</a:t>
            </a:r>
            <a:r>
              <a:rPr lang="en-US" altLang="en-US" sz="2400"/>
              <a:t>ú</a:t>
            </a:r>
            <a:r>
              <a:rPr lang="en-US" altLang="pt-BR" sz="2400"/>
              <a:t>sica ao vivo, com c</a:t>
            </a:r>
            <a:r>
              <a:rPr lang="en-US" altLang="en-US" sz="2400"/>
              <a:t>ó</a:t>
            </a:r>
            <a:r>
              <a:rPr lang="en-US" altLang="pt-BR" sz="2400"/>
              <a:t>digo.</a:t>
            </a:r>
            <a:endParaRPr lang="en-US" altLang="pt-BR" sz="2400"/>
          </a:p>
          <a:p>
            <a:pPr algn="l"/>
            <a:endParaRPr lang="en-US" altLang="pt-BR" sz="2400" b="1"/>
          </a:p>
          <a:p>
            <a:pPr algn="l"/>
            <a:r>
              <a:rPr lang="en-US" altLang="pt-BR" sz="2400" b="1"/>
              <a:t>Uso:</a:t>
            </a:r>
            <a:r>
              <a:rPr lang="en-US" altLang="pt-BR" sz="2400"/>
              <a:t> Live coding, educa</a:t>
            </a:r>
            <a:r>
              <a:rPr lang="en-US" altLang="en-US" sz="2400"/>
              <a:t>ç</a:t>
            </a:r>
            <a:r>
              <a:rPr lang="en-US" altLang="en-US" sz="2400"/>
              <a:t>ã</a:t>
            </a:r>
            <a:r>
              <a:rPr lang="en-US" altLang="pt-BR" sz="2400"/>
              <a:t>o, m</a:t>
            </a:r>
            <a:r>
              <a:rPr lang="en-US" altLang="en-US" sz="2400"/>
              <a:t>ú</a:t>
            </a:r>
            <a:r>
              <a:rPr lang="en-US" altLang="pt-BR" sz="2400"/>
              <a:t>sica eletrônica.</a:t>
            </a:r>
            <a:endParaRPr lang="en-US" altLang="pt-BR" sz="2400"/>
          </a:p>
          <a:p>
            <a:pPr algn="l"/>
            <a:endParaRPr lang="en-US" altLang="pt-BR" sz="2400" b="1"/>
          </a:p>
          <a:p>
            <a:pPr algn="l"/>
            <a:r>
              <a:rPr lang="en-US" altLang="pt-BR" sz="2400" b="1"/>
              <a:t>Base: </a:t>
            </a:r>
            <a:r>
              <a:rPr lang="en-US" altLang="pt-BR" sz="2400"/>
              <a:t>Linguagem Ruby simplificada.</a:t>
            </a:r>
            <a:endParaRPr lang="en-US" altLang="pt-BR" sz="2400"/>
          </a:p>
          <a:p>
            <a:pPr algn="l"/>
            <a:endParaRPr lang="en-US" altLang="pt-BR" sz="2400" b="1"/>
          </a:p>
          <a:p>
            <a:pPr algn="l"/>
            <a:r>
              <a:rPr lang="en-US" altLang="pt-BR" sz="2400" b="1"/>
              <a:t>Exemplo de c</a:t>
            </a:r>
            <a:r>
              <a:rPr lang="en-US" altLang="en-US" sz="2400" b="1"/>
              <a:t>ó</a:t>
            </a:r>
            <a:r>
              <a:rPr lang="en-US" altLang="pt-BR" sz="2400" b="1"/>
              <a:t>digo:</a:t>
            </a:r>
            <a:r>
              <a:rPr lang="pt-BR" altLang="en-US" sz="2400" b="1"/>
              <a:t> </a:t>
            </a:r>
            <a:r>
              <a:rPr lang="en-US" altLang="pt-BR" sz="2400"/>
              <a:t>Batida eletrônica infinita</a:t>
            </a:r>
            <a:endParaRPr lang="en-US" altLang="pt-BR" sz="2400" b="1"/>
          </a:p>
          <a:p>
            <a:pPr algn="l"/>
            <a:endParaRPr lang="en-US" altLang="pt-BR" sz="2400" b="1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6219825"/>
            <a:ext cx="6486525" cy="2817495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tângulo 1"/>
          <p:cNvSpPr/>
          <p:nvPr/>
        </p:nvSpPr>
        <p:spPr>
          <a:xfrm>
            <a:off x="-233045" y="0"/>
            <a:ext cx="9601200" cy="12801600"/>
          </a:xfrm>
          <a:prstGeom prst="rect">
            <a:avLst/>
          </a:prstGeom>
          <a:solidFill>
            <a:srgbClr val="030F1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1119505" y="5688330"/>
            <a:ext cx="7360920" cy="676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7200">
                <a:solidFill>
                  <a:schemeClr val="bg1">
                    <a:lumMod val="95000"/>
                  </a:schemeClr>
                </a:solidFill>
                <a:sym typeface="+mn-ea"/>
              </a:rPr>
              <a:t>Principais Linguagens de Programa</a:t>
            </a:r>
            <a:r>
              <a:rPr lang="en-US" altLang="en-US" sz="7200">
                <a:solidFill>
                  <a:schemeClr val="bg1">
                    <a:lumMod val="95000"/>
                  </a:schemeClr>
                </a:solidFill>
                <a:sym typeface="+mn-ea"/>
              </a:rPr>
              <a:t>çã</a:t>
            </a:r>
            <a:r>
              <a:rPr lang="en-US" altLang="pt-BR" sz="7200">
                <a:solidFill>
                  <a:schemeClr val="bg1">
                    <a:lumMod val="95000"/>
                  </a:schemeClr>
                </a:solidFill>
                <a:sym typeface="+mn-ea"/>
              </a:rPr>
              <a:t>o para M</a:t>
            </a:r>
            <a:r>
              <a:rPr lang="en-US" altLang="en-US" sz="7200">
                <a:solidFill>
                  <a:schemeClr val="bg1">
                    <a:lumMod val="95000"/>
                  </a:schemeClr>
                </a:solidFill>
                <a:sym typeface="+mn-ea"/>
              </a:rPr>
              <a:t>ú</a:t>
            </a:r>
            <a:r>
              <a:rPr lang="en-US" altLang="pt-BR" sz="7200">
                <a:solidFill>
                  <a:schemeClr val="bg1">
                    <a:lumMod val="95000"/>
                  </a:schemeClr>
                </a:solidFill>
                <a:sym typeface="+mn-ea"/>
              </a:rPr>
              <a:t>sica Digital</a:t>
            </a:r>
            <a:r>
              <a:rPr lang="pt-BR" altLang="en-US" sz="7200">
                <a:solidFill>
                  <a:schemeClr val="bg1">
                    <a:lumMod val="95000"/>
                  </a:schemeClr>
                </a:solidFill>
                <a:sym typeface="+mn-ea"/>
              </a:rPr>
              <a:t>(2)</a:t>
            </a:r>
            <a:endParaRPr lang="pt-BR" altLang="en-US" sz="72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1717040" y="1224915"/>
            <a:ext cx="5701665" cy="4715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34400">
                <a:ln>
                  <a:solidFill>
                    <a:srgbClr val="00B0F0"/>
                  </a:solidFill>
                </a:ln>
                <a:noFill/>
                <a:latin typeface="Impact" panose="020B0806030902050204" charset="0"/>
                <a:cs typeface="Impact" panose="020B0806030902050204" charset="0"/>
              </a:rPr>
              <a:t>03</a:t>
            </a:r>
            <a:endParaRPr lang="pt-BR" altLang="en-US" sz="34400">
              <a:ln>
                <a:solidFill>
                  <a:srgbClr val="00B0F0"/>
                </a:solidFill>
              </a:ln>
              <a:noFill/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86460" y="10158095"/>
            <a:ext cx="7360920" cy="116205"/>
          </a:xfrm>
          <a:prstGeom prst="rect">
            <a:avLst/>
          </a:prstGeom>
          <a:solidFill>
            <a:schemeClr val="accent1">
              <a:alpha val="99000"/>
            </a:schemeClr>
          </a:solidFill>
          <a:ln w="28575" cmpd="sng">
            <a:gradFill>
              <a:gsLst>
                <a:gs pos="4000">
                  <a:srgbClr val="0070C0">
                    <a:alpha val="96000"/>
                  </a:srgb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0070C0"/>
                </a:gs>
              </a:gsLst>
              <a:lin ang="10680000" scaled="0"/>
              <a:tileRect/>
            </a:gra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2400300" y="6216650"/>
            <a:ext cx="4800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𝄞𝄞</a:t>
            </a:r>
            <a:endParaRPr lang="zh-CN" alt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aixa de Texto 2"/>
          <p:cNvSpPr txBox="1"/>
          <p:nvPr/>
        </p:nvSpPr>
        <p:spPr>
          <a:xfrm>
            <a:off x="814070" y="639445"/>
            <a:ext cx="8058785" cy="173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pt-BR" altLang="en-US"/>
          </a:p>
        </p:txBody>
      </p:sp>
      <p:sp>
        <p:nvSpPr>
          <p:cNvPr id="5" name="Caixa de Texto 4"/>
          <p:cNvSpPr txBox="1"/>
          <p:nvPr/>
        </p:nvSpPr>
        <p:spPr>
          <a:xfrm>
            <a:off x="772795" y="416560"/>
            <a:ext cx="6428105" cy="156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4800">
                <a:latin typeface="Impact" panose="020B0806030902050204" charset="0"/>
                <a:cs typeface="Impact" panose="020B0806030902050204" charset="0"/>
              </a:rPr>
              <a:t>JavaScript – M</a:t>
            </a:r>
            <a:r>
              <a:rPr lang="en-US" altLang="en-US" sz="4800">
                <a:latin typeface="Impact" panose="020B0806030902050204" charset="0"/>
                <a:cs typeface="Impact" panose="020B0806030902050204" charset="0"/>
              </a:rPr>
              <a:t>ú</a:t>
            </a:r>
            <a:r>
              <a:rPr lang="en-US" altLang="pt-BR" sz="4800">
                <a:latin typeface="Impact" panose="020B0806030902050204" charset="0"/>
                <a:cs typeface="Impact" panose="020B0806030902050204" charset="0"/>
              </a:rPr>
              <a:t>sica na Web</a:t>
            </a:r>
            <a:endParaRPr lang="en-US" altLang="pt-BR" sz="4800"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14070" y="1983105"/>
            <a:ext cx="6428105" cy="156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3200">
                <a:latin typeface="+mj-ea"/>
                <a:cs typeface="+mj-ea"/>
              </a:rPr>
              <a:t>Perfeito para criar m</a:t>
            </a:r>
            <a:r>
              <a:rPr lang="en-US" altLang="en-US" sz="3200">
                <a:latin typeface="+mj-ea"/>
                <a:cs typeface="+mj-ea"/>
              </a:rPr>
              <a:t>ú</a:t>
            </a:r>
            <a:r>
              <a:rPr lang="en-US" altLang="pt-BR" sz="3200">
                <a:latin typeface="+mj-ea"/>
                <a:cs typeface="+mj-ea"/>
              </a:rPr>
              <a:t>sica dentro de sites.</a:t>
            </a:r>
            <a:endParaRPr lang="en-US" altLang="pt-BR" sz="3200">
              <a:latin typeface="+mj-ea"/>
              <a:cs typeface="+mj-ea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772795" y="3549650"/>
            <a:ext cx="6428105" cy="7823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2400"/>
              <a:t>Com Tone.js, voc</a:t>
            </a:r>
            <a:r>
              <a:rPr lang="en-US" altLang="en-US" sz="2400"/>
              <a:t>ê</a:t>
            </a:r>
            <a:r>
              <a:rPr lang="en-US" altLang="pt-BR" sz="2400"/>
              <a:t> pode criar sintetizadores e sequ</a:t>
            </a:r>
            <a:r>
              <a:rPr lang="en-US" altLang="en-US" sz="2400"/>
              <a:t>ê</a:t>
            </a:r>
            <a:r>
              <a:rPr lang="en-US" altLang="pt-BR" sz="2400"/>
              <a:t>ncias direto no navegador.</a:t>
            </a:r>
            <a:endParaRPr lang="en-US" altLang="pt-BR" sz="2400"/>
          </a:p>
          <a:p>
            <a:pPr algn="l"/>
            <a:endParaRPr lang="en-US" altLang="pt-BR" sz="2400" b="1"/>
          </a:p>
          <a:p>
            <a:pPr algn="l"/>
            <a:r>
              <a:rPr lang="en-US" altLang="pt-BR" sz="2400" b="1"/>
              <a:t>Uso:</a:t>
            </a:r>
            <a:r>
              <a:rPr lang="en-US" altLang="pt-BR" sz="2400"/>
              <a:t> M</a:t>
            </a:r>
            <a:r>
              <a:rPr lang="en-US" altLang="en-US" sz="2400"/>
              <a:t>ú</a:t>
            </a:r>
            <a:r>
              <a:rPr lang="en-US" altLang="pt-BR" sz="2400"/>
              <a:t>sica na web, sintetizadores e sequenciadores online.</a:t>
            </a:r>
            <a:r>
              <a:rPr lang="en-US" altLang="pt-BR" sz="2400"/>
              <a:t>.</a:t>
            </a:r>
            <a:endParaRPr lang="en-US" altLang="pt-BR" sz="2400"/>
          </a:p>
          <a:p>
            <a:pPr algn="l"/>
            <a:endParaRPr lang="en-US" altLang="pt-BR" sz="2400" b="1"/>
          </a:p>
          <a:p>
            <a:pPr algn="l"/>
            <a:r>
              <a:rPr lang="pt-BR" altLang="en-US" sz="2400" b="1"/>
              <a:t>Framework</a:t>
            </a:r>
            <a:r>
              <a:rPr lang="en-US" altLang="pt-BR" sz="2400" b="1"/>
              <a:t>:</a:t>
            </a:r>
            <a:r>
              <a:rPr lang="en-US" altLang="pt-BR" sz="2400"/>
              <a:t> </a:t>
            </a:r>
            <a:r>
              <a:rPr lang="pt-BR" altLang="en-US" sz="2400"/>
              <a:t>Tone.js  </a:t>
            </a:r>
            <a:r>
              <a:rPr lang="en-US" altLang="pt-BR" sz="2400"/>
              <a:t>fornece ferramentas para gerar, manipular e organizar </a:t>
            </a:r>
            <a:r>
              <a:rPr lang="en-US" altLang="en-US" sz="2400"/>
              <a:t>á</a:t>
            </a:r>
            <a:r>
              <a:rPr lang="en-US" altLang="pt-BR" sz="2400"/>
              <a:t>udio, facilitando a constru</a:t>
            </a:r>
            <a:r>
              <a:rPr lang="en-US" altLang="en-US" sz="2400"/>
              <a:t>ç</a:t>
            </a:r>
            <a:r>
              <a:rPr lang="en-US" altLang="en-US" sz="2400"/>
              <a:t>ã</a:t>
            </a:r>
            <a:r>
              <a:rPr lang="en-US" altLang="pt-BR" sz="2400"/>
              <a:t>o de aplica</a:t>
            </a:r>
            <a:r>
              <a:rPr lang="en-US" altLang="en-US" sz="2400"/>
              <a:t>çõ</a:t>
            </a:r>
            <a:r>
              <a:rPr lang="en-US" altLang="pt-BR" sz="2400"/>
              <a:t>es musicais e sonoras no ambiente web. </a:t>
            </a:r>
            <a:endParaRPr lang="en-US" altLang="pt-BR" sz="2400"/>
          </a:p>
          <a:p>
            <a:pPr algn="l"/>
            <a:endParaRPr lang="en-US" altLang="pt-BR" sz="2400" b="1"/>
          </a:p>
          <a:p>
            <a:pPr algn="l"/>
            <a:r>
              <a:rPr lang="en-US" altLang="pt-BR" sz="2400" b="1"/>
              <a:t>Exemplo de c</a:t>
            </a:r>
            <a:r>
              <a:rPr lang="en-US" altLang="en-US" sz="2400" b="1"/>
              <a:t>ó</a:t>
            </a:r>
            <a:r>
              <a:rPr lang="en-US" altLang="pt-BR" sz="2400" b="1"/>
              <a:t>digo:</a:t>
            </a:r>
            <a:r>
              <a:rPr lang="pt-BR" altLang="en-US" sz="2400" b="1"/>
              <a:t> </a:t>
            </a:r>
            <a:endParaRPr lang="en-US" altLang="pt-BR" sz="2400" b="1"/>
          </a:p>
          <a:p>
            <a:pPr algn="l"/>
            <a:endParaRPr lang="en-US" altLang="pt-BR" sz="2400" b="1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8126095"/>
            <a:ext cx="8686800" cy="3473450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aixa de Texto 2"/>
          <p:cNvSpPr txBox="1"/>
          <p:nvPr/>
        </p:nvSpPr>
        <p:spPr>
          <a:xfrm>
            <a:off x="814070" y="639445"/>
            <a:ext cx="8058785" cy="173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pt-BR" altLang="en-US"/>
          </a:p>
        </p:txBody>
      </p:sp>
      <p:sp>
        <p:nvSpPr>
          <p:cNvPr id="5" name="Caixa de Texto 4"/>
          <p:cNvSpPr txBox="1"/>
          <p:nvPr/>
        </p:nvSpPr>
        <p:spPr>
          <a:xfrm>
            <a:off x="772795" y="416560"/>
            <a:ext cx="6428105" cy="156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4800">
                <a:latin typeface="Impact" panose="020B0806030902050204" charset="0"/>
                <a:cs typeface="Impact" panose="020B0806030902050204" charset="0"/>
              </a:rPr>
              <a:t>C++ (com JUCE) – Profissional de Verdade</a:t>
            </a:r>
            <a:endParaRPr lang="en-US" altLang="pt-BR" sz="4800"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14070" y="1983105"/>
            <a:ext cx="6428105" cy="156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3200">
                <a:latin typeface="+mj-ea"/>
                <a:cs typeface="+mj-ea"/>
              </a:rPr>
              <a:t>Quando seu objetivo </a:t>
            </a:r>
            <a:r>
              <a:rPr lang="en-US" altLang="en-US" sz="3200">
                <a:latin typeface="+mj-ea"/>
                <a:cs typeface="+mj-ea"/>
              </a:rPr>
              <a:t>é</a:t>
            </a:r>
            <a:r>
              <a:rPr lang="en-US" altLang="pt-BR" sz="3200">
                <a:latin typeface="+mj-ea"/>
                <a:cs typeface="+mj-ea"/>
              </a:rPr>
              <a:t> criar plugins, DAWs e ferramentas profissionais.</a:t>
            </a:r>
            <a:endParaRPr lang="en-US" altLang="pt-BR" sz="3200">
              <a:latin typeface="+mj-ea"/>
              <a:cs typeface="+mj-ea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772795" y="3549650"/>
            <a:ext cx="6428105" cy="7823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2400"/>
              <a:t>JUCE </a:t>
            </a:r>
            <a:r>
              <a:rPr lang="en-US" altLang="en-US" sz="2400"/>
              <a:t>é</a:t>
            </a:r>
            <a:r>
              <a:rPr lang="en-US" altLang="pt-BR" sz="2400"/>
              <a:t> usado na ind</a:t>
            </a:r>
            <a:r>
              <a:rPr lang="en-US" altLang="en-US" sz="2400"/>
              <a:t>ú</a:t>
            </a:r>
            <a:r>
              <a:rPr lang="en-US" altLang="pt-BR" sz="2400"/>
              <a:t>stria para fazer sintetizadores e efeitos que voc</a:t>
            </a:r>
            <a:r>
              <a:rPr lang="en-US" altLang="en-US" sz="2400"/>
              <a:t>ê</a:t>
            </a:r>
            <a:r>
              <a:rPr lang="en-US" altLang="pt-BR" sz="2400"/>
              <a:t> v</a:t>
            </a:r>
            <a:r>
              <a:rPr lang="en-US" altLang="en-US" sz="2400"/>
              <a:t>ê</a:t>
            </a:r>
            <a:r>
              <a:rPr lang="en-US" altLang="pt-BR" sz="2400"/>
              <a:t> em qualquer est</a:t>
            </a:r>
            <a:r>
              <a:rPr lang="en-US" altLang="en-US" sz="2400"/>
              <a:t>ú</a:t>
            </a:r>
            <a:r>
              <a:rPr lang="en-US" altLang="pt-BR" sz="2400"/>
              <a:t>dio.</a:t>
            </a:r>
            <a:r>
              <a:rPr lang="pt-BR" altLang="en-US" sz="2400"/>
              <a:t> </a:t>
            </a:r>
            <a:r>
              <a:rPr lang="en-US" altLang="pt-BR" sz="2400"/>
              <a:t>Por ser mais complexo, </a:t>
            </a:r>
            <a:r>
              <a:rPr lang="en-US" altLang="en-US" sz="2400"/>
              <a:t>é</a:t>
            </a:r>
            <a:r>
              <a:rPr lang="en-US" altLang="pt-BR" sz="2400"/>
              <a:t> indicado para quem busca desenvolvimento profissional, como plugins VST ou apps de </a:t>
            </a:r>
            <a:r>
              <a:rPr lang="en-US" altLang="en-US" sz="2400"/>
              <a:t>á</a:t>
            </a:r>
            <a:r>
              <a:rPr lang="en-US" altLang="pt-BR" sz="2400"/>
              <a:t>udio.</a:t>
            </a:r>
            <a:endParaRPr lang="en-US" altLang="pt-BR" sz="2400"/>
          </a:p>
          <a:p>
            <a:pPr algn="l"/>
            <a:endParaRPr lang="en-US" altLang="pt-BR" sz="2400" b="1"/>
          </a:p>
          <a:p>
            <a:pPr algn="l"/>
            <a:r>
              <a:rPr lang="en-US" altLang="pt-BR" sz="2400" b="1"/>
              <a:t>Uso:</a:t>
            </a:r>
            <a:r>
              <a:rPr lang="en-US" altLang="pt-BR" sz="2400"/>
              <a:t> Desenvolvimento profissional de plugins VST, DAWs, sintetizadores e efeitos.</a:t>
            </a:r>
            <a:endParaRPr lang="pt-BR" altLang="en-US" sz="2400" b="1"/>
          </a:p>
          <a:p>
            <a:pPr algn="l"/>
            <a:endParaRPr lang="pt-BR" altLang="en-US" sz="2400" b="1"/>
          </a:p>
          <a:p>
            <a:pPr algn="l"/>
            <a:r>
              <a:rPr lang="pt-BR" altLang="en-US" sz="2400" b="1"/>
              <a:t>Framework</a:t>
            </a:r>
            <a:r>
              <a:rPr lang="en-US" altLang="pt-BR" sz="2400" b="1"/>
              <a:t>:</a:t>
            </a:r>
            <a:r>
              <a:rPr lang="en-US" altLang="pt-BR" sz="2400"/>
              <a:t> JUCE </a:t>
            </a:r>
            <a:r>
              <a:rPr lang="en-US" altLang="en-US" sz="2400"/>
              <a:t>é</a:t>
            </a:r>
            <a:r>
              <a:rPr lang="en-US" altLang="pt-BR" sz="2400"/>
              <a:t> um framework de desenvolvimento C++ de c</a:t>
            </a:r>
            <a:r>
              <a:rPr lang="en-US" altLang="en-US" sz="2400"/>
              <a:t>ó</a:t>
            </a:r>
            <a:r>
              <a:rPr lang="en-US" altLang="pt-BR" sz="2400"/>
              <a:t>digo aberto e multiplataforma, amplamente utilizado para criar aplicativos e plugins de </a:t>
            </a:r>
            <a:r>
              <a:rPr lang="en-US" altLang="en-US" sz="2400"/>
              <a:t>á</a:t>
            </a:r>
            <a:r>
              <a:rPr lang="en-US" altLang="pt-BR" sz="2400"/>
              <a:t>udio para desktop e dispositivos m</a:t>
            </a:r>
            <a:r>
              <a:rPr lang="en-US" altLang="en-US" sz="2400"/>
              <a:t>ó</a:t>
            </a:r>
            <a:r>
              <a:rPr lang="en-US" altLang="pt-BR" sz="2400"/>
              <a:t>veis. Ele simplifica o desenvolvimento de interfaces gr</a:t>
            </a:r>
            <a:r>
              <a:rPr lang="en-US" altLang="en-US" sz="2400"/>
              <a:t>á</a:t>
            </a:r>
            <a:r>
              <a:rPr lang="en-US" altLang="pt-BR" sz="2400"/>
              <a:t>ficas (GUIs) e oferece suporte para diversos formatos de plug-ins de </a:t>
            </a:r>
            <a:r>
              <a:rPr lang="en-US" altLang="en-US" sz="2400"/>
              <a:t>á</a:t>
            </a:r>
            <a:r>
              <a:rPr lang="en-US" altLang="pt-BR" sz="2400"/>
              <a:t>udio, como VST, AU e AAX. </a:t>
            </a:r>
            <a:endParaRPr lang="en-US" altLang="pt-BR" sz="2400"/>
          </a:p>
          <a:p>
            <a:pPr algn="l"/>
            <a:endParaRPr lang="en-US" altLang="pt-BR" sz="2400"/>
          </a:p>
          <a:p>
            <a:pPr algn="l"/>
            <a:r>
              <a:rPr lang="en-US" altLang="pt-BR" sz="2400"/>
              <a:t>Exemplos em C++ geralmente s</a:t>
            </a:r>
            <a:r>
              <a:rPr lang="en-US" altLang="en-US" sz="2400"/>
              <a:t>ã</a:t>
            </a:r>
            <a:r>
              <a:rPr lang="en-US" altLang="pt-BR" sz="2400"/>
              <a:t>o mais extensos e estruturados, ideais para desenvolvedores avan</a:t>
            </a:r>
            <a:r>
              <a:rPr lang="en-US" altLang="en-US" sz="2400"/>
              <a:t>ç</a:t>
            </a:r>
            <a:r>
              <a:rPr lang="en-US" altLang="pt-BR" sz="2400"/>
              <a:t>ados</a:t>
            </a:r>
            <a:r>
              <a:rPr lang="pt-BR" altLang="en-US" sz="2400"/>
              <a:t>.</a:t>
            </a:r>
            <a:endParaRPr lang="en-US" altLang="pt-BR" sz="2400"/>
          </a:p>
          <a:p>
            <a:pPr algn="l"/>
            <a:endParaRPr lang="en-US" altLang="pt-BR" sz="240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 Música Digital Traduzida em Linguagens de Programação - Fabio Martins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3563</Words>
  <Application>WPS Presentation</Application>
  <PresentationFormat>宽屏</PresentationFormat>
  <Paragraphs>138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Impact</vt:lpstr>
      <vt:lpstr>Calibri</vt:lpstr>
      <vt:lpstr>Microsoft YaHei</vt:lpstr>
      <vt:lpstr>Arial Unicode MS</vt:lpstr>
      <vt:lpstr>黑体</vt:lpstr>
      <vt:lpstr>BatangChe</vt:lpstr>
      <vt:lpstr>Euphorigenic</vt:lpstr>
      <vt:lpstr>Office Theme</vt:lpstr>
      <vt:lpstr>1_Office Theme</vt:lpstr>
      <vt:lpstr>A Música Digital Traduzida em           Linguagens de Programação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PC-FM</dc:creator>
  <cp:lastModifiedBy>PC-FM</cp:lastModifiedBy>
  <cp:revision>4</cp:revision>
  <dcterms:created xsi:type="dcterms:W3CDTF">2025-06-14T16:53:00Z</dcterms:created>
  <dcterms:modified xsi:type="dcterms:W3CDTF">2025-06-15T00:18:51Z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1046-12.2.0.21546</vt:lpwstr>
  </property>
  <property fmtid="{D5CDD505-2E9C-101B-9397-08002B2CF9AE}" pid="3" name="ICV">
    <vt:lpwstr>3A4123BB17EB4B1FB246B276402AD5B9_11</vt:lpwstr>
  </property>
</Properties>
</file>