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65" r:id="rId13"/>
    <p:sldId id="266" r:id="rId14"/>
    <p:sldId id="267" r:id="rId15"/>
    <p:sldId id="268" r:id="rId16"/>
    <p:sldId id="269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>
      <p:cViewPr varScale="1">
        <p:scale>
          <a:sx n="51" d="100"/>
          <a:sy n="51" d="100"/>
        </p:scale>
        <p:origin x="10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goment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Argomento</a:t>
            </a:r>
          </a:p>
        </p:txBody>
      </p:sp>
      <p:sp>
        <p:nvSpPr>
          <p:cNvPr id="16" name="Luogo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Luogo</a:t>
            </a:r>
          </a:p>
        </p:txBody>
      </p:sp>
      <p:sp>
        <p:nvSpPr>
          <p:cNvPr id="17" name="Autore e data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Autore e data</a:t>
            </a:r>
          </a:p>
        </p:txBody>
      </p:sp>
      <p:sp>
        <p:nvSpPr>
          <p:cNvPr id="18" name="Titolo presentazion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presentazione</a:t>
            </a:r>
          </a:p>
        </p:txBody>
      </p:sp>
      <p:sp>
        <p:nvSpPr>
          <p:cNvPr id="19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chiarazione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2" name="Linea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formazione importante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2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Dettagli informazione</a:t>
            </a:r>
          </a:p>
        </p:txBody>
      </p:sp>
      <p:sp>
        <p:nvSpPr>
          <p:cNvPr id="133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Linea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Attribuzione</a:t>
            </a:r>
          </a:p>
        </p:txBody>
      </p:sp>
      <p:sp>
        <p:nvSpPr>
          <p:cNvPr id="143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Linea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acchina da scrivere rosa su una cassettiera a tre cassetti del medesimo colore di fronte a una parete rosa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4" name="Audiocassetta turchese acceso su sfondo rosa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Orologio retrò di piccole dimensioni su uno scaffale verde contro uno sfondo giallo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Quattro televisori vintage in rosa, blu, arancione e verde fluo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ila di sette piccoli orologi retrò su uno scaffale verde contro uno sfondo giallo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Argomento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Argomento</a:t>
            </a:r>
          </a:p>
        </p:txBody>
      </p:sp>
      <p:sp>
        <p:nvSpPr>
          <p:cNvPr id="29" name="Luogo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Luogo</a:t>
            </a:r>
          </a:p>
        </p:txBody>
      </p:sp>
      <p:sp>
        <p:nvSpPr>
          <p:cNvPr id="30" name="Autore e data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Autore e data</a:t>
            </a:r>
          </a:p>
        </p:txBody>
      </p:sp>
      <p:sp>
        <p:nvSpPr>
          <p:cNvPr id="31" name="Linea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nea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nea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nea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Titolo presentazion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presentazione</a:t>
            </a:r>
          </a:p>
        </p:txBody>
      </p:sp>
      <p:sp>
        <p:nvSpPr>
          <p:cNvPr id="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foto 2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Titolo</a:t>
            </a:r>
          </a:p>
        </p:txBody>
      </p:sp>
      <p:sp>
        <p:nvSpPr>
          <p:cNvPr id="46" name="Macchina da scrivere rosa su una cassettiera a tre cassetti del medesimo colore di fronte a una parete rosa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nea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punti elenc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a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Titolo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Titolo</a:t>
            </a:r>
          </a:p>
        </p:txBody>
      </p:sp>
      <p:sp>
        <p:nvSpPr>
          <p:cNvPr id="6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ti elenc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Linea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, punti elenco e f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Titolo</a:t>
            </a:r>
          </a:p>
        </p:txBody>
      </p:sp>
      <p:sp>
        <p:nvSpPr>
          <p:cNvPr id="78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9" name="Televisore vintage con carta da parati a fantasia di colore giallo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Linea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Linea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Titolo sezione</a:t>
            </a:r>
          </a:p>
        </p:txBody>
      </p:sp>
      <p:sp>
        <p:nvSpPr>
          <p:cNvPr id="90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Linea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lo titol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a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Titolo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Titolo</a:t>
            </a:r>
          </a:p>
        </p:txBody>
      </p:sp>
      <p:sp>
        <p:nvSpPr>
          <p:cNvPr id="10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ogramm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Sottotitolo programma</a:t>
            </a:r>
          </a:p>
        </p:txBody>
      </p:sp>
      <p:sp>
        <p:nvSpPr>
          <p:cNvPr id="110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Titolo programma</a:t>
            </a:r>
          </a:p>
        </p:txBody>
      </p:sp>
      <p:sp>
        <p:nvSpPr>
          <p:cNvPr id="112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presentazione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a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nea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nea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a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AM #g1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r>
              <a:t>TEAM #g12</a:t>
            </a:r>
          </a:p>
        </p:txBody>
      </p:sp>
      <p:sp>
        <p:nvSpPr>
          <p:cNvPr id="181" name="Guarino-Niola-Russo"/>
          <p:cNvSpPr txBox="1">
            <a:spLocks noGrp="1"/>
          </p:cNvSpPr>
          <p:nvPr>
            <p:ph type="body" idx="23"/>
          </p:nvPr>
        </p:nvSpPr>
        <p:spPr>
          <a:xfrm>
            <a:off x="6737350" y="12244958"/>
            <a:ext cx="10490201" cy="7066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lvl="2"/>
            <a:r>
              <a:t>   Guarino-Niola-Russo</a:t>
            </a:r>
          </a:p>
        </p:txBody>
      </p:sp>
      <p:sp>
        <p:nvSpPr>
          <p:cNvPr id="182" name="task#6 - first review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task#6 - first review</a:t>
            </a:r>
          </a:p>
        </p:txBody>
      </p:sp>
      <p:sp>
        <p:nvSpPr>
          <p:cNvPr id="183" name="Corso di Software Architecture Desig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Corso di Software Architecture Design</a:t>
            </a:r>
          </a:p>
        </p:txBody>
      </p:sp>
      <p:sp>
        <p:nvSpPr>
          <p:cNvPr id="184" name="TASK #6"/>
          <p:cNvSpPr txBox="1"/>
          <p:nvPr/>
        </p:nvSpPr>
        <p:spPr>
          <a:xfrm>
            <a:off x="18484851" y="12364718"/>
            <a:ext cx="4965701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120000"/>
              </a:lnSpc>
              <a:defRPr b="1" cap="all" spc="88">
                <a:solidFill>
                  <a:schemeClr val="accent5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TASK #6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iagramma dei casi d’uso"/>
          <p:cNvSpPr txBox="1">
            <a:spLocks noGrp="1"/>
          </p:cNvSpPr>
          <p:nvPr>
            <p:ph type="title"/>
          </p:nvPr>
        </p:nvSpPr>
        <p:spPr>
          <a:xfrm>
            <a:off x="83010" y="1225360"/>
            <a:ext cx="11367960" cy="1730954"/>
          </a:xfrm>
          <a:prstGeom prst="rect">
            <a:avLst/>
          </a:prstGeom>
        </p:spPr>
        <p:txBody>
          <a:bodyPr/>
          <a:lstStyle>
            <a:lvl1pPr>
              <a:defRPr sz="5000" spc="150"/>
            </a:lvl1pPr>
          </a:lstStyle>
          <a:p>
            <a:r>
              <a:t>Diagramma dei casi d’uso</a:t>
            </a:r>
          </a:p>
        </p:txBody>
      </p:sp>
      <p:pic>
        <p:nvPicPr>
          <p:cNvPr id="240" name="Screenshot 2023-04-20 alle 11.23.49.png" descr="Screenshot 2023-04-20 alle 11.23.49.png"/>
          <p:cNvPicPr>
            <a:picLocks noChangeAspect="1"/>
          </p:cNvPicPr>
          <p:nvPr/>
        </p:nvPicPr>
        <p:blipFill>
          <a:blip r:embed="rId2"/>
          <a:srcRect l="3504" t="802" r="3506" b="161"/>
          <a:stretch>
            <a:fillRect/>
          </a:stretch>
        </p:blipFill>
        <p:spPr>
          <a:xfrm>
            <a:off x="2004416" y="2555329"/>
            <a:ext cx="7525148" cy="9548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44" y="0"/>
                </a:moveTo>
                <a:lnTo>
                  <a:pt x="11524" y="830"/>
                </a:lnTo>
                <a:lnTo>
                  <a:pt x="11503" y="1662"/>
                </a:lnTo>
                <a:lnTo>
                  <a:pt x="11281" y="1662"/>
                </a:lnTo>
                <a:lnTo>
                  <a:pt x="11059" y="1662"/>
                </a:lnTo>
                <a:lnTo>
                  <a:pt x="11059" y="1655"/>
                </a:lnTo>
                <a:lnTo>
                  <a:pt x="11039" y="1655"/>
                </a:lnTo>
                <a:lnTo>
                  <a:pt x="11027" y="1194"/>
                </a:lnTo>
                <a:lnTo>
                  <a:pt x="11018" y="812"/>
                </a:lnTo>
                <a:lnTo>
                  <a:pt x="11018" y="810"/>
                </a:lnTo>
                <a:lnTo>
                  <a:pt x="11018" y="806"/>
                </a:lnTo>
                <a:lnTo>
                  <a:pt x="11016" y="758"/>
                </a:lnTo>
                <a:lnTo>
                  <a:pt x="7617" y="758"/>
                </a:lnTo>
                <a:lnTo>
                  <a:pt x="4218" y="758"/>
                </a:lnTo>
                <a:lnTo>
                  <a:pt x="4199" y="5234"/>
                </a:lnTo>
                <a:cubicBezTo>
                  <a:pt x="4194" y="6465"/>
                  <a:pt x="4191" y="8179"/>
                  <a:pt x="4191" y="9950"/>
                </a:cubicBezTo>
                <a:cubicBezTo>
                  <a:pt x="4191" y="11720"/>
                  <a:pt x="4193" y="13546"/>
                  <a:pt x="4198" y="15001"/>
                </a:cubicBezTo>
                <a:lnTo>
                  <a:pt x="4218" y="20294"/>
                </a:lnTo>
                <a:lnTo>
                  <a:pt x="7617" y="20294"/>
                </a:lnTo>
                <a:lnTo>
                  <a:pt x="11000" y="20294"/>
                </a:lnTo>
                <a:lnTo>
                  <a:pt x="11018" y="19977"/>
                </a:lnTo>
                <a:lnTo>
                  <a:pt x="11039" y="19648"/>
                </a:lnTo>
                <a:lnTo>
                  <a:pt x="11107" y="19648"/>
                </a:lnTo>
                <a:cubicBezTo>
                  <a:pt x="11107" y="19648"/>
                  <a:pt x="11107" y="19648"/>
                  <a:pt x="11107" y="19647"/>
                </a:cubicBezTo>
                <a:cubicBezTo>
                  <a:pt x="11107" y="19647"/>
                  <a:pt x="11108" y="19647"/>
                  <a:pt x="11108" y="19647"/>
                </a:cubicBezTo>
                <a:cubicBezTo>
                  <a:pt x="11115" y="19643"/>
                  <a:pt x="11122" y="19639"/>
                  <a:pt x="11130" y="19637"/>
                </a:cubicBezTo>
                <a:cubicBezTo>
                  <a:pt x="11130" y="19636"/>
                  <a:pt x="11131" y="19636"/>
                  <a:pt x="11132" y="19636"/>
                </a:cubicBezTo>
                <a:cubicBezTo>
                  <a:pt x="11134" y="19635"/>
                  <a:pt x="11138" y="19635"/>
                  <a:pt x="11140" y="19634"/>
                </a:cubicBezTo>
                <a:cubicBezTo>
                  <a:pt x="11141" y="19634"/>
                  <a:pt x="11141" y="19633"/>
                  <a:pt x="11141" y="19633"/>
                </a:cubicBezTo>
                <a:cubicBezTo>
                  <a:pt x="11142" y="19633"/>
                  <a:pt x="11142" y="19633"/>
                  <a:pt x="11142" y="19633"/>
                </a:cubicBezTo>
                <a:cubicBezTo>
                  <a:pt x="11149" y="19631"/>
                  <a:pt x="11158" y="19630"/>
                  <a:pt x="11166" y="19629"/>
                </a:cubicBezTo>
                <a:cubicBezTo>
                  <a:pt x="11196" y="19624"/>
                  <a:pt x="11233" y="19623"/>
                  <a:pt x="11281" y="19623"/>
                </a:cubicBezTo>
                <a:lnTo>
                  <a:pt x="11503" y="19623"/>
                </a:lnTo>
                <a:lnTo>
                  <a:pt x="11524" y="20464"/>
                </a:lnTo>
                <a:cubicBezTo>
                  <a:pt x="11527" y="20585"/>
                  <a:pt x="11527" y="20698"/>
                  <a:pt x="11526" y="20799"/>
                </a:cubicBezTo>
                <a:cubicBezTo>
                  <a:pt x="11526" y="20800"/>
                  <a:pt x="11526" y="20802"/>
                  <a:pt x="11526" y="20803"/>
                </a:cubicBezTo>
                <a:cubicBezTo>
                  <a:pt x="11526" y="20806"/>
                  <a:pt x="11526" y="20810"/>
                  <a:pt x="11526" y="20813"/>
                </a:cubicBezTo>
                <a:cubicBezTo>
                  <a:pt x="11526" y="20848"/>
                  <a:pt x="11525" y="20876"/>
                  <a:pt x="11524" y="20910"/>
                </a:cubicBezTo>
                <a:cubicBezTo>
                  <a:pt x="11523" y="20969"/>
                  <a:pt x="11521" y="21030"/>
                  <a:pt x="11518" y="21078"/>
                </a:cubicBezTo>
                <a:cubicBezTo>
                  <a:pt x="11518" y="21079"/>
                  <a:pt x="11518" y="21079"/>
                  <a:pt x="11518" y="21079"/>
                </a:cubicBezTo>
                <a:cubicBezTo>
                  <a:pt x="11518" y="21080"/>
                  <a:pt x="11518" y="21080"/>
                  <a:pt x="11518" y="21080"/>
                </a:cubicBezTo>
                <a:cubicBezTo>
                  <a:pt x="11518" y="21081"/>
                  <a:pt x="11518" y="21081"/>
                  <a:pt x="11518" y="21082"/>
                </a:cubicBezTo>
                <a:cubicBezTo>
                  <a:pt x="11514" y="21155"/>
                  <a:pt x="11508" y="21213"/>
                  <a:pt x="11501" y="21259"/>
                </a:cubicBezTo>
                <a:cubicBezTo>
                  <a:pt x="11494" y="21306"/>
                  <a:pt x="11485" y="21341"/>
                  <a:pt x="11475" y="21355"/>
                </a:cubicBezTo>
                <a:lnTo>
                  <a:pt x="11475" y="21368"/>
                </a:lnTo>
                <a:cubicBezTo>
                  <a:pt x="11476" y="21369"/>
                  <a:pt x="11528" y="21368"/>
                  <a:pt x="11529" y="21368"/>
                </a:cubicBezTo>
                <a:cubicBezTo>
                  <a:pt x="11529" y="21369"/>
                  <a:pt x="11536" y="21369"/>
                  <a:pt x="11536" y="21369"/>
                </a:cubicBezTo>
                <a:lnTo>
                  <a:pt x="16548" y="21361"/>
                </a:lnTo>
                <a:lnTo>
                  <a:pt x="17044" y="21360"/>
                </a:lnTo>
                <a:cubicBezTo>
                  <a:pt x="17228" y="21359"/>
                  <a:pt x="17370" y="21358"/>
                  <a:pt x="17568" y="21358"/>
                </a:cubicBezTo>
                <a:lnTo>
                  <a:pt x="21600" y="21343"/>
                </a:lnTo>
                <a:lnTo>
                  <a:pt x="21600" y="10672"/>
                </a:lnTo>
                <a:lnTo>
                  <a:pt x="21600" y="0"/>
                </a:lnTo>
                <a:lnTo>
                  <a:pt x="16573" y="0"/>
                </a:lnTo>
                <a:lnTo>
                  <a:pt x="11544" y="0"/>
                </a:lnTo>
                <a:close/>
                <a:moveTo>
                  <a:pt x="11039" y="1718"/>
                </a:moveTo>
                <a:lnTo>
                  <a:pt x="11257" y="1718"/>
                </a:lnTo>
                <a:lnTo>
                  <a:pt x="11475" y="1718"/>
                </a:lnTo>
                <a:lnTo>
                  <a:pt x="11475" y="2688"/>
                </a:lnTo>
                <a:lnTo>
                  <a:pt x="11475" y="3658"/>
                </a:lnTo>
                <a:lnTo>
                  <a:pt x="11266" y="3667"/>
                </a:lnTo>
                <a:cubicBezTo>
                  <a:pt x="11122" y="3674"/>
                  <a:pt x="11051" y="3664"/>
                  <a:pt x="11038" y="3636"/>
                </a:cubicBezTo>
                <a:cubicBezTo>
                  <a:pt x="11027" y="3613"/>
                  <a:pt x="11023" y="3173"/>
                  <a:pt x="11028" y="2656"/>
                </a:cubicBezTo>
                <a:lnTo>
                  <a:pt x="11039" y="1718"/>
                </a:lnTo>
                <a:close/>
                <a:moveTo>
                  <a:pt x="11039" y="3721"/>
                </a:moveTo>
                <a:lnTo>
                  <a:pt x="11257" y="3721"/>
                </a:lnTo>
                <a:lnTo>
                  <a:pt x="11475" y="3721"/>
                </a:lnTo>
                <a:lnTo>
                  <a:pt x="11475" y="4691"/>
                </a:lnTo>
                <a:lnTo>
                  <a:pt x="11475" y="5661"/>
                </a:lnTo>
                <a:lnTo>
                  <a:pt x="11266" y="5670"/>
                </a:lnTo>
                <a:cubicBezTo>
                  <a:pt x="11122" y="5677"/>
                  <a:pt x="11051" y="5667"/>
                  <a:pt x="11038" y="5639"/>
                </a:cubicBezTo>
                <a:cubicBezTo>
                  <a:pt x="11027" y="5616"/>
                  <a:pt x="11023" y="5175"/>
                  <a:pt x="11028" y="4659"/>
                </a:cubicBezTo>
                <a:lnTo>
                  <a:pt x="11039" y="3721"/>
                </a:lnTo>
                <a:close/>
                <a:moveTo>
                  <a:pt x="11039" y="5723"/>
                </a:moveTo>
                <a:lnTo>
                  <a:pt x="11257" y="5723"/>
                </a:lnTo>
                <a:lnTo>
                  <a:pt x="11475" y="5723"/>
                </a:lnTo>
                <a:lnTo>
                  <a:pt x="11475" y="6694"/>
                </a:lnTo>
                <a:lnTo>
                  <a:pt x="11475" y="7663"/>
                </a:lnTo>
                <a:lnTo>
                  <a:pt x="11266" y="7673"/>
                </a:lnTo>
                <a:cubicBezTo>
                  <a:pt x="11122" y="7680"/>
                  <a:pt x="11051" y="7670"/>
                  <a:pt x="11038" y="7642"/>
                </a:cubicBezTo>
                <a:cubicBezTo>
                  <a:pt x="11027" y="7619"/>
                  <a:pt x="11023" y="7177"/>
                  <a:pt x="11028" y="6661"/>
                </a:cubicBezTo>
                <a:lnTo>
                  <a:pt x="11039" y="5723"/>
                </a:lnTo>
                <a:close/>
                <a:moveTo>
                  <a:pt x="11039" y="7726"/>
                </a:moveTo>
                <a:lnTo>
                  <a:pt x="11257" y="7726"/>
                </a:lnTo>
                <a:lnTo>
                  <a:pt x="11475" y="7726"/>
                </a:lnTo>
                <a:lnTo>
                  <a:pt x="11475" y="8697"/>
                </a:lnTo>
                <a:lnTo>
                  <a:pt x="11475" y="9666"/>
                </a:lnTo>
                <a:lnTo>
                  <a:pt x="11266" y="9675"/>
                </a:lnTo>
                <a:cubicBezTo>
                  <a:pt x="11122" y="9682"/>
                  <a:pt x="11051" y="9673"/>
                  <a:pt x="11038" y="9645"/>
                </a:cubicBezTo>
                <a:cubicBezTo>
                  <a:pt x="11027" y="9622"/>
                  <a:pt x="11023" y="9180"/>
                  <a:pt x="11028" y="8664"/>
                </a:cubicBezTo>
                <a:lnTo>
                  <a:pt x="11039" y="7726"/>
                </a:lnTo>
                <a:close/>
                <a:moveTo>
                  <a:pt x="0" y="7992"/>
                </a:moveTo>
                <a:lnTo>
                  <a:pt x="0" y="9680"/>
                </a:lnTo>
                <a:lnTo>
                  <a:pt x="0" y="11372"/>
                </a:lnTo>
                <a:lnTo>
                  <a:pt x="1845" y="11372"/>
                </a:lnTo>
                <a:lnTo>
                  <a:pt x="3673" y="11372"/>
                </a:lnTo>
                <a:lnTo>
                  <a:pt x="3682" y="10566"/>
                </a:lnTo>
                <a:lnTo>
                  <a:pt x="3693" y="9729"/>
                </a:lnTo>
                <a:lnTo>
                  <a:pt x="3722" y="9729"/>
                </a:lnTo>
                <a:cubicBezTo>
                  <a:pt x="3722" y="9711"/>
                  <a:pt x="3723" y="9696"/>
                  <a:pt x="3723" y="9680"/>
                </a:cubicBezTo>
                <a:cubicBezTo>
                  <a:pt x="3723" y="9679"/>
                  <a:pt x="3723" y="9679"/>
                  <a:pt x="3723" y="9679"/>
                </a:cubicBezTo>
                <a:cubicBezTo>
                  <a:pt x="3723" y="9678"/>
                  <a:pt x="3723" y="9677"/>
                  <a:pt x="3723" y="9677"/>
                </a:cubicBezTo>
                <a:cubicBezTo>
                  <a:pt x="3723" y="9676"/>
                  <a:pt x="3723" y="9675"/>
                  <a:pt x="3723" y="9673"/>
                </a:cubicBezTo>
                <a:cubicBezTo>
                  <a:pt x="3723" y="9671"/>
                  <a:pt x="3723" y="9669"/>
                  <a:pt x="3723" y="9666"/>
                </a:cubicBezTo>
                <a:lnTo>
                  <a:pt x="3693" y="9666"/>
                </a:lnTo>
                <a:lnTo>
                  <a:pt x="3682" y="8829"/>
                </a:lnTo>
                <a:lnTo>
                  <a:pt x="3672" y="7992"/>
                </a:lnTo>
                <a:lnTo>
                  <a:pt x="1826" y="7992"/>
                </a:lnTo>
                <a:lnTo>
                  <a:pt x="0" y="7992"/>
                </a:lnTo>
                <a:close/>
                <a:moveTo>
                  <a:pt x="11039" y="9729"/>
                </a:moveTo>
                <a:lnTo>
                  <a:pt x="11257" y="9729"/>
                </a:lnTo>
                <a:lnTo>
                  <a:pt x="11475" y="9729"/>
                </a:lnTo>
                <a:lnTo>
                  <a:pt x="11475" y="11168"/>
                </a:lnTo>
                <a:lnTo>
                  <a:pt x="11475" y="12607"/>
                </a:lnTo>
                <a:lnTo>
                  <a:pt x="11266" y="12617"/>
                </a:lnTo>
                <a:cubicBezTo>
                  <a:pt x="11122" y="12624"/>
                  <a:pt x="11051" y="12614"/>
                  <a:pt x="11038" y="12586"/>
                </a:cubicBezTo>
                <a:cubicBezTo>
                  <a:pt x="11027" y="12563"/>
                  <a:pt x="11023" y="11911"/>
                  <a:pt x="11028" y="11137"/>
                </a:cubicBezTo>
                <a:lnTo>
                  <a:pt x="11039" y="9729"/>
                </a:lnTo>
                <a:close/>
                <a:moveTo>
                  <a:pt x="11039" y="12670"/>
                </a:moveTo>
                <a:lnTo>
                  <a:pt x="11257" y="12670"/>
                </a:lnTo>
                <a:lnTo>
                  <a:pt x="11475" y="12670"/>
                </a:lnTo>
                <a:lnTo>
                  <a:pt x="11475" y="13640"/>
                </a:lnTo>
                <a:lnTo>
                  <a:pt x="11475" y="14610"/>
                </a:lnTo>
                <a:lnTo>
                  <a:pt x="11266" y="14620"/>
                </a:lnTo>
                <a:cubicBezTo>
                  <a:pt x="11122" y="14627"/>
                  <a:pt x="11051" y="14617"/>
                  <a:pt x="11038" y="14589"/>
                </a:cubicBezTo>
                <a:cubicBezTo>
                  <a:pt x="11027" y="14566"/>
                  <a:pt x="11023" y="14124"/>
                  <a:pt x="11028" y="13608"/>
                </a:cubicBezTo>
                <a:lnTo>
                  <a:pt x="11039" y="12670"/>
                </a:lnTo>
                <a:close/>
                <a:moveTo>
                  <a:pt x="11039" y="14704"/>
                </a:moveTo>
                <a:lnTo>
                  <a:pt x="11257" y="14704"/>
                </a:lnTo>
                <a:lnTo>
                  <a:pt x="11475" y="14704"/>
                </a:lnTo>
                <a:lnTo>
                  <a:pt x="11475" y="16143"/>
                </a:lnTo>
                <a:lnTo>
                  <a:pt x="11475" y="17583"/>
                </a:lnTo>
                <a:lnTo>
                  <a:pt x="11266" y="17592"/>
                </a:lnTo>
                <a:cubicBezTo>
                  <a:pt x="11122" y="17599"/>
                  <a:pt x="11051" y="17589"/>
                  <a:pt x="11038" y="17561"/>
                </a:cubicBezTo>
                <a:cubicBezTo>
                  <a:pt x="11027" y="17539"/>
                  <a:pt x="11023" y="16886"/>
                  <a:pt x="11028" y="16112"/>
                </a:cubicBezTo>
                <a:lnTo>
                  <a:pt x="11039" y="14704"/>
                </a:lnTo>
                <a:close/>
                <a:moveTo>
                  <a:pt x="11039" y="17645"/>
                </a:moveTo>
                <a:lnTo>
                  <a:pt x="11257" y="17645"/>
                </a:lnTo>
                <a:lnTo>
                  <a:pt x="11475" y="17645"/>
                </a:lnTo>
                <a:lnTo>
                  <a:pt x="11475" y="18616"/>
                </a:lnTo>
                <a:lnTo>
                  <a:pt x="11475" y="19585"/>
                </a:lnTo>
                <a:lnTo>
                  <a:pt x="11266" y="19595"/>
                </a:lnTo>
                <a:cubicBezTo>
                  <a:pt x="11122" y="19602"/>
                  <a:pt x="11051" y="19592"/>
                  <a:pt x="11038" y="19564"/>
                </a:cubicBezTo>
                <a:cubicBezTo>
                  <a:pt x="11027" y="19541"/>
                  <a:pt x="11023" y="19100"/>
                  <a:pt x="11028" y="18584"/>
                </a:cubicBezTo>
                <a:lnTo>
                  <a:pt x="11039" y="17645"/>
                </a:lnTo>
                <a:close/>
                <a:moveTo>
                  <a:pt x="13852" y="21492"/>
                </a:moveTo>
                <a:cubicBezTo>
                  <a:pt x="14059" y="21532"/>
                  <a:pt x="14239" y="21574"/>
                  <a:pt x="14301" y="21600"/>
                </a:cubicBezTo>
                <a:cubicBezTo>
                  <a:pt x="14575" y="21594"/>
                  <a:pt x="14764" y="21587"/>
                  <a:pt x="14755" y="21579"/>
                </a:cubicBezTo>
                <a:cubicBezTo>
                  <a:pt x="14745" y="21572"/>
                  <a:pt x="14719" y="21564"/>
                  <a:pt x="14682" y="21557"/>
                </a:cubicBezTo>
                <a:cubicBezTo>
                  <a:pt x="14607" y="21542"/>
                  <a:pt x="14483" y="21528"/>
                  <a:pt x="14339" y="21518"/>
                </a:cubicBezTo>
                <a:cubicBezTo>
                  <a:pt x="14339" y="21518"/>
                  <a:pt x="14338" y="21518"/>
                  <a:pt x="14338" y="21518"/>
                </a:cubicBezTo>
                <a:cubicBezTo>
                  <a:pt x="14266" y="21513"/>
                  <a:pt x="14189" y="21509"/>
                  <a:pt x="14110" y="21507"/>
                </a:cubicBezTo>
                <a:cubicBezTo>
                  <a:pt x="14016" y="21504"/>
                  <a:pt x="13930" y="21499"/>
                  <a:pt x="13852" y="214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41" name="Diagramma delle classi"/>
          <p:cNvSpPr txBox="1"/>
          <p:nvPr/>
        </p:nvSpPr>
        <p:spPr>
          <a:xfrm>
            <a:off x="13969046" y="1219200"/>
            <a:ext cx="9663764" cy="136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90000"/>
              </a:lnSpc>
              <a:defRPr sz="5000" b="1" cap="all" spc="150">
                <a:solidFill>
                  <a:schemeClr val="accent6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Diagramma delle classi</a:t>
            </a:r>
          </a:p>
        </p:txBody>
      </p:sp>
      <p:pic>
        <p:nvPicPr>
          <p:cNvPr id="242" name="[Editor]ClassDiagram.png" descr="[Editor]ClassDiagram.png"/>
          <p:cNvPicPr>
            <a:picLocks noChangeAspect="1"/>
          </p:cNvPicPr>
          <p:nvPr/>
        </p:nvPicPr>
        <p:blipFill>
          <a:blip r:embed="rId3"/>
          <a:srcRect l="3817" t="331" r="5050" b="4198"/>
          <a:stretch>
            <a:fillRect/>
          </a:stretch>
        </p:blipFill>
        <p:spPr>
          <a:xfrm>
            <a:off x="14704973" y="2362058"/>
            <a:ext cx="8191909" cy="9563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262"/>
                </a:lnTo>
                <a:lnTo>
                  <a:pt x="0" y="8525"/>
                </a:lnTo>
                <a:lnTo>
                  <a:pt x="2290" y="8525"/>
                </a:lnTo>
                <a:cubicBezTo>
                  <a:pt x="3549" y="8525"/>
                  <a:pt x="4586" y="8534"/>
                  <a:pt x="4595" y="8546"/>
                </a:cubicBezTo>
                <a:cubicBezTo>
                  <a:pt x="4604" y="8558"/>
                  <a:pt x="4585" y="8588"/>
                  <a:pt x="4553" y="8613"/>
                </a:cubicBezTo>
                <a:cubicBezTo>
                  <a:pt x="4481" y="8669"/>
                  <a:pt x="4480" y="8685"/>
                  <a:pt x="4554" y="8771"/>
                </a:cubicBezTo>
                <a:cubicBezTo>
                  <a:pt x="4607" y="8832"/>
                  <a:pt x="4613" y="8871"/>
                  <a:pt x="4605" y="9139"/>
                </a:cubicBezTo>
                <a:lnTo>
                  <a:pt x="4597" y="9437"/>
                </a:lnTo>
                <a:lnTo>
                  <a:pt x="2299" y="9444"/>
                </a:lnTo>
                <a:lnTo>
                  <a:pt x="0" y="9450"/>
                </a:lnTo>
                <a:lnTo>
                  <a:pt x="0" y="13500"/>
                </a:lnTo>
                <a:lnTo>
                  <a:pt x="0" y="17550"/>
                </a:lnTo>
                <a:lnTo>
                  <a:pt x="2290" y="17550"/>
                </a:lnTo>
                <a:cubicBezTo>
                  <a:pt x="3549" y="17550"/>
                  <a:pt x="4586" y="17560"/>
                  <a:pt x="4595" y="17572"/>
                </a:cubicBezTo>
                <a:cubicBezTo>
                  <a:pt x="4604" y="17583"/>
                  <a:pt x="4585" y="17613"/>
                  <a:pt x="4553" y="17638"/>
                </a:cubicBezTo>
                <a:cubicBezTo>
                  <a:pt x="4481" y="17694"/>
                  <a:pt x="4480" y="17710"/>
                  <a:pt x="4554" y="17796"/>
                </a:cubicBezTo>
                <a:cubicBezTo>
                  <a:pt x="4607" y="17857"/>
                  <a:pt x="4613" y="17895"/>
                  <a:pt x="4605" y="18163"/>
                </a:cubicBezTo>
                <a:lnTo>
                  <a:pt x="4597" y="18463"/>
                </a:lnTo>
                <a:lnTo>
                  <a:pt x="3408" y="18469"/>
                </a:lnTo>
                <a:lnTo>
                  <a:pt x="2218" y="18476"/>
                </a:lnTo>
                <a:lnTo>
                  <a:pt x="2218" y="20038"/>
                </a:lnTo>
                <a:lnTo>
                  <a:pt x="2218" y="21600"/>
                </a:lnTo>
                <a:lnTo>
                  <a:pt x="7034" y="21600"/>
                </a:lnTo>
                <a:lnTo>
                  <a:pt x="7034" y="20038"/>
                </a:lnTo>
                <a:lnTo>
                  <a:pt x="7034" y="18476"/>
                </a:lnTo>
                <a:lnTo>
                  <a:pt x="5845" y="18469"/>
                </a:lnTo>
                <a:lnTo>
                  <a:pt x="4656" y="18463"/>
                </a:lnTo>
                <a:lnTo>
                  <a:pt x="4647" y="18168"/>
                </a:lnTo>
                <a:cubicBezTo>
                  <a:pt x="4640" y="17898"/>
                  <a:pt x="4645" y="17866"/>
                  <a:pt x="4703" y="17796"/>
                </a:cubicBezTo>
                <a:cubicBezTo>
                  <a:pt x="4763" y="17723"/>
                  <a:pt x="4764" y="17715"/>
                  <a:pt x="4719" y="17650"/>
                </a:cubicBezTo>
                <a:cubicBezTo>
                  <a:pt x="4693" y="17613"/>
                  <a:pt x="4680" y="17575"/>
                  <a:pt x="4690" y="17566"/>
                </a:cubicBezTo>
                <a:cubicBezTo>
                  <a:pt x="4700" y="17557"/>
                  <a:pt x="5731" y="17550"/>
                  <a:pt x="6981" y="17550"/>
                </a:cubicBezTo>
                <a:lnTo>
                  <a:pt x="9253" y="17550"/>
                </a:lnTo>
                <a:lnTo>
                  <a:pt x="9253" y="13500"/>
                </a:lnTo>
                <a:lnTo>
                  <a:pt x="9253" y="9450"/>
                </a:lnTo>
                <a:lnTo>
                  <a:pt x="6955" y="9444"/>
                </a:lnTo>
                <a:lnTo>
                  <a:pt x="4656" y="9437"/>
                </a:lnTo>
                <a:lnTo>
                  <a:pt x="4647" y="9143"/>
                </a:lnTo>
                <a:cubicBezTo>
                  <a:pt x="4640" y="8873"/>
                  <a:pt x="4645" y="8840"/>
                  <a:pt x="4703" y="8771"/>
                </a:cubicBezTo>
                <a:cubicBezTo>
                  <a:pt x="4763" y="8698"/>
                  <a:pt x="4764" y="8690"/>
                  <a:pt x="4719" y="8625"/>
                </a:cubicBezTo>
                <a:cubicBezTo>
                  <a:pt x="4693" y="8588"/>
                  <a:pt x="4680" y="8550"/>
                  <a:pt x="4690" y="8541"/>
                </a:cubicBezTo>
                <a:cubicBezTo>
                  <a:pt x="4700" y="8532"/>
                  <a:pt x="5731" y="8525"/>
                  <a:pt x="6981" y="8525"/>
                </a:cubicBezTo>
                <a:lnTo>
                  <a:pt x="9253" y="8525"/>
                </a:lnTo>
                <a:lnTo>
                  <a:pt x="9253" y="4262"/>
                </a:lnTo>
                <a:lnTo>
                  <a:pt x="9253" y="0"/>
                </a:lnTo>
                <a:lnTo>
                  <a:pt x="4626" y="0"/>
                </a:lnTo>
                <a:lnTo>
                  <a:pt x="0" y="0"/>
                </a:lnTo>
                <a:close/>
                <a:moveTo>
                  <a:pt x="15777" y="2963"/>
                </a:moveTo>
                <a:cubicBezTo>
                  <a:pt x="10342" y="2963"/>
                  <a:pt x="10288" y="2963"/>
                  <a:pt x="10190" y="3013"/>
                </a:cubicBezTo>
                <a:cubicBezTo>
                  <a:pt x="10136" y="3040"/>
                  <a:pt x="10063" y="3094"/>
                  <a:pt x="10029" y="3133"/>
                </a:cubicBezTo>
                <a:cubicBezTo>
                  <a:pt x="9969" y="3202"/>
                  <a:pt x="9968" y="3228"/>
                  <a:pt x="9968" y="4100"/>
                </a:cubicBezTo>
                <a:cubicBezTo>
                  <a:pt x="9968" y="5119"/>
                  <a:pt x="9960" y="5081"/>
                  <a:pt x="10217" y="5194"/>
                </a:cubicBezTo>
                <a:lnTo>
                  <a:pt x="10346" y="5250"/>
                </a:lnTo>
                <a:lnTo>
                  <a:pt x="15805" y="5244"/>
                </a:lnTo>
                <a:cubicBezTo>
                  <a:pt x="21254" y="5238"/>
                  <a:pt x="21264" y="5237"/>
                  <a:pt x="21366" y="5186"/>
                </a:cubicBezTo>
                <a:cubicBezTo>
                  <a:pt x="21422" y="5157"/>
                  <a:pt x="21498" y="5090"/>
                  <a:pt x="21534" y="5036"/>
                </a:cubicBezTo>
                <a:cubicBezTo>
                  <a:pt x="21597" y="4940"/>
                  <a:pt x="21599" y="4920"/>
                  <a:pt x="21600" y="4106"/>
                </a:cubicBezTo>
                <a:cubicBezTo>
                  <a:pt x="21600" y="3327"/>
                  <a:pt x="21596" y="3267"/>
                  <a:pt x="21542" y="3177"/>
                </a:cubicBezTo>
                <a:cubicBezTo>
                  <a:pt x="21510" y="3124"/>
                  <a:pt x="21435" y="3053"/>
                  <a:pt x="21375" y="3021"/>
                </a:cubicBezTo>
                <a:lnTo>
                  <a:pt x="21265" y="2963"/>
                </a:lnTo>
                <a:lnTo>
                  <a:pt x="15777" y="2963"/>
                </a:lnTo>
                <a:close/>
                <a:moveTo>
                  <a:pt x="10254" y="12475"/>
                </a:moveTo>
                <a:lnTo>
                  <a:pt x="10155" y="12532"/>
                </a:lnTo>
                <a:cubicBezTo>
                  <a:pt x="9955" y="12646"/>
                  <a:pt x="9954" y="12656"/>
                  <a:pt x="9954" y="13687"/>
                </a:cubicBezTo>
                <a:cubicBezTo>
                  <a:pt x="9954" y="14719"/>
                  <a:pt x="9955" y="14729"/>
                  <a:pt x="10155" y="14843"/>
                </a:cubicBezTo>
                <a:lnTo>
                  <a:pt x="10254" y="14900"/>
                </a:lnTo>
                <a:lnTo>
                  <a:pt x="15759" y="14900"/>
                </a:lnTo>
                <a:cubicBezTo>
                  <a:pt x="21066" y="14900"/>
                  <a:pt x="21269" y="14898"/>
                  <a:pt x="21366" y="14854"/>
                </a:cubicBezTo>
                <a:cubicBezTo>
                  <a:pt x="21426" y="14826"/>
                  <a:pt x="21494" y="14763"/>
                  <a:pt x="21534" y="14699"/>
                </a:cubicBezTo>
                <a:cubicBezTo>
                  <a:pt x="21599" y="14593"/>
                  <a:pt x="21600" y="14580"/>
                  <a:pt x="21600" y="13687"/>
                </a:cubicBezTo>
                <a:cubicBezTo>
                  <a:pt x="21600" y="12794"/>
                  <a:pt x="21599" y="12781"/>
                  <a:pt x="21534" y="12675"/>
                </a:cubicBezTo>
                <a:cubicBezTo>
                  <a:pt x="21494" y="12612"/>
                  <a:pt x="21426" y="12548"/>
                  <a:pt x="21366" y="12521"/>
                </a:cubicBezTo>
                <a:cubicBezTo>
                  <a:pt x="21269" y="12476"/>
                  <a:pt x="21066" y="12475"/>
                  <a:pt x="15759" y="12475"/>
                </a:cubicBezTo>
                <a:lnTo>
                  <a:pt x="10254" y="12475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1" animBg="1" advAuto="0"/>
      <p:bldP spid="240" grpId="2" animBg="1" advAuto="0"/>
      <p:bldP spid="241" grpId="3" animBg="1" advAuto="0"/>
      <p:bldP spid="242" grpId="4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IAGRAMMI DELLE SEQUEN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DIAGRAMMI DELLE SEQUENZE</a:t>
            </a:r>
          </a:p>
        </p:txBody>
      </p:sp>
      <p:sp>
        <p:nvSpPr>
          <p:cNvPr id="245" name="APERTURA FILE"/>
          <p:cNvSpPr txBox="1"/>
          <p:nvPr/>
        </p:nvSpPr>
        <p:spPr>
          <a:xfrm>
            <a:off x="9014704" y="2924791"/>
            <a:ext cx="6354591" cy="164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90000"/>
              </a:lnSpc>
              <a:defRPr sz="5000" b="1" cap="all" spc="150">
                <a:solidFill>
                  <a:schemeClr val="accent6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APERTURA FILE</a:t>
            </a:r>
          </a:p>
        </p:txBody>
      </p:sp>
      <p:sp>
        <p:nvSpPr>
          <p:cNvPr id="246" name="CREAZIONE FILE"/>
          <p:cNvSpPr txBox="1"/>
          <p:nvPr/>
        </p:nvSpPr>
        <p:spPr>
          <a:xfrm>
            <a:off x="-1362779" y="2924791"/>
            <a:ext cx="9747791" cy="164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90000"/>
              </a:lnSpc>
              <a:defRPr sz="5000" b="1" cap="all" spc="150">
                <a:solidFill>
                  <a:schemeClr val="accent6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CREAZIONE FILE</a:t>
            </a:r>
          </a:p>
        </p:txBody>
      </p:sp>
      <p:sp>
        <p:nvSpPr>
          <p:cNvPr id="247" name="SALVATAGGIO FILE"/>
          <p:cNvSpPr txBox="1"/>
          <p:nvPr/>
        </p:nvSpPr>
        <p:spPr>
          <a:xfrm>
            <a:off x="16956549" y="2924791"/>
            <a:ext cx="7079376" cy="164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90000"/>
              </a:lnSpc>
              <a:defRPr sz="5000" b="1" cap="all" spc="150">
                <a:solidFill>
                  <a:schemeClr val="accent6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SALVATAGGIO FILE</a:t>
            </a:r>
          </a:p>
        </p:txBody>
      </p:sp>
      <p:pic>
        <p:nvPicPr>
          <p:cNvPr id="248" name="[Editor]Sequence_Diagram(Creazione file).png" descr="[Editor]Sequence_Diagram(Creazione file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47" y="3943256"/>
            <a:ext cx="4968938" cy="7611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[Editor]SequenceDiagram_OpenFile.png" descr="[Editor]SequenceDiagram_Open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62" y="4278787"/>
            <a:ext cx="7873876" cy="6101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[Editor]Sequence_Diagram_SaveFile.png" descr="[Editor]Sequence_Diagram_Sa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272" y="4565883"/>
            <a:ext cx="6585930" cy="5103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3" animBg="1" advAuto="0"/>
      <p:bldP spid="246" grpId="1" animBg="1" advAuto="0"/>
      <p:bldP spid="247" grpId="5" animBg="1" advAuto="0"/>
      <p:bldP spid="248" grpId="2" animBg="1" advAuto="0"/>
      <p:bldP spid="249" grpId="4" animBg="1" advAuto="0"/>
      <p:bldP spid="250" grpId="6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amework CodeMirror…"/>
          <p:cNvSpPr txBox="1">
            <a:spLocks noGrp="1"/>
          </p:cNvSpPr>
          <p:nvPr>
            <p:ph type="body" sz="half" idx="1"/>
          </p:nvPr>
        </p:nvSpPr>
        <p:spPr>
          <a:xfrm>
            <a:off x="2088436" y="2981921"/>
            <a:ext cx="20207128" cy="628205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Framework CodeMirror</a:t>
            </a:r>
          </a:p>
          <a:p>
            <a:pPr>
              <a:buBlip>
                <a:blip r:embed="rId2"/>
              </a:buBlip>
            </a:pPr>
            <a:r>
              <a:t>HTML</a:t>
            </a:r>
          </a:p>
          <a:p>
            <a:pPr lvl="1">
              <a:buBlip>
                <a:blip r:embed="rId2"/>
              </a:buBlip>
            </a:pPr>
            <a:r>
              <a:t>CSS: utilizzato per curare l’aspetto della pagina HTML;</a:t>
            </a:r>
          </a:p>
          <a:p>
            <a:pPr lvl="1">
              <a:buBlip>
                <a:blip r:embed="rId2"/>
              </a:buBlip>
            </a:pPr>
            <a:r>
              <a:t>JavaScript: utilizzato per la funzione di autocompletamento;</a:t>
            </a:r>
          </a:p>
        </p:txBody>
      </p:sp>
      <p:sp>
        <p:nvSpPr>
          <p:cNvPr id="221" name="Tecnologie e linguaggi di programmazio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940" spc="178"/>
            </a:lvl1pPr>
          </a:lstStyle>
          <a:p>
            <a:r>
              <a:t>Tecnologie e linguaggi di programmazione</a:t>
            </a:r>
          </a:p>
        </p:txBody>
      </p:sp>
      <p:pic>
        <p:nvPicPr>
          <p:cNvPr id="222" name="Screenshot 2023-04-20 alle 22.07.30.png" descr="Screenshot 2023-04-20 alle 22.07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39" y="7370353"/>
            <a:ext cx="11338522" cy="425729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Figura 1: Estratto di codice HTML in cui vi è l’integrazione delle librerie di CodeMirror."/>
          <p:cNvSpPr txBox="1"/>
          <p:nvPr/>
        </p:nvSpPr>
        <p:spPr>
          <a:xfrm>
            <a:off x="5255783" y="11695560"/>
            <a:ext cx="13872434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Figura 1: Estratto di codice HTML in cui vi è l’integrazione delle librerie di CodeMirror.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build="p" bldLvl="5" animBg="1" advAuto="0"/>
      <p:bldP spid="222" grpId="2" animBg="1" advAuto="0"/>
      <p:bldP spid="223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ROTOTIPO REALIZZA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PROTOTIPO REALIZZATO</a:t>
            </a:r>
          </a:p>
        </p:txBody>
      </p:sp>
      <p:pic>
        <p:nvPicPr>
          <p:cNvPr id="226" name="Immagine" descr="Immagine"/>
          <p:cNvPicPr>
            <a:picLocks noChangeAspect="1"/>
          </p:cNvPicPr>
          <p:nvPr/>
        </p:nvPicPr>
        <p:blipFill>
          <a:blip r:embed="rId2"/>
          <a:srcRect t="16785"/>
          <a:stretch>
            <a:fillRect/>
          </a:stretch>
        </p:blipFill>
        <p:spPr>
          <a:xfrm>
            <a:off x="3949501" y="3861877"/>
            <a:ext cx="16485061" cy="777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VILUPPI FUTUR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SVILUPPI FUTURI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ggiungere altre funzionalità nell’Editor come:…"/>
          <p:cNvSpPr txBox="1">
            <a:spLocks noGrp="1"/>
          </p:cNvSpPr>
          <p:nvPr>
            <p:ph type="body" idx="1"/>
          </p:nvPr>
        </p:nvSpPr>
        <p:spPr>
          <a:xfrm>
            <a:off x="2298700" y="3225800"/>
            <a:ext cx="22862830" cy="7107672"/>
          </a:xfrm>
          <a:prstGeom prst="rect">
            <a:avLst/>
          </a:prstGeom>
        </p:spPr>
        <p:txBody>
          <a:bodyPr/>
          <a:lstStyle/>
          <a:p>
            <a:pPr marL="520700" indent="-520700" defTabSz="291591">
              <a:spcBef>
                <a:spcPts val="3500"/>
              </a:spcBef>
              <a:buBlip>
                <a:blip r:embed="rId2"/>
              </a:buBlip>
              <a:defRPr sz="2952" spc="29"/>
            </a:pPr>
            <a:r>
              <a:t>Aggiungere altre funzionalità nell’Editor come:</a:t>
            </a:r>
          </a:p>
          <a:p>
            <a:pPr marL="1041400" lvl="1" indent="-520700" defTabSz="291591">
              <a:spcBef>
                <a:spcPts val="3500"/>
              </a:spcBef>
              <a:buBlip>
                <a:blip r:embed="rId2"/>
              </a:buBlip>
              <a:defRPr sz="2952" spc="29"/>
            </a:pPr>
            <a:r>
              <a:t>Ricerca e sostituzione nel testo;</a:t>
            </a:r>
          </a:p>
          <a:p>
            <a:pPr marL="1041400" lvl="1" indent="-520700" defTabSz="291591">
              <a:spcBef>
                <a:spcPts val="3500"/>
              </a:spcBef>
              <a:buBlip>
                <a:blip r:embed="rId2"/>
              </a:buBlip>
              <a:defRPr sz="2952" spc="29"/>
            </a:pPr>
            <a:r>
              <a:t>Possibilità di cambiare tema (chiaro o scuro);</a:t>
            </a:r>
          </a:p>
          <a:p>
            <a:pPr marL="520700" indent="-520700" defTabSz="291591">
              <a:spcBef>
                <a:spcPts val="3500"/>
              </a:spcBef>
              <a:buBlip>
                <a:blip r:embed="rId2"/>
              </a:buBlip>
              <a:defRPr sz="2952" spc="29"/>
            </a:pPr>
            <a:r>
              <a:t>Realizzare una finestra nella GUI in cui venga mostrata la classe da testare;</a:t>
            </a:r>
          </a:p>
          <a:p>
            <a:pPr marL="520700" indent="-520700" defTabSz="291591">
              <a:spcBef>
                <a:spcPts val="3500"/>
              </a:spcBef>
              <a:buBlip>
                <a:blip r:embed="rId2"/>
              </a:buBlip>
              <a:defRPr sz="2952" spc="29"/>
            </a:pPr>
            <a:r>
              <a:t>Implementare le funzioni di:</a:t>
            </a:r>
          </a:p>
          <a:p>
            <a:pPr marL="1041400" lvl="1" indent="-520700" defTabSz="291591">
              <a:spcBef>
                <a:spcPts val="3500"/>
              </a:spcBef>
              <a:buBlip>
                <a:blip r:embed="rId2"/>
              </a:buBlip>
              <a:defRPr sz="2952" spc="29"/>
            </a:pPr>
            <a:r>
              <a:t>Salvataggio (in locale);</a:t>
            </a:r>
          </a:p>
          <a:p>
            <a:pPr marL="1041400" lvl="1" indent="-520700" defTabSz="291591">
              <a:spcBef>
                <a:spcPts val="3500"/>
              </a:spcBef>
              <a:buBlip>
                <a:blip r:embed="rId2"/>
              </a:buBlip>
              <a:defRPr sz="2952" spc="29"/>
            </a:pPr>
            <a:r>
              <a:t>Undo;</a:t>
            </a:r>
          </a:p>
          <a:p>
            <a:pPr marL="1041400" lvl="1" indent="-520700" defTabSz="291591">
              <a:spcBef>
                <a:spcPts val="3500"/>
              </a:spcBef>
              <a:buBlip>
                <a:blip r:embed="rId2"/>
              </a:buBlip>
              <a:defRPr sz="2952" spc="29"/>
            </a:pPr>
            <a:r>
              <a:t>Redo;</a:t>
            </a:r>
          </a:p>
        </p:txBody>
      </p:sp>
      <p:sp>
        <p:nvSpPr>
          <p:cNvPr id="231" name="SVILUPPI FUTUR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SVILUPPI FUTURI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OMANDE &amp; PROPOS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DOMANDE &amp; PROPOSTE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SCRIZIONE DEL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DESCRIZIONE DEL TASK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alizzare un Text Editor - utilizzando il framework Codemirror - per linguaggio Java da implementare all’interno dell’applicazione finale mediante una finestra di editing la quale - coerentemente a quanto previsto dal progetto - permetterà all’utente di"/>
          <p:cNvSpPr txBox="1">
            <a:spLocks noGrp="1"/>
          </p:cNvSpPr>
          <p:nvPr>
            <p:ph type="body" sz="half" idx="1"/>
          </p:nvPr>
        </p:nvSpPr>
        <p:spPr>
          <a:xfrm>
            <a:off x="2082800" y="3225800"/>
            <a:ext cx="20207127" cy="628205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pc="0"/>
            </a:pPr>
            <a:r>
              <a:t>Realizzare un Text Editor - utilizzando il framework </a:t>
            </a:r>
            <a:r>
              <a:rPr i="1"/>
              <a:t>Codemirror - </a:t>
            </a:r>
            <a:r>
              <a:t>per linguaggio Java da implementare all’interno dell’applicazione finale mediante una finestra di editing la quale - coerentemente a quanto previsto dal progetto - permetterà all’utente di mettere alla prova i propri Test Case confrontandoli con quelli prodotti dai tool di generazione automatica di test (Randoop ed EvoSuite).</a:t>
            </a:r>
          </a:p>
        </p:txBody>
      </p:sp>
      <p:sp>
        <p:nvSpPr>
          <p:cNvPr id="189" name="Task #6 - text editor con codemirr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7019" spc="210"/>
            </a:lvl1pPr>
          </a:lstStyle>
          <a:p>
            <a:r>
              <a:t>Task #6 - text editor con codemirror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iettiv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Obiettivi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ornire un approccio iniziale per la realizzazione del Text Editor;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 err="1"/>
              <a:t>Fornire</a:t>
            </a:r>
            <a:r>
              <a:rPr dirty="0"/>
              <a:t> un </a:t>
            </a:r>
            <a:r>
              <a:rPr dirty="0" err="1"/>
              <a:t>approccio</a:t>
            </a:r>
            <a:r>
              <a:rPr dirty="0"/>
              <a:t> </a:t>
            </a:r>
            <a:r>
              <a:rPr dirty="0" err="1"/>
              <a:t>iniziale</a:t>
            </a:r>
            <a:r>
              <a:rPr dirty="0"/>
              <a:t> per la </a:t>
            </a:r>
            <a:r>
              <a:rPr dirty="0" err="1"/>
              <a:t>realizzazione</a:t>
            </a:r>
            <a:r>
              <a:rPr dirty="0"/>
              <a:t> del Text Editor;</a:t>
            </a:r>
          </a:p>
          <a:p>
            <a:pPr>
              <a:buBlip>
                <a:blip r:embed="rId2"/>
              </a:buBlip>
            </a:pPr>
            <a:r>
              <a:rPr dirty="0" err="1"/>
              <a:t>Analizzare</a:t>
            </a:r>
            <a:r>
              <a:rPr dirty="0"/>
              <a:t> i </a:t>
            </a:r>
            <a:r>
              <a:rPr dirty="0" err="1"/>
              <a:t>requisiti</a:t>
            </a:r>
            <a:r>
              <a:rPr dirty="0"/>
              <a:t> </a:t>
            </a:r>
            <a:r>
              <a:rPr dirty="0" err="1"/>
              <a:t>funzionali</a:t>
            </a:r>
            <a:r>
              <a:rPr dirty="0"/>
              <a:t> e non </a:t>
            </a:r>
            <a:r>
              <a:rPr dirty="0" err="1"/>
              <a:t>funzionali</a:t>
            </a:r>
            <a:r>
              <a:rPr dirty="0"/>
              <a:t>;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Modellazione dei diagrammi dei casi d’uso, delle classi e di sequenza;</a:t>
            </a:r>
            <a:endParaRPr dirty="0"/>
          </a:p>
          <a:p>
            <a:pPr>
              <a:buBlip>
                <a:blip r:embed="rId2"/>
              </a:buBlip>
            </a:pPr>
            <a:r>
              <a:rPr dirty="0" err="1"/>
              <a:t>Illustrare</a:t>
            </a:r>
            <a:r>
              <a:rPr dirty="0"/>
              <a:t> ed </a:t>
            </a:r>
            <a:r>
              <a:rPr dirty="0" err="1"/>
              <a:t>analizzare</a:t>
            </a:r>
            <a:r>
              <a:rPr dirty="0"/>
              <a:t> le </a:t>
            </a:r>
            <a:r>
              <a:rPr dirty="0" err="1"/>
              <a:t>tecniche</a:t>
            </a:r>
            <a:r>
              <a:rPr dirty="0"/>
              <a:t> e i </a:t>
            </a:r>
            <a:r>
              <a:rPr dirty="0" err="1"/>
              <a:t>linguaggi</a:t>
            </a:r>
            <a:r>
              <a:rPr dirty="0"/>
              <a:t> di </a:t>
            </a:r>
            <a:r>
              <a:rPr dirty="0" err="1"/>
              <a:t>programmazione</a:t>
            </a:r>
            <a:r>
              <a:rPr dirty="0"/>
              <a:t> </a:t>
            </a:r>
            <a:r>
              <a:rPr dirty="0" err="1"/>
              <a:t>adottati</a:t>
            </a:r>
            <a:r>
              <a:rPr dirty="0"/>
              <a:t> (e da </a:t>
            </a:r>
            <a:r>
              <a:rPr dirty="0" err="1"/>
              <a:t>adottare</a:t>
            </a:r>
            <a:r>
              <a:rPr dirty="0"/>
              <a:t>);</a:t>
            </a:r>
          </a:p>
          <a:p>
            <a:pPr>
              <a:buBlip>
                <a:blip r:embed="rId2"/>
              </a:buBlip>
            </a:pPr>
            <a:r>
              <a:rPr dirty="0" err="1"/>
              <a:t>Realizzare</a:t>
            </a:r>
            <a:r>
              <a:rPr dirty="0"/>
              <a:t> un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finestra</a:t>
            </a:r>
            <a:r>
              <a:rPr dirty="0"/>
              <a:t> di editing;</a:t>
            </a:r>
          </a:p>
        </p:txBody>
      </p:sp>
      <p:sp>
        <p:nvSpPr>
          <p:cNvPr id="194" name="obiettiv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obiettivi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difica iniziale del progetto…"/>
          <p:cNvSpPr txBox="1">
            <a:spLocks noGrp="1"/>
          </p:cNvSpPr>
          <p:nvPr>
            <p:ph type="body" idx="1"/>
          </p:nvPr>
        </p:nvSpPr>
        <p:spPr>
          <a:xfrm>
            <a:off x="2082800" y="3224509"/>
            <a:ext cx="20207127" cy="8825007"/>
          </a:xfrm>
          <a:prstGeom prst="rect">
            <a:avLst/>
          </a:prstGeom>
        </p:spPr>
        <p:txBody>
          <a:bodyPr/>
          <a:lstStyle/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z="2844" spc="28"/>
            </a:pPr>
            <a:r>
              <a:t>Codifica iniziale del progetto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z="2844" spc="28"/>
            </a:pPr>
            <a:r>
              <a:t>Creazione dell’editor con CodeMirror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z="2844" spc="28"/>
            </a:pPr>
            <a:r>
              <a:t>Aggiunta della sintassi di Java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z="2844" spc="28"/>
            </a:pPr>
            <a:r>
              <a:t>Creazione di una GUI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z="2844" spc="28"/>
            </a:pPr>
            <a:r>
              <a:t>Implementazione delle funzioni di:</a:t>
            </a:r>
          </a:p>
          <a:p>
            <a:pPr marL="1003300" lvl="1" indent="-501650" defTabSz="280924">
              <a:spcBef>
                <a:spcPts val="3300"/>
              </a:spcBef>
              <a:buBlip>
                <a:blip r:embed="rId2"/>
              </a:buBlip>
              <a:defRPr sz="2844" spc="28"/>
            </a:pPr>
            <a:r>
              <a:t>Salvataggio;</a:t>
            </a:r>
          </a:p>
          <a:p>
            <a:pPr marL="1003300" lvl="1" indent="-501650" defTabSz="280924">
              <a:spcBef>
                <a:spcPts val="3300"/>
              </a:spcBef>
              <a:buBlip>
                <a:blip r:embed="rId2"/>
              </a:buBlip>
              <a:defRPr sz="2844" spc="28"/>
            </a:pPr>
            <a:r>
              <a:t>Undo;</a:t>
            </a:r>
          </a:p>
          <a:p>
            <a:pPr marL="1003300" lvl="1" indent="-501650" defTabSz="280924">
              <a:spcBef>
                <a:spcPts val="3300"/>
              </a:spcBef>
              <a:buBlip>
                <a:blip r:embed="rId2"/>
              </a:buBlip>
              <a:defRPr sz="2844" spc="28"/>
            </a:pPr>
            <a:r>
              <a:t>Redo;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z="2844" spc="28"/>
            </a:pPr>
            <a:r>
              <a:t>Gestione dell’interfacciamento con le operazioni di compilazione ed esecuzione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z="2844" spc="28"/>
            </a:pPr>
            <a:r>
              <a:t>Rilascio</a:t>
            </a:r>
          </a:p>
        </p:txBody>
      </p:sp>
      <p:sp>
        <p:nvSpPr>
          <p:cNvPr id="197" name="Process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ttività svol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Attività svolte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ove si posiziona il nostro task?"/>
          <p:cNvSpPr txBox="1">
            <a:spLocks noGrp="1"/>
          </p:cNvSpPr>
          <p:nvPr>
            <p:ph type="body" sz="half" idx="1"/>
          </p:nvPr>
        </p:nvSpPr>
        <p:spPr>
          <a:xfrm>
            <a:off x="2088436" y="4188706"/>
            <a:ext cx="20207128" cy="62820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rPr dirty="0"/>
              <a:t>Dove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posiziona</a:t>
            </a:r>
            <a:r>
              <a:rPr dirty="0"/>
              <a:t> il nostro task?</a:t>
            </a:r>
          </a:p>
        </p:txBody>
      </p:sp>
      <p:sp>
        <p:nvSpPr>
          <p:cNvPr id="202" name="Approccio al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Approccio al task</a:t>
            </a:r>
          </a:p>
        </p:txBody>
      </p:sp>
      <p:sp>
        <p:nvSpPr>
          <p:cNvPr id="203" name="TASK #T1"/>
          <p:cNvSpPr txBox="1"/>
          <p:nvPr/>
        </p:nvSpPr>
        <p:spPr>
          <a:xfrm>
            <a:off x="3811227" y="7018056"/>
            <a:ext cx="26250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 spc="79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rPr dirty="0"/>
              <a:t>TASK #T</a:t>
            </a:r>
            <a:r>
              <a:rPr lang="it-IT" dirty="0"/>
              <a:t>5</a:t>
            </a:r>
            <a:endParaRPr dirty="0"/>
          </a:p>
        </p:txBody>
      </p:sp>
      <p:sp>
        <p:nvSpPr>
          <p:cNvPr id="204" name="TASK #T6"/>
          <p:cNvSpPr txBox="1"/>
          <p:nvPr/>
        </p:nvSpPr>
        <p:spPr>
          <a:xfrm>
            <a:off x="11020196" y="6992318"/>
            <a:ext cx="2593849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 spc="79">
                <a:solidFill>
                  <a:srgbClr val="FF2600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TASK #T6</a:t>
            </a:r>
          </a:p>
        </p:txBody>
      </p:sp>
      <p:sp>
        <p:nvSpPr>
          <p:cNvPr id="205" name="TASK #T4"/>
          <p:cNvSpPr txBox="1"/>
          <p:nvPr/>
        </p:nvSpPr>
        <p:spPr>
          <a:xfrm>
            <a:off x="17060736" y="5676776"/>
            <a:ext cx="2595881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 spc="79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TASK #T4</a:t>
            </a:r>
          </a:p>
        </p:txBody>
      </p:sp>
      <p:sp>
        <p:nvSpPr>
          <p:cNvPr id="206" name="TASK #T7"/>
          <p:cNvSpPr txBox="1"/>
          <p:nvPr/>
        </p:nvSpPr>
        <p:spPr>
          <a:xfrm>
            <a:off x="17086644" y="7905016"/>
            <a:ext cx="2544065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 spc="79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TASK #T7</a:t>
            </a:r>
          </a:p>
        </p:txBody>
      </p:sp>
      <p:sp>
        <p:nvSpPr>
          <p:cNvPr id="207" name="Linea"/>
          <p:cNvSpPr/>
          <p:nvPr/>
        </p:nvSpPr>
        <p:spPr>
          <a:xfrm>
            <a:off x="6664407" y="7377128"/>
            <a:ext cx="4055145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8" name="Linea"/>
          <p:cNvSpPr/>
          <p:nvPr/>
        </p:nvSpPr>
        <p:spPr>
          <a:xfrm flipV="1">
            <a:off x="13928511" y="6171658"/>
            <a:ext cx="3105750" cy="120896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9" name="Linea"/>
          <p:cNvSpPr/>
          <p:nvPr/>
        </p:nvSpPr>
        <p:spPr>
          <a:xfrm>
            <a:off x="13936955" y="7479081"/>
            <a:ext cx="3085683" cy="897737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0" name="Requisiti sul Mantenimento di un insieme di Classi da Testare."/>
          <p:cNvSpPr txBox="1"/>
          <p:nvPr/>
        </p:nvSpPr>
        <p:spPr>
          <a:xfrm>
            <a:off x="2112629" y="7899976"/>
            <a:ext cx="602221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Requisiti</a:t>
            </a:r>
            <a:r>
              <a:rPr dirty="0"/>
              <a:t> </a:t>
            </a:r>
            <a:r>
              <a:rPr dirty="0" err="1"/>
              <a:t>sul</a:t>
            </a:r>
            <a:r>
              <a:rPr lang="it-IT" dirty="0"/>
              <a:t>l’avvio del Primo scenario di gioco.</a:t>
            </a:r>
            <a:endParaRPr dirty="0"/>
          </a:p>
        </p:txBody>
      </p:sp>
      <p:sp>
        <p:nvSpPr>
          <p:cNvPr id="211" name="Requisiti sul Mantenimento delle partite giocate."/>
          <p:cNvSpPr txBox="1"/>
          <p:nvPr/>
        </p:nvSpPr>
        <p:spPr>
          <a:xfrm>
            <a:off x="16935257" y="6331340"/>
            <a:ext cx="7171658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Requisiti sul Mantenimento delle partite giocate.</a:t>
            </a:r>
          </a:p>
        </p:txBody>
      </p:sp>
      <p:sp>
        <p:nvSpPr>
          <p:cNvPr id="212" name="Requisiti sul compilatore ed esecutore dei Test."/>
          <p:cNvSpPr txBox="1"/>
          <p:nvPr/>
        </p:nvSpPr>
        <p:spPr>
          <a:xfrm>
            <a:off x="16935257" y="8464378"/>
            <a:ext cx="7171658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Requisiti sul compilatore ed esecutore dei Test.</a:t>
            </a:r>
          </a:p>
        </p:txBody>
      </p:sp>
      <p:pic>
        <p:nvPicPr>
          <p:cNvPr id="213" name="Ovale Ovale" descr="Ovale Ova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905" y="6704028"/>
            <a:ext cx="3189408" cy="13462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animBg="1" advAuto="0"/>
      <p:bldP spid="204" grpId="4" animBg="1" advAuto="0"/>
      <p:bldP spid="205" grpId="7" animBg="1" advAuto="0"/>
      <p:bldP spid="206" grpId="10" animBg="1" advAuto="0"/>
      <p:bldP spid="207" grpId="3" animBg="1" advAuto="0"/>
      <p:bldP spid="208" grpId="6" animBg="1" advAuto="0"/>
      <p:bldP spid="209" grpId="9" animBg="1" advAuto="0"/>
      <p:bldP spid="210" grpId="2" animBg="1" advAuto="0"/>
      <p:bldP spid="211" grpId="8" animBg="1" advAuto="0"/>
      <p:bldP spid="212" grpId="11" animBg="1" advAuto="0"/>
      <p:bldP spid="213" grpId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quisiti Funzionali…"/>
          <p:cNvSpPr txBox="1">
            <a:spLocks noGrp="1"/>
          </p:cNvSpPr>
          <p:nvPr>
            <p:ph type="body" sz="half" idx="1"/>
          </p:nvPr>
        </p:nvSpPr>
        <p:spPr>
          <a:xfrm>
            <a:off x="2296071" y="3224509"/>
            <a:ext cx="9581723" cy="8818520"/>
          </a:xfrm>
          <a:prstGeom prst="rect">
            <a:avLst/>
          </a:prstGeom>
        </p:spPr>
        <p:txBody>
          <a:bodyPr/>
          <a:lstStyle/>
          <a:p>
            <a:pPr marL="349250" indent="-349250" defTabSz="195580">
              <a:spcBef>
                <a:spcPts val="2300"/>
              </a:spcBef>
              <a:buBlip>
                <a:blip r:embed="rId2"/>
              </a:buBlip>
              <a:defRPr sz="1980" i="1" u="sng" spc="19"/>
            </a:pPr>
            <a:r>
              <a:t>Requisiti Funzionali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Creazione di un nuovo documento di testo;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Apertura di un documento di testo esistente;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Salvataggio di un documento di testo con un nome specificato dall’utente;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Operazioni di modifica del testo come inserimento e cancellazione;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Possibilità di annullare e ripetere le azioni di modifica del testo;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Copia, taglia ed incolla il testo selezionato;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Ricerca e sostituzione di testo all’interno del documento;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Gestione degli errori di input, ad esempio la gestione di file non validi o caratteri non validi nel testo;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Possibilità di compilare ed eseguire il codice realizzato;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Suggerimenti e possibilità di autocompletamento del codice;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Operazioni di I/O con la console;</a:t>
            </a:r>
          </a:p>
          <a:p>
            <a:pPr marL="698500" lvl="1" indent="-349250" defTabSz="195580">
              <a:spcBef>
                <a:spcPts val="2300"/>
              </a:spcBef>
              <a:buBlip>
                <a:blip r:embed="rId2"/>
              </a:buBlip>
              <a:defRPr sz="1980" spc="19"/>
            </a:pPr>
            <a:r>
              <a:t>Colorazione sintattica</a:t>
            </a:r>
          </a:p>
        </p:txBody>
      </p:sp>
      <p:sp>
        <p:nvSpPr>
          <p:cNvPr id="217" name="Analisi dei requisit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Analisi dei requisiti</a:t>
            </a:r>
          </a:p>
        </p:txBody>
      </p:sp>
      <p:sp>
        <p:nvSpPr>
          <p:cNvPr id="218" name="Requisiti Non Funzionali…"/>
          <p:cNvSpPr txBox="1"/>
          <p:nvPr/>
        </p:nvSpPr>
        <p:spPr>
          <a:xfrm>
            <a:off x="12574539" y="3224509"/>
            <a:ext cx="10317422" cy="5998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12750" indent="-412750" algn="l" defTabSz="231139">
              <a:spcBef>
                <a:spcPts val="2700"/>
              </a:spcBef>
              <a:buSzPct val="100000"/>
              <a:buBlip>
                <a:blip r:embed="rId2"/>
              </a:buBlip>
              <a:defRPr sz="2015" b="1" i="1" u="sng" spc="2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Requisiti Non Funzionali</a:t>
            </a:r>
          </a:p>
          <a:p>
            <a:pPr marL="825500" lvl="1" indent="-412750" algn="l" defTabSz="231139">
              <a:spcBef>
                <a:spcPts val="2700"/>
              </a:spcBef>
              <a:buSzPct val="100000"/>
              <a:buBlip>
                <a:blip r:embed="rId2"/>
              </a:buBlip>
              <a:defRPr sz="2015" b="1" spc="2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Interfaccia utente intuitiva e facile da utilizzare;</a:t>
            </a:r>
          </a:p>
          <a:p>
            <a:pPr marL="825500" lvl="1" indent="-412750" algn="l" defTabSz="231139">
              <a:spcBef>
                <a:spcPts val="2700"/>
              </a:spcBef>
              <a:buSzPct val="100000"/>
              <a:buBlip>
                <a:blip r:embed="rId2"/>
              </a:buBlip>
              <a:defRPr sz="2015" b="1" spc="2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Compatibilità con diverse piattaforme, ad esempio Windows, macOS e Linux;</a:t>
            </a:r>
          </a:p>
          <a:p>
            <a:pPr marL="825500" lvl="1" indent="-412750" algn="l" defTabSz="231139">
              <a:spcBef>
                <a:spcPts val="2700"/>
              </a:spcBef>
              <a:buSzPct val="100000"/>
              <a:buBlip>
                <a:blip r:embed="rId2"/>
              </a:buBlip>
              <a:defRPr sz="2015" b="1" spc="2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Gestione affidabile dei file;</a:t>
            </a:r>
          </a:p>
          <a:p>
            <a:pPr marL="825500" lvl="1" indent="-412750" algn="l" defTabSz="231139">
              <a:spcBef>
                <a:spcPts val="2700"/>
              </a:spcBef>
              <a:buSzPct val="100000"/>
              <a:buBlip>
                <a:blip r:embed="rId2"/>
              </a:buBlip>
              <a:defRPr sz="2015" b="1" spc="2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Gestione adeguata degli errori, inclusi messaggi di errore chiari e comprensibili per gli utenti;</a:t>
            </a:r>
          </a:p>
          <a:p>
            <a:pPr marL="825500" lvl="1" indent="-412750" algn="l" defTabSz="231139">
              <a:spcBef>
                <a:spcPts val="2700"/>
              </a:spcBef>
              <a:buSzPct val="100000"/>
              <a:buBlip>
                <a:blip r:embed="rId2"/>
              </a:buBlip>
              <a:defRPr sz="2015" b="1" spc="2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Gestione corretta e sicura dei dati sensibili e la protezione contro le vulnerabilità di sicurezza note;</a:t>
            </a:r>
          </a:p>
          <a:p>
            <a:pPr marL="825500" lvl="1" indent="-412750" algn="l" defTabSz="231139">
              <a:spcBef>
                <a:spcPts val="2700"/>
              </a:spcBef>
              <a:buSzPct val="100000"/>
              <a:buBlip>
                <a:blip r:embed="rId2"/>
              </a:buBlip>
              <a:defRPr sz="2015" b="1" spc="2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Manutenibilità del codice, ad esempio la scrittura di codice pulito, ben documentato e facilmente manutenibile.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1" animBg="1" advAuto="0"/>
      <p:bldP spid="218" grpId="2" animBg="1" advAuto="0"/>
    </p:bldLst>
  </p:timing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Macintosh PowerPoint</Application>
  <PresentationFormat>Personalizzato</PresentationFormat>
  <Paragraphs>81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Graphik</vt:lpstr>
      <vt:lpstr>Graphik-Medium</vt:lpstr>
      <vt:lpstr>Helvetica Neue</vt:lpstr>
      <vt:lpstr>24_Briefing</vt:lpstr>
      <vt:lpstr>task#6 - first review</vt:lpstr>
      <vt:lpstr>DESCRIZIONE DEL TASK</vt:lpstr>
      <vt:lpstr>Task #6 - text editor con codemirror</vt:lpstr>
      <vt:lpstr>Obiettivi</vt:lpstr>
      <vt:lpstr>obiettivi</vt:lpstr>
      <vt:lpstr>Process flow</vt:lpstr>
      <vt:lpstr>Attività svolte</vt:lpstr>
      <vt:lpstr>Approccio al task</vt:lpstr>
      <vt:lpstr>Analisi dei requisiti</vt:lpstr>
      <vt:lpstr>Diagramma dei casi d’uso</vt:lpstr>
      <vt:lpstr>DIAGRAMMI DELLE SEQUENZE</vt:lpstr>
      <vt:lpstr>Tecnologie e linguaggi di programmazione</vt:lpstr>
      <vt:lpstr>PROTOTIPO REALIZZATO</vt:lpstr>
      <vt:lpstr>SVILUPPI FUTURI</vt:lpstr>
      <vt:lpstr>SVILUPPI FUTURI</vt:lpstr>
      <vt:lpstr>DOMANDE &amp; PROPOSTE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task#6 - first review</dc:title>
  <cp:lastModifiedBy>VITTORIO NIOLA</cp:lastModifiedBy>
  <cp:revision>4</cp:revision>
  <dcterms:modified xsi:type="dcterms:W3CDTF">2023-04-21T14:15:25Z</dcterms:modified>
</cp:coreProperties>
</file>