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7.gif" ContentType="image/gif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864000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375440"/>
            <a:ext cx="864000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87280" y="17690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87280" y="43754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3754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8640000" cy="49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769040"/>
            <a:ext cx="8640000" cy="49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553040" y="1769040"/>
            <a:ext cx="6253560" cy="49896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553040" y="1769040"/>
            <a:ext cx="6253560" cy="4989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60000" y="1769040"/>
            <a:ext cx="8640000" cy="49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8640000" cy="49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4215960" cy="49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87280" y="1769040"/>
            <a:ext cx="4215960" cy="49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64000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60000" y="43754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87280" y="1769040"/>
            <a:ext cx="4215960" cy="49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769040"/>
            <a:ext cx="8640000" cy="49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4215960" cy="49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87280" y="17690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87280" y="43754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87280" y="17690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60000" y="4375440"/>
            <a:ext cx="864000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864000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60000" y="4375440"/>
            <a:ext cx="864000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87280" y="17690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87280" y="43754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60000" y="43754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8640000" cy="49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60000" y="1769040"/>
            <a:ext cx="8640000" cy="49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553040" y="1769040"/>
            <a:ext cx="6253560" cy="49896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553040" y="1769040"/>
            <a:ext cx="6253560" cy="4989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8640000" cy="49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4215960" cy="49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87280" y="1769040"/>
            <a:ext cx="4215960" cy="49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64000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3754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87280" y="1769040"/>
            <a:ext cx="4215960" cy="49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4215960" cy="49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87280" y="17690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87280" y="43754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87280" y="1769040"/>
            <a:ext cx="421596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375440"/>
            <a:ext cx="8640000" cy="2379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zx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x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zxx" sz="2800"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zxx" sz="2400"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zx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zxx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zxx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CF7D110-2E9C-460D-A785-A2573C630C14}" type="slidenum">
              <a:rPr lang="zxx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8640000" cy="4989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312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3128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1773000" cy="312840"/>
          </a:xfrm>
          <a:prstGeom prst="rect">
            <a:avLst/>
          </a:prstGeom>
        </p:spPr>
        <p:txBody>
          <a:bodyPr lIns="0" rIns="0" tIns="0" bIns="0"/>
          <a:p>
            <a:pPr algn="r"/>
            <a:fld id="{403E9E16-77F9-4375-AF06-73C4676D543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GCLK – Generic Clock Controller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360000" y="1769040"/>
            <a:ext cx="8640000" cy="498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Thomas Müller, muellet5@students.zhaw.ch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Registers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360000" y="1769040"/>
            <a:ext cx="8640000" cy="498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CTRL: </a:t>
            </a:r>
            <a:r>
              <a:rPr lang="en-US" sz="3200">
                <a:latin typeface="Arial"/>
              </a:rPr>
              <a:t>SWRST flag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STATUS: </a:t>
            </a:r>
            <a:r>
              <a:rPr lang="en-US" sz="3200">
                <a:latin typeface="Arial"/>
              </a:rPr>
              <a:t>SYNCBUSY flag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CLKCTRL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GENCTRL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GENDIV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Registers::CLKCTRL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360000" y="1769040"/>
            <a:ext cx="8640000" cy="237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Enable Clock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Assign Generator to device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56640" y="3826800"/>
            <a:ext cx="7870680" cy="26402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Registers::GENCTRL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360000" y="1769040"/>
            <a:ext cx="8640000" cy="237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Configure generic clock generator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Assign clock source to generator</a:t>
            </a:r>
            <a:endParaRPr/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748160" y="3053520"/>
            <a:ext cx="5303520" cy="37375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Registers::GENDIV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360000" y="1769040"/>
            <a:ext cx="8640000" cy="237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Assign division factor to specific clock generator</a:t>
            </a: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839600" y="2926080"/>
            <a:ext cx="5118840" cy="38289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Programming API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360000" y="1769040"/>
            <a:ext cx="8640000" cy="498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Assign clock source to generator: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solidFill>
                  <a:srgbClr val="009900"/>
                </a:solidFill>
                <a:latin typeface="Arial"/>
              </a:rPr>
              <a:t>sys::reg::GCLK.src2gen(SRC,GEN,flags);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solidFill>
                  <a:srgbClr val="009900"/>
                </a:solidFill>
                <a:latin typeface="Arial"/>
              </a:rPr>
              <a:t>SRC can be OSC8M, OSC32K etc.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solidFill>
                  <a:srgbClr val="009900"/>
                </a:solidFill>
                <a:latin typeface="Arial"/>
              </a:rPr>
              <a:t>GEN can be G0 to G8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Assign clock generator to device: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solidFill>
                  <a:srgbClr val="009900"/>
                </a:solidFill>
                <a:latin typeface="Arial"/>
              </a:rPr>
              <a:t>sys::reg::GCLK.gen2dev(GEN,DEV);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solidFill>
                  <a:srgbClr val="009900"/>
                </a:solidFill>
                <a:latin typeface="Arial"/>
              </a:rPr>
              <a:t>GEN can be G0 to G8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solidFill>
                  <a:srgbClr val="009900"/>
                </a:solidFill>
                <a:latin typeface="Arial"/>
              </a:rPr>
              <a:t>DEV can be ADC, TC (Timer Counter) etc.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Set division factor: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solidFill>
                  <a:srgbClr val="009900"/>
                </a:solidFill>
                <a:latin typeface="Arial"/>
              </a:rPr>
              <a:t>sys::reg::GCLK.gendiv(GEN,DIV);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solidFill>
                  <a:srgbClr val="009900"/>
                </a:solidFill>
                <a:latin typeface="Arial"/>
              </a:rPr>
              <a:t>GEN can be G0 to G8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solidFill>
                  <a:srgbClr val="009900"/>
                </a:solidFill>
                <a:latin typeface="Arial"/>
              </a:rPr>
              <a:t>DIV is 16Bit division factor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240000" y="2880000"/>
            <a:ext cx="3600000" cy="1800000"/>
          </a:xfrm>
          <a:prstGeom prst="rect">
            <a:avLst/>
          </a:prstGeom>
          <a:solidFill>
            <a:srgbClr val="993366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 Black"/>
                <a:ea typeface="MS Gothic"/>
              </a:rPr>
              <a:t>DEMO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Content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360000" y="1769040"/>
            <a:ext cx="8640000" cy="498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GCLK overview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Clock sources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Generic Clock Generator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Generic Clock Multiplexer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Synchronization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Registers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Programming API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GCLK Overview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60000" y="2115000"/>
            <a:ext cx="8640000" cy="42976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Clock Sources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360000" y="1769040"/>
            <a:ext cx="8640000" cy="498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XOSC</a:t>
            </a:r>
            <a:r>
              <a:rPr lang="en-US" sz="3200">
                <a:latin typeface="Arial"/>
              </a:rPr>
              <a:t>: 0.4 – 32MHz tunable crystal oscillator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OSCULP32K</a:t>
            </a:r>
            <a:r>
              <a:rPr lang="en-US" sz="3200">
                <a:latin typeface="Arial"/>
              </a:rPr>
              <a:t>: 32.768kHz ultra low power internal oscillator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OSC32K</a:t>
            </a:r>
            <a:r>
              <a:rPr lang="en-US" sz="3200">
                <a:latin typeface="Arial"/>
              </a:rPr>
              <a:t>: 32.768kHz high accuracy internal oscillator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XOSC32K</a:t>
            </a:r>
            <a:r>
              <a:rPr lang="en-US" sz="3200">
                <a:latin typeface="Arial"/>
              </a:rPr>
              <a:t>: 32.768 crystal oscillator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OSC8M</a:t>
            </a:r>
            <a:r>
              <a:rPr lang="en-US" sz="3200">
                <a:latin typeface="Arial"/>
              </a:rPr>
              <a:t>: 8MHz internal oscillator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DFLL48M</a:t>
            </a:r>
            <a:r>
              <a:rPr lang="en-US" sz="3200">
                <a:latin typeface="Arial"/>
              </a:rPr>
              <a:t>: 48MHz digital frequency locked loop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FDPLL96M</a:t>
            </a:r>
            <a:r>
              <a:rPr lang="en-US" sz="3200">
                <a:latin typeface="Arial"/>
              </a:rPr>
              <a:t>: 48 – 96MHz fractional digital phase locked loop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Clock Sources::Crystal Oscillator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360000" y="1769040"/>
            <a:ext cx="4760640" cy="498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Vibrating crystal of piezoelectric material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Frequency depending on crystal cut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Most common application: 32.768kHz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Watches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Low frequency XY-cut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029200" y="1920240"/>
            <a:ext cx="3758760" cy="41148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Clock Sources::Digital Frequency Locked Loop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360000" y="1769040"/>
            <a:ext cx="8640000" cy="237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Electronic control system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Input: Reference Clock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Digitally-controlled oscillator (DCO) generates output frequency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Feedback measurement for FLL control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27400" y="4572000"/>
            <a:ext cx="8304840" cy="23799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Generic Clock Generator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360000" y="1769040"/>
            <a:ext cx="8640000" cy="237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generator can be set to run from one of eight clock sources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Except GCLKGEN[1]: act as source to other generic glock generators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149840" y="4375080"/>
            <a:ext cx="7060320" cy="23799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Generic Clock Multiplexer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360000" y="1769040"/>
            <a:ext cx="8640000" cy="237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Assign a clock source (generator) to peripheral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Changing source for peripheral requires disabling the generic clock (over CLKCTRL.CLKEN)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656720" y="3801600"/>
            <a:ext cx="5830920" cy="30974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Synchronization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360000" y="1769040"/>
            <a:ext cx="8640000" cy="498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Registers can require synchronization on read / write access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 synchronization required STATUS.SYNCBUSY is one → bus stalled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CPU stalled as long as bus stalled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ff0000"/>
                </a:solidFill>
                <a:latin typeface="Arial"/>
              </a:rPr>
              <a:t>→ </a:t>
            </a:r>
            <a:r>
              <a:rPr lang="en-US" sz="3200">
                <a:solidFill>
                  <a:srgbClr val="ff0000"/>
                </a:solidFill>
                <a:latin typeface="Arial"/>
              </a:rPr>
              <a:t>no interrupts can be handled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Refer to processor handbook to find out which register access needs to be sync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ff0000"/>
                </a:solidFill>
                <a:latin typeface="Arial"/>
              </a:rPr>
              <a:t>Be careful with slow clock sources (32kHz)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