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3"/>
  </p:notesMasterIdLst>
  <p:handoutMasterIdLst>
    <p:handoutMasterId r:id="rId24"/>
  </p:handoutMasterIdLst>
  <p:sldIdLst>
    <p:sldId id="257" r:id="rId2"/>
    <p:sldId id="259" r:id="rId3"/>
    <p:sldId id="260" r:id="rId4"/>
    <p:sldId id="261" r:id="rId5"/>
    <p:sldId id="262" r:id="rId6"/>
    <p:sldId id="263" r:id="rId7"/>
    <p:sldId id="264" r:id="rId8"/>
    <p:sldId id="265" r:id="rId9"/>
    <p:sldId id="266" r:id="rId10"/>
    <p:sldId id="267" r:id="rId11"/>
    <p:sldId id="273" r:id="rId12"/>
    <p:sldId id="274" r:id="rId13"/>
    <p:sldId id="275" r:id="rId14"/>
    <p:sldId id="268" r:id="rId15"/>
    <p:sldId id="269" r:id="rId16"/>
    <p:sldId id="270" r:id="rId17"/>
    <p:sldId id="271" r:id="rId18"/>
    <p:sldId id="276" r:id="rId19"/>
    <p:sldId id="277" r:id="rId20"/>
    <p:sldId id="278" r:id="rId21"/>
    <p:sldId id="25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931" y="408"/>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F60AFAF-CF54-453F-85A6-EE7AE76A6D38}" type="datetime1">
              <a:rPr lang="it-IT" smtClean="0"/>
              <a:t>14/04/2022</a:t>
            </a:fld>
            <a:endParaRPr lang="en-US"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1A8EE09-76CC-4000-B080-9F213DA7DCEF}" type="slidenum">
              <a:rPr lang="en-US" smtClean="0"/>
              <a:t>‹N›</a:t>
            </a:fld>
            <a:endParaRPr lang="en-US"/>
          </a:p>
        </p:txBody>
      </p:sp>
    </p:spTree>
    <p:extLst>
      <p:ext uri="{BB962C8B-B14F-4D97-AF65-F5344CB8AC3E}">
        <p14:creationId xmlns:p14="http://schemas.microsoft.com/office/powerpoint/2010/main" val="63868124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1013D0E-6236-446F-904B-E774D9F98961}" type="datetime1">
              <a:rPr lang="it-IT" smtClean="0"/>
              <a:t>14/04/2022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
              <a:t>Fare clic per modificare gli stili del testo dello schema</a:t>
            </a:r>
            <a:endParaRPr lang="en-US"/>
          </a:p>
          <a:p>
            <a:pPr lvl="1" rtl="0"/>
            <a:r>
              <a:rPr lang="it"/>
              <a:t>Secondo livello</a:t>
            </a:r>
          </a:p>
          <a:p>
            <a:pPr lvl="2" rtl="0"/>
            <a:r>
              <a:rPr lang="it"/>
              <a:t>Terzo livello</a:t>
            </a:r>
          </a:p>
          <a:p>
            <a:pPr lvl="3" rtl="0"/>
            <a:r>
              <a:rPr lang="it"/>
              <a:t>Quarto livello</a:t>
            </a:r>
          </a:p>
          <a:p>
            <a:pPr lvl="4" rtl="0"/>
            <a:r>
              <a:rPr lang="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8E40627-AA7D-471F-B5F2-0BF9E4C68EB6}" type="slidenum">
              <a:rPr lang="en-US" smtClean="0"/>
              <a:t>‹N›</a:t>
            </a:fld>
            <a:endParaRPr lang="en-US"/>
          </a:p>
        </p:txBody>
      </p:sp>
    </p:spTree>
    <p:extLst>
      <p:ext uri="{BB962C8B-B14F-4D97-AF65-F5344CB8AC3E}">
        <p14:creationId xmlns:p14="http://schemas.microsoft.com/office/powerpoint/2010/main" val="40995452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pPr rtl="0"/>
            <a:fld id="{6AB36474-6F91-425C-BA3E-6B12C4C4BB9A}" type="datetime1">
              <a:rPr lang="it-IT" smtClean="0"/>
              <a:t>14/04/2022</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365638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pPr rtl="0"/>
            <a:fld id="{B7732347-0869-477C-BE48-3F9F51733ED7}" type="datetime1">
              <a:rPr lang="it-IT" smtClean="0"/>
              <a:t>14/04/2022</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591559160"/>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pPr rtl="0"/>
            <a:fld id="{B7732347-0869-477C-BE48-3F9F51733ED7}" type="datetime1">
              <a:rPr lang="it-IT" smtClean="0"/>
              <a:t>14/04/2022</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‹N›</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4126595"/>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pPr rtl="0"/>
            <a:fld id="{B7732347-0869-477C-BE48-3F9F51733ED7}" type="datetime1">
              <a:rPr lang="it-IT" smtClean="0"/>
              <a:t>14/04/2022</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2881223714"/>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pPr rtl="0"/>
            <a:fld id="{B7732347-0869-477C-BE48-3F9F51733ED7}" type="datetime1">
              <a:rPr lang="it-IT" smtClean="0"/>
              <a:t>14/04/2022</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‹N›</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22264381"/>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pPr rtl="0"/>
            <a:fld id="{B7732347-0869-477C-BE48-3F9F51733ED7}" type="datetime1">
              <a:rPr lang="it-IT" smtClean="0"/>
              <a:t>14/04/2022</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49238832"/>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pPr rtl="0"/>
            <a:fld id="{E63F3710-490B-4740-B6D7-B9792C8AB872}" type="datetime1">
              <a:rPr lang="it-IT" smtClean="0"/>
              <a:t>14/04/2022</a:t>
            </a:fld>
            <a:endParaRPr lang="en-US"/>
          </a:p>
        </p:txBody>
      </p:sp>
      <p:sp>
        <p:nvSpPr>
          <p:cNvPr id="5" name="Footer Placeholder 4"/>
          <p:cNvSpPr>
            <a:spLocks noGrp="1"/>
          </p:cNvSpPr>
          <p:nvPr>
            <p:ph type="ftr" sz="quarter" idx="11"/>
          </p:nvPr>
        </p:nvSpPr>
        <p:spPr/>
        <p:txBody>
          <a:bodyPr/>
          <a:lstStyle/>
          <a:p>
            <a:pPr rtl="0"/>
            <a:endParaRPr lang="en-US"/>
          </a:p>
        </p:txBody>
      </p:sp>
      <p:sp>
        <p:nvSpPr>
          <p:cNvPr id="6" name="Slide Number Placeholder 5"/>
          <p:cNvSpPr>
            <a:spLocks noGrp="1"/>
          </p:cNvSpPr>
          <p:nvPr>
            <p:ph type="sldNum" sz="quarter" idx="12"/>
          </p:nvPr>
        </p:nvSpPr>
        <p:spPr/>
        <p:txBody>
          <a:body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916899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pPr rtl="0"/>
            <a:fld id="{B7732347-0869-477C-BE48-3F9F51733ED7}" type="datetime1">
              <a:rPr lang="it-IT" smtClean="0"/>
              <a:t>14/04/2022</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4231022026"/>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pPr rtl="0"/>
            <a:fld id="{0FFEEA0C-1FCD-40E6-A1D4-23BFBD0CE371}" type="datetime1">
              <a:rPr lang="it-IT" smtClean="0"/>
              <a:t>14/04/2022</a:t>
            </a:fld>
            <a:endParaRPr lang="en-US"/>
          </a:p>
        </p:txBody>
      </p:sp>
      <p:sp>
        <p:nvSpPr>
          <p:cNvPr id="5" name="Footer Placeholder 4"/>
          <p:cNvSpPr>
            <a:spLocks noGrp="1"/>
          </p:cNvSpPr>
          <p:nvPr>
            <p:ph type="ftr" sz="quarter" idx="11"/>
          </p:nvPr>
        </p:nvSpPr>
        <p:spPr/>
        <p:txBody>
          <a:bodyPr/>
          <a:lstStyle/>
          <a:p>
            <a:pPr rtl="0"/>
            <a:endParaRPr lang="en-US"/>
          </a:p>
        </p:txBody>
      </p:sp>
      <p:sp>
        <p:nvSpPr>
          <p:cNvPr id="6" name="Slide Number Placeholder 5"/>
          <p:cNvSpPr>
            <a:spLocks noGrp="1"/>
          </p:cNvSpPr>
          <p:nvPr>
            <p:ph type="sldNum" sz="quarter" idx="12"/>
          </p:nvPr>
        </p:nvSpPr>
        <p:spPr/>
        <p:txBody>
          <a:body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2385900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pPr rtl="0"/>
            <a:fld id="{448F23ED-F6BB-4CDB-8CED-5F2E9AE92607}" type="datetime1">
              <a:rPr lang="it-IT" smtClean="0"/>
              <a:t>14/04/2022</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1594147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pPr rtl="0"/>
            <a:fld id="{5BD466EC-ACF2-4AF5-A2DE-2C9D1A6828FD}" type="datetime1">
              <a:rPr lang="it-IT" smtClean="0"/>
              <a:t>14/04/2022</a:t>
            </a:fld>
            <a:endParaRPr lang="en-US"/>
          </a:p>
        </p:txBody>
      </p:sp>
      <p:sp>
        <p:nvSpPr>
          <p:cNvPr id="6" name="Footer Placeholder 5"/>
          <p:cNvSpPr>
            <a:spLocks noGrp="1"/>
          </p:cNvSpPr>
          <p:nvPr>
            <p:ph type="ftr" sz="quarter" idx="11"/>
          </p:nvPr>
        </p:nvSpPr>
        <p:spPr/>
        <p:txBody>
          <a:bodyPr/>
          <a:lstStyle/>
          <a:p>
            <a:pPr rtl="0"/>
            <a:endParaRPr lang="en-US"/>
          </a:p>
        </p:txBody>
      </p:sp>
      <p:sp>
        <p:nvSpPr>
          <p:cNvPr id="7" name="Slide Number Placeholder 6"/>
          <p:cNvSpPr>
            <a:spLocks noGrp="1"/>
          </p:cNvSpPr>
          <p:nvPr>
            <p:ph type="sldNum" sz="quarter" idx="12"/>
          </p:nvPr>
        </p:nvSpPr>
        <p:spPr/>
        <p:txBody>
          <a:body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4140915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pPr rtl="0"/>
            <a:fld id="{9A48AAC1-8B74-4EE6-9B7A-D8C2183B6272}" type="datetime1">
              <a:rPr lang="it-IT" smtClean="0"/>
              <a:t>14/04/2022</a:t>
            </a:fld>
            <a:endParaRPr lang="en-US"/>
          </a:p>
        </p:txBody>
      </p:sp>
      <p:sp>
        <p:nvSpPr>
          <p:cNvPr id="8" name="Footer Placeholder 7"/>
          <p:cNvSpPr>
            <a:spLocks noGrp="1"/>
          </p:cNvSpPr>
          <p:nvPr>
            <p:ph type="ftr" sz="quarter" idx="11"/>
          </p:nvPr>
        </p:nvSpPr>
        <p:spPr/>
        <p:txBody>
          <a:bodyPr/>
          <a:lstStyle/>
          <a:p>
            <a:pPr rtl="0"/>
            <a:endParaRPr lang="en-US"/>
          </a:p>
        </p:txBody>
      </p:sp>
      <p:sp>
        <p:nvSpPr>
          <p:cNvPr id="9" name="Slide Number Placeholder 8"/>
          <p:cNvSpPr>
            <a:spLocks noGrp="1"/>
          </p:cNvSpPr>
          <p:nvPr>
            <p:ph type="sldNum" sz="quarter" idx="12"/>
          </p:nvPr>
        </p:nvSpPr>
        <p:spPr/>
        <p:txBody>
          <a:body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2918508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pPr rtl="0"/>
            <a:fld id="{5D98DF3E-2C46-4BD0-9CFF-FBAEC93B7840}" type="datetime1">
              <a:rPr lang="it-IT" smtClean="0"/>
              <a:t>14/04/2022</a:t>
            </a:fld>
            <a:endParaRPr lang="en-US"/>
          </a:p>
        </p:txBody>
      </p:sp>
      <p:sp>
        <p:nvSpPr>
          <p:cNvPr id="4" name="Footer Placeholder 3"/>
          <p:cNvSpPr>
            <a:spLocks noGrp="1"/>
          </p:cNvSpPr>
          <p:nvPr>
            <p:ph type="ftr" sz="quarter" idx="11"/>
          </p:nvPr>
        </p:nvSpPr>
        <p:spPr/>
        <p:txBody>
          <a:bodyPr/>
          <a:lstStyle/>
          <a:p>
            <a:pPr rtl="0"/>
            <a:endParaRPr lang="en-US"/>
          </a:p>
        </p:txBody>
      </p:sp>
      <p:sp>
        <p:nvSpPr>
          <p:cNvPr id="5" name="Slide Number Placeholder 4"/>
          <p:cNvSpPr>
            <a:spLocks noGrp="1"/>
          </p:cNvSpPr>
          <p:nvPr>
            <p:ph type="sldNum" sz="quarter" idx="12"/>
          </p:nvPr>
        </p:nvSpPr>
        <p:spPr/>
        <p:txBody>
          <a:body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1875993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B7732347-0869-477C-BE48-3F9F51733ED7}" type="datetime1">
              <a:rPr lang="it-IT" smtClean="0"/>
              <a:t>14/04/2022</a:t>
            </a:fld>
            <a:endParaRPr lang="en-US" dirty="0"/>
          </a:p>
        </p:txBody>
      </p:sp>
      <p:sp>
        <p:nvSpPr>
          <p:cNvPr id="3" name="Footer Placeholder 2"/>
          <p:cNvSpPr>
            <a:spLocks noGrp="1"/>
          </p:cNvSpPr>
          <p:nvPr>
            <p:ph type="ftr" sz="quarter" idx="11"/>
          </p:nvPr>
        </p:nvSpPr>
        <p:spPr/>
        <p:txBody>
          <a:bodyPr/>
          <a:lstStyle/>
          <a:p>
            <a:pPr rtl="0"/>
            <a:endParaRPr lang="en-US" dirty="0"/>
          </a:p>
        </p:txBody>
      </p:sp>
      <p:sp>
        <p:nvSpPr>
          <p:cNvPr id="4" name="Slide Number Placeholder 3"/>
          <p:cNvSpPr>
            <a:spLocks noGrp="1"/>
          </p:cNvSpPr>
          <p:nvPr>
            <p:ph type="sldNum" sz="quarter" idx="12"/>
          </p:nvPr>
        </p:nvSpPr>
        <p:spPr/>
        <p:txBody>
          <a:body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1849589125"/>
      </p:ext>
    </p:extLst>
  </p:cSld>
  <p:clrMapOvr>
    <a:masterClrMapping/>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pPr rtl="0"/>
            <a:fld id="{7579D569-2C97-4786-A562-991193493077}" type="datetime1">
              <a:rPr lang="it-IT" smtClean="0"/>
              <a:t>14/04/2022</a:t>
            </a:fld>
            <a:endParaRPr lang="en-US"/>
          </a:p>
        </p:txBody>
      </p:sp>
      <p:sp>
        <p:nvSpPr>
          <p:cNvPr id="6" name="Footer Placeholder 5"/>
          <p:cNvSpPr>
            <a:spLocks noGrp="1"/>
          </p:cNvSpPr>
          <p:nvPr>
            <p:ph type="ftr" sz="quarter" idx="11"/>
          </p:nvPr>
        </p:nvSpPr>
        <p:spPr/>
        <p:txBody>
          <a:bodyPr/>
          <a:lstStyle/>
          <a:p>
            <a:pPr rtl="0"/>
            <a:endParaRPr lang="en-US"/>
          </a:p>
        </p:txBody>
      </p:sp>
      <p:sp>
        <p:nvSpPr>
          <p:cNvPr id="7" name="Slide Number Placeholder 6"/>
          <p:cNvSpPr>
            <a:spLocks noGrp="1"/>
          </p:cNvSpPr>
          <p:nvPr>
            <p:ph type="sldNum" sz="quarter" idx="12"/>
          </p:nvPr>
        </p:nvSpPr>
        <p:spPr/>
        <p:txBody>
          <a:body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642204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pPr rtl="0"/>
            <a:fld id="{3D5E0B24-8B1C-463E-9C62-AF58AAE602D6}" type="datetime1">
              <a:rPr lang="it-IT" smtClean="0"/>
              <a:t>14/04/2022</a:t>
            </a:fld>
            <a:endParaRPr lang="en-US" dirty="0"/>
          </a:p>
        </p:txBody>
      </p:sp>
      <p:sp>
        <p:nvSpPr>
          <p:cNvPr id="6" name="Footer Placeholder 5"/>
          <p:cNvSpPr>
            <a:spLocks noGrp="1"/>
          </p:cNvSpPr>
          <p:nvPr>
            <p:ph type="ftr" sz="quarter" idx="11"/>
          </p:nvPr>
        </p:nvSpPr>
        <p:spPr/>
        <p:txBody>
          <a:bodyPr/>
          <a:lstStyle/>
          <a:p>
            <a:pPr algn="l"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358712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7732347-0869-477C-BE48-3F9F51733ED7}" type="datetime1">
              <a:rPr lang="it-IT" smtClean="0"/>
              <a:t>14/04/2022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17441705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hf sldNum="0"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descr="Immagine con tessuto, tabella, rosso, coperto&#10;&#10;Descrizione generata automaticamente">
            <a:extLst>
              <a:ext uri="{FF2B5EF4-FFF2-40B4-BE49-F238E27FC236}">
                <a16:creationId xmlns:a16="http://schemas.microsoft.com/office/drawing/2014/main" id="{6D3BA21E-E6C8-4E14-8E53-C5DF567E9DFF}"/>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9091" b="9091"/>
          <a:stretch/>
        </p:blipFill>
        <p:spPr>
          <a:xfrm>
            <a:off x="20" y="10"/>
            <a:ext cx="12191979" cy="6857990"/>
          </a:xfrm>
          <a:prstGeom prst="rect">
            <a:avLst/>
          </a:prstGeom>
        </p:spPr>
      </p:pic>
      <p:sp>
        <p:nvSpPr>
          <p:cNvPr id="32" name="Isosceles Triangle 9">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Parallelogram 11">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Connector 13">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15">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21">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18C3B467-088C-4F3D-A9A7-105C4E1E20CD}"/>
              </a:ext>
            </a:extLst>
          </p:cNvPr>
          <p:cNvSpPr>
            <a:spLocks noGrp="1"/>
          </p:cNvSpPr>
          <p:nvPr>
            <p:ph type="ctrTitle"/>
          </p:nvPr>
        </p:nvSpPr>
        <p:spPr>
          <a:xfrm>
            <a:off x="4822412" y="678869"/>
            <a:ext cx="5056541" cy="2369131"/>
          </a:xfrm>
        </p:spPr>
        <p:txBody>
          <a:bodyPr rtlCol="0">
            <a:noAutofit/>
          </a:bodyPr>
          <a:lstStyle/>
          <a:p>
            <a:pPr algn="l" rtl="0">
              <a:lnSpc>
                <a:spcPct val="90000"/>
              </a:lnSpc>
            </a:pPr>
            <a:r>
              <a:rPr lang="it" sz="4400" dirty="0"/>
              <a:t>Progetto di     programmazione 3</a:t>
            </a:r>
            <a:br>
              <a:rPr lang="it" sz="4400" dirty="0"/>
            </a:br>
            <a:r>
              <a:rPr lang="it" sz="4400" dirty="0"/>
              <a:t>(Carsharing)</a:t>
            </a:r>
          </a:p>
        </p:txBody>
      </p:sp>
      <p:sp>
        <p:nvSpPr>
          <p:cNvPr id="3" name="Sottotitolo 2">
            <a:extLst>
              <a:ext uri="{FF2B5EF4-FFF2-40B4-BE49-F238E27FC236}">
                <a16:creationId xmlns:a16="http://schemas.microsoft.com/office/drawing/2014/main" id="{C8722DDC-8EEE-4A06-8DFE-B44871EAA2CF}"/>
              </a:ext>
            </a:extLst>
          </p:cNvPr>
          <p:cNvSpPr>
            <a:spLocks noGrp="1"/>
          </p:cNvSpPr>
          <p:nvPr>
            <p:ph type="subTitle" idx="1"/>
          </p:nvPr>
        </p:nvSpPr>
        <p:spPr>
          <a:xfrm>
            <a:off x="5148537" y="3424766"/>
            <a:ext cx="4485725" cy="1096899"/>
          </a:xfrm>
        </p:spPr>
        <p:txBody>
          <a:bodyPr rtlCol="0">
            <a:normAutofit/>
          </a:bodyPr>
          <a:lstStyle/>
          <a:p>
            <a:pPr rtl="0"/>
            <a:r>
              <a:rPr lang="it" sz="2000" dirty="0"/>
              <a:t>By Bandiera Fabio</a:t>
            </a:r>
          </a:p>
          <a:p>
            <a:pPr rtl="0"/>
            <a:r>
              <a:rPr lang="it" sz="2000" dirty="0"/>
              <a:t>Matricola: 0124001740</a:t>
            </a:r>
          </a:p>
        </p:txBody>
      </p:sp>
      <p:sp>
        <p:nvSpPr>
          <p:cNvPr id="39"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29">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3669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13931A2D-72D0-4593-968A-83B0618187B0}"/>
              </a:ext>
            </a:extLst>
          </p:cNvPr>
          <p:cNvSpPr>
            <a:spLocks noGrp="1"/>
          </p:cNvSpPr>
          <p:nvPr>
            <p:ph type="title"/>
          </p:nvPr>
        </p:nvSpPr>
        <p:spPr>
          <a:xfrm>
            <a:off x="340453" y="1169455"/>
            <a:ext cx="10688972" cy="411060"/>
          </a:xfrm>
        </p:spPr>
        <p:txBody>
          <a:bodyPr>
            <a:normAutofit/>
          </a:bodyPr>
          <a:lstStyle/>
          <a:p>
            <a:r>
              <a:rPr lang="it-IT" sz="1800" dirty="0">
                <a:solidFill>
                  <a:schemeClr val="tx1"/>
                </a:solidFill>
                <a:latin typeface="+mn-lt"/>
                <a:ea typeface="+mn-ea"/>
                <a:cs typeface="+mn-cs"/>
              </a:rPr>
              <a:t>Ora la parte dell’utente: Prenotare una 500</a:t>
            </a:r>
          </a:p>
        </p:txBody>
      </p:sp>
      <p:pic>
        <p:nvPicPr>
          <p:cNvPr id="9" name="Immagine 8">
            <a:extLst>
              <a:ext uri="{FF2B5EF4-FFF2-40B4-BE49-F238E27FC236}">
                <a16:creationId xmlns:a16="http://schemas.microsoft.com/office/drawing/2014/main" id="{DDC1293E-9A7C-4EBC-8FAD-3B5696B99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40" y="1727014"/>
            <a:ext cx="10687819" cy="3961531"/>
          </a:xfrm>
          <a:prstGeom prst="rect">
            <a:avLst/>
          </a:prstGeom>
        </p:spPr>
      </p:pic>
    </p:spTree>
    <p:extLst>
      <p:ext uri="{BB962C8B-B14F-4D97-AF65-F5344CB8AC3E}">
        <p14:creationId xmlns:p14="http://schemas.microsoft.com/office/powerpoint/2010/main" val="292356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13931A2D-72D0-4593-968A-83B0618187B0}"/>
              </a:ext>
            </a:extLst>
          </p:cNvPr>
          <p:cNvSpPr>
            <a:spLocks noGrp="1"/>
          </p:cNvSpPr>
          <p:nvPr>
            <p:ph type="title"/>
          </p:nvPr>
        </p:nvSpPr>
        <p:spPr>
          <a:xfrm>
            <a:off x="399176" y="578529"/>
            <a:ext cx="10688972" cy="394282"/>
          </a:xfrm>
        </p:spPr>
        <p:txBody>
          <a:bodyPr>
            <a:normAutofit/>
          </a:bodyPr>
          <a:lstStyle/>
          <a:p>
            <a:r>
              <a:rPr lang="it-IT" sz="1800" dirty="0">
                <a:solidFill>
                  <a:schemeClr val="tx1"/>
                </a:solidFill>
                <a:latin typeface="+mn-lt"/>
                <a:ea typeface="+mn-ea"/>
                <a:cs typeface="+mn-cs"/>
              </a:rPr>
              <a:t>Ora la parte dell’utente: Prenotare una 500</a:t>
            </a:r>
          </a:p>
        </p:txBody>
      </p:sp>
      <p:pic>
        <p:nvPicPr>
          <p:cNvPr id="3" name="Immagine 2">
            <a:extLst>
              <a:ext uri="{FF2B5EF4-FFF2-40B4-BE49-F238E27FC236}">
                <a16:creationId xmlns:a16="http://schemas.microsoft.com/office/drawing/2014/main" id="{81E734F7-7DD9-4BEC-AC90-E9C64A36F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07" y="1107035"/>
            <a:ext cx="8367485" cy="4778154"/>
          </a:xfrm>
          <a:prstGeom prst="rect">
            <a:avLst/>
          </a:prstGeom>
        </p:spPr>
      </p:pic>
    </p:spTree>
    <p:extLst>
      <p:ext uri="{BB962C8B-B14F-4D97-AF65-F5344CB8AC3E}">
        <p14:creationId xmlns:p14="http://schemas.microsoft.com/office/powerpoint/2010/main" val="1560976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13931A2D-72D0-4593-968A-83B0618187B0}"/>
              </a:ext>
            </a:extLst>
          </p:cNvPr>
          <p:cNvSpPr>
            <a:spLocks noGrp="1"/>
          </p:cNvSpPr>
          <p:nvPr>
            <p:ph type="title"/>
          </p:nvPr>
        </p:nvSpPr>
        <p:spPr>
          <a:xfrm>
            <a:off x="329828" y="241604"/>
            <a:ext cx="10688972" cy="723130"/>
          </a:xfrm>
        </p:spPr>
        <p:txBody>
          <a:bodyPr>
            <a:normAutofit/>
          </a:bodyPr>
          <a:lstStyle/>
          <a:p>
            <a:r>
              <a:rPr lang="it-IT" sz="1800" dirty="0">
                <a:solidFill>
                  <a:schemeClr val="tx1"/>
                </a:solidFill>
                <a:latin typeface="+mn-lt"/>
                <a:ea typeface="+mn-ea"/>
                <a:cs typeface="+mn-cs"/>
              </a:rPr>
              <a:t>Questo invece è il chain of </a:t>
            </a:r>
            <a:r>
              <a:rPr lang="it-IT" sz="1800" dirty="0" err="1">
                <a:solidFill>
                  <a:schemeClr val="tx1"/>
                </a:solidFill>
                <a:latin typeface="+mn-lt"/>
                <a:ea typeface="+mn-ea"/>
                <a:cs typeface="+mn-cs"/>
              </a:rPr>
              <a:t>responsibility</a:t>
            </a:r>
            <a:r>
              <a:rPr lang="it-IT" sz="1800" dirty="0">
                <a:solidFill>
                  <a:schemeClr val="tx1"/>
                </a:solidFill>
                <a:latin typeface="+mn-lt"/>
                <a:ea typeface="+mn-ea"/>
                <a:cs typeface="+mn-cs"/>
              </a:rPr>
              <a:t> richiamato per operare la scelta della targa </a:t>
            </a:r>
            <a:br>
              <a:rPr lang="it-IT" sz="1800" dirty="0">
                <a:solidFill>
                  <a:schemeClr val="tx1"/>
                </a:solidFill>
                <a:latin typeface="+mn-lt"/>
                <a:ea typeface="+mn-ea"/>
                <a:cs typeface="+mn-cs"/>
              </a:rPr>
            </a:br>
            <a:r>
              <a:rPr lang="it-IT" sz="1800" dirty="0">
                <a:solidFill>
                  <a:schemeClr val="tx1"/>
                </a:solidFill>
                <a:latin typeface="+mn-lt"/>
                <a:ea typeface="+mn-ea"/>
                <a:cs typeface="+mn-cs"/>
              </a:rPr>
              <a:t>da preporre ad una prenotazione. Di seguito anche le scelte.</a:t>
            </a:r>
          </a:p>
        </p:txBody>
      </p:sp>
      <p:sp>
        <p:nvSpPr>
          <p:cNvPr id="4" name="Segnaposto data 3">
            <a:extLst>
              <a:ext uri="{FF2B5EF4-FFF2-40B4-BE49-F238E27FC236}">
                <a16:creationId xmlns:a16="http://schemas.microsoft.com/office/drawing/2014/main" id="{7DF73677-E42A-4DD1-A13B-0A34DA5D26FD}"/>
              </a:ext>
            </a:extLst>
          </p:cNvPr>
          <p:cNvSpPr>
            <a:spLocks noGrp="1"/>
          </p:cNvSpPr>
          <p:nvPr>
            <p:ph type="dt" sz="half" idx="10"/>
          </p:nvPr>
        </p:nvSpPr>
        <p:spPr/>
        <p:txBody>
          <a:bodyPr/>
          <a:lstStyle/>
          <a:p>
            <a:pPr rtl="0"/>
            <a:fld id="{0FFEEA0C-1FCD-40E6-A1D4-23BFBD0CE371}" type="datetime1">
              <a:rPr lang="it-IT" smtClean="0"/>
              <a:t>14/04/2022</a:t>
            </a:fld>
            <a:endParaRPr lang="en-US"/>
          </a:p>
        </p:txBody>
      </p:sp>
      <p:pic>
        <p:nvPicPr>
          <p:cNvPr id="3" name="Immagine 2">
            <a:extLst>
              <a:ext uri="{FF2B5EF4-FFF2-40B4-BE49-F238E27FC236}">
                <a16:creationId xmlns:a16="http://schemas.microsoft.com/office/drawing/2014/main" id="{3044BEC4-77F6-4F3A-A7D0-67EFB8C2B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653" y="1144539"/>
            <a:ext cx="9533446" cy="2255715"/>
          </a:xfrm>
          <a:prstGeom prst="rect">
            <a:avLst/>
          </a:prstGeom>
        </p:spPr>
      </p:pic>
      <p:pic>
        <p:nvPicPr>
          <p:cNvPr id="7" name="Immagine 6" descr="Immagine che contiene testo, screenshot, schermo&#10;&#10;Descrizione generata automaticamente">
            <a:extLst>
              <a:ext uri="{FF2B5EF4-FFF2-40B4-BE49-F238E27FC236}">
                <a16:creationId xmlns:a16="http://schemas.microsoft.com/office/drawing/2014/main" id="{F0136B02-C0A4-4294-9B77-B97AA13A8D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653" y="3605842"/>
            <a:ext cx="9928259" cy="2794958"/>
          </a:xfrm>
          <a:prstGeom prst="rect">
            <a:avLst/>
          </a:prstGeom>
        </p:spPr>
      </p:pic>
    </p:spTree>
    <p:extLst>
      <p:ext uri="{BB962C8B-B14F-4D97-AF65-F5344CB8AC3E}">
        <p14:creationId xmlns:p14="http://schemas.microsoft.com/office/powerpoint/2010/main" val="2414809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13931A2D-72D0-4593-968A-83B0618187B0}"/>
              </a:ext>
            </a:extLst>
          </p:cNvPr>
          <p:cNvSpPr>
            <a:spLocks noGrp="1"/>
          </p:cNvSpPr>
          <p:nvPr>
            <p:ph type="title"/>
          </p:nvPr>
        </p:nvSpPr>
        <p:spPr>
          <a:xfrm>
            <a:off x="467090" y="1468074"/>
            <a:ext cx="5405204" cy="451513"/>
          </a:xfrm>
        </p:spPr>
        <p:txBody>
          <a:bodyPr>
            <a:normAutofit/>
          </a:bodyPr>
          <a:lstStyle/>
          <a:p>
            <a:r>
              <a:rPr lang="it-IT" sz="1800" dirty="0">
                <a:solidFill>
                  <a:schemeClr val="tx1"/>
                </a:solidFill>
                <a:latin typeface="+mn-lt"/>
                <a:ea typeface="+mn-ea"/>
                <a:cs typeface="+mn-cs"/>
              </a:rPr>
              <a:t>Le scelte auto del chain of </a:t>
            </a:r>
            <a:r>
              <a:rPr lang="it-IT" sz="1800" dirty="0" err="1">
                <a:solidFill>
                  <a:schemeClr val="tx1"/>
                </a:solidFill>
                <a:latin typeface="+mn-lt"/>
                <a:ea typeface="+mn-ea"/>
                <a:cs typeface="+mn-cs"/>
              </a:rPr>
              <a:t>responsibility</a:t>
            </a:r>
            <a:endParaRPr lang="it-IT" sz="1800" dirty="0">
              <a:solidFill>
                <a:schemeClr val="tx1"/>
              </a:solidFill>
              <a:latin typeface="+mn-lt"/>
              <a:ea typeface="+mn-ea"/>
              <a:cs typeface="+mn-cs"/>
            </a:endParaRPr>
          </a:p>
        </p:txBody>
      </p:sp>
      <p:pic>
        <p:nvPicPr>
          <p:cNvPr id="7" name="Immagine 6">
            <a:extLst>
              <a:ext uri="{FF2B5EF4-FFF2-40B4-BE49-F238E27FC236}">
                <a16:creationId xmlns:a16="http://schemas.microsoft.com/office/drawing/2014/main" id="{812CE15E-E2ED-4E28-ABB1-4816703B3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591" y="2087155"/>
            <a:ext cx="10080771" cy="3153472"/>
          </a:xfrm>
          <a:prstGeom prst="rect">
            <a:avLst/>
          </a:prstGeom>
        </p:spPr>
      </p:pic>
    </p:spTree>
    <p:extLst>
      <p:ext uri="{BB962C8B-B14F-4D97-AF65-F5344CB8AC3E}">
        <p14:creationId xmlns:p14="http://schemas.microsoft.com/office/powerpoint/2010/main" val="3260031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EB8C6AE1-F25C-4548-AA00-2B0F764D89A3}"/>
              </a:ext>
            </a:extLst>
          </p:cNvPr>
          <p:cNvSpPr>
            <a:spLocks noGrp="1"/>
          </p:cNvSpPr>
          <p:nvPr>
            <p:ph type="title"/>
          </p:nvPr>
        </p:nvSpPr>
        <p:spPr>
          <a:xfrm>
            <a:off x="332065" y="225949"/>
            <a:ext cx="9290107" cy="982066"/>
          </a:xfrm>
        </p:spPr>
        <p:txBody>
          <a:bodyPr>
            <a:normAutofit/>
          </a:bodyPr>
          <a:lstStyle/>
          <a:p>
            <a:r>
              <a:rPr lang="it-IT" sz="1800" dirty="0">
                <a:solidFill>
                  <a:schemeClr val="tx1"/>
                </a:solidFill>
                <a:latin typeface="+mn-lt"/>
                <a:ea typeface="+mn-ea"/>
                <a:cs typeface="+mn-cs"/>
              </a:rPr>
              <a:t>Riconsegnare le auto noleggiate ad un parcheggio scelto. Di seguito riporto sia il metodo in se che il pattern strategy richiamato da esso per il pagamento, in quanto ho deciso di associare queste due richiese.</a:t>
            </a:r>
          </a:p>
        </p:txBody>
      </p:sp>
      <p:sp>
        <p:nvSpPr>
          <p:cNvPr id="4" name="Segnaposto data 3">
            <a:extLst>
              <a:ext uri="{FF2B5EF4-FFF2-40B4-BE49-F238E27FC236}">
                <a16:creationId xmlns:a16="http://schemas.microsoft.com/office/drawing/2014/main" id="{CE13428D-60C7-4271-9596-9EB24BB8E877}"/>
              </a:ext>
            </a:extLst>
          </p:cNvPr>
          <p:cNvSpPr>
            <a:spLocks noGrp="1"/>
          </p:cNvSpPr>
          <p:nvPr>
            <p:ph type="dt" sz="half" idx="10"/>
          </p:nvPr>
        </p:nvSpPr>
        <p:spPr/>
        <p:txBody>
          <a:bodyPr/>
          <a:lstStyle/>
          <a:p>
            <a:pPr rtl="0"/>
            <a:fld id="{0FFEEA0C-1FCD-40E6-A1D4-23BFBD0CE371}" type="datetime1">
              <a:rPr lang="it-IT" smtClean="0"/>
              <a:t>14/04/2022</a:t>
            </a:fld>
            <a:endParaRPr lang="en-US"/>
          </a:p>
        </p:txBody>
      </p:sp>
      <p:pic>
        <p:nvPicPr>
          <p:cNvPr id="7" name="Immagine 6">
            <a:extLst>
              <a:ext uri="{FF2B5EF4-FFF2-40B4-BE49-F238E27FC236}">
                <a16:creationId xmlns:a16="http://schemas.microsoft.com/office/drawing/2014/main" id="{81392282-9CAF-44E7-B6B2-AF3F25521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594" y="1360225"/>
            <a:ext cx="11208589" cy="5046262"/>
          </a:xfrm>
          <a:prstGeom prst="rect">
            <a:avLst/>
          </a:prstGeom>
        </p:spPr>
      </p:pic>
    </p:spTree>
    <p:extLst>
      <p:ext uri="{BB962C8B-B14F-4D97-AF65-F5344CB8AC3E}">
        <p14:creationId xmlns:p14="http://schemas.microsoft.com/office/powerpoint/2010/main" val="1061000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DB0FF664-D4A3-4175-9C2D-6DBB386F0A47}"/>
              </a:ext>
            </a:extLst>
          </p:cNvPr>
          <p:cNvSpPr>
            <a:spLocks noGrp="1"/>
          </p:cNvSpPr>
          <p:nvPr>
            <p:ph type="title"/>
          </p:nvPr>
        </p:nvSpPr>
        <p:spPr>
          <a:xfrm>
            <a:off x="374010" y="1216664"/>
            <a:ext cx="9474665" cy="998607"/>
          </a:xfrm>
        </p:spPr>
        <p:txBody>
          <a:bodyPr>
            <a:normAutofit/>
          </a:bodyPr>
          <a:lstStyle/>
          <a:p>
            <a:r>
              <a:rPr lang="it-IT" sz="1800" dirty="0">
                <a:solidFill>
                  <a:schemeClr val="tx1"/>
                </a:solidFill>
                <a:latin typeface="+mn-lt"/>
                <a:ea typeface="+mn-ea"/>
                <a:cs typeface="+mn-cs"/>
              </a:rPr>
              <a:t>Riconsegnare le auto noleggiate ad un parcheggio scelto. Di seguito riporto sia il metodo in se che il pattern strategy richiamato da esso per il pagamento, in quanto ho deciso di associare queste due richiese.</a:t>
            </a:r>
          </a:p>
        </p:txBody>
      </p:sp>
      <p:pic>
        <p:nvPicPr>
          <p:cNvPr id="10" name="Immagine 9">
            <a:extLst>
              <a:ext uri="{FF2B5EF4-FFF2-40B4-BE49-F238E27FC236}">
                <a16:creationId xmlns:a16="http://schemas.microsoft.com/office/drawing/2014/main" id="{68258E08-6E64-4434-BA8F-6CF950DD7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783" y="2370821"/>
            <a:ext cx="11252433" cy="2600590"/>
          </a:xfrm>
          <a:prstGeom prst="rect">
            <a:avLst/>
          </a:prstGeom>
        </p:spPr>
      </p:pic>
    </p:spTree>
    <p:extLst>
      <p:ext uri="{BB962C8B-B14F-4D97-AF65-F5344CB8AC3E}">
        <p14:creationId xmlns:p14="http://schemas.microsoft.com/office/powerpoint/2010/main" val="1299852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1A4D4526-0D5D-444C-A1E6-E34E68EC38D0}"/>
              </a:ext>
            </a:extLst>
          </p:cNvPr>
          <p:cNvSpPr>
            <a:spLocks noGrp="1"/>
          </p:cNvSpPr>
          <p:nvPr>
            <p:ph type="title"/>
          </p:nvPr>
        </p:nvSpPr>
        <p:spPr>
          <a:xfrm>
            <a:off x="305183" y="275598"/>
            <a:ext cx="10688972" cy="486878"/>
          </a:xfrm>
        </p:spPr>
        <p:txBody>
          <a:bodyPr>
            <a:normAutofit/>
          </a:bodyPr>
          <a:lstStyle/>
          <a:p>
            <a:r>
              <a:rPr lang="it-IT" sz="1800" dirty="0">
                <a:solidFill>
                  <a:schemeClr val="tx1"/>
                </a:solidFill>
                <a:latin typeface="+mn-lt"/>
                <a:ea typeface="+mn-ea"/>
                <a:cs typeface="+mn-cs"/>
              </a:rPr>
              <a:t>Strategy associato a quest’ultime per il pagamento con carta o bancomat</a:t>
            </a:r>
          </a:p>
        </p:txBody>
      </p:sp>
      <p:sp>
        <p:nvSpPr>
          <p:cNvPr id="4" name="Segnaposto data 3">
            <a:extLst>
              <a:ext uri="{FF2B5EF4-FFF2-40B4-BE49-F238E27FC236}">
                <a16:creationId xmlns:a16="http://schemas.microsoft.com/office/drawing/2014/main" id="{9EC935DC-293B-48B9-8407-C39C9FC3BAF5}"/>
              </a:ext>
            </a:extLst>
          </p:cNvPr>
          <p:cNvSpPr>
            <a:spLocks noGrp="1"/>
          </p:cNvSpPr>
          <p:nvPr>
            <p:ph type="dt" sz="half" idx="10"/>
          </p:nvPr>
        </p:nvSpPr>
        <p:spPr/>
        <p:txBody>
          <a:bodyPr/>
          <a:lstStyle/>
          <a:p>
            <a:pPr rtl="0"/>
            <a:fld id="{0FFEEA0C-1FCD-40E6-A1D4-23BFBD0CE371}" type="datetime1">
              <a:rPr lang="it-IT" smtClean="0"/>
              <a:t>14/04/2022</a:t>
            </a:fld>
            <a:endParaRPr lang="en-US"/>
          </a:p>
        </p:txBody>
      </p:sp>
      <p:pic>
        <p:nvPicPr>
          <p:cNvPr id="7" name="Immagine 6">
            <a:extLst>
              <a:ext uri="{FF2B5EF4-FFF2-40B4-BE49-F238E27FC236}">
                <a16:creationId xmlns:a16="http://schemas.microsoft.com/office/drawing/2014/main" id="{854B911C-1B15-4336-99DB-6AA0BB13B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668" y="852050"/>
            <a:ext cx="8839966" cy="1104996"/>
          </a:xfrm>
          <a:prstGeom prst="rect">
            <a:avLst/>
          </a:prstGeom>
        </p:spPr>
      </p:pic>
      <p:pic>
        <p:nvPicPr>
          <p:cNvPr id="9" name="Immagine 8">
            <a:extLst>
              <a:ext uri="{FF2B5EF4-FFF2-40B4-BE49-F238E27FC236}">
                <a16:creationId xmlns:a16="http://schemas.microsoft.com/office/drawing/2014/main" id="{56CA80AB-87B9-4E34-ABE7-47A36771B8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668" y="2179671"/>
            <a:ext cx="8855635" cy="4402731"/>
          </a:xfrm>
          <a:prstGeom prst="rect">
            <a:avLst/>
          </a:prstGeom>
        </p:spPr>
      </p:pic>
    </p:spTree>
    <p:extLst>
      <p:ext uri="{BB962C8B-B14F-4D97-AF65-F5344CB8AC3E}">
        <p14:creationId xmlns:p14="http://schemas.microsoft.com/office/powerpoint/2010/main" val="667307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779F3DAB-7FFD-4576-A0BA-DEA75A743A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242" y="921802"/>
            <a:ext cx="10646063" cy="5014395"/>
          </a:xfrm>
          <a:prstGeom prst="rect">
            <a:avLst/>
          </a:prstGeom>
        </p:spPr>
      </p:pic>
      <p:sp>
        <p:nvSpPr>
          <p:cNvPr id="5" name="Titolo 1">
            <a:extLst>
              <a:ext uri="{FF2B5EF4-FFF2-40B4-BE49-F238E27FC236}">
                <a16:creationId xmlns:a16="http://schemas.microsoft.com/office/drawing/2014/main" id="{356573C5-FC88-4A3A-AA2C-D6C9849F54BE}"/>
              </a:ext>
            </a:extLst>
          </p:cNvPr>
          <p:cNvSpPr>
            <a:spLocks noGrp="1"/>
          </p:cNvSpPr>
          <p:nvPr>
            <p:ph type="title"/>
          </p:nvPr>
        </p:nvSpPr>
        <p:spPr>
          <a:xfrm>
            <a:off x="305183" y="275598"/>
            <a:ext cx="10688972" cy="486878"/>
          </a:xfrm>
        </p:spPr>
        <p:txBody>
          <a:bodyPr>
            <a:normAutofit/>
          </a:bodyPr>
          <a:lstStyle/>
          <a:p>
            <a:r>
              <a:rPr lang="it-IT" sz="1800" dirty="0">
                <a:solidFill>
                  <a:schemeClr val="tx1"/>
                </a:solidFill>
                <a:latin typeface="+mn-lt"/>
                <a:ea typeface="+mn-ea"/>
                <a:cs typeface="+mn-cs"/>
              </a:rPr>
              <a:t>Strategy associato a quest’ultime per il pagamento con carta o bancomat</a:t>
            </a:r>
          </a:p>
        </p:txBody>
      </p:sp>
    </p:spTree>
    <p:extLst>
      <p:ext uri="{BB962C8B-B14F-4D97-AF65-F5344CB8AC3E}">
        <p14:creationId xmlns:p14="http://schemas.microsoft.com/office/powerpoint/2010/main" val="4261165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EF03A2EE-3A90-429A-92F4-C52B83B9EA9B}"/>
              </a:ext>
            </a:extLst>
          </p:cNvPr>
          <p:cNvSpPr txBox="1"/>
          <p:nvPr/>
        </p:nvSpPr>
        <p:spPr>
          <a:xfrm>
            <a:off x="369117" y="515923"/>
            <a:ext cx="4593565" cy="369332"/>
          </a:xfrm>
          <a:prstGeom prst="rect">
            <a:avLst/>
          </a:prstGeom>
          <a:noFill/>
        </p:spPr>
        <p:txBody>
          <a:bodyPr wrap="none" rtlCol="0">
            <a:spAutoFit/>
          </a:bodyPr>
          <a:lstStyle/>
          <a:p>
            <a:r>
              <a:rPr lang="it-IT" dirty="0"/>
              <a:t>Il common controller (</a:t>
            </a:r>
            <a:r>
              <a:rPr lang="it-IT" dirty="0" err="1"/>
              <a:t>snippet</a:t>
            </a:r>
            <a:r>
              <a:rPr lang="it-IT" dirty="0"/>
              <a:t> di esempio)</a:t>
            </a:r>
          </a:p>
        </p:txBody>
      </p:sp>
      <p:pic>
        <p:nvPicPr>
          <p:cNvPr id="5" name="Immagine 4">
            <a:extLst>
              <a:ext uri="{FF2B5EF4-FFF2-40B4-BE49-F238E27FC236}">
                <a16:creationId xmlns:a16="http://schemas.microsoft.com/office/drawing/2014/main" id="{3B50FBAB-A01E-4EA2-9D8B-21B6809FB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94" y="1082533"/>
            <a:ext cx="10468332" cy="4692933"/>
          </a:xfrm>
          <a:prstGeom prst="rect">
            <a:avLst/>
          </a:prstGeom>
        </p:spPr>
      </p:pic>
    </p:spTree>
    <p:extLst>
      <p:ext uri="{BB962C8B-B14F-4D97-AF65-F5344CB8AC3E}">
        <p14:creationId xmlns:p14="http://schemas.microsoft.com/office/powerpoint/2010/main" val="3092643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3FF64FC7-129A-489F-980F-CAE2F68D8493}"/>
              </a:ext>
            </a:extLst>
          </p:cNvPr>
          <p:cNvSpPr txBox="1"/>
          <p:nvPr/>
        </p:nvSpPr>
        <p:spPr>
          <a:xfrm>
            <a:off x="402671" y="1287710"/>
            <a:ext cx="3633367" cy="369332"/>
          </a:xfrm>
          <a:prstGeom prst="rect">
            <a:avLst/>
          </a:prstGeom>
          <a:noFill/>
        </p:spPr>
        <p:txBody>
          <a:bodyPr wrap="none" rtlCol="0">
            <a:spAutoFit/>
          </a:bodyPr>
          <a:lstStyle/>
          <a:p>
            <a:r>
              <a:rPr lang="it-IT" dirty="0"/>
              <a:t>Esempio di interfaccia repository</a:t>
            </a:r>
          </a:p>
        </p:txBody>
      </p:sp>
      <p:pic>
        <p:nvPicPr>
          <p:cNvPr id="5" name="Immagine 4">
            <a:extLst>
              <a:ext uri="{FF2B5EF4-FFF2-40B4-BE49-F238E27FC236}">
                <a16:creationId xmlns:a16="http://schemas.microsoft.com/office/drawing/2014/main" id="{5D586B6D-346E-4A5D-BF6E-3575DE4FF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300" y="1882006"/>
            <a:ext cx="10150720" cy="3093988"/>
          </a:xfrm>
          <a:prstGeom prst="rect">
            <a:avLst/>
          </a:prstGeom>
        </p:spPr>
      </p:pic>
    </p:spTree>
    <p:extLst>
      <p:ext uri="{BB962C8B-B14F-4D97-AF65-F5344CB8AC3E}">
        <p14:creationId xmlns:p14="http://schemas.microsoft.com/office/powerpoint/2010/main" val="1996867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46381A-95D8-44AC-AA74-58F85E9A3605}"/>
              </a:ext>
            </a:extLst>
          </p:cNvPr>
          <p:cNvSpPr>
            <a:spLocks noGrp="1"/>
          </p:cNvSpPr>
          <p:nvPr>
            <p:ph type="title"/>
          </p:nvPr>
        </p:nvSpPr>
        <p:spPr>
          <a:xfrm>
            <a:off x="343950" y="275218"/>
            <a:ext cx="9696275" cy="615755"/>
          </a:xfrm>
        </p:spPr>
        <p:txBody>
          <a:bodyPr>
            <a:normAutofit/>
          </a:bodyPr>
          <a:lstStyle/>
          <a:p>
            <a:pPr algn="ctr"/>
            <a:r>
              <a:rPr lang="it-IT" sz="2800" dirty="0"/>
              <a:t>Analisi dei requisiti</a:t>
            </a:r>
          </a:p>
        </p:txBody>
      </p:sp>
      <p:sp>
        <p:nvSpPr>
          <p:cNvPr id="5" name="CasellaDiTesto 4">
            <a:extLst>
              <a:ext uri="{FF2B5EF4-FFF2-40B4-BE49-F238E27FC236}">
                <a16:creationId xmlns:a16="http://schemas.microsoft.com/office/drawing/2014/main" id="{9B7A4AC3-ED25-4EF5-9B40-DDD586B51641}"/>
              </a:ext>
            </a:extLst>
          </p:cNvPr>
          <p:cNvSpPr txBox="1"/>
          <p:nvPr/>
        </p:nvSpPr>
        <p:spPr>
          <a:xfrm>
            <a:off x="343950" y="950471"/>
            <a:ext cx="9696275" cy="5078313"/>
          </a:xfrm>
          <a:prstGeom prst="rect">
            <a:avLst/>
          </a:prstGeom>
          <a:noFill/>
        </p:spPr>
        <p:txBody>
          <a:bodyPr wrap="square" rtlCol="0">
            <a:spAutoFit/>
          </a:bodyPr>
          <a:lstStyle/>
          <a:p>
            <a:r>
              <a:rPr lang="it-IT" sz="1800" dirty="0"/>
              <a:t>Di seguito allego la traccia:</a:t>
            </a:r>
          </a:p>
          <a:p>
            <a:r>
              <a:rPr lang="it-IT" sz="1800" dirty="0"/>
              <a:t>Si vuole sviluppare un sistema per la gestione del car sharing. Si suppone che</a:t>
            </a:r>
          </a:p>
          <a:p>
            <a:r>
              <a:rPr lang="it-IT" sz="1800" dirty="0"/>
              <a:t>chi eroga il servizio gestisca una flotta di automobili posizionate in appositi</a:t>
            </a:r>
          </a:p>
          <a:p>
            <a:r>
              <a:rPr lang="it-IT" sz="1800" dirty="0"/>
              <a:t>parcheggi.</a:t>
            </a:r>
          </a:p>
          <a:p>
            <a:r>
              <a:rPr lang="it-IT" sz="1800" dirty="0"/>
              <a:t>Chi eroga il servizio può effettuare le seguenti operazioni:</a:t>
            </a:r>
          </a:p>
          <a:p>
            <a:r>
              <a:rPr lang="it-IT" sz="1800" dirty="0"/>
              <a:t>• aggiungere una nuova auto</a:t>
            </a:r>
          </a:p>
          <a:p>
            <a:r>
              <a:rPr lang="it-IT" sz="1800" dirty="0"/>
              <a:t>• ridistribuire le auto nei parcheggi</a:t>
            </a:r>
          </a:p>
          <a:p>
            <a:r>
              <a:rPr lang="it-IT" sz="1800" dirty="0"/>
              <a:t>• visualizzare le informazioni sugli utenti che non riconsegnano l’auto entro</a:t>
            </a:r>
          </a:p>
          <a:p>
            <a:r>
              <a:rPr lang="it-IT" sz="1800" dirty="0"/>
              <a:t>lo scadere del periodo prenotato</a:t>
            </a:r>
          </a:p>
          <a:p>
            <a:r>
              <a:rPr lang="it-IT" sz="1800" dirty="0"/>
              <a:t>Un utente può effettuare le seguenti operazioni:</a:t>
            </a:r>
          </a:p>
          <a:p>
            <a:r>
              <a:rPr lang="it-IT" sz="1800" dirty="0"/>
              <a:t>• iscriversi al servizio (pagamento quota annuale)</a:t>
            </a:r>
          </a:p>
          <a:p>
            <a:r>
              <a:rPr lang="it-IT" sz="1800" dirty="0"/>
              <a:t>• prenotare l’auto al parcheggio preferito (via web) (in caso di più prenotazioni applicare la politica FIFO)</a:t>
            </a:r>
          </a:p>
          <a:p>
            <a:r>
              <a:rPr lang="it-IT" sz="1800" dirty="0"/>
              <a:t>• riconsegnare l’auto al parcheggio stabilito (comunicazione via web)</a:t>
            </a:r>
          </a:p>
          <a:p>
            <a:r>
              <a:rPr lang="it-IT" sz="1800" dirty="0"/>
              <a:t>• pagamento del consumo relativo al periodo di utilizzo, basato sulla combinazione di durata del periodo di prenotazione e percorrenza effettiva. Il</a:t>
            </a:r>
          </a:p>
          <a:p>
            <a:r>
              <a:rPr lang="it-IT" sz="1800" dirty="0"/>
              <a:t>pagamento può avvenire secondo le modalità: carta di credito o bancomat</a:t>
            </a:r>
          </a:p>
          <a:p>
            <a:r>
              <a:rPr lang="it-IT" sz="1800" dirty="0"/>
              <a:t>Scrivere un programma per la simulazione del sistema di car sharing.</a:t>
            </a:r>
          </a:p>
        </p:txBody>
      </p:sp>
    </p:spTree>
    <p:extLst>
      <p:ext uri="{BB962C8B-B14F-4D97-AF65-F5344CB8AC3E}">
        <p14:creationId xmlns:p14="http://schemas.microsoft.com/office/powerpoint/2010/main" val="823119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6F4F8F4-4736-4A43-9AD1-CB83C5F6D0E3}"/>
              </a:ext>
            </a:extLst>
          </p:cNvPr>
          <p:cNvSpPr txBox="1"/>
          <p:nvPr/>
        </p:nvSpPr>
        <p:spPr>
          <a:xfrm>
            <a:off x="411061" y="692092"/>
            <a:ext cx="3289683" cy="369332"/>
          </a:xfrm>
          <a:prstGeom prst="rect">
            <a:avLst/>
          </a:prstGeom>
          <a:noFill/>
        </p:spPr>
        <p:txBody>
          <a:bodyPr wrap="none" rtlCol="0">
            <a:spAutoFit/>
          </a:bodyPr>
          <a:lstStyle/>
          <a:p>
            <a:r>
              <a:rPr lang="it-IT" dirty="0" err="1"/>
              <a:t>Snippet</a:t>
            </a:r>
            <a:r>
              <a:rPr lang="it-IT" dirty="0"/>
              <a:t> d’esempio dei models</a:t>
            </a:r>
          </a:p>
        </p:txBody>
      </p:sp>
      <p:pic>
        <p:nvPicPr>
          <p:cNvPr id="5" name="Immagine 4">
            <a:extLst>
              <a:ext uri="{FF2B5EF4-FFF2-40B4-BE49-F238E27FC236}">
                <a16:creationId xmlns:a16="http://schemas.microsoft.com/office/drawing/2014/main" id="{681EC61D-D0F5-4311-B5D4-C2D71D776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462" y="1331107"/>
            <a:ext cx="9487722" cy="4397121"/>
          </a:xfrm>
          <a:prstGeom prst="rect">
            <a:avLst/>
          </a:prstGeom>
        </p:spPr>
      </p:pic>
    </p:spTree>
    <p:extLst>
      <p:ext uri="{BB962C8B-B14F-4D97-AF65-F5344CB8AC3E}">
        <p14:creationId xmlns:p14="http://schemas.microsoft.com/office/powerpoint/2010/main" val="211440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C9295F-E638-4F61-AFE2-CF3E40556031}"/>
              </a:ext>
            </a:extLst>
          </p:cNvPr>
          <p:cNvSpPr>
            <a:spLocks noGrp="1"/>
          </p:cNvSpPr>
          <p:nvPr>
            <p:ph type="title"/>
          </p:nvPr>
        </p:nvSpPr>
        <p:spPr>
          <a:xfrm>
            <a:off x="2400222" y="2798565"/>
            <a:ext cx="6718433" cy="716423"/>
          </a:xfrm>
        </p:spPr>
        <p:txBody>
          <a:bodyPr rtlCol="0">
            <a:normAutofit fontScale="90000"/>
          </a:bodyPr>
          <a:lstStyle/>
          <a:p>
            <a:pPr rtl="0"/>
            <a:r>
              <a:rPr lang="it" dirty="0">
                <a:solidFill>
                  <a:schemeClr val="tx1">
                    <a:lumMod val="75000"/>
                    <a:lumOff val="25000"/>
                  </a:schemeClr>
                </a:solidFill>
              </a:rPr>
              <a:t>              </a:t>
            </a:r>
            <a:r>
              <a:rPr lang="it" sz="6000" dirty="0">
                <a:solidFill>
                  <a:schemeClr val="bg1">
                    <a:lumMod val="50000"/>
                  </a:schemeClr>
                </a:solidFill>
              </a:rPr>
              <a:t>FINE</a:t>
            </a:r>
            <a:endParaRPr lang="en-US" dirty="0">
              <a:solidFill>
                <a:schemeClr val="bg1">
                  <a:lumMod val="50000"/>
                </a:schemeClr>
              </a:solidFill>
            </a:endParaRPr>
          </a:p>
        </p:txBody>
      </p:sp>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1F62F603-DC19-4361-B811-A19B2270E241}"/>
              </a:ext>
            </a:extLst>
          </p:cNvPr>
          <p:cNvSpPr txBox="1"/>
          <p:nvPr/>
        </p:nvSpPr>
        <p:spPr>
          <a:xfrm>
            <a:off x="352338" y="528508"/>
            <a:ext cx="9060110" cy="5632311"/>
          </a:xfrm>
          <a:prstGeom prst="rect">
            <a:avLst/>
          </a:prstGeom>
          <a:noFill/>
        </p:spPr>
        <p:txBody>
          <a:bodyPr wrap="square" rtlCol="0">
            <a:spAutoFit/>
          </a:bodyPr>
          <a:lstStyle/>
          <a:p>
            <a:r>
              <a:rPr lang="it-IT" sz="1800" dirty="0"/>
              <a:t>Ho deciso di descrivere una situazione in cui vengono noleggiate dagli utenti delle Fiat 500 elettriche su prenotazione, analogamente a come funzionano i vari servizi di noleggio d’auto dai parcheggi ove si prenota l’auto su disponibilità e la si può tenere per un certo lasso di tempo, pagando l’usufrutto in base ai giorni di noleggio e con la paga di una mora nel caso di ritardo della consegna.</a:t>
            </a:r>
          </a:p>
          <a:p>
            <a:r>
              <a:rPr lang="it-IT" sz="1800" dirty="0"/>
              <a:t>Per creare questa realtà ritengo necessario l'utilizzo di un database associato col quale tenere traccia delle informazioni. </a:t>
            </a:r>
          </a:p>
          <a:p>
            <a:r>
              <a:rPr lang="it-IT" sz="1800" dirty="0"/>
              <a:t>Per rendere possibile ciò ho deciso di utilizzare XAMPP, ovvero un tool che permette l'apertura di un apache </a:t>
            </a:r>
            <a:r>
              <a:rPr lang="it-IT" sz="1800" dirty="0" err="1"/>
              <a:t>tomcat</a:t>
            </a:r>
            <a:r>
              <a:rPr lang="it-IT" sz="1800" dirty="0"/>
              <a:t>, il quale ovviamente rende disponibile un ambiente locale sul quale "</a:t>
            </a:r>
            <a:r>
              <a:rPr lang="it-IT" sz="1800" dirty="0" err="1"/>
              <a:t>hostare</a:t>
            </a:r>
            <a:r>
              <a:rPr lang="it-IT" sz="1800" dirty="0"/>
              <a:t>" il database, quest'ultimo sempre gestito da XAMPP sottoforma di </a:t>
            </a:r>
            <a:r>
              <a:rPr lang="it-IT" sz="1800" dirty="0" err="1"/>
              <a:t>phpmyadmin</a:t>
            </a:r>
            <a:r>
              <a:rPr lang="it-IT" sz="1800" dirty="0"/>
              <a:t> </a:t>
            </a:r>
            <a:r>
              <a:rPr lang="it-IT" sz="1800" dirty="0" err="1"/>
              <a:t>mysql</a:t>
            </a:r>
            <a:r>
              <a:rPr lang="it-IT" dirty="0"/>
              <a:t>.</a:t>
            </a:r>
          </a:p>
          <a:p>
            <a:r>
              <a:rPr lang="it-IT" sz="1800" dirty="0"/>
              <a:t>Oltre all'utilizzo del </a:t>
            </a:r>
            <a:r>
              <a:rPr lang="it-IT" sz="1800" dirty="0" err="1"/>
              <a:t>mysequel</a:t>
            </a:r>
            <a:r>
              <a:rPr lang="it-IT" sz="1800" dirty="0"/>
              <a:t>, necessitiamo di un ambiente di sviluppo per la parte front-end, cosi da poter creare e gestire la visualizzazione delle informazioni, per tale scopo ho deciso di adoperare </a:t>
            </a:r>
            <a:r>
              <a:rPr lang="it-IT" sz="1800" dirty="0" err="1"/>
              <a:t>Agular</a:t>
            </a:r>
            <a:r>
              <a:rPr lang="it-IT" sz="1800" dirty="0"/>
              <a:t>, cosi da poter più facilmente conciliare le chiamate al DB e la parte visuale. </a:t>
            </a:r>
            <a:r>
              <a:rPr lang="it-IT" sz="1800" dirty="0" err="1"/>
              <a:t>Angular</a:t>
            </a:r>
            <a:r>
              <a:rPr lang="it-IT" sz="1800" dirty="0"/>
              <a:t> nella fattispecie utilizza 3 linguaggi: </a:t>
            </a:r>
            <a:r>
              <a:rPr lang="it-IT" sz="1800" dirty="0" err="1"/>
              <a:t>l'html</a:t>
            </a:r>
            <a:r>
              <a:rPr lang="it-IT" sz="1800" dirty="0"/>
              <a:t>, il quale anche essendo un semplice linguaggio di markup, </a:t>
            </a:r>
            <a:r>
              <a:rPr lang="it-IT" dirty="0"/>
              <a:t>è necessario </a:t>
            </a:r>
            <a:r>
              <a:rPr lang="it-IT" sz="1800" dirty="0"/>
              <a:t>per le visualizzazioni web; il </a:t>
            </a:r>
            <a:r>
              <a:rPr lang="it-IT" sz="1800" dirty="0" err="1"/>
              <a:t>javascript</a:t>
            </a:r>
            <a:r>
              <a:rPr lang="it-IT" sz="1800" dirty="0"/>
              <a:t>, che consente la gestione di alcuni elementi web, anche se non verrà molto usato nella creazione di questo progetto; il </a:t>
            </a:r>
            <a:r>
              <a:rPr lang="it-IT" sz="1800" dirty="0" err="1"/>
              <a:t>typescript</a:t>
            </a:r>
            <a:r>
              <a:rPr lang="it-IT" sz="1800" dirty="0"/>
              <a:t> che è adoperato per la gestione delle pagine e dei component di </a:t>
            </a:r>
            <a:r>
              <a:rPr lang="it-IT" sz="1800" dirty="0" err="1"/>
              <a:t>angular</a:t>
            </a:r>
            <a:endParaRPr lang="it-IT" sz="1800" dirty="0"/>
          </a:p>
          <a:p>
            <a:r>
              <a:rPr lang="it-IT" sz="1800" dirty="0"/>
              <a:t>coi quali è possibile collegare tutti i tasselli del puzzle.</a:t>
            </a:r>
          </a:p>
        </p:txBody>
      </p:sp>
    </p:spTree>
    <p:extLst>
      <p:ext uri="{BB962C8B-B14F-4D97-AF65-F5344CB8AC3E}">
        <p14:creationId xmlns:p14="http://schemas.microsoft.com/office/powerpoint/2010/main" val="44072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18290B23-A7F4-4BC1-B670-5D6FE6D3282F}"/>
              </a:ext>
            </a:extLst>
          </p:cNvPr>
          <p:cNvSpPr txBox="1"/>
          <p:nvPr/>
        </p:nvSpPr>
        <p:spPr>
          <a:xfrm>
            <a:off x="367770" y="183065"/>
            <a:ext cx="9408464" cy="6186309"/>
          </a:xfrm>
          <a:prstGeom prst="rect">
            <a:avLst/>
          </a:prstGeom>
          <a:noFill/>
        </p:spPr>
        <p:txBody>
          <a:bodyPr wrap="square" rtlCol="0">
            <a:spAutoFit/>
          </a:bodyPr>
          <a:lstStyle/>
          <a:p>
            <a:r>
              <a:rPr lang="it-IT" sz="1800" dirty="0"/>
              <a:t>Ovviamente il cuore pulsante col quale creerò la parte back-end, e come ovviamente richiesto nella traccia, sarà il java.</a:t>
            </a:r>
            <a:r>
              <a:rPr lang="it-IT" dirty="0"/>
              <a:t> </a:t>
            </a:r>
            <a:r>
              <a:rPr lang="it-IT" sz="1800" dirty="0"/>
              <a:t>Per la gestione del DB up and running su cuore apache </a:t>
            </a:r>
            <a:r>
              <a:rPr lang="it-IT" sz="1800" dirty="0" err="1"/>
              <a:t>tomcat</a:t>
            </a:r>
            <a:r>
              <a:rPr lang="it-IT" sz="1800" dirty="0"/>
              <a:t>, sfrutterò le agevolazioni permesse da Spring MVC, ovvero un tool col quale sarà possibile ovviare alla gestione JDBC manuale, in quanto esso si incaricherà di gestire le comunicazioni col </a:t>
            </a:r>
            <a:r>
              <a:rPr lang="it-IT" sz="1800" dirty="0" err="1"/>
              <a:t>db</a:t>
            </a:r>
            <a:r>
              <a:rPr lang="it-IT" sz="1800" dirty="0"/>
              <a:t>. </a:t>
            </a:r>
          </a:p>
          <a:p>
            <a:r>
              <a:rPr lang="it-IT" sz="1800" dirty="0"/>
              <a:t>Nel resto di questa documentazione vi sarà un Class </a:t>
            </a:r>
            <a:r>
              <a:rPr lang="it-IT" sz="1800" dirty="0" err="1"/>
              <a:t>Diagram</a:t>
            </a:r>
            <a:r>
              <a:rPr lang="it-IT" sz="1800" dirty="0"/>
              <a:t>, col quale descriverò le varie entità in gioco, seguito da un diagramma </a:t>
            </a:r>
            <a:r>
              <a:rPr lang="it-IT" dirty="0"/>
              <a:t>USE-CASE</a:t>
            </a:r>
            <a:r>
              <a:rPr lang="it-IT" sz="1800" dirty="0"/>
              <a:t>. Inoltre verranno implementate delle </a:t>
            </a:r>
            <a:r>
              <a:rPr lang="it-IT" sz="1800" dirty="0" err="1"/>
              <a:t>exception</a:t>
            </a:r>
            <a:r>
              <a:rPr lang="it-IT" sz="1800" dirty="0"/>
              <a:t> nel caso in cui vi si possa trarre un beneficio nel gestire errori di sorta. Il tutto verrà sviluppato seguendo le regole del SOLID programming, cosi da avere un programma robusto. </a:t>
            </a:r>
          </a:p>
          <a:p>
            <a:r>
              <a:rPr lang="it-IT" sz="1800" dirty="0"/>
              <a:t>Per quanto riguarda i pattern, ho deciso di utilizzarne 4, secondo il mio parere, che possono meglio descrivere ed implementare alcune esigenze di questo contesto: il pattern MVC tramite spring, con la gestione di MODEL VIEW E CONTROLLER; l'OBSERVER, cosi da poter avere una sincronizzazione adeguata, anche se quest’ultimo è già implementato automaticamente da spring; un pattern STRATEGY per gestire il metodo di pagamento degli utenti; infine un CHAIN OF RESPONSIBILITY per gestire le prenotazioni degli utenti. </a:t>
            </a:r>
          </a:p>
          <a:p>
            <a:r>
              <a:rPr lang="it-IT" sz="1800" dirty="0"/>
              <a:t>Le </a:t>
            </a:r>
            <a:r>
              <a:rPr lang="it-IT" sz="1800" dirty="0" err="1"/>
              <a:t>annotation</a:t>
            </a:r>
            <a:r>
              <a:rPr lang="it-IT" sz="1800" dirty="0"/>
              <a:t> vengono spesso utilizzate per la gestione di Spring. </a:t>
            </a:r>
          </a:p>
          <a:p>
            <a:r>
              <a:rPr lang="it-IT" sz="1800" dirty="0"/>
              <a:t>Bootstrap viene utilizzato per stilizzare meglio le </a:t>
            </a:r>
            <a:r>
              <a:rPr lang="it-IT" dirty="0"/>
              <a:t>pagine. </a:t>
            </a:r>
          </a:p>
          <a:p>
            <a:r>
              <a:rPr lang="it-IT" dirty="0"/>
              <a:t>Aggiungo che la politica di creazione di interfacce service e di implementazione di esse è basata sull’Idea di base del FACTORY PATTERN. </a:t>
            </a:r>
          </a:p>
          <a:p>
            <a:r>
              <a:rPr lang="it-IT" dirty="0"/>
              <a:t>Il servizio si chiama Your 500.</a:t>
            </a:r>
          </a:p>
        </p:txBody>
      </p:sp>
      <p:pic>
        <p:nvPicPr>
          <p:cNvPr id="5" name="Immagine 4">
            <a:extLst>
              <a:ext uri="{FF2B5EF4-FFF2-40B4-BE49-F238E27FC236}">
                <a16:creationId xmlns:a16="http://schemas.microsoft.com/office/drawing/2014/main" id="{98D99FF3-0291-4448-9A91-B6F916464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8675" y="3794938"/>
            <a:ext cx="2235614" cy="22356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58939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5DD0FD9-E415-4357-84EA-83F631452800}"/>
              </a:ext>
            </a:extLst>
          </p:cNvPr>
          <p:cNvSpPr txBox="1">
            <a:spLocks/>
          </p:cNvSpPr>
          <p:nvPr/>
        </p:nvSpPr>
        <p:spPr>
          <a:xfrm>
            <a:off x="-125834" y="-67112"/>
            <a:ext cx="9696275" cy="61575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it-IT" sz="2800" dirty="0"/>
              <a:t>Diagramma delle classi</a:t>
            </a:r>
          </a:p>
        </p:txBody>
      </p:sp>
      <p:pic>
        <p:nvPicPr>
          <p:cNvPr id="3" name="Immagine 2">
            <a:extLst>
              <a:ext uri="{FF2B5EF4-FFF2-40B4-BE49-F238E27FC236}">
                <a16:creationId xmlns:a16="http://schemas.microsoft.com/office/drawing/2014/main" id="{A4B81249-624E-4AC0-86D9-F3A4B766B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586" y="398088"/>
            <a:ext cx="8334976" cy="6459912"/>
          </a:xfrm>
          <a:prstGeom prst="rect">
            <a:avLst/>
          </a:prstGeom>
        </p:spPr>
      </p:pic>
    </p:spTree>
    <p:extLst>
      <p:ext uri="{BB962C8B-B14F-4D97-AF65-F5344CB8AC3E}">
        <p14:creationId xmlns:p14="http://schemas.microsoft.com/office/powerpoint/2010/main" val="1873739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8889C147-53B1-4542-A7C5-DCB22A22B91F}"/>
              </a:ext>
            </a:extLst>
          </p:cNvPr>
          <p:cNvSpPr>
            <a:spLocks noGrp="1"/>
          </p:cNvSpPr>
          <p:nvPr>
            <p:ph type="dt" sz="half" idx="10"/>
          </p:nvPr>
        </p:nvSpPr>
        <p:spPr/>
        <p:txBody>
          <a:bodyPr/>
          <a:lstStyle/>
          <a:p>
            <a:pPr rtl="0"/>
            <a:fld id="{0FFEEA0C-1FCD-40E6-A1D4-23BFBD0CE371}" type="datetime1">
              <a:rPr lang="it-IT" smtClean="0"/>
              <a:t>14/04/2022</a:t>
            </a:fld>
            <a:endParaRPr lang="en-US"/>
          </a:p>
        </p:txBody>
      </p:sp>
      <p:pic>
        <p:nvPicPr>
          <p:cNvPr id="3" name="Immagine 2">
            <a:extLst>
              <a:ext uri="{FF2B5EF4-FFF2-40B4-BE49-F238E27FC236}">
                <a16:creationId xmlns:a16="http://schemas.microsoft.com/office/drawing/2014/main" id="{6780F57A-F57A-4A1F-85DF-A54556B3C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86" y="979435"/>
            <a:ext cx="11297828" cy="5421365"/>
          </a:xfrm>
          <a:prstGeom prst="rect">
            <a:avLst/>
          </a:prstGeom>
        </p:spPr>
      </p:pic>
      <p:sp>
        <p:nvSpPr>
          <p:cNvPr id="6" name="Titolo 1">
            <a:extLst>
              <a:ext uri="{FF2B5EF4-FFF2-40B4-BE49-F238E27FC236}">
                <a16:creationId xmlns:a16="http://schemas.microsoft.com/office/drawing/2014/main" id="{17FE4DF0-F9FF-4A77-A0DA-6B5F91E912C2}"/>
              </a:ext>
            </a:extLst>
          </p:cNvPr>
          <p:cNvSpPr txBox="1">
            <a:spLocks/>
          </p:cNvSpPr>
          <p:nvPr/>
        </p:nvSpPr>
        <p:spPr>
          <a:xfrm>
            <a:off x="343950" y="275218"/>
            <a:ext cx="9696275" cy="61575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it-IT" sz="2800" dirty="0"/>
              <a:t>Diagramma dei casi d’uso</a:t>
            </a:r>
          </a:p>
        </p:txBody>
      </p:sp>
    </p:spTree>
    <p:extLst>
      <p:ext uri="{BB962C8B-B14F-4D97-AF65-F5344CB8AC3E}">
        <p14:creationId xmlns:p14="http://schemas.microsoft.com/office/powerpoint/2010/main" val="700859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EF733372-0F1D-4B4F-A0DC-24041A384EF9}"/>
              </a:ext>
            </a:extLst>
          </p:cNvPr>
          <p:cNvSpPr>
            <a:spLocks noGrp="1"/>
          </p:cNvSpPr>
          <p:nvPr>
            <p:ph type="dt" sz="half" idx="10"/>
          </p:nvPr>
        </p:nvSpPr>
        <p:spPr/>
        <p:txBody>
          <a:bodyPr/>
          <a:lstStyle/>
          <a:p>
            <a:pPr rtl="0"/>
            <a:fld id="{0FFEEA0C-1FCD-40E6-A1D4-23BFBD0CE371}" type="datetime1">
              <a:rPr lang="it-IT" smtClean="0"/>
              <a:t>14/04/2022</a:t>
            </a:fld>
            <a:endParaRPr lang="en-US"/>
          </a:p>
        </p:txBody>
      </p:sp>
      <p:sp>
        <p:nvSpPr>
          <p:cNvPr id="7" name="CasellaDiTesto 6">
            <a:extLst>
              <a:ext uri="{FF2B5EF4-FFF2-40B4-BE49-F238E27FC236}">
                <a16:creationId xmlns:a16="http://schemas.microsoft.com/office/drawing/2014/main" id="{88FF59EF-2CCD-43DC-996D-ED7A8B2BFC1B}"/>
              </a:ext>
            </a:extLst>
          </p:cNvPr>
          <p:cNvSpPr txBox="1"/>
          <p:nvPr/>
        </p:nvSpPr>
        <p:spPr>
          <a:xfrm>
            <a:off x="343950" y="783368"/>
            <a:ext cx="11358693" cy="1200329"/>
          </a:xfrm>
          <a:prstGeom prst="rect">
            <a:avLst/>
          </a:prstGeom>
          <a:noFill/>
        </p:spPr>
        <p:txBody>
          <a:bodyPr wrap="square" rtlCol="0">
            <a:spAutoFit/>
          </a:bodyPr>
          <a:lstStyle/>
          <a:p>
            <a:r>
              <a:rPr lang="it-IT" dirty="0"/>
              <a:t>Di seguito andrò ad elencare e documentare tramite </a:t>
            </a:r>
            <a:r>
              <a:rPr lang="it-IT" dirty="0" err="1"/>
              <a:t>screenshots</a:t>
            </a:r>
            <a:r>
              <a:rPr lang="it-IT" dirty="0"/>
              <a:t> parti di codice rilevanti.</a:t>
            </a:r>
          </a:p>
          <a:p>
            <a:endParaRPr lang="it-IT" dirty="0"/>
          </a:p>
          <a:p>
            <a:r>
              <a:rPr lang="it-IT" dirty="0"/>
              <a:t>Partiamo subito dal primo punto:</a:t>
            </a:r>
          </a:p>
          <a:p>
            <a:r>
              <a:rPr lang="it-IT" dirty="0"/>
              <a:t>Aggiungere una nuova auto al database (da parte dell’erogatore)</a:t>
            </a:r>
          </a:p>
        </p:txBody>
      </p:sp>
      <p:pic>
        <p:nvPicPr>
          <p:cNvPr id="6" name="Immagine 5" descr="Immagine che contiene testo&#10;&#10;Descrizione generata automaticamente">
            <a:extLst>
              <a:ext uri="{FF2B5EF4-FFF2-40B4-BE49-F238E27FC236}">
                <a16:creationId xmlns:a16="http://schemas.microsoft.com/office/drawing/2014/main" id="{76F8D8F3-F11B-46B1-8E8A-36C211B4F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688" y="2013345"/>
            <a:ext cx="9215651" cy="4714546"/>
          </a:xfrm>
          <a:prstGeom prst="rect">
            <a:avLst/>
          </a:prstGeom>
        </p:spPr>
      </p:pic>
      <p:sp>
        <p:nvSpPr>
          <p:cNvPr id="8" name="Titolo 1">
            <a:extLst>
              <a:ext uri="{FF2B5EF4-FFF2-40B4-BE49-F238E27FC236}">
                <a16:creationId xmlns:a16="http://schemas.microsoft.com/office/drawing/2014/main" id="{16EA1BB7-6C6B-47EB-AD9D-3D8C7F01897C}"/>
              </a:ext>
            </a:extLst>
          </p:cNvPr>
          <p:cNvSpPr txBox="1">
            <a:spLocks/>
          </p:cNvSpPr>
          <p:nvPr/>
        </p:nvSpPr>
        <p:spPr>
          <a:xfrm>
            <a:off x="343950" y="275218"/>
            <a:ext cx="9696275" cy="61575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it-IT" sz="2800" dirty="0"/>
              <a:t>Parti di codice rilevanti</a:t>
            </a:r>
          </a:p>
        </p:txBody>
      </p:sp>
    </p:spTree>
    <p:extLst>
      <p:ext uri="{BB962C8B-B14F-4D97-AF65-F5344CB8AC3E}">
        <p14:creationId xmlns:p14="http://schemas.microsoft.com/office/powerpoint/2010/main" val="3240198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3B5316-BB37-4647-9235-51CF6D972277}"/>
              </a:ext>
            </a:extLst>
          </p:cNvPr>
          <p:cNvSpPr>
            <a:spLocks noGrp="1"/>
          </p:cNvSpPr>
          <p:nvPr>
            <p:ph type="title"/>
          </p:nvPr>
        </p:nvSpPr>
        <p:spPr>
          <a:xfrm>
            <a:off x="378904" y="275050"/>
            <a:ext cx="10058400" cy="510694"/>
          </a:xfrm>
        </p:spPr>
        <p:txBody>
          <a:bodyPr>
            <a:normAutofit/>
          </a:bodyPr>
          <a:lstStyle/>
          <a:p>
            <a:r>
              <a:rPr lang="it-IT" sz="1800" dirty="0">
                <a:solidFill>
                  <a:schemeClr val="tx1"/>
                </a:solidFill>
                <a:latin typeface="+mn-lt"/>
                <a:ea typeface="+mn-ea"/>
                <a:cs typeface="+mn-cs"/>
              </a:rPr>
              <a:t>Ora il metodo per ridistribuire le auto nei parcheggi</a:t>
            </a:r>
          </a:p>
        </p:txBody>
      </p:sp>
      <p:sp>
        <p:nvSpPr>
          <p:cNvPr id="4" name="Segnaposto data 3">
            <a:extLst>
              <a:ext uri="{FF2B5EF4-FFF2-40B4-BE49-F238E27FC236}">
                <a16:creationId xmlns:a16="http://schemas.microsoft.com/office/drawing/2014/main" id="{7FD76DF0-FD99-48AE-8206-97EC73F3D534}"/>
              </a:ext>
            </a:extLst>
          </p:cNvPr>
          <p:cNvSpPr>
            <a:spLocks noGrp="1"/>
          </p:cNvSpPr>
          <p:nvPr>
            <p:ph type="dt" sz="half" idx="10"/>
          </p:nvPr>
        </p:nvSpPr>
        <p:spPr/>
        <p:txBody>
          <a:bodyPr/>
          <a:lstStyle/>
          <a:p>
            <a:pPr rtl="0"/>
            <a:fld id="{0FFEEA0C-1FCD-40E6-A1D4-23BFBD0CE371}" type="datetime1">
              <a:rPr lang="it-IT" smtClean="0"/>
              <a:t>14/04/2022</a:t>
            </a:fld>
            <a:endParaRPr lang="en-US"/>
          </a:p>
        </p:txBody>
      </p:sp>
      <p:pic>
        <p:nvPicPr>
          <p:cNvPr id="6" name="Immagine 5">
            <a:extLst>
              <a:ext uri="{FF2B5EF4-FFF2-40B4-BE49-F238E27FC236}">
                <a16:creationId xmlns:a16="http://schemas.microsoft.com/office/drawing/2014/main" id="{D9B2C79A-73D8-4D1D-99B2-3DCA76594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236" y="804652"/>
            <a:ext cx="10339071" cy="5419272"/>
          </a:xfrm>
          <a:prstGeom prst="rect">
            <a:avLst/>
          </a:prstGeom>
        </p:spPr>
      </p:pic>
    </p:spTree>
    <p:extLst>
      <p:ext uri="{BB962C8B-B14F-4D97-AF65-F5344CB8AC3E}">
        <p14:creationId xmlns:p14="http://schemas.microsoft.com/office/powerpoint/2010/main" val="3674924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B32787-EFF7-49F5-B0ED-09B41138E437}"/>
              </a:ext>
            </a:extLst>
          </p:cNvPr>
          <p:cNvSpPr>
            <a:spLocks noGrp="1"/>
          </p:cNvSpPr>
          <p:nvPr>
            <p:ph type="title"/>
          </p:nvPr>
        </p:nvSpPr>
        <p:spPr>
          <a:xfrm>
            <a:off x="357231" y="834599"/>
            <a:ext cx="10688972" cy="629174"/>
          </a:xfrm>
        </p:spPr>
        <p:txBody>
          <a:bodyPr>
            <a:normAutofit/>
          </a:bodyPr>
          <a:lstStyle/>
          <a:p>
            <a:r>
              <a:rPr lang="it-IT" sz="1800" dirty="0">
                <a:solidFill>
                  <a:schemeClr val="tx1"/>
                </a:solidFill>
                <a:latin typeface="+mn-lt"/>
                <a:ea typeface="+mn-ea"/>
                <a:cs typeface="+mn-cs"/>
              </a:rPr>
              <a:t>La visualizzazione degli utenti che non hanno riconsegnato in tempo la 500</a:t>
            </a:r>
          </a:p>
        </p:txBody>
      </p:sp>
      <p:pic>
        <p:nvPicPr>
          <p:cNvPr id="5" name="Immagine 4">
            <a:extLst>
              <a:ext uri="{FF2B5EF4-FFF2-40B4-BE49-F238E27FC236}">
                <a16:creationId xmlns:a16="http://schemas.microsoft.com/office/drawing/2014/main" id="{E53E9143-7CBC-4536-B31B-F16D72590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342" y="1463773"/>
            <a:ext cx="11168071" cy="4004667"/>
          </a:xfrm>
          <a:prstGeom prst="rect">
            <a:avLst/>
          </a:prstGeom>
        </p:spPr>
      </p:pic>
    </p:spTree>
    <p:extLst>
      <p:ext uri="{BB962C8B-B14F-4D97-AF65-F5344CB8AC3E}">
        <p14:creationId xmlns:p14="http://schemas.microsoft.com/office/powerpoint/2010/main" val="877453700"/>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TM02900688[[fn=Sfaccettatura]]</Template>
  <TotalTime>570</TotalTime>
  <Words>955</Words>
  <Application>Microsoft Office PowerPoint</Application>
  <PresentationFormat>Widescreen</PresentationFormat>
  <Paragraphs>59</Paragraphs>
  <Slides>21</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21</vt:i4>
      </vt:variant>
    </vt:vector>
  </HeadingPairs>
  <TitlesOfParts>
    <vt:vector size="26" baseType="lpstr">
      <vt:lpstr>Arial</vt:lpstr>
      <vt:lpstr>Calibri</vt:lpstr>
      <vt:lpstr>Trebuchet MS</vt:lpstr>
      <vt:lpstr>Wingdings 3</vt:lpstr>
      <vt:lpstr>Sfaccettatura</vt:lpstr>
      <vt:lpstr>Progetto di     programmazione 3 (Carsharing)</vt:lpstr>
      <vt:lpstr>Analisi dei requisiti</vt:lpstr>
      <vt:lpstr>Presentazione standard di PowerPoint</vt:lpstr>
      <vt:lpstr>Presentazione standard di PowerPoint</vt:lpstr>
      <vt:lpstr>Presentazione standard di PowerPoint</vt:lpstr>
      <vt:lpstr>Presentazione standard di PowerPoint</vt:lpstr>
      <vt:lpstr>Presentazione standard di PowerPoint</vt:lpstr>
      <vt:lpstr>Ora il metodo per ridistribuire le auto nei parcheggi</vt:lpstr>
      <vt:lpstr>La visualizzazione degli utenti che non hanno riconsegnato in tempo la 500</vt:lpstr>
      <vt:lpstr>Ora la parte dell’utente: Prenotare una 500</vt:lpstr>
      <vt:lpstr>Ora la parte dell’utente: Prenotare una 500</vt:lpstr>
      <vt:lpstr>Questo invece è il chain of responsibility richiamato per operare la scelta della targa  da preporre ad una prenotazione. Di seguito anche le scelte.</vt:lpstr>
      <vt:lpstr>Le scelte auto del chain of responsibility</vt:lpstr>
      <vt:lpstr>Riconsegnare le auto noleggiate ad un parcheggio scelto. Di seguito riporto sia il metodo in se che il pattern strategy richiamato da esso per il pagamento, in quanto ho deciso di associare queste due richiese.</vt:lpstr>
      <vt:lpstr>Riconsegnare le auto noleggiate ad un parcheggio scelto. Di seguito riporto sia il metodo in se che il pattern strategy richiamato da esso per il pagamento, in quanto ho deciso di associare queste due richiese.</vt:lpstr>
      <vt:lpstr>Strategy associato a quest’ultime per il pagamento con carta o bancomat</vt:lpstr>
      <vt:lpstr>Strategy associato a quest’ultime per il pagamento con carta o bancomat</vt:lpstr>
      <vt:lpstr>Presentazione standard di PowerPoint</vt:lpstr>
      <vt:lpstr>Presentazione standard di PowerPoint</vt:lpstr>
      <vt:lpstr>Presentazione standard di PowerPoint</vt:lpstr>
      <vt:lpstr>              FINE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di programmazione 3</dc:title>
  <dc:creator>FABIO BANDIERA</dc:creator>
  <cp:lastModifiedBy>FABIO BANDIERA</cp:lastModifiedBy>
  <cp:revision>16</cp:revision>
  <dcterms:created xsi:type="dcterms:W3CDTF">2022-04-04T18:14:45Z</dcterms:created>
  <dcterms:modified xsi:type="dcterms:W3CDTF">2022-04-14T18:47:05Z</dcterms:modified>
</cp:coreProperties>
</file>