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94" r:id="rId11"/>
    <p:sldId id="296" r:id="rId12"/>
    <p:sldId id="297" r:id="rId13"/>
    <p:sldId id="295" r:id="rId14"/>
    <p:sldId id="266" r:id="rId15"/>
    <p:sldId id="292" r:id="rId16"/>
    <p:sldId id="293" r:id="rId17"/>
    <p:sldId id="298" r:id="rId18"/>
    <p:sldId id="27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17/05/2022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17/05/2022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6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862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22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0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35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0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05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74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51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4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iccarelli/MOO_for_Markowitz/blob/main/Markowitz_model.ipynb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iccarelli/MOO_for_Markowitz/blob/main/Markowitz_model.ipynb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emf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311080"/>
            <a:ext cx="4941771" cy="1474140"/>
          </a:xfrm>
        </p:spPr>
        <p:txBody>
          <a:bodyPr rtlCol="0"/>
          <a:lstStyle/>
          <a:p>
            <a:r>
              <a:rPr lang="it-IT" sz="2400" b="1" i="0" dirty="0">
                <a:solidFill>
                  <a:srgbClr val="000000"/>
                </a:solidFill>
                <a:effectLst/>
                <a:latin typeface="Helvetica Neue"/>
              </a:rPr>
              <a:t>Applicazione di metodi per la MOO al modello di Markowitz</a:t>
            </a:r>
            <a:br>
              <a:rPr lang="it-IT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it-IT" sz="2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it-IT" dirty="0"/>
              <a:t>Fabio Ciccarelli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AB3215BC-7552-6CCA-05A4-6E4F1EC3BA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it-IT" noProof="0" dirty="0"/>
              <a:t>18/05/2022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A157B6D7-4639-5257-623F-A3CACAA7EBF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it-IT" noProof="0" dirty="0"/>
              <a:t>Applicazione di metodi per la MOO al modello di Markowitz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5693CF04-1974-4F57-814A-CCC85B8C49B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10</a:t>
            </a:fld>
            <a:endParaRPr lang="it-IT" noProof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98054-4D0E-FE8B-0DBB-E5C7A8E615D6}"/>
              </a:ext>
            </a:extLst>
          </p:cNvPr>
          <p:cNvSpPr txBox="1"/>
          <p:nvPr/>
        </p:nvSpPr>
        <p:spPr>
          <a:xfrm>
            <a:off x="1573618" y="2776869"/>
            <a:ext cx="904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Per l’applicazione dei metodi precedentemente descritti a due istanze specifiche (i problemi di Schaffer e Tanaka), clicca </a:t>
            </a:r>
            <a:r>
              <a:rPr lang="it-IT" sz="2000" dirty="0">
                <a:solidFill>
                  <a:schemeClr val="bg1"/>
                </a:solidFill>
                <a:hlinkClick r:id="rId2"/>
              </a:rPr>
              <a:t>qui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1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BBB243-3ED7-29BA-8A2E-143E00C2EFA9}"/>
              </a:ext>
            </a:extLst>
          </p:cNvPr>
          <p:cNvSpPr txBox="1"/>
          <p:nvPr/>
        </p:nvSpPr>
        <p:spPr>
          <a:xfrm>
            <a:off x="2495106" y="241005"/>
            <a:ext cx="7868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IL MODELLO DI MARKOWITZ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B39DC-84B9-A8BD-2E36-BBD874D00C63}"/>
              </a:ext>
            </a:extLst>
          </p:cNvPr>
          <p:cNvSpPr txBox="1"/>
          <p:nvPr/>
        </p:nvSpPr>
        <p:spPr>
          <a:xfrm>
            <a:off x="2495106" y="1413547"/>
            <a:ext cx="925032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Il modello di Markowitz è un modello di analisi finanziaria per la </a:t>
            </a:r>
            <a:r>
              <a:rPr lang="it-IT" sz="1700" b="1" dirty="0">
                <a:latin typeface="Arial" panose="020B0604020202020204" pitchFamily="34" charset="0"/>
                <a:cs typeface="Arial" panose="020B0604020202020204" pitchFamily="34" charset="0"/>
              </a:rPr>
              <a:t>selezione del portafoglio ottimo</a:t>
            </a:r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. Dato dunque un insieme di possibili investimenti, l’applicazione di questo modello permette di determinare la quota di capitale da impiegare in ciascuno degli investimenti, in base a un </a:t>
            </a:r>
            <a:r>
              <a:rPr lang="it-IT" sz="1700" b="1" dirty="0">
                <a:latin typeface="Arial" panose="020B0604020202020204" pitchFamily="34" charset="0"/>
                <a:cs typeface="Arial" panose="020B0604020202020204" pitchFamily="34" charset="0"/>
              </a:rPr>
              <a:t>duplice obiettivo</a:t>
            </a:r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: massimizzare il </a:t>
            </a:r>
            <a:r>
              <a:rPr lang="it-IT" sz="1700" b="1" dirty="0">
                <a:latin typeface="Arial" panose="020B0604020202020204" pitchFamily="34" charset="0"/>
                <a:cs typeface="Arial" panose="020B0604020202020204" pitchFamily="34" charset="0"/>
              </a:rPr>
              <a:t>rendimento atteso</a:t>
            </a:r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 dell’investimento complessivo e minimizzarne il </a:t>
            </a:r>
            <a:r>
              <a:rPr lang="it-IT" sz="1700" b="1" dirty="0">
                <a:latin typeface="Arial" panose="020B0604020202020204" pitchFamily="34" charset="0"/>
                <a:cs typeface="Arial" panose="020B0604020202020204" pitchFamily="34" charset="0"/>
              </a:rPr>
              <a:t>rischio</a:t>
            </a:r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F414237-4F80-6AF8-7495-CAFF4017EC3D}"/>
              </a:ext>
            </a:extLst>
          </p:cNvPr>
          <p:cNvSpPr txBox="1"/>
          <p:nvPr/>
        </p:nvSpPr>
        <p:spPr>
          <a:xfrm>
            <a:off x="2495106" y="3519206"/>
            <a:ext cx="871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Esso si presta particolarmente bene alle logiche fin qui discusse alla base della MOO, e pertanto può essere affrontato efficacemente utilizzando uno dei metodi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1B40CC89-0AA2-894C-CB5C-36348994FAB1}"/>
              </a:ext>
            </a:extLst>
          </p:cNvPr>
          <p:cNvSpPr/>
          <p:nvPr/>
        </p:nvSpPr>
        <p:spPr>
          <a:xfrm>
            <a:off x="971107" y="2140688"/>
            <a:ext cx="10575851" cy="3508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F3580F2-CC28-8952-2AC0-9215290A7681}"/>
              </a:ext>
            </a:extLst>
          </p:cNvPr>
          <p:cNvSpPr txBox="1"/>
          <p:nvPr/>
        </p:nvSpPr>
        <p:spPr>
          <a:xfrm>
            <a:off x="3532667" y="311560"/>
            <a:ext cx="480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FORMULAZIONE MATEMATICA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DAC1FC69-CD77-1906-35DC-93C7521D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" r="6192" b="4020"/>
          <a:stretch/>
        </p:blipFill>
        <p:spPr>
          <a:xfrm>
            <a:off x="3665574" y="1883408"/>
            <a:ext cx="4734147" cy="2419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E73FBD67-7C61-A836-CB2B-03C0050EED2D}"/>
                  </a:ext>
                </a:extLst>
              </p:cNvPr>
              <p:cNvSpPr txBox="1"/>
              <p:nvPr/>
            </p:nvSpPr>
            <p:spPr>
              <a:xfrm>
                <a:off x="808074" y="1467909"/>
                <a:ext cx="24738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it-IT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è il vettore dei </a:t>
                </a:r>
                <a:r>
                  <a:rPr lang="it-IT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rendimenti attesi</a:t>
                </a:r>
                <a:r>
                  <a:rPr lang="it-IT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degli investimenti 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E73FBD67-7C61-A836-CB2B-03C0050EE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467909"/>
                <a:ext cx="2473842" cy="830997"/>
              </a:xfrm>
              <a:prstGeom prst="rect">
                <a:avLst/>
              </a:prstGeom>
              <a:blipFill>
                <a:blip r:embed="rId4"/>
                <a:stretch>
                  <a:fillRect l="-1481" t="-2206" b="-8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4661DE2D-CF13-EEDD-8186-97B8725FF3F3}"/>
                  </a:ext>
                </a:extLst>
              </p:cNvPr>
              <p:cNvSpPr txBox="1"/>
              <p:nvPr/>
            </p:nvSpPr>
            <p:spPr>
              <a:xfrm>
                <a:off x="347330" y="3977032"/>
                <a:ext cx="24738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it-IT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𝒏𝒙𝒏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è la </a:t>
                </a:r>
                <a:r>
                  <a:rPr lang="it-IT" b="1" dirty="0">
                    <a:solidFill>
                      <a:schemeClr val="bg1"/>
                    </a:solidFill>
                  </a:rPr>
                  <a:t>matrice di covarianza</a:t>
                </a:r>
                <a:r>
                  <a:rPr lang="it-IT" dirty="0">
                    <a:solidFill>
                      <a:schemeClr val="bg1"/>
                    </a:solidFill>
                  </a:rPr>
                  <a:t> degli investimenti</a:t>
                </a: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4661DE2D-CF13-EEDD-8186-97B8725F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30" y="3977032"/>
                <a:ext cx="2473842" cy="923330"/>
              </a:xfrm>
              <a:prstGeom prst="rect">
                <a:avLst/>
              </a:prstGeom>
              <a:blipFill>
                <a:blip r:embed="rId5"/>
                <a:stretch>
                  <a:fillRect l="-2217" t="-3289" r="-985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40DA5479-E731-50D7-86E8-0C7EE9351688}"/>
                  </a:ext>
                </a:extLst>
              </p:cNvPr>
              <p:cNvSpPr txBox="1"/>
              <p:nvPr/>
            </p:nvSpPr>
            <p:spPr>
              <a:xfrm>
                <a:off x="8921602" y="2275367"/>
                <a:ext cx="2542953" cy="123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it-IT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b="1" dirty="0">
                    <a:solidFill>
                      <a:schemeClr val="bg1"/>
                    </a:solidFill>
                  </a:rPr>
                  <a:t> </a:t>
                </a:r>
                <a:r>
                  <a:rPr lang="it-IT" dirty="0">
                    <a:solidFill>
                      <a:schemeClr val="bg1"/>
                    </a:solidFill>
                  </a:rPr>
                  <a:t>è un vettore composto da soli 1. Il prodotto scalare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it-IT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b="1" dirty="0">
                    <a:solidFill>
                      <a:schemeClr val="bg1"/>
                    </a:solidFill>
                  </a:rPr>
                  <a:t> </a:t>
                </a:r>
                <a:r>
                  <a:rPr lang="it-IT" dirty="0">
                    <a:solidFill>
                      <a:schemeClr val="bg1"/>
                    </a:solidFill>
                  </a:rPr>
                  <a:t>equivale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it-IT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40DA5479-E731-50D7-86E8-0C7EE9351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02" y="2275367"/>
                <a:ext cx="2542953" cy="1235338"/>
              </a:xfrm>
              <a:prstGeom prst="rect">
                <a:avLst/>
              </a:prstGeom>
              <a:blipFill>
                <a:blip r:embed="rId6"/>
                <a:stretch>
                  <a:fillRect l="-2158" t="-2463" b="-527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D37CAC8-E5CF-C4E2-675E-329B370D7457}"/>
              </a:ext>
            </a:extLst>
          </p:cNvPr>
          <p:cNvSpPr txBox="1"/>
          <p:nvPr/>
        </p:nvSpPr>
        <p:spPr>
          <a:xfrm>
            <a:off x="4038600" y="276447"/>
            <a:ext cx="7265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di Markowitz prevede </a:t>
            </a:r>
            <a:r>
              <a:rPr lang="it-IT" b="1" dirty="0"/>
              <a:t>due possibili approcci</a:t>
            </a:r>
            <a:r>
              <a:rPr lang="it-IT" dirty="0"/>
              <a:t> all’individuazione del portafoglio ottimo.</a:t>
            </a:r>
          </a:p>
          <a:p>
            <a:endParaRPr lang="it-IT" dirty="0"/>
          </a:p>
          <a:p>
            <a:r>
              <a:rPr lang="it-IT" dirty="0"/>
              <a:t>Il primo consiste nella </a:t>
            </a:r>
            <a:r>
              <a:rPr lang="it-IT" b="1" dirty="0"/>
              <a:t>minimizzazione della variabilità</a:t>
            </a:r>
            <a:r>
              <a:rPr lang="it-IT" dirty="0"/>
              <a:t> del portafoglio, dato un certo livello di rendimento.</a:t>
            </a:r>
          </a:p>
          <a:p>
            <a:endParaRPr lang="it-IT" dirty="0"/>
          </a:p>
          <a:p>
            <a:r>
              <a:rPr lang="it-IT" dirty="0"/>
              <a:t>Il secondo, nella </a:t>
            </a:r>
            <a:r>
              <a:rPr lang="it-IT" b="1" dirty="0"/>
              <a:t>massimizzazione del rendimento</a:t>
            </a:r>
            <a:r>
              <a:rPr lang="it-IT" dirty="0"/>
              <a:t> atteso, fissata una soglia massima di rischio tollerabile.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C794418-7D2C-A31E-5C48-9BBE3ECB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2837121" cy="197694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877D020-D41F-6BC4-DE44-6B3E0A86C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061" y="3427574"/>
            <a:ext cx="2837121" cy="197837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6A5462B-EFDA-1BA1-4244-EE5C7BBEC85B}"/>
              </a:ext>
            </a:extLst>
          </p:cNvPr>
          <p:cNvSpPr txBox="1"/>
          <p:nvPr/>
        </p:nvSpPr>
        <p:spPr>
          <a:xfrm>
            <a:off x="3852972" y="3089020"/>
            <a:ext cx="320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Minimizzazione della variabilità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FC573BB-6710-FD71-218B-476FAB5FEAE9}"/>
              </a:ext>
            </a:extLst>
          </p:cNvPr>
          <p:cNvSpPr txBox="1"/>
          <p:nvPr/>
        </p:nvSpPr>
        <p:spPr>
          <a:xfrm>
            <a:off x="8211658" y="3089020"/>
            <a:ext cx="334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Massimizzazione del rendimento</a:t>
            </a: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AB3215BC-7552-6CCA-05A4-6E4F1EC3BA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it-IT" noProof="0" dirty="0"/>
              <a:t>18/05/2022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A157B6D7-4639-5257-623F-A3CACAA7EBF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it-IT" noProof="0" dirty="0"/>
              <a:t>Applicazione di metodi per la MOO al modello di Markowitz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5693CF04-1974-4F57-814A-CCC85B8C49B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14</a:t>
            </a:fld>
            <a:endParaRPr lang="it-IT" noProof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98054-4D0E-FE8B-0DBB-E5C7A8E615D6}"/>
              </a:ext>
            </a:extLst>
          </p:cNvPr>
          <p:cNvSpPr txBox="1"/>
          <p:nvPr/>
        </p:nvSpPr>
        <p:spPr>
          <a:xfrm>
            <a:off x="1573618" y="2550042"/>
            <a:ext cx="9044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L’applicazione dei metodi precedentemente descritti al modello di Markowitz permette tuttavia una maggiore flessibilità per il decisore. Per vedere i risultati ottenuti su un’istanza di prova di 5 titoli azionari (Apple, Amazon, Microsoft, Goldman-Sachs e Pfizer), clicca </a:t>
            </a:r>
            <a:r>
              <a:rPr lang="it-IT" sz="2000" dirty="0">
                <a:solidFill>
                  <a:schemeClr val="bg1"/>
                </a:solidFill>
                <a:hlinkClick r:id="rId2"/>
              </a:rPr>
              <a:t>qui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78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720316" cy="1524735"/>
          </a:xfrm>
        </p:spPr>
        <p:txBody>
          <a:bodyPr rtlCol="0"/>
          <a:lstStyle/>
          <a:p>
            <a:pPr rtl="0"/>
            <a:r>
              <a:rPr lang="it-IT" dirty="0"/>
              <a:t>GRAZIE Per l’attenzione!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41949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Fabio Ciccarelli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-243592"/>
            <a:ext cx="3989868" cy="931546"/>
          </a:xfrm>
        </p:spPr>
        <p:txBody>
          <a:bodyPr rtlCol="0">
            <a:normAutofit/>
          </a:bodyPr>
          <a:lstStyle/>
          <a:p>
            <a:pPr rtl="0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Moo for dummies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774958"/>
            <a:ext cx="3171825" cy="2519363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 il nome di problemi di ottimizzazione multi-obiettivo si indicano tutti quei problemi in cui vi sia la necessità di ottimizzare contemporaneamente due o più differenti f.o., solitamente in conflitto tra loro (vale a dire che spesso non esiste una soluzione che le minimizzi contemporaneamente entrambe). Di seguito viene presentato un generico problema di MOO. 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endParaRPr lang="it-IT" sz="9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  <a:p>
            <a:r>
              <a:rPr lang="it-IT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Applicazione di metodi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per la </a:t>
            </a:r>
            <a:r>
              <a:rPr lang="it-IT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MOO al modello di Markowitz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3A31B48-A343-99E6-494A-FA0E5D2C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34" y="3872366"/>
            <a:ext cx="4146509" cy="19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80" name="Segnaposto piè di pagina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it-IT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/>
              </a:rPr>
              <a:t>Applicazione di metodi per la MOO al modello di Markowitz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0947E4D4-7F28-DE88-9A03-90383D4C8CF1}"/>
              </a:ext>
            </a:extLst>
          </p:cNvPr>
          <p:cNvSpPr/>
          <p:nvPr/>
        </p:nvSpPr>
        <p:spPr>
          <a:xfrm rot="3654490">
            <a:off x="3908558" y="287723"/>
            <a:ext cx="5228572" cy="50279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Parallelogramma 19">
            <a:extLst>
              <a:ext uri="{FF2B5EF4-FFF2-40B4-BE49-F238E27FC236}">
                <a16:creationId xmlns:a16="http://schemas.microsoft.com/office/drawing/2014/main" id="{ABAA4D78-FF01-EAE3-C5FC-EE657FCE914F}"/>
              </a:ext>
            </a:extLst>
          </p:cNvPr>
          <p:cNvSpPr/>
          <p:nvPr/>
        </p:nvSpPr>
        <p:spPr>
          <a:xfrm rot="19190823">
            <a:off x="1365538" y="2074627"/>
            <a:ext cx="3289005" cy="4099631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8A2745-38BC-04A2-6CE4-C35EBAFC7F28}"/>
              </a:ext>
            </a:extLst>
          </p:cNvPr>
          <p:cNvSpPr txBox="1"/>
          <p:nvPr/>
        </p:nvSpPr>
        <p:spPr>
          <a:xfrm>
            <a:off x="928577" y="349442"/>
            <a:ext cx="910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DUE POSSIBILI METODI PER L’OTTIMIZZAZIONE MULTI-OBIETTIVO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F52AE8A-18F6-D7E1-0D8A-15C9DC083E1C}"/>
              </a:ext>
            </a:extLst>
          </p:cNvPr>
          <p:cNvSpPr txBox="1"/>
          <p:nvPr/>
        </p:nvSpPr>
        <p:spPr>
          <a:xfrm>
            <a:off x="931761" y="1518242"/>
            <a:ext cx="1037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Metodo dei pesi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consiste nel ridurre il problema a un classico 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problema mono-obiettivo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la cui funzione obiettivo è ottenuta mediante la 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combinazione lineare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a coefficienti positivi delle f.o. della versione base.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42FD5A6-9D47-0B5A-38E6-316F8565AA58}"/>
                  </a:ext>
                </a:extLst>
              </p:cNvPr>
              <p:cNvSpPr txBox="1"/>
              <p:nvPr/>
            </p:nvSpPr>
            <p:spPr>
              <a:xfrm>
                <a:off x="928577" y="2542979"/>
                <a:ext cx="1002295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Metodo degli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-vincoli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Consiste nel risolvere iterativamente </a:t>
                </a:r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una sola delle f.o.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vincolando le altre a non essere maggiori di una certa soglia, opportunamente impostata</a:t>
                </a:r>
                <a:r>
                  <a:rPr lang="it-IT" sz="1400" dirty="0"/>
                  <a:t>. 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42FD5A6-9D47-0B5A-38E6-316F8565A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7" y="2542979"/>
                <a:ext cx="10022958" cy="615553"/>
              </a:xfrm>
              <a:prstGeom prst="rect">
                <a:avLst/>
              </a:prstGeom>
              <a:blipFill>
                <a:blip r:embed="rId3"/>
                <a:stretch>
                  <a:fillRect l="-304" t="-2970" b="-108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CE59274-8468-1216-8C91-41ECDCFC027C}"/>
              </a:ext>
            </a:extLst>
          </p:cNvPr>
          <p:cNvSpPr txBox="1"/>
          <p:nvPr/>
        </p:nvSpPr>
        <p:spPr>
          <a:xfrm>
            <a:off x="928577" y="4294998"/>
            <a:ext cx="9845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Entrambi questi metodi sono detti «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 posteriori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», poiché determinano più di una soluzione ottima secondo Pareto (in alcuni casi, anche l’intero insieme dei punti Pareto-efficienti). Spetta poi al 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decisore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stabilire quale delle soluzioni proposte si adegua meglio allo scenario in analisi.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sz="1000" dirty="0"/>
              <a:t>Applicazione di metodi per la MOO al modello di Markowitz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2CC5A84-EB2D-3BDC-11D5-DDCF5595404B}"/>
              </a:ext>
            </a:extLst>
          </p:cNvPr>
          <p:cNvSpPr txBox="1"/>
          <p:nvPr/>
        </p:nvSpPr>
        <p:spPr>
          <a:xfrm>
            <a:off x="4447953" y="299414"/>
            <a:ext cx="32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METODO DEI PESI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D745D5F-C5C4-8412-05C2-734CFBE95495}"/>
                  </a:ext>
                </a:extLst>
              </p:cNvPr>
              <p:cNvSpPr txBox="1"/>
              <p:nvPr/>
            </p:nvSpPr>
            <p:spPr>
              <a:xfrm>
                <a:off x="538717" y="4211917"/>
                <a:ext cx="10015870" cy="2394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bg1"/>
                    </a:solidFill>
                  </a:rPr>
                  <a:t> 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PRO</a:t>
                </a:r>
                <a:r>
                  <a:rPr lang="it-IT" sz="1600" dirty="0">
                    <a:solidFill>
                      <a:schemeClr val="bg1"/>
                    </a:solidFill>
                  </a:rPr>
                  <a:t>:   -   È un metodo di facile implementazione;</a:t>
                </a:r>
              </a:p>
              <a:p>
                <a:r>
                  <a:rPr lang="it-IT" sz="1600" dirty="0">
                    <a:solidFill>
                      <a:schemeClr val="bg1"/>
                    </a:solidFill>
                  </a:rPr>
                  <a:t>             -   Scegliendo un qualunque vettore di pesi non-negativi e non tutti nulli, otteniamo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almeno un punto</a:t>
                </a:r>
                <a:r>
                  <a:rPr lang="it-IT" sz="1600" dirty="0">
                    <a:solidFill>
                      <a:schemeClr val="bg1"/>
                    </a:solidFill>
                  </a:rPr>
                  <a:t> di  	 ottimo debole secondo Pareto;</a:t>
                </a:r>
              </a:p>
              <a:p>
                <a:endParaRPr lang="it-IT" sz="1600" dirty="0">
                  <a:solidFill>
                    <a:schemeClr val="bg1"/>
                  </a:solidFill>
                </a:endParaRPr>
              </a:p>
              <a:p>
                <a:r>
                  <a:rPr lang="it-IT" sz="1600" dirty="0">
                    <a:solidFill>
                      <a:schemeClr val="bg1"/>
                    </a:solidFill>
                  </a:rPr>
                  <a:t> 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CONTRO</a:t>
                </a:r>
                <a:r>
                  <a:rPr lang="it-IT" sz="1600" dirty="0">
                    <a:solidFill>
                      <a:schemeClr val="bg1"/>
                    </a:solidFill>
                  </a:rPr>
                  <a:t>: - Perché vi sia la possibilità di ottenere tutte le soluzioni Pareto-efficiente, è necessario che lo 	      spazio dei criteri Y sia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bSup>
                    <m:r>
                      <a:rPr lang="it-IT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𝐜𝐨𝐧𝐯𝐞𝐬𝐬𝐨</m:t>
                    </m:r>
                    <m:r>
                      <a:rPr lang="it-IT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</a:rPr>
                  <a:t> In generale, dunque, non possiamo determinare l’intero 	      insieme efficiente (o l’intera frontiera di Pareto nello spazio dei criteri).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D745D5F-C5C4-8412-05C2-734CFBE95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7" y="4211917"/>
                <a:ext cx="10015870" cy="2394310"/>
              </a:xfrm>
              <a:prstGeom prst="rect">
                <a:avLst/>
              </a:prstGeom>
              <a:blipFill>
                <a:blip r:embed="rId3"/>
                <a:stretch>
                  <a:fillRect t="-763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>
            <a:extLst>
              <a:ext uri="{FF2B5EF4-FFF2-40B4-BE49-F238E27FC236}">
                <a16:creationId xmlns:a16="http://schemas.microsoft.com/office/drawing/2014/main" id="{B0E4C397-AACA-4070-1848-F9A52EB7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33" y="1046448"/>
            <a:ext cx="4036733" cy="2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3EAA31-92B6-C43B-0D31-C8DCAA04DB38}"/>
              </a:ext>
            </a:extLst>
          </p:cNvPr>
          <p:cNvSpPr txBox="1"/>
          <p:nvPr/>
        </p:nvSpPr>
        <p:spPr>
          <a:xfrm>
            <a:off x="4727944" y="664682"/>
            <a:ext cx="715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LO SCHEMA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5A8450-7D99-6DAA-A446-9D991FD4375B}"/>
                  </a:ext>
                </a:extLst>
              </p:cNvPr>
              <p:cNvSpPr txBox="1"/>
              <p:nvPr/>
            </p:nvSpPr>
            <p:spPr>
              <a:xfrm>
                <a:off x="4727944" y="1943015"/>
                <a:ext cx="7024577" cy="340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0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 Inizializziamo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𝑊𝐸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{ }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{ }</a:t>
                </a:r>
              </a:p>
              <a:p>
                <a:endParaRPr lang="it-IT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1</a:t>
                </a: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 Scegliamo un vettore dei pesi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soddisfi le ipotesi 	 	descritte precedentemente.</a:t>
                </a:r>
              </a:p>
              <a:p>
                <a:endParaRPr lang="it-IT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2.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Otteniamo il punto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risolvendo il problema di 	 	 	ottimizzazione mono-obiettivo avente la seguente f.o.: 	 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it-IT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3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Aggiorniamo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𝑊𝐸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𝑊𝐸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∪{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	  	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∪{(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)}</m:t>
                    </m:r>
                  </m:oMath>
                </a14:m>
                <a:endParaRPr lang="it-IT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 torniamo al passo 1.</a:t>
                </a:r>
              </a:p>
              <a:p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5A8450-7D99-6DAA-A446-9D991FD4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44" y="1943015"/>
                <a:ext cx="7024577" cy="3402855"/>
              </a:xfrm>
              <a:prstGeom prst="rect">
                <a:avLst/>
              </a:prstGeom>
              <a:blipFill>
                <a:blip r:embed="rId3"/>
                <a:stretch>
                  <a:fillRect l="-521" t="-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634C52-D798-AF38-8D8E-E734C8E3E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9" t="23206" r="1481" b="18824"/>
          <a:stretch/>
        </p:blipFill>
        <p:spPr>
          <a:xfrm>
            <a:off x="352147" y="1244881"/>
            <a:ext cx="9735681" cy="4999975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4D99BA-EE3C-EE80-0E6C-E15F6153B6AE}"/>
              </a:ext>
            </a:extLst>
          </p:cNvPr>
          <p:cNvSpPr txBox="1"/>
          <p:nvPr/>
        </p:nvSpPr>
        <p:spPr>
          <a:xfrm>
            <a:off x="352148" y="276446"/>
            <a:ext cx="647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8D6B25-FB11-3E68-E782-85D160E9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8" y="327043"/>
            <a:ext cx="2858886" cy="76058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D51E351A-6E6F-80A1-97E8-B70B3A708968}"/>
              </a:ext>
            </a:extLst>
          </p:cNvPr>
          <p:cNvSpPr/>
          <p:nvPr/>
        </p:nvSpPr>
        <p:spPr>
          <a:xfrm>
            <a:off x="552893" y="2147777"/>
            <a:ext cx="574158" cy="19847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sz="1000" dirty="0"/>
              <a:t>Applicazione di metodi per la MOO al modello di Markowitz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2CC5A84-EB2D-3BDC-11D5-DDCF5595404B}"/>
                  </a:ext>
                </a:extLst>
              </p:cNvPr>
              <p:cNvSpPr txBox="1"/>
              <p:nvPr/>
            </p:nvSpPr>
            <p:spPr>
              <a:xfrm>
                <a:off x="3209165" y="361507"/>
                <a:ext cx="4692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METODO DEGLI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𝜺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𝐕𝐈𝐍𝐂𝐎𝐋𝐈</m:t>
                    </m:r>
                  </m:oMath>
                </a14:m>
                <a:endParaRPr lang="it-IT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2CC5A84-EB2D-3BDC-11D5-DDCF5595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65" y="361507"/>
                <a:ext cx="4692502" cy="461665"/>
              </a:xfrm>
              <a:prstGeom prst="rect">
                <a:avLst/>
              </a:prstGeom>
              <a:blipFill>
                <a:blip r:embed="rId3"/>
                <a:stretch>
                  <a:fillRect l="-1948" t="-9211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D745D5F-C5C4-8412-05C2-734CFBE95495}"/>
                  </a:ext>
                </a:extLst>
              </p:cNvPr>
              <p:cNvSpPr txBox="1"/>
              <p:nvPr/>
            </p:nvSpPr>
            <p:spPr>
              <a:xfrm>
                <a:off x="538717" y="4211917"/>
                <a:ext cx="10015870" cy="2148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bg1"/>
                    </a:solidFill>
                  </a:rPr>
                  <a:t> 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PRO</a:t>
                </a:r>
                <a:r>
                  <a:rPr lang="it-IT" sz="1600" dirty="0">
                    <a:solidFill>
                      <a:schemeClr val="bg1"/>
                    </a:solidFill>
                  </a:rPr>
                  <a:t>:  -    Scelti opportunamente i valori del vettore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</a:rPr>
                  <a:t>, in linea teorica è possibile individuare qualunque dei 	  punti dell’insieme efficiente, anche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senza l’ipotesi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it-IT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bSup>
                  </m:oMath>
                </a14:m>
                <a:r>
                  <a:rPr lang="it-IT" sz="1600" b="1" dirty="0">
                    <a:solidFill>
                      <a:schemeClr val="bg1"/>
                    </a:solidFill>
                  </a:rPr>
                  <a:t>-convessità</a:t>
                </a:r>
                <a:r>
                  <a:rPr lang="it-IT" sz="1600" dirty="0">
                    <a:solidFill>
                      <a:schemeClr val="bg1"/>
                    </a:solidFill>
                  </a:rPr>
                  <a:t> necessaria per il metodo dei 	  pesi ;</a:t>
                </a:r>
              </a:p>
              <a:p>
                <a:endParaRPr lang="it-IT" sz="1600" dirty="0">
                  <a:solidFill>
                    <a:schemeClr val="bg1"/>
                  </a:solidFill>
                </a:endParaRPr>
              </a:p>
              <a:p>
                <a:r>
                  <a:rPr lang="it-IT" sz="1600" dirty="0">
                    <a:solidFill>
                      <a:schemeClr val="bg1"/>
                    </a:solidFill>
                  </a:rPr>
                  <a:t>  </a:t>
                </a:r>
                <a:r>
                  <a:rPr lang="it-IT" sz="1600" b="1" dirty="0">
                    <a:solidFill>
                      <a:schemeClr val="bg1"/>
                    </a:solidFill>
                  </a:rPr>
                  <a:t>CONTRO</a:t>
                </a:r>
                <a:r>
                  <a:rPr lang="it-IT" sz="1600" dirty="0">
                    <a:solidFill>
                      <a:schemeClr val="bg1"/>
                    </a:solidFill>
                  </a:rPr>
                  <a:t>: - Il sottoproblema mono-obiettivo vincolato può diventare molto complesso al crescere di p, e la 	      scelta dei valori delle componenti del vettore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</a:rPr>
                  <a:t> può essere non banale.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D745D5F-C5C4-8412-05C2-734CFBE95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7" y="4211917"/>
                <a:ext cx="10015870" cy="2148089"/>
              </a:xfrm>
              <a:prstGeom prst="rect">
                <a:avLst/>
              </a:prstGeom>
              <a:blipFill>
                <a:blip r:embed="rId4"/>
                <a:stretch>
                  <a:fillRect t="-8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B6C28782-FFCC-7EC1-C1AF-69E78468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32" y="1074802"/>
            <a:ext cx="5195968" cy="28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3EAA31-92B6-C43B-0D31-C8DCAA04DB38}"/>
              </a:ext>
            </a:extLst>
          </p:cNvPr>
          <p:cNvSpPr txBox="1"/>
          <p:nvPr/>
        </p:nvSpPr>
        <p:spPr>
          <a:xfrm>
            <a:off x="4727944" y="664682"/>
            <a:ext cx="715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LO SCHEMA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5A8450-7D99-6DAA-A446-9D991FD4375B}"/>
                  </a:ext>
                </a:extLst>
              </p:cNvPr>
              <p:cNvSpPr txBox="1"/>
              <p:nvPr/>
            </p:nvSpPr>
            <p:spPr>
              <a:xfrm>
                <a:off x="4727944" y="1943015"/>
                <a:ext cx="7024577" cy="312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0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 Inizializziamo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𝑊𝐸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{ }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{ }</a:t>
                </a:r>
              </a:p>
              <a:p>
                <a:endParaRPr lang="it-IT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1</a:t>
                </a: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 Scegliamo una delle funzioni obiettivo da minimizzare e 	 	 impostiamo i valori del vettore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le altre.</a:t>
                </a:r>
              </a:p>
              <a:p>
                <a:endParaRPr lang="it-IT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2.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Otteniamo il punto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risolvendo il problema di 	 	 	ottimizzazione mono-obiettivo definito nella slide precedente.</a:t>
                </a:r>
                <a:endParaRPr lang="it-IT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Passo 3</a:t>
                </a: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Aggiorniamo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𝑊𝐸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𝑊𝐸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∪{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	  	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∪{(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)}</m:t>
                    </m:r>
                  </m:oMath>
                </a14:m>
                <a:endParaRPr lang="it-IT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 torniamo al passo 1.</a:t>
                </a:r>
              </a:p>
              <a:p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5A8450-7D99-6DAA-A446-9D991FD4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44" y="1943015"/>
                <a:ext cx="7024577" cy="3127523"/>
              </a:xfrm>
              <a:prstGeom prst="rect">
                <a:avLst/>
              </a:prstGeom>
              <a:blipFill>
                <a:blip r:embed="rId3"/>
                <a:stretch>
                  <a:fillRect l="-521" t="-5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9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18/05/2022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it-IT" dirty="0"/>
              <a:t>Applicazione di metodi per la MOO al modello di Markowitz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4D99BA-EE3C-EE80-0E6C-E15F6153B6AE}"/>
              </a:ext>
            </a:extLst>
          </p:cNvPr>
          <p:cNvSpPr txBox="1"/>
          <p:nvPr/>
        </p:nvSpPr>
        <p:spPr>
          <a:xfrm>
            <a:off x="352148" y="276446"/>
            <a:ext cx="647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8D6B25-FB11-3E68-E782-85D160E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8" y="327043"/>
            <a:ext cx="2858886" cy="760580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6C3012-4FF3-6035-7E8D-C16FDFCB6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9" y="1246101"/>
            <a:ext cx="9649544" cy="50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1659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9_TF22318419_Win32" id="{2AAA12F4-DA93-413C-9931-16775BA0037E}" vid="{231CF763-3A1E-4DDD-8A85-CD82E1A006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0</TotalTime>
  <Words>1022</Words>
  <Application>Microsoft Office PowerPoint</Application>
  <PresentationFormat>Widescreen</PresentationFormat>
  <Paragraphs>113</Paragraphs>
  <Slides>15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Helvetica Neue</vt:lpstr>
      <vt:lpstr>Tenorite</vt:lpstr>
      <vt:lpstr>Monolinea</vt:lpstr>
      <vt:lpstr>Applicazione di metodi per la MOO al modello di Markowitz </vt:lpstr>
      <vt:lpstr>Moo for dummies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Applicazione di metodi per la MOO al modello di Markowitz </dc:title>
  <dc:creator>Fabio Ciccarelli</dc:creator>
  <cp:lastModifiedBy>Fabio Ciccarelli</cp:lastModifiedBy>
  <cp:revision>4</cp:revision>
  <dcterms:created xsi:type="dcterms:W3CDTF">2022-05-17T09:56:39Z</dcterms:created>
  <dcterms:modified xsi:type="dcterms:W3CDTF">2022-05-17T21:12:18Z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