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ttore dirit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o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ttore dirit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ttore dirit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ttore dirit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ttore dirit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ttore dirit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ttore dirit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3845" y="1296063"/>
            <a:ext cx="9604310" cy="3996563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cxnSp>
        <p:nvCxnSpPr>
          <p:cNvPr id="58" name="Connettore dirit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9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19DF38-1EE5-D142-8B6A-A03238E4A4AB}" type="datetimeFigureOut">
              <a:rPr lang="it-IT" smtClean="0"/>
              <a:t>31/01/20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58EDA02-6013-EA44-8A5E-60F06A8DA8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7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19DF38-1EE5-D142-8B6A-A03238E4A4AB}" type="datetimeFigureOut">
              <a:rPr lang="it-IT" smtClean="0"/>
              <a:t>31/01/20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58EDA02-6013-EA44-8A5E-60F06A8DA8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4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19DF38-1EE5-D142-8B6A-A03238E4A4AB}" type="datetimeFigureOut">
              <a:rPr lang="it-IT" smtClean="0"/>
              <a:t>31/01/20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58EDA02-6013-EA44-8A5E-60F06A8DA8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5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ttore dirit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o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ttore dirit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ttore dirit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58" name="Connettore dirit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8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19DF38-1EE5-D142-8B6A-A03238E4A4AB}" type="datetimeFigureOut">
              <a:rPr lang="it-IT" smtClean="0"/>
              <a:t>31/01/20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58EDA02-6013-EA44-8A5E-60F06A8DA8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8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19DF38-1EE5-D142-8B6A-A03238E4A4AB}" type="datetimeFigureOut">
              <a:rPr lang="it-IT" smtClean="0"/>
              <a:t>31/01/20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58EDA02-6013-EA44-8A5E-60F06A8DA8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35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19DF38-1EE5-D142-8B6A-A03238E4A4AB}" type="datetimeFigureOut">
              <a:rPr lang="it-IT" smtClean="0"/>
              <a:t>31/01/20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58EDA02-6013-EA44-8A5E-60F06A8DA8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14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o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ttore dirit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dirit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dirit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dirit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o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ttore dirit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dirit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dirit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ttore dirit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ttore dirit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ttore dirit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ttore dirit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ttore dirit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ttore dirit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ttore dirit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ttore dirit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ttore dirit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ttore dirit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ttore dirit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o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ttore dirit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ttore dirit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ttore dirit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ttore dirit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ttore dirit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ttore dirit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ttore dirit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ttore dirit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ttore dirit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ttore dirit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ttore dirit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ttore dirit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ttore dirit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ttore dirit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egnaposto piè di pa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212" name="Segnaposto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19DF38-1EE5-D142-8B6A-A03238E4A4AB}" type="datetimeFigureOut">
              <a:rPr lang="it-IT" smtClean="0"/>
              <a:t>31/01/20</a:t>
            </a:fld>
            <a:endParaRPr lang="it-IT"/>
          </a:p>
        </p:txBody>
      </p:sp>
      <p:sp>
        <p:nvSpPr>
          <p:cNvPr id="214" name="Segnaposto numero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58EDA02-6013-EA44-8A5E-60F06A8DA8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17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ttore dirit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o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ttore dirit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ttore dirit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ttore dirit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tangolo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60" name="Connettore diritto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19DF38-1EE5-D142-8B6A-A03238E4A4AB}" type="datetimeFigureOut">
              <a:rPr lang="it-IT" smtClean="0"/>
              <a:t>31/01/20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8EDA02-6013-EA44-8A5E-60F06A8DA8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1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ttore dirit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ttore dirit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ttore dirit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tango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59" name="Connettore dirit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190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o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ttore dirit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dirit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dirit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dirit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dirit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dirit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dirit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dirit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o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ttore dirit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ttore dirit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ttore dirit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ttore dirit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ttore dirit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ttore dirit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ttore dirit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ttore dirit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ttore dirit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ttore dirit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ttore dirit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ttore dirit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ttore dirit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ttore dirit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ttore dirit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o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ttore dirit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dirit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dirit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ttore dirit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ttore dirit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ttore dirit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dirit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dirit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ttore dirit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cxnSp>
        <p:nvCxnSpPr>
          <p:cNvPr id="148" name="Connettore dirit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FF19DF38-1EE5-D142-8B6A-A03238E4A4AB}" type="datetimeFigureOut">
              <a:rPr lang="it-IT" smtClean="0"/>
              <a:t>31/01/20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058EDA02-6013-EA44-8A5E-60F06A8DA8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38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5D0AB-7D6D-B54E-9E29-5B7F2585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4" y="1296063"/>
            <a:ext cx="10827035" cy="3996563"/>
          </a:xfrm>
        </p:spPr>
        <p:txBody>
          <a:bodyPr/>
          <a:lstStyle/>
          <a:p>
            <a:r>
              <a:rPr lang="it-IT" b="0" dirty="0"/>
              <a:t>A </a:t>
            </a:r>
            <a:r>
              <a:rPr lang="it-IT" b="0" dirty="0" err="1"/>
              <a:t>personalized</a:t>
            </a:r>
            <a:r>
              <a:rPr lang="it-IT" b="0" dirty="0"/>
              <a:t> </a:t>
            </a:r>
            <a:br>
              <a:rPr lang="it-IT" b="0" dirty="0"/>
            </a:br>
            <a:r>
              <a:rPr lang="it-IT" b="0" dirty="0" err="1"/>
              <a:t>search</a:t>
            </a:r>
            <a:r>
              <a:rPr lang="it-IT" b="0" dirty="0"/>
              <a:t> </a:t>
            </a:r>
            <a:r>
              <a:rPr lang="it-IT" b="0" dirty="0" err="1"/>
              <a:t>engine</a:t>
            </a:r>
            <a:br>
              <a:rPr lang="it-IT" b="0" dirty="0"/>
            </a:br>
            <a:r>
              <a:rPr lang="it-IT" b="0" dirty="0"/>
              <a:t>for microblog </a:t>
            </a:r>
            <a:r>
              <a:rPr lang="it-IT" b="0" dirty="0" err="1"/>
              <a:t>contents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D18BC1-4BFC-994A-BCA4-69B7B5BC7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663436"/>
          </a:xfrm>
        </p:spPr>
        <p:txBody>
          <a:bodyPr>
            <a:normAutofit/>
          </a:bodyPr>
          <a:lstStyle/>
          <a:p>
            <a:r>
              <a:rPr lang="it-IT" dirty="0" err="1"/>
              <a:t>Cimmino</a:t>
            </a:r>
            <a:r>
              <a:rPr lang="it-IT" dirty="0"/>
              <a:t> Fabio 807070</a:t>
            </a:r>
          </a:p>
          <a:p>
            <a:r>
              <a:rPr lang="it-IT" dirty="0" err="1"/>
              <a:t>Lotterio</a:t>
            </a:r>
            <a:r>
              <a:rPr lang="it-IT" dirty="0"/>
              <a:t> Roberto 807500</a:t>
            </a:r>
          </a:p>
        </p:txBody>
      </p:sp>
    </p:spTree>
    <p:extLst>
      <p:ext uri="{BB962C8B-B14F-4D97-AF65-F5344CB8AC3E}">
        <p14:creationId xmlns:p14="http://schemas.microsoft.com/office/powerpoint/2010/main" val="101610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138B1C-345D-0446-8EB1-7CA522DE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Search</a:t>
            </a:r>
            <a:r>
              <a:rPr lang="it-IT" dirty="0"/>
              <a:t> and </a:t>
            </a:r>
            <a:r>
              <a:rPr lang="it-IT" dirty="0" err="1"/>
              <a:t>Personalized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332E71-34C2-1B40-8479-AC83F101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90999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search</a:t>
            </a:r>
            <a:r>
              <a:rPr lang="it-IT" dirty="0"/>
              <a:t> can be </a:t>
            </a:r>
            <a:r>
              <a:rPr lang="it-IT" dirty="0" err="1"/>
              <a:t>simple</a:t>
            </a:r>
            <a:r>
              <a:rPr lang="it-IT" dirty="0"/>
              <a:t> or </a:t>
            </a:r>
            <a:r>
              <a:rPr lang="it-IT" dirty="0" err="1"/>
              <a:t>personalized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Simple: a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  <a:p>
            <a:pPr lvl="1"/>
            <a:r>
              <a:rPr lang="it-IT" dirty="0" err="1"/>
              <a:t>Personalized</a:t>
            </a:r>
            <a:r>
              <a:rPr lang="it-IT" dirty="0"/>
              <a:t>: the </a:t>
            </a:r>
            <a:r>
              <a:rPr lang="it-IT" dirty="0" err="1"/>
              <a:t>search</a:t>
            </a:r>
            <a:r>
              <a:rPr lang="it-IT" dirty="0"/>
              <a:t> can be </a:t>
            </a:r>
            <a:r>
              <a:rPr lang="it-IT" dirty="0" err="1"/>
              <a:t>customized</a:t>
            </a:r>
            <a:r>
              <a:rPr lang="it-IT" dirty="0"/>
              <a:t> for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profiler</a:t>
            </a:r>
            <a:r>
              <a:rPr lang="it-IT" dirty="0"/>
              <a:t>, </a:t>
            </a:r>
            <a:r>
              <a:rPr lang="it-IT" dirty="0" err="1"/>
              <a:t>category</a:t>
            </a:r>
            <a:r>
              <a:rPr lang="it-IT" dirty="0"/>
              <a:t> and </a:t>
            </a:r>
            <a:r>
              <a:rPr lang="it-IT" dirty="0" err="1"/>
              <a:t>relevance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For the </a:t>
            </a:r>
            <a:r>
              <a:rPr lang="it-IT" dirty="0" err="1"/>
              <a:t>creation</a:t>
            </a:r>
            <a:r>
              <a:rPr lang="it-IT" dirty="0"/>
              <a:t> of the </a:t>
            </a:r>
            <a:r>
              <a:rPr lang="it-IT" dirty="0" err="1"/>
              <a:t>final</a:t>
            </a:r>
            <a:r>
              <a:rPr lang="it-IT" dirty="0"/>
              <a:t> custom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made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terms</a:t>
            </a:r>
            <a:r>
              <a:rPr lang="it-IT" dirty="0"/>
              <a:t> </a:t>
            </a:r>
            <a:r>
              <a:rPr lang="it-IT" dirty="0" err="1"/>
              <a:t>entered</a:t>
            </a:r>
            <a:r>
              <a:rPr lang="it-IT" dirty="0"/>
              <a:t> in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must </a:t>
            </a:r>
            <a:r>
              <a:rPr lang="it-IT" dirty="0" err="1"/>
              <a:t>appear</a:t>
            </a:r>
            <a:r>
              <a:rPr lang="it-IT" dirty="0"/>
              <a:t> </a:t>
            </a:r>
            <a:r>
              <a:rPr lang="it-IT" dirty="0" err="1"/>
              <a:t>necessarily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retrieved</a:t>
            </a:r>
            <a:r>
              <a:rPr lang="it-IT" dirty="0"/>
              <a:t> </a:t>
            </a:r>
            <a:r>
              <a:rPr lang="it-IT" dirty="0" err="1"/>
              <a:t>documents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terms</a:t>
            </a:r>
            <a:r>
              <a:rPr lang="it-IT" dirty="0"/>
              <a:t> of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, the score of the </a:t>
            </a:r>
            <a:r>
              <a:rPr lang="it-IT" dirty="0" err="1"/>
              <a:t>retrieved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more </a:t>
            </a:r>
            <a:r>
              <a:rPr lang="it-IT" dirty="0" err="1"/>
              <a:t>highly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18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5F26B8-C977-4549-AD40-DD2D6A9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Expansion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554874-04CB-C945-9750-FD6F528F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921" y="1981201"/>
            <a:ext cx="9885679" cy="4043679"/>
          </a:xfrm>
        </p:spPr>
        <p:txBody>
          <a:bodyPr/>
          <a:lstStyle/>
          <a:p>
            <a:r>
              <a:rPr lang="en-US" dirty="0"/>
              <a:t>Expanding the query can be very useful because the terms the user searched for may not appear in our documents.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expand the query we used the following two methods in the literature [1]:</a:t>
            </a:r>
          </a:p>
          <a:p>
            <a:pPr lvl="1"/>
            <a:r>
              <a:rPr lang="en-US" dirty="0"/>
              <a:t>Pseudo relevance feedback</a:t>
            </a:r>
          </a:p>
          <a:p>
            <a:pPr lvl="1"/>
            <a:r>
              <a:rPr lang="en-US" dirty="0"/>
              <a:t>Automatic Local Analysis with Local Clustering (Association, Metric and Scalar clusters)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1F58AC9-F662-4D39-8552-7B6CFB99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1" y="2650573"/>
            <a:ext cx="9738359" cy="180395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6B4997-D70A-44E3-B9A2-115D0C85E359}"/>
              </a:ext>
            </a:extLst>
          </p:cNvPr>
          <p:cNvSpPr txBox="1"/>
          <p:nvPr/>
        </p:nvSpPr>
        <p:spPr>
          <a:xfrm>
            <a:off x="1442720" y="4454524"/>
            <a:ext cx="973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97F9F6-A687-4D29-8887-D85AFA7A3919}"/>
              </a:ext>
            </a:extLst>
          </p:cNvPr>
          <p:cNvSpPr txBox="1"/>
          <p:nvPr/>
        </p:nvSpPr>
        <p:spPr>
          <a:xfrm>
            <a:off x="528320" y="6292889"/>
            <a:ext cx="1096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[1] </a:t>
            </a:r>
            <a:r>
              <a:rPr lang="it-IT" sz="1600" dirty="0" err="1"/>
              <a:t>Relevance</a:t>
            </a:r>
            <a:r>
              <a:rPr lang="it-IT" sz="1600" dirty="0"/>
              <a:t> Feedback and Query Expansion, </a:t>
            </a:r>
            <a:r>
              <a:rPr lang="it-IT" sz="1600" dirty="0" err="1"/>
              <a:t>Baeza</a:t>
            </a:r>
            <a:r>
              <a:rPr lang="it-IT" sz="1600" dirty="0"/>
              <a:t>-Yates &amp; Ribeiro-Neto, </a:t>
            </a:r>
            <a:r>
              <a:rPr lang="it-IT" sz="1600" dirty="0" err="1"/>
              <a:t>Modern</a:t>
            </a:r>
            <a:r>
              <a:rPr lang="it-IT" sz="1600" dirty="0"/>
              <a:t> Information </a:t>
            </a:r>
            <a:r>
              <a:rPr lang="it-IT" sz="1600" dirty="0" err="1"/>
              <a:t>Retrieval</a:t>
            </a:r>
            <a:r>
              <a:rPr lang="it-IT" sz="1600" dirty="0"/>
              <a:t>, 2nd Edition</a:t>
            </a:r>
          </a:p>
        </p:txBody>
      </p:sp>
    </p:spTree>
    <p:extLst>
      <p:ext uri="{BB962C8B-B14F-4D97-AF65-F5344CB8AC3E}">
        <p14:creationId xmlns:p14="http://schemas.microsoft.com/office/powerpoint/2010/main" val="31777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6109D-CE13-41D1-A538-A92DF2DA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Pseudo </a:t>
            </a:r>
            <a:r>
              <a:rPr lang="it-IT" dirty="0" err="1"/>
              <a:t>Relevance</a:t>
            </a:r>
            <a:r>
              <a:rPr lang="it-IT" dirty="0"/>
              <a:t>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8305E9-D954-4105-BF59-CEEFEDF0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79601"/>
                <a:ext cx="9601200" cy="4474546"/>
              </a:xfrm>
            </p:spPr>
            <p:txBody>
              <a:bodyPr/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used</a:t>
                </a:r>
                <a:r>
                  <a:rPr lang="it-IT" dirty="0"/>
                  <a:t> </a:t>
                </a:r>
                <a:r>
                  <a:rPr lang="it-IT" dirty="0" err="1"/>
                  <a:t>Rocchio’s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to </a:t>
                </a:r>
                <a:r>
                  <a:rPr lang="it-IT" dirty="0" err="1"/>
                  <a:t>implement</a:t>
                </a:r>
                <a:r>
                  <a:rPr lang="it-IT" dirty="0"/>
                  <a:t> Pseudo </a:t>
                </a:r>
                <a:r>
                  <a:rPr lang="it-IT" dirty="0" err="1"/>
                  <a:t>Relevance</a:t>
                </a:r>
                <a:r>
                  <a:rPr lang="it-IT" dirty="0"/>
                  <a:t> Feedback in the </a:t>
                </a:r>
                <a:r>
                  <a:rPr lang="it-IT" dirty="0" err="1"/>
                  <a:t>Vector</a:t>
                </a:r>
                <a:r>
                  <a:rPr lang="it-IT" dirty="0"/>
                  <a:t> Space Model.</a:t>
                </a:r>
              </a:p>
              <a:p>
                <a:r>
                  <a:rPr lang="en-US" dirty="0"/>
                  <a:t>So we want to find a query vector that maximizes similarity with relevant documents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) while minimizing similarity with nonrelevant documents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set of relevant documents is unknown. Therefore we produce the following modified query m  by adding the original query: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8305E9-D954-4105-BF59-CEEFEDF0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79601"/>
                <a:ext cx="9601200" cy="4474546"/>
              </a:xfrm>
              <a:blipFill>
                <a:blip r:embed="rId2"/>
                <a:stretch>
                  <a:fillRect l="-571" t="-1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335541FB-79C3-4DF3-9BB2-C5F66900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32" y="3490912"/>
            <a:ext cx="5895975" cy="7905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A3A4AA-F9AB-44A9-B013-AE5BD7D0F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012" y="5095628"/>
            <a:ext cx="5895975" cy="9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CC32B-E0C4-4F4A-890F-FC617EA1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Association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1424909-1C28-4FAB-BF11-FDC28D3B4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18641"/>
                <a:ext cx="9601200" cy="4328159"/>
              </a:xfrm>
            </p:spPr>
            <p:txBody>
              <a:bodyPr/>
              <a:lstStyle/>
              <a:p>
                <a:r>
                  <a:rPr lang="en-US" dirty="0"/>
                  <a:t>We define the correlation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/>
                  <a:t>between any pair of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/>
                  <a:t> (</a:t>
                </a:r>
                <a:r>
                  <a:rPr lang="it-IT" dirty="0" err="1"/>
                  <a:t>local</a:t>
                </a:r>
                <a:r>
                  <a:rPr lang="it-IT" dirty="0"/>
                  <a:t> </a:t>
                </a:r>
                <a:r>
                  <a:rPr lang="it-IT" dirty="0" err="1"/>
                  <a:t>association</a:t>
                </a:r>
                <a:r>
                  <a:rPr lang="it-IT" dirty="0"/>
                  <a:t> </a:t>
                </a:r>
                <a:r>
                  <a:rPr lang="it-IT" dirty="0" err="1"/>
                  <a:t>matrix</a:t>
                </a:r>
                <a:r>
                  <a:rPr lang="it-IT" dirty="0"/>
                  <a:t>), </a:t>
                </a:r>
                <a:r>
                  <a:rPr lang="it-IT" dirty="0" err="1"/>
                  <a:t>as</a:t>
                </a:r>
                <a:r>
                  <a:rPr lang="it-IT" dirty="0"/>
                  <a:t> follow: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 err="1"/>
                  <a:t>Let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be a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return</a:t>
                </a:r>
                <a:r>
                  <a:rPr lang="it-IT" dirty="0"/>
                  <a:t> the </a:t>
                </a:r>
                <a:r>
                  <a:rPr lang="it-IT" i="1" dirty="0"/>
                  <a:t>n</a:t>
                </a:r>
                <a:r>
                  <a:rPr lang="it-IT" dirty="0"/>
                  <a:t> </a:t>
                </a:r>
                <a:r>
                  <a:rPr lang="it-IT" dirty="0" err="1"/>
                  <a:t>largest</a:t>
                </a:r>
                <a:r>
                  <a:rPr lang="it-IT" dirty="0"/>
                  <a:t> </a:t>
                </a:r>
                <a:r>
                  <a:rPr lang="it-IT" dirty="0" err="1"/>
                  <a:t>factor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. </a:t>
                </a:r>
                <a:r>
                  <a:rPr lang="it-IT" dirty="0" err="1"/>
                  <a:t>Then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</a:t>
                </a:r>
                <a:r>
                  <a:rPr lang="en-US" dirty="0"/>
                  <a:t>denotes a local association cluster, a neighborhood, around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For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select</a:t>
                </a:r>
                <a:r>
                  <a:rPr lang="it-IT" dirty="0"/>
                  <a:t> </a:t>
                </a:r>
                <a:r>
                  <a:rPr lang="it-IT" i="1" dirty="0"/>
                  <a:t>m</a:t>
                </a:r>
                <a:r>
                  <a:rPr lang="it-IT" dirty="0"/>
                  <a:t> </a:t>
                </a:r>
                <a:r>
                  <a:rPr lang="en-US" dirty="0"/>
                  <a:t>neighbor terms from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</a:t>
                </a:r>
                <a:r>
                  <a:rPr lang="en-US" dirty="0"/>
                  <a:t>and add them to the query: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1424909-1C28-4FAB-BF11-FDC28D3B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18641"/>
                <a:ext cx="9601200" cy="4328159"/>
              </a:xfrm>
              <a:blipFill>
                <a:blip r:embed="rId2"/>
                <a:stretch>
                  <a:fillRect l="-571" t="-1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F6E3A073-8145-493D-9F32-089D7B626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576928"/>
            <a:ext cx="3200400" cy="9231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C068C32-7A37-426E-BDDA-B20B7AE03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712" y="5204142"/>
            <a:ext cx="46005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B06CC-248C-49D4-B232-C8653D7D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</a:t>
            </a:r>
            <a:r>
              <a:rPr lang="it-IT" dirty="0"/>
              <a:t>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7245BE6-A4ED-4976-9CDA-53E8252D9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metric cluster re-defines the correlation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 as a function of their distances in documents: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computes</a:t>
                </a:r>
                <a:r>
                  <a:rPr lang="it-IT" dirty="0"/>
                  <a:t> the </a:t>
                </a:r>
                <a:r>
                  <a:rPr lang="it-IT" dirty="0" err="1"/>
                  <a:t>distance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i="1" dirty="0"/>
                  <a:t>nth</a:t>
                </a:r>
                <a:r>
                  <a:rPr lang="en-US" dirty="0"/>
                  <a:t> occurrence of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t-IT" dirty="0"/>
              </a:p>
              <a:p>
                <a:pPr lvl="1"/>
                <a:r>
                  <a:rPr lang="en-US" dirty="0"/>
                  <a:t>the </a:t>
                </a:r>
                <a:r>
                  <a:rPr lang="en-US" i="1" dirty="0" err="1"/>
                  <a:t>mth</a:t>
                </a:r>
                <a:r>
                  <a:rPr lang="en-US" dirty="0"/>
                  <a:t> occurrence of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7245BE6-A4ED-4976-9CDA-53E8252D9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CC5ECCBA-C8FC-41E3-9235-4C94752B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487" y="2588260"/>
            <a:ext cx="5407025" cy="93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2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B75EA-6F7B-4A60-8B83-6DE6BCE2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Scalar clusters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2F9FF-FC6D-4939-99E0-B9D297AF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 between two local terms can also be defined by comparing the neighborhoods of the two terms.</a:t>
            </a:r>
          </a:p>
          <a:p>
            <a:pPr marL="0" indent="0">
              <a:buNone/>
            </a:pPr>
            <a:endParaRPr lang="en-US" dirty="0"/>
          </a:p>
          <a:p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i="1" dirty="0" err="1"/>
              <a:t>neighborhoods</a:t>
            </a:r>
            <a:r>
              <a:rPr lang="it-IT" i="1" dirty="0"/>
              <a:t> </a:t>
            </a:r>
            <a:r>
              <a:rPr lang="it-IT" dirty="0" err="1"/>
              <a:t>have</a:t>
            </a:r>
            <a:r>
              <a:rPr lang="it-IT" dirty="0"/>
              <a:t> some </a:t>
            </a:r>
            <a:r>
              <a:rPr lang="it-IT" dirty="0" err="1"/>
              <a:t>synonymity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. </a:t>
            </a:r>
            <a:r>
              <a:rPr lang="en-US" dirty="0"/>
              <a:t>We can quantify this relationship comparing the neighborhoods of the terms through a scalar measure (for instance, the cosine of the angle between the two vectors):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7F48970-C7F3-45ED-9D55-50BF2BEE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4439602"/>
            <a:ext cx="2609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522E3-D9A6-FA4F-80C9-FF5D94AA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7E3FFB-5BD0-F745-B20F-346A82C0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922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To create the web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SpingBoot</a:t>
            </a:r>
            <a:r>
              <a:rPr lang="it-IT" dirty="0"/>
              <a:t> with </a:t>
            </a:r>
            <a:r>
              <a:rPr lang="it-IT" dirty="0" err="1"/>
              <a:t>Thymeleaf</a:t>
            </a:r>
            <a:r>
              <a:rPr lang="it-IT" dirty="0"/>
              <a:t>.</a:t>
            </a:r>
          </a:p>
          <a:p>
            <a:r>
              <a:rPr lang="it-IT" dirty="0"/>
              <a:t>The web </a:t>
            </a:r>
            <a:r>
              <a:rPr lang="it-IT" dirty="0" err="1"/>
              <a:t>app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</a:t>
            </a:r>
            <a:r>
              <a:rPr lang="it-IT" dirty="0" err="1"/>
              <a:t>mainly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pages</a:t>
            </a:r>
            <a:r>
              <a:rPr lang="it-IT" dirty="0"/>
              <a:t>, </a:t>
            </a:r>
            <a:r>
              <a:rPr lang="it-IT" dirty="0" err="1"/>
              <a:t>one</a:t>
            </a:r>
            <a:r>
              <a:rPr lang="it-IT" dirty="0"/>
              <a:t> for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and </a:t>
            </a:r>
            <a:r>
              <a:rPr lang="it-IT" dirty="0" err="1"/>
              <a:t>one</a:t>
            </a:r>
            <a:r>
              <a:rPr lang="it-IT" dirty="0"/>
              <a:t> for </a:t>
            </a:r>
            <a:r>
              <a:rPr lang="it-IT" dirty="0" err="1"/>
              <a:t>personalized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advanced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options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In the </a:t>
            </a:r>
            <a:r>
              <a:rPr lang="it-IT" dirty="0" err="1"/>
              <a:t>personalized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search</a:t>
            </a:r>
            <a:r>
              <a:rPr lang="it-IT" dirty="0"/>
              <a:t> combine:</a:t>
            </a:r>
          </a:p>
          <a:p>
            <a:pPr lvl="1"/>
            <a:r>
              <a:rPr lang="it-IT" dirty="0"/>
              <a:t>User </a:t>
            </a:r>
            <a:r>
              <a:rPr lang="it-IT" dirty="0" err="1"/>
              <a:t>profile</a:t>
            </a:r>
            <a:endParaRPr lang="it-IT" dirty="0"/>
          </a:p>
          <a:p>
            <a:pPr lvl="1"/>
            <a:r>
              <a:rPr lang="it-IT" dirty="0" err="1"/>
              <a:t>Category</a:t>
            </a:r>
            <a:endParaRPr lang="it-IT" dirty="0"/>
          </a:p>
          <a:p>
            <a:pPr lvl="1"/>
            <a:r>
              <a:rPr lang="it-IT" dirty="0" err="1"/>
              <a:t>Relevandce</a:t>
            </a:r>
            <a:endParaRPr lang="it-IT" dirty="0"/>
          </a:p>
          <a:p>
            <a:pPr lvl="1"/>
            <a:r>
              <a:rPr lang="it-IT" dirty="0"/>
              <a:t>Query </a:t>
            </a:r>
            <a:r>
              <a:rPr lang="it-IT" dirty="0" err="1"/>
              <a:t>expansion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displayed</a:t>
            </a:r>
            <a:r>
              <a:rPr lang="it-IT" dirty="0"/>
              <a:t> with the </a:t>
            </a:r>
            <a:r>
              <a:rPr lang="it-IT" dirty="0" err="1"/>
              <a:t>url</a:t>
            </a:r>
            <a:r>
              <a:rPr lang="it-IT" dirty="0"/>
              <a:t>,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likes</a:t>
            </a:r>
            <a:r>
              <a:rPr lang="it-IT" dirty="0"/>
              <a:t> and </a:t>
            </a:r>
            <a:r>
              <a:rPr lang="it-IT" dirty="0" err="1"/>
              <a:t>retweets</a:t>
            </a:r>
            <a:r>
              <a:rPr lang="it-IT" dirty="0"/>
              <a:t>, the date and time and </a:t>
            </a:r>
            <a:r>
              <a:rPr lang="it-IT" dirty="0" err="1"/>
              <a:t>obviously</a:t>
            </a:r>
            <a:r>
              <a:rPr lang="it-IT" dirty="0"/>
              <a:t> the </a:t>
            </a:r>
            <a:r>
              <a:rPr lang="it-IT" dirty="0" err="1"/>
              <a:t>content</a:t>
            </a:r>
            <a:r>
              <a:rPr lang="it-IT" dirty="0"/>
              <a:t> of the </a:t>
            </a:r>
            <a:r>
              <a:rPr lang="it-IT" dirty="0" err="1"/>
              <a:t>tweets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26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1BAF1E-A88D-1F4A-8DFE-090E42E3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C7E70DE-78C0-F945-93E3-F13F28C26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88" y="1834138"/>
            <a:ext cx="10760624" cy="3989720"/>
          </a:xfrm>
        </p:spPr>
      </p:pic>
    </p:spTree>
    <p:extLst>
      <p:ext uri="{BB962C8B-B14F-4D97-AF65-F5344CB8AC3E}">
        <p14:creationId xmlns:p14="http://schemas.microsoft.com/office/powerpoint/2010/main" val="28916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56862-089D-8946-A0A4-C57117A7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Personalized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08B215D-2A1D-5443-BB0E-A3DE7D70C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29" y="1698518"/>
            <a:ext cx="8420142" cy="4655629"/>
          </a:xfrm>
        </p:spPr>
      </p:pic>
    </p:spTree>
    <p:extLst>
      <p:ext uri="{BB962C8B-B14F-4D97-AF65-F5344CB8AC3E}">
        <p14:creationId xmlns:p14="http://schemas.microsoft.com/office/powerpoint/2010/main" val="1038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908B4-B292-9342-963B-626B4ECC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Page of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3C52652-36F4-4249-ACAB-C01F79480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094" y="1585349"/>
            <a:ext cx="10291812" cy="4475345"/>
          </a:xfrm>
        </p:spPr>
      </p:pic>
    </p:spTree>
    <p:extLst>
      <p:ext uri="{BB962C8B-B14F-4D97-AF65-F5344CB8AC3E}">
        <p14:creationId xmlns:p14="http://schemas.microsoft.com/office/powerpoint/2010/main" val="31727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BDAE4-3637-C640-A9F5-63AA8D02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Collection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ABBD3-CE4B-A346-A02C-C615EB8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0"/>
            <a:ext cx="9601200" cy="4180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200" dirty="0"/>
              <a:t>To </a:t>
            </a:r>
            <a:r>
              <a:rPr lang="it-IT" sz="2200" dirty="0" err="1"/>
              <a:t>collect</a:t>
            </a:r>
            <a:r>
              <a:rPr lang="it-IT" sz="2200" dirty="0"/>
              <a:t> </a:t>
            </a:r>
            <a:r>
              <a:rPr lang="it-IT" sz="2200" dirty="0" err="1"/>
              <a:t>tweet</a:t>
            </a:r>
            <a:r>
              <a:rPr lang="it-IT" sz="2200" dirty="0"/>
              <a:t> for </a:t>
            </a:r>
            <a:r>
              <a:rPr lang="it-IT" sz="2200" dirty="0" err="1"/>
              <a:t>our</a:t>
            </a:r>
            <a:r>
              <a:rPr lang="it-IT" sz="2200" dirty="0"/>
              <a:t> </a:t>
            </a:r>
            <a:r>
              <a:rPr lang="it-IT" sz="2200" dirty="0" err="1"/>
              <a:t>project</a:t>
            </a:r>
            <a:r>
              <a:rPr lang="it-IT" sz="2200" dirty="0"/>
              <a:t> 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used</a:t>
            </a:r>
            <a:r>
              <a:rPr lang="it-IT" sz="2200" dirty="0"/>
              <a:t> Twitter4J, an </a:t>
            </a:r>
            <a:r>
              <a:rPr lang="it-IT" sz="2200" dirty="0" err="1"/>
              <a:t>unofficial</a:t>
            </a:r>
            <a:r>
              <a:rPr lang="it-IT" sz="2200" dirty="0"/>
              <a:t> java </a:t>
            </a:r>
            <a:r>
              <a:rPr lang="it-IT" sz="2200" dirty="0" err="1"/>
              <a:t>library</a:t>
            </a:r>
            <a:r>
              <a:rPr lang="it-IT" sz="2200" dirty="0"/>
              <a:t> for </a:t>
            </a:r>
            <a:r>
              <a:rPr lang="it-IT" sz="2200" dirty="0" err="1"/>
              <a:t>Twitter</a:t>
            </a:r>
            <a:r>
              <a:rPr lang="it-IT" sz="2200" dirty="0"/>
              <a:t> API. The </a:t>
            </a:r>
            <a:r>
              <a:rPr lang="it-IT" sz="2200" dirty="0" err="1"/>
              <a:t>collected</a:t>
            </a:r>
            <a:r>
              <a:rPr lang="it-IT" sz="2200" dirty="0"/>
              <a:t> </a:t>
            </a:r>
            <a:r>
              <a:rPr lang="it-IT" sz="2200" dirty="0" err="1"/>
              <a:t>tweets</a:t>
            </a:r>
            <a:r>
              <a:rPr lang="it-IT" sz="2200" dirty="0"/>
              <a:t> cover a </a:t>
            </a:r>
            <a:r>
              <a:rPr lang="it-IT" sz="2200" dirty="0" err="1"/>
              <a:t>period</a:t>
            </a:r>
            <a:r>
              <a:rPr lang="it-IT" sz="2200" dirty="0"/>
              <a:t> of </a:t>
            </a:r>
            <a:r>
              <a:rPr lang="it-IT" sz="2200" dirty="0" err="1"/>
              <a:t>one</a:t>
            </a:r>
            <a:r>
              <a:rPr lang="it-IT" sz="2200" dirty="0"/>
              <a:t> </a:t>
            </a:r>
            <a:r>
              <a:rPr lang="it-IT" sz="2200" dirty="0" err="1"/>
              <a:t>month</a:t>
            </a:r>
            <a:r>
              <a:rPr lang="it-IT" sz="2200" dirty="0"/>
              <a:t> and are </a:t>
            </a:r>
            <a:r>
              <a:rPr lang="it-IT" sz="2200" dirty="0" err="1"/>
              <a:t>divided</a:t>
            </a:r>
            <a:r>
              <a:rPr lang="it-IT" sz="2200" dirty="0"/>
              <a:t> </a:t>
            </a:r>
            <a:r>
              <a:rPr lang="it-IT" sz="2200" dirty="0" err="1"/>
              <a:t>into</a:t>
            </a:r>
            <a:r>
              <a:rPr lang="it-IT" sz="2200" dirty="0"/>
              <a:t> </a:t>
            </a:r>
            <a:r>
              <a:rPr lang="it-IT" sz="2200" dirty="0" err="1"/>
              <a:t>five</a:t>
            </a:r>
            <a:r>
              <a:rPr lang="it-IT" sz="2200" dirty="0"/>
              <a:t> </a:t>
            </a:r>
            <a:r>
              <a:rPr lang="it-IT" sz="2200" dirty="0" err="1"/>
              <a:t>categories</a:t>
            </a:r>
            <a:r>
              <a:rPr lang="it-IT" sz="2200" dirty="0"/>
              <a:t> :</a:t>
            </a:r>
          </a:p>
          <a:p>
            <a:r>
              <a:rPr lang="it-IT" sz="2200" dirty="0"/>
              <a:t>Cinema</a:t>
            </a:r>
          </a:p>
          <a:p>
            <a:r>
              <a:rPr lang="it-IT" sz="2200" dirty="0"/>
              <a:t>Music</a:t>
            </a:r>
          </a:p>
          <a:p>
            <a:r>
              <a:rPr lang="it-IT" sz="2200" dirty="0"/>
              <a:t>News</a:t>
            </a:r>
          </a:p>
          <a:p>
            <a:r>
              <a:rPr lang="it-IT" sz="2200" dirty="0"/>
              <a:t>Sport</a:t>
            </a:r>
          </a:p>
          <a:p>
            <a:r>
              <a:rPr lang="it-IT" sz="2200" dirty="0"/>
              <a:t>Science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took</a:t>
            </a:r>
            <a:r>
              <a:rPr lang="it-IT" sz="2200" dirty="0"/>
              <a:t> </a:t>
            </a:r>
            <a:r>
              <a:rPr lang="it-IT" sz="2200" dirty="0" err="1"/>
              <a:t>mixed</a:t>
            </a:r>
            <a:r>
              <a:rPr lang="it-IT" sz="2200" dirty="0"/>
              <a:t> </a:t>
            </a:r>
            <a:r>
              <a:rPr lang="it-IT" sz="2200" dirty="0" err="1"/>
              <a:t>tweets</a:t>
            </a:r>
            <a:r>
              <a:rPr lang="it-IT" sz="2200" dirty="0"/>
              <a:t>, </a:t>
            </a:r>
            <a:r>
              <a:rPr lang="it-IT" sz="2200" dirty="0" err="1"/>
              <a:t>which</a:t>
            </a:r>
            <a:r>
              <a:rPr lang="it-IT" sz="2200" dirty="0"/>
              <a:t> </a:t>
            </a:r>
            <a:r>
              <a:rPr lang="it-IT" sz="2200" dirty="0" err="1"/>
              <a:t>therefore</a:t>
            </a:r>
            <a:r>
              <a:rPr lang="it-IT" sz="2200" dirty="0"/>
              <a:t> include </a:t>
            </a:r>
            <a:r>
              <a:rPr lang="it-IT" sz="2200" dirty="0" err="1"/>
              <a:t>popular</a:t>
            </a:r>
            <a:r>
              <a:rPr lang="it-IT" sz="2200" dirty="0"/>
              <a:t> </a:t>
            </a:r>
            <a:r>
              <a:rPr lang="it-IT" sz="2200" dirty="0" err="1"/>
              <a:t>tweets</a:t>
            </a:r>
            <a:r>
              <a:rPr lang="it-IT" sz="2200" dirty="0"/>
              <a:t> (</a:t>
            </a:r>
            <a:r>
              <a:rPr lang="it-IT" sz="2200" dirty="0" err="1"/>
              <a:t>tweet</a:t>
            </a:r>
            <a:r>
              <a:rPr lang="it-IT" sz="2200" dirty="0"/>
              <a:t> with high </a:t>
            </a:r>
            <a:r>
              <a:rPr lang="it-IT" sz="2200" dirty="0" err="1"/>
              <a:t>number</a:t>
            </a:r>
            <a:r>
              <a:rPr lang="it-IT" sz="2200" dirty="0"/>
              <a:t> of </a:t>
            </a:r>
            <a:r>
              <a:rPr lang="it-IT" sz="2200" dirty="0" err="1"/>
              <a:t>like</a:t>
            </a:r>
            <a:r>
              <a:rPr lang="it-IT" sz="2200" dirty="0"/>
              <a:t>/</a:t>
            </a:r>
            <a:r>
              <a:rPr lang="it-IT" sz="2200" dirty="0" err="1"/>
              <a:t>retweet</a:t>
            </a:r>
            <a:r>
              <a:rPr lang="it-IT" sz="2200" dirty="0"/>
              <a:t> or </a:t>
            </a:r>
            <a:r>
              <a:rPr lang="it-IT" sz="2200" dirty="0" err="1"/>
              <a:t>tweet</a:t>
            </a:r>
            <a:r>
              <a:rPr lang="it-IT" sz="2200" dirty="0"/>
              <a:t> of </a:t>
            </a:r>
            <a:r>
              <a:rPr lang="it-IT" sz="2200" dirty="0" err="1"/>
              <a:t>popular</a:t>
            </a:r>
            <a:r>
              <a:rPr lang="it-IT" sz="2200" dirty="0"/>
              <a:t> </a:t>
            </a:r>
            <a:r>
              <a:rPr lang="it-IT" sz="2200" dirty="0" err="1"/>
              <a:t>people</a:t>
            </a:r>
            <a:r>
              <a:rPr lang="it-IT" sz="2200" dirty="0"/>
              <a:t>/</a:t>
            </a:r>
            <a:r>
              <a:rPr lang="it-IT" sz="2200" dirty="0" err="1"/>
              <a:t>channel</a:t>
            </a:r>
            <a:r>
              <a:rPr lang="it-IT" sz="2200" dirty="0"/>
              <a:t>) and common </a:t>
            </a:r>
            <a:r>
              <a:rPr lang="it-IT" sz="2200" dirty="0" err="1"/>
              <a:t>tweets</a:t>
            </a:r>
            <a:r>
              <a:rPr lang="it-IT" sz="22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45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CC0F57-1D4E-074E-8DE1-2E464C22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8B88EF-E07A-8344-9D9D-F05E935C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201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Once the </a:t>
            </a:r>
            <a:r>
              <a:rPr lang="it-IT" sz="2200" dirty="0" err="1"/>
              <a:t>tweets</a:t>
            </a:r>
            <a:r>
              <a:rPr lang="it-IT" sz="2200" dirty="0"/>
              <a:t> </a:t>
            </a:r>
            <a:r>
              <a:rPr lang="it-IT" sz="2200" dirty="0" err="1"/>
              <a:t>were</a:t>
            </a:r>
            <a:r>
              <a:rPr lang="it-IT" sz="2200" dirty="0"/>
              <a:t> </a:t>
            </a:r>
            <a:r>
              <a:rPr lang="it-IT" sz="2200" dirty="0" err="1"/>
              <a:t>downloaded</a:t>
            </a:r>
            <a:r>
              <a:rPr lang="it-IT" sz="2200" dirty="0"/>
              <a:t>, 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created</a:t>
            </a:r>
            <a:r>
              <a:rPr lang="it-IT" sz="2200" dirty="0"/>
              <a:t> the </a:t>
            </a:r>
            <a:r>
              <a:rPr lang="it-IT" sz="2200" dirty="0" err="1"/>
              <a:t>dataset</a:t>
            </a:r>
            <a:r>
              <a:rPr lang="it-IT" sz="2200" dirty="0"/>
              <a:t> </a:t>
            </a:r>
            <a:r>
              <a:rPr lang="it-IT" sz="2200" dirty="0" err="1"/>
              <a:t>used</a:t>
            </a:r>
            <a:r>
              <a:rPr lang="it-IT" sz="2200" dirty="0"/>
              <a:t> for the </a:t>
            </a:r>
            <a:r>
              <a:rPr lang="it-IT" sz="2200" dirty="0" err="1"/>
              <a:t>project</a:t>
            </a:r>
            <a:r>
              <a:rPr lang="it-IT" sz="2200" dirty="0"/>
              <a:t>. so for </a:t>
            </a:r>
            <a:r>
              <a:rPr lang="it-IT" sz="2200" dirty="0" err="1"/>
              <a:t>each</a:t>
            </a:r>
            <a:r>
              <a:rPr lang="it-IT" sz="2200" dirty="0"/>
              <a:t> </a:t>
            </a:r>
            <a:r>
              <a:rPr lang="it-IT" sz="2200" dirty="0" err="1"/>
              <a:t>tweet</a:t>
            </a:r>
            <a:r>
              <a:rPr lang="it-IT" sz="2200" dirty="0"/>
              <a:t> 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have</a:t>
            </a:r>
            <a:r>
              <a:rPr lang="it-IT" sz="2200" dirty="0"/>
              <a:t> </a:t>
            </a:r>
            <a:r>
              <a:rPr lang="it-IT" sz="2200" dirty="0" err="1"/>
              <a:t>memorized</a:t>
            </a:r>
            <a:r>
              <a:rPr lang="it-IT" sz="2200" dirty="0"/>
              <a:t> the </a:t>
            </a:r>
            <a:r>
              <a:rPr lang="it-IT" sz="2200" dirty="0" err="1"/>
              <a:t>following</a:t>
            </a:r>
            <a:r>
              <a:rPr lang="it-IT" sz="2200" dirty="0"/>
              <a:t> </a:t>
            </a:r>
            <a:r>
              <a:rPr lang="it-IT" sz="2200" dirty="0" err="1"/>
              <a:t>fields</a:t>
            </a:r>
            <a:r>
              <a:rPr lang="it-IT" sz="2200" dirty="0"/>
              <a:t>:</a:t>
            </a:r>
          </a:p>
          <a:p>
            <a:r>
              <a:rPr lang="it-IT" sz="2200" dirty="0"/>
              <a:t>Date and time</a:t>
            </a:r>
          </a:p>
          <a:p>
            <a:r>
              <a:rPr lang="it-IT" sz="2200" dirty="0"/>
              <a:t>Username</a:t>
            </a:r>
          </a:p>
          <a:p>
            <a:r>
              <a:rPr lang="it-IT" sz="2200" dirty="0"/>
              <a:t>Content of </a:t>
            </a:r>
            <a:r>
              <a:rPr lang="it-IT" sz="2200" dirty="0" err="1"/>
              <a:t>tweet</a:t>
            </a:r>
            <a:endParaRPr lang="it-IT" sz="2200" dirty="0"/>
          </a:p>
          <a:p>
            <a:r>
              <a:rPr lang="it-IT" sz="2200" dirty="0" err="1"/>
              <a:t>Number</a:t>
            </a:r>
            <a:r>
              <a:rPr lang="it-IT" sz="2200" dirty="0"/>
              <a:t> of </a:t>
            </a:r>
            <a:r>
              <a:rPr lang="it-IT" sz="2200" dirty="0" err="1"/>
              <a:t>likes</a:t>
            </a:r>
            <a:endParaRPr lang="it-IT" sz="2200" dirty="0"/>
          </a:p>
          <a:p>
            <a:r>
              <a:rPr lang="it-IT" sz="2200" dirty="0" err="1"/>
              <a:t>Number</a:t>
            </a:r>
            <a:r>
              <a:rPr lang="it-IT" sz="2200" dirty="0"/>
              <a:t> of </a:t>
            </a:r>
            <a:r>
              <a:rPr lang="it-IT" sz="2200" dirty="0" err="1"/>
              <a:t>retweets</a:t>
            </a:r>
            <a:endParaRPr lang="it-IT" sz="2200" dirty="0"/>
          </a:p>
          <a:p>
            <a:r>
              <a:rPr lang="it-IT" sz="2200" dirty="0" err="1"/>
              <a:t>URL’s</a:t>
            </a:r>
            <a:r>
              <a:rPr lang="it-IT" sz="2200" dirty="0"/>
              <a:t> </a:t>
            </a:r>
            <a:r>
              <a:rPr lang="it-IT" sz="2200" dirty="0" err="1"/>
              <a:t>tweet</a:t>
            </a:r>
            <a:endParaRPr lang="it-IT" sz="2200" dirty="0"/>
          </a:p>
          <a:p>
            <a:endParaRPr lang="it-IT" sz="22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2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F3449-3883-0C4E-8199-A7E8AA64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Stages</a:t>
            </a:r>
            <a:r>
              <a:rPr lang="it-IT" dirty="0"/>
              <a:t> of Text 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3D24B2-7EB1-A34A-83D2-58990BAD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212770"/>
          </a:xfrm>
        </p:spPr>
        <p:txBody>
          <a:bodyPr>
            <a:normAutofit/>
          </a:bodyPr>
          <a:lstStyle/>
          <a:p>
            <a:r>
              <a:rPr lang="it-IT" b="1" dirty="0"/>
              <a:t>Date and Time: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trasformed</a:t>
            </a:r>
            <a:r>
              <a:rPr lang="it-IT" dirty="0"/>
              <a:t> the date and time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Twitter</a:t>
            </a:r>
            <a:r>
              <a:rPr lang="it-IT" dirty="0"/>
              <a:t> in the standard format «</a:t>
            </a:r>
            <a:r>
              <a:rPr lang="it-IT" dirty="0" err="1"/>
              <a:t>dd</a:t>
            </a:r>
            <a:r>
              <a:rPr lang="it-IT" dirty="0"/>
              <a:t>-MM-</a:t>
            </a:r>
            <a:r>
              <a:rPr lang="it-IT" dirty="0" err="1"/>
              <a:t>yyyy</a:t>
            </a:r>
            <a:r>
              <a:rPr lang="it-IT" dirty="0"/>
              <a:t> </a:t>
            </a:r>
            <a:r>
              <a:rPr lang="it-IT" dirty="0" err="1"/>
              <a:t>HH:mm</a:t>
            </a:r>
            <a:r>
              <a:rPr lang="it-IT" dirty="0"/>
              <a:t>». </a:t>
            </a:r>
          </a:p>
          <a:p>
            <a:r>
              <a:rPr lang="it-IT" b="1" dirty="0"/>
              <a:t>Content of the </a:t>
            </a:r>
            <a:r>
              <a:rPr lang="it-IT" b="1" dirty="0" err="1"/>
              <a:t>tweet</a:t>
            </a:r>
            <a:r>
              <a:rPr lang="it-IT" b="1" dirty="0"/>
              <a:t>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 Custom Analyzer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steps</a:t>
            </a:r>
            <a:r>
              <a:rPr lang="it-IT" dirty="0"/>
              <a:t>: 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Lucene’s</a:t>
            </a:r>
            <a:r>
              <a:rPr lang="it-IT" dirty="0"/>
              <a:t> Standard </a:t>
            </a:r>
            <a:r>
              <a:rPr lang="it-IT" dirty="0" err="1"/>
              <a:t>Tokenizer</a:t>
            </a:r>
            <a:r>
              <a:rPr lang="it-IT" dirty="0"/>
              <a:t> for </a:t>
            </a:r>
            <a:r>
              <a:rPr lang="it-IT" dirty="0" err="1"/>
              <a:t>tokenization</a:t>
            </a:r>
            <a:endParaRPr lang="it-IT" dirty="0"/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token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transformed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lowercase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 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the stop </a:t>
            </a:r>
            <a:r>
              <a:rPr lang="it-IT" dirty="0" err="1"/>
              <a:t>words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pre-existing</a:t>
            </a:r>
            <a:r>
              <a:rPr lang="it-IT" dirty="0"/>
              <a:t> set of English </a:t>
            </a:r>
            <a:r>
              <a:rPr lang="it-IT" dirty="0" err="1"/>
              <a:t>words</a:t>
            </a:r>
            <a:r>
              <a:rPr lang="it-IT" dirty="0"/>
              <a:t> 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removed</a:t>
            </a:r>
            <a:r>
              <a:rPr lang="it-IT" dirty="0"/>
              <a:t> </a:t>
            </a:r>
            <a:r>
              <a:rPr lang="it-IT" dirty="0" err="1"/>
              <a:t>words</a:t>
            </a:r>
            <a:r>
              <a:rPr lang="it-IT" dirty="0"/>
              <a:t> of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numbers</a:t>
            </a:r>
            <a:r>
              <a:rPr lang="it-IT" dirty="0"/>
              <a:t> and special </a:t>
            </a:r>
            <a:r>
              <a:rPr lang="it-IT" dirty="0" err="1"/>
              <a:t>characters</a:t>
            </a:r>
            <a:r>
              <a:rPr lang="it-IT" dirty="0"/>
              <a:t> 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stemming</a:t>
            </a:r>
            <a:r>
              <a:rPr lang="it-IT" dirty="0"/>
              <a:t> with </a:t>
            </a:r>
            <a:r>
              <a:rPr lang="it-IT" dirty="0" err="1"/>
              <a:t>Porter’s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10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E38F2-38DE-CE47-A944-3FC7FEBA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 </a:t>
            </a:r>
            <a:r>
              <a:rPr lang="it-IT" dirty="0" err="1"/>
              <a:t>creation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D2D877-1DC9-BE46-B0B2-CE392833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fields</a:t>
            </a:r>
            <a:r>
              <a:rPr lang="it-IT" dirty="0"/>
              <a:t> in the </a:t>
            </a:r>
            <a:r>
              <a:rPr lang="it-IT" dirty="0" err="1"/>
              <a:t>index</a:t>
            </a:r>
            <a:r>
              <a:rPr lang="it-IT" dirty="0"/>
              <a:t> can be </a:t>
            </a:r>
            <a:r>
              <a:rPr lang="it-IT" dirty="0" err="1"/>
              <a:t>indexed</a:t>
            </a:r>
            <a:r>
              <a:rPr lang="it-IT" dirty="0"/>
              <a:t> and/or </a:t>
            </a:r>
            <a:r>
              <a:rPr lang="it-IT" dirty="0" err="1"/>
              <a:t>stored</a:t>
            </a:r>
            <a:r>
              <a:rPr lang="it-IT" dirty="0"/>
              <a:t>:</a:t>
            </a:r>
          </a:p>
          <a:p>
            <a:r>
              <a:rPr lang="it-IT" dirty="0" err="1"/>
              <a:t>Indexed</a:t>
            </a:r>
            <a:r>
              <a:rPr lang="it-IT" dirty="0"/>
              <a:t>: the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and </a:t>
            </a:r>
            <a:r>
              <a:rPr lang="it-IT" dirty="0" err="1"/>
              <a:t>indexed</a:t>
            </a:r>
            <a:r>
              <a:rPr lang="it-IT" dirty="0"/>
              <a:t>, and can be </a:t>
            </a:r>
            <a:r>
              <a:rPr lang="it-IT" dirty="0" err="1"/>
              <a:t>searched</a:t>
            </a:r>
            <a:r>
              <a:rPr lang="it-IT" dirty="0"/>
              <a:t> </a:t>
            </a:r>
          </a:p>
          <a:p>
            <a:r>
              <a:rPr lang="it-IT" dirty="0" err="1"/>
              <a:t>Stored</a:t>
            </a:r>
            <a:r>
              <a:rPr lang="it-IT" dirty="0"/>
              <a:t>: the </a:t>
            </a:r>
            <a:r>
              <a:rPr lang="it-IT" dirty="0" err="1"/>
              <a:t>field’s</a:t>
            </a:r>
            <a:r>
              <a:rPr lang="it-IT" dirty="0"/>
              <a:t> full text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and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returned</a:t>
            </a:r>
            <a:r>
              <a:rPr lang="it-IT" dirty="0"/>
              <a:t> with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A1817B2-DD78-7243-AE7C-B60D0AC77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86499"/>
              </p:ext>
            </p:extLst>
          </p:nvPr>
        </p:nvGraphicFramePr>
        <p:xfrm>
          <a:off x="2032000" y="374468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845850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12834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7696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221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Fields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Tokenized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Indexed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Stored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0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1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3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Tweet’s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content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8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 </a:t>
                      </a:r>
                      <a:r>
                        <a:rPr lang="it-IT" dirty="0" err="1"/>
                        <a:t>likes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5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 </a:t>
                      </a:r>
                      <a:r>
                        <a:rPr lang="it-IT" dirty="0" err="1"/>
                        <a:t>retweets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8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1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13B31-A710-584E-902A-63404973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Scoring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66BBD-C4B3-CC41-818C-E04695A5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97629"/>
            <a:ext cx="9601200" cy="2993571"/>
          </a:xfrm>
        </p:spPr>
        <p:txBody>
          <a:bodyPr>
            <a:normAutofit fontScale="85000" lnSpcReduction="10000"/>
          </a:bodyPr>
          <a:lstStyle/>
          <a:p>
            <a:r>
              <a:rPr lang="it-IT" dirty="0" err="1"/>
              <a:t>tf</a:t>
            </a:r>
            <a:r>
              <a:rPr lang="it-IT" dirty="0"/>
              <a:t>(</a:t>
            </a:r>
            <a:r>
              <a:rPr lang="it-IT" dirty="0" err="1"/>
              <a:t>t,d</a:t>
            </a:r>
            <a:r>
              <a:rPr lang="it-IT" dirty="0"/>
              <a:t>) =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times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t </a:t>
            </a:r>
            <a:r>
              <a:rPr lang="it-IT" dirty="0" err="1"/>
              <a:t>appears</a:t>
            </a:r>
            <a:r>
              <a:rPr lang="it-IT" dirty="0"/>
              <a:t> in the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scored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d. </a:t>
            </a:r>
          </a:p>
          <a:p>
            <a:r>
              <a:rPr lang="it-IT" dirty="0" err="1"/>
              <a:t>idf</a:t>
            </a:r>
            <a:r>
              <a:rPr lang="it-IT" dirty="0"/>
              <a:t>(t) = </a:t>
            </a:r>
            <a:r>
              <a:rPr lang="it-IT" dirty="0" err="1"/>
              <a:t>stands</a:t>
            </a:r>
            <a:r>
              <a:rPr lang="it-IT" dirty="0"/>
              <a:t> for Inverse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Frequency</a:t>
            </a:r>
            <a:r>
              <a:rPr lang="it-IT" dirty="0"/>
              <a:t>. </a:t>
            </a:r>
          </a:p>
          <a:p>
            <a:r>
              <a:rPr lang="it-IT" dirty="0" err="1"/>
              <a:t>coord</a:t>
            </a:r>
            <a:r>
              <a:rPr lang="it-IT" dirty="0"/>
              <a:t>(</a:t>
            </a:r>
            <a:r>
              <a:rPr lang="it-IT" dirty="0" err="1"/>
              <a:t>q</a:t>
            </a:r>
            <a:r>
              <a:rPr lang="it-IT" dirty="0"/>
              <a:t>, d) = </a:t>
            </a:r>
            <a:r>
              <a:rPr lang="it-IT" dirty="0" err="1"/>
              <a:t>is</a:t>
            </a:r>
            <a:r>
              <a:rPr lang="it-IT" dirty="0"/>
              <a:t> a score </a:t>
            </a:r>
            <a:r>
              <a:rPr lang="it-IT" dirty="0" err="1"/>
              <a:t>factor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of the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are </a:t>
            </a:r>
            <a:r>
              <a:rPr lang="it-IT" dirty="0" err="1"/>
              <a:t>found</a:t>
            </a:r>
            <a:r>
              <a:rPr lang="it-IT" dirty="0"/>
              <a:t> in the </a:t>
            </a:r>
            <a:r>
              <a:rPr lang="it-IT" dirty="0" err="1"/>
              <a:t>specified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. </a:t>
            </a:r>
          </a:p>
          <a:p>
            <a:r>
              <a:rPr lang="it-IT" dirty="0" err="1"/>
              <a:t>queryNorm</a:t>
            </a:r>
            <a:r>
              <a:rPr lang="it-IT" dirty="0"/>
              <a:t>(</a:t>
            </a:r>
            <a:r>
              <a:rPr lang="it-IT" dirty="0" err="1"/>
              <a:t>q</a:t>
            </a:r>
            <a:r>
              <a:rPr lang="it-IT" dirty="0"/>
              <a:t>) =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normalizing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scores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queries</a:t>
            </a:r>
            <a:r>
              <a:rPr lang="it-IT" dirty="0"/>
              <a:t> </a:t>
            </a:r>
            <a:r>
              <a:rPr lang="it-IT" dirty="0" err="1"/>
              <a:t>comparable</a:t>
            </a:r>
            <a:r>
              <a:rPr lang="it-IT" dirty="0"/>
              <a:t>. </a:t>
            </a:r>
          </a:p>
          <a:p>
            <a:r>
              <a:rPr lang="it-IT" dirty="0" err="1"/>
              <a:t>t.getBoost</a:t>
            </a:r>
            <a:r>
              <a:rPr lang="it-IT" dirty="0"/>
              <a:t>() =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search</a:t>
            </a:r>
            <a:r>
              <a:rPr lang="it-IT" dirty="0"/>
              <a:t> time </a:t>
            </a:r>
            <a:r>
              <a:rPr lang="it-IT" dirty="0" err="1"/>
              <a:t>boost</a:t>
            </a:r>
            <a:r>
              <a:rPr lang="it-IT" dirty="0"/>
              <a:t> of </a:t>
            </a:r>
            <a:r>
              <a:rPr lang="it-IT" dirty="0" err="1"/>
              <a:t>term</a:t>
            </a:r>
            <a:r>
              <a:rPr lang="it-IT" dirty="0"/>
              <a:t> t in the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q</a:t>
            </a:r>
            <a:r>
              <a:rPr lang="it-IT" dirty="0"/>
              <a:t>. </a:t>
            </a:r>
          </a:p>
          <a:p>
            <a:r>
              <a:rPr lang="it-IT" dirty="0" err="1"/>
              <a:t>norm</a:t>
            </a:r>
            <a:r>
              <a:rPr lang="it-IT" dirty="0"/>
              <a:t>(</a:t>
            </a:r>
            <a:r>
              <a:rPr lang="it-IT" dirty="0" err="1"/>
              <a:t>t,d</a:t>
            </a:r>
            <a:r>
              <a:rPr lang="it-IT" dirty="0"/>
              <a:t>) = </a:t>
            </a:r>
            <a:r>
              <a:rPr lang="it-IT" dirty="0" err="1"/>
              <a:t>encapsulates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boost</a:t>
            </a:r>
            <a:r>
              <a:rPr lang="it-IT" dirty="0"/>
              <a:t> and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18B167-A2FA-054A-8D00-F05E97E6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46238"/>
            <a:ext cx="10896600" cy="10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2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E8141-F59D-C64B-80DD-CE0C75C4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Formulation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B9781-A682-154F-A36E-C1C25D2A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first </a:t>
            </a:r>
            <a:r>
              <a:rPr lang="it-IT" dirty="0" err="1"/>
              <a:t>step</a:t>
            </a:r>
            <a:r>
              <a:rPr lang="it-IT" dirty="0"/>
              <a:t> in the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standardizes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for the </a:t>
            </a:r>
            <a:r>
              <a:rPr lang="it-IT" dirty="0" err="1"/>
              <a:t>creation</a:t>
            </a:r>
            <a:r>
              <a:rPr lang="it-IT" dirty="0"/>
              <a:t> of the </a:t>
            </a:r>
            <a:r>
              <a:rPr lang="it-IT" dirty="0" err="1"/>
              <a:t>index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entered</a:t>
            </a:r>
            <a:r>
              <a:rPr lang="it-IT" dirty="0"/>
              <a:t> by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searched</a:t>
            </a:r>
            <a:r>
              <a:rPr lang="it-IT" dirty="0"/>
              <a:t> in the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relating</a:t>
            </a:r>
            <a:r>
              <a:rPr lang="it-IT" dirty="0"/>
              <a:t> to the </a:t>
            </a:r>
            <a:r>
              <a:rPr lang="it-IT" dirty="0" err="1"/>
              <a:t>content</a:t>
            </a:r>
            <a:r>
              <a:rPr lang="it-IT" dirty="0"/>
              <a:t> of the </a:t>
            </a:r>
            <a:r>
              <a:rPr lang="it-IT" dirty="0" err="1"/>
              <a:t>tweet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with the Custom Analyzer.</a:t>
            </a:r>
          </a:p>
          <a:p>
            <a:r>
              <a:rPr lang="it-IT" dirty="0"/>
              <a:t>The </a:t>
            </a:r>
            <a:r>
              <a:rPr lang="it-IT" dirty="0" err="1"/>
              <a:t>tokens</a:t>
            </a:r>
            <a:r>
              <a:rPr lang="it-IT" dirty="0"/>
              <a:t> and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are </a:t>
            </a:r>
            <a:r>
              <a:rPr lang="it-IT" dirty="0" err="1"/>
              <a:t>identified</a:t>
            </a:r>
            <a:r>
              <a:rPr lang="it-IT" dirty="0"/>
              <a:t> in the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entered</a:t>
            </a:r>
            <a:r>
              <a:rPr lang="it-IT" dirty="0"/>
              <a:t> by the </a:t>
            </a:r>
            <a:r>
              <a:rPr lang="it-IT" dirty="0" err="1"/>
              <a:t>user</a:t>
            </a:r>
            <a:r>
              <a:rPr lang="it-IT" dirty="0"/>
              <a:t> and </a:t>
            </a:r>
            <a:r>
              <a:rPr lang="it-IT" dirty="0" err="1"/>
              <a:t>sent</a:t>
            </a:r>
            <a:r>
              <a:rPr lang="it-IT" dirty="0"/>
              <a:t> to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for the </a:t>
            </a:r>
            <a:r>
              <a:rPr lang="it-IT" dirty="0" err="1"/>
              <a:t>matching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supports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parentheses</a:t>
            </a:r>
            <a:r>
              <a:rPr lang="it-IT" dirty="0"/>
              <a:t> to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clauses</a:t>
            </a:r>
            <a:r>
              <a:rPr lang="it-IT" dirty="0"/>
              <a:t> to </a:t>
            </a:r>
            <a:r>
              <a:rPr lang="it-IT" dirty="0" err="1"/>
              <a:t>form</a:t>
            </a:r>
            <a:r>
              <a:rPr lang="it-IT" dirty="0"/>
              <a:t> sub </a:t>
            </a:r>
            <a:r>
              <a:rPr lang="it-IT" dirty="0" err="1"/>
              <a:t>queries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can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control the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for a </a:t>
            </a:r>
            <a:r>
              <a:rPr lang="it-IT" dirty="0" err="1"/>
              <a:t>query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28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65003-D501-EB40-92FE-0D6F18DE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Custom </a:t>
            </a:r>
            <a:r>
              <a:rPr lang="it-IT" dirty="0" err="1"/>
              <a:t>Flexible</a:t>
            </a:r>
            <a:r>
              <a:rPr lang="it-IT" dirty="0"/>
              <a:t> </a:t>
            </a:r>
            <a:r>
              <a:rPr lang="it-IT" dirty="0" err="1"/>
              <a:t>Scoring</a:t>
            </a:r>
            <a:r>
              <a:rPr lang="it-IT" dirty="0"/>
              <a:t> and </a:t>
            </a:r>
            <a:r>
              <a:rPr lang="it-IT" dirty="0" err="1"/>
              <a:t>Dimensions</a:t>
            </a:r>
            <a:r>
              <a:rPr lang="it-IT" dirty="0"/>
              <a:t> of </a:t>
            </a:r>
            <a:r>
              <a:rPr lang="it-IT" dirty="0" err="1"/>
              <a:t>Relevance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A353C-2A6B-0648-BAB9-9E6DBF46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38400"/>
            <a:ext cx="9601200" cy="3352800"/>
          </a:xfrm>
        </p:spPr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addition</a:t>
            </a:r>
            <a:r>
              <a:rPr lang="it-IT" dirty="0"/>
              <a:t> to the </a:t>
            </a:r>
            <a:r>
              <a:rPr lang="it-IT" dirty="0" err="1"/>
              <a:t>topical</a:t>
            </a:r>
            <a:r>
              <a:rPr lang="it-IT" dirty="0"/>
              <a:t> </a:t>
            </a:r>
            <a:r>
              <a:rPr lang="it-IT" dirty="0" err="1"/>
              <a:t>relevance</a:t>
            </a:r>
            <a:r>
              <a:rPr lang="it-IT" dirty="0"/>
              <a:t>, the </a:t>
            </a:r>
            <a:r>
              <a:rPr lang="it-IT" dirty="0" err="1"/>
              <a:t>search</a:t>
            </a:r>
            <a:r>
              <a:rPr lang="it-IT" dirty="0"/>
              <a:t> can be </a:t>
            </a:r>
            <a:r>
              <a:rPr lang="it-IT" dirty="0" err="1"/>
              <a:t>customized</a:t>
            </a:r>
            <a:r>
              <a:rPr lang="it-IT" dirty="0"/>
              <a:t> by </a:t>
            </a:r>
            <a:r>
              <a:rPr lang="it-IT" dirty="0" err="1"/>
              <a:t>displaying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for a </a:t>
            </a:r>
            <a:r>
              <a:rPr lang="it-IT" dirty="0" err="1"/>
              <a:t>dimension</a:t>
            </a:r>
            <a:r>
              <a:rPr lang="it-IT" dirty="0"/>
              <a:t> of </a:t>
            </a:r>
            <a:r>
              <a:rPr lang="it-IT" dirty="0" err="1"/>
              <a:t>relevance</a:t>
            </a:r>
            <a:r>
              <a:rPr lang="it-IT" dirty="0"/>
              <a:t>: </a:t>
            </a:r>
            <a:r>
              <a:rPr lang="it-IT" dirty="0" err="1"/>
              <a:t>like</a:t>
            </a:r>
            <a:r>
              <a:rPr lang="it-IT" dirty="0"/>
              <a:t> or </a:t>
            </a:r>
            <a:r>
              <a:rPr lang="it-IT" dirty="0" err="1"/>
              <a:t>retweet</a:t>
            </a:r>
            <a:r>
              <a:rPr lang="it-IT" dirty="0"/>
              <a:t>. In </a:t>
            </a:r>
            <a:r>
              <a:rPr lang="it-IT" dirty="0" err="1"/>
              <a:t>this</a:t>
            </a:r>
            <a:r>
              <a:rPr lang="it-IT" dirty="0"/>
              <a:t> way, a </a:t>
            </a:r>
            <a:r>
              <a:rPr lang="it-IT" dirty="0" err="1"/>
              <a:t>boost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on the </a:t>
            </a:r>
            <a:r>
              <a:rPr lang="it-IT" dirty="0" err="1"/>
              <a:t>final</a:t>
            </a:r>
            <a:r>
              <a:rPr lang="it-IT" dirty="0"/>
              <a:t> score, </a:t>
            </a:r>
            <a:r>
              <a:rPr lang="it-IT" dirty="0" err="1"/>
              <a:t>multiplying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by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access</a:t>
            </a:r>
            <a:r>
              <a:rPr lang="it-IT" dirty="0"/>
              <a:t> the </a:t>
            </a:r>
            <a:r>
              <a:rPr lang="it-IT" dirty="0" err="1"/>
              <a:t>like</a:t>
            </a:r>
            <a:r>
              <a:rPr lang="it-IT" dirty="0"/>
              <a:t> and </a:t>
            </a:r>
            <a:r>
              <a:rPr lang="it-IT" dirty="0" err="1"/>
              <a:t>retweet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fields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managed</a:t>
            </a:r>
            <a:r>
              <a:rPr lang="it-IT" dirty="0"/>
              <a:t> by the </a:t>
            </a:r>
            <a:r>
              <a:rPr lang="it-IT" dirty="0" err="1"/>
              <a:t>inverted</a:t>
            </a:r>
            <a:r>
              <a:rPr lang="it-IT" dirty="0"/>
              <a:t> file </a:t>
            </a:r>
            <a:r>
              <a:rPr lang="it-IT" dirty="0" err="1"/>
              <a:t>but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a data </a:t>
            </a:r>
            <a:r>
              <a:rPr lang="it-IT" dirty="0" err="1"/>
              <a:t>structure</a:t>
            </a:r>
            <a:r>
              <a:rPr lang="it-IT" dirty="0"/>
              <a:t> with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access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4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98FF-D125-944B-BA3D-FEDB03D5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 </a:t>
            </a:r>
            <a:r>
              <a:rPr lang="it-IT" dirty="0" err="1"/>
              <a:t>Profile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24994-B19A-1F49-B0C7-06C186ED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09800"/>
            <a:ext cx="9601200" cy="3581400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search</a:t>
            </a:r>
            <a:r>
              <a:rPr lang="it-IT" dirty="0"/>
              <a:t> for </a:t>
            </a:r>
            <a:r>
              <a:rPr lang="it-IT" dirty="0" err="1"/>
              <a:t>tweets</a:t>
            </a:r>
            <a:r>
              <a:rPr lang="it-IT" dirty="0"/>
              <a:t> can be </a:t>
            </a:r>
            <a:r>
              <a:rPr lang="it-IT" dirty="0" err="1"/>
              <a:t>customized</a:t>
            </a:r>
            <a:r>
              <a:rPr lang="it-IT" dirty="0"/>
              <a:t> with the </a:t>
            </a:r>
            <a:r>
              <a:rPr lang="it-IT" dirty="0" err="1"/>
              <a:t>interests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by a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.</a:t>
            </a:r>
          </a:p>
          <a:p>
            <a:r>
              <a:rPr lang="it-IT" dirty="0"/>
              <a:t> A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of multiple </a:t>
            </a:r>
            <a:r>
              <a:rPr lang="it-IT" dirty="0" err="1"/>
              <a:t>layers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(music, science, news, </a:t>
            </a:r>
            <a:r>
              <a:rPr lang="it-IT" dirty="0" err="1"/>
              <a:t>sports</a:t>
            </a:r>
            <a:r>
              <a:rPr lang="it-IT" dirty="0"/>
              <a:t> and cinema).</a:t>
            </a:r>
          </a:p>
          <a:p>
            <a:r>
              <a:rPr lang="it-IT" dirty="0"/>
              <a:t>The </a:t>
            </a:r>
            <a:r>
              <a:rPr lang="it-IT" dirty="0" err="1"/>
              <a:t>interests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from the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the </a:t>
            </a:r>
            <a:r>
              <a:rPr lang="it-IT" dirty="0" err="1"/>
              <a:t>tweets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to </a:t>
            </a:r>
            <a:r>
              <a:rPr lang="it-IT" dirty="0" err="1"/>
              <a:t>inspect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and </a:t>
            </a:r>
            <a:r>
              <a:rPr lang="it-IT" dirty="0" err="1"/>
              <a:t>hashtags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3">
  <a:themeElements>
    <a:clrScheme name="Personalizzati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46464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30B03499-A25E-B84A-A245-EB8DC77AE838}" vid="{3B7BE555-4B17-674E-B2E5-4438274B69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Tema3</Template>
  <TotalTime>563</TotalTime>
  <Words>1214</Words>
  <Application>Microsoft Macintosh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Cambria Math</vt:lpstr>
      <vt:lpstr>Tema3</vt:lpstr>
      <vt:lpstr>A personalized  search engine for microblog contents</vt:lpstr>
      <vt:lpstr>Data Collection</vt:lpstr>
      <vt:lpstr>Dataset Creation</vt:lpstr>
      <vt:lpstr>Stages of Text Processing</vt:lpstr>
      <vt:lpstr>Index creation </vt:lpstr>
      <vt:lpstr>Scoring Function </vt:lpstr>
      <vt:lpstr>Query Formulation </vt:lpstr>
      <vt:lpstr>Custom Flexible Scoring and Dimensions of Relevance</vt:lpstr>
      <vt:lpstr>User Profile </vt:lpstr>
      <vt:lpstr>Simple Search and Personalized Search </vt:lpstr>
      <vt:lpstr>Query Expansion</vt:lpstr>
      <vt:lpstr>Pseudo Relevance Feedback</vt:lpstr>
      <vt:lpstr>Association Clusters</vt:lpstr>
      <vt:lpstr>Metric Clusters</vt:lpstr>
      <vt:lpstr>Scalar clusters</vt:lpstr>
      <vt:lpstr>Web Application</vt:lpstr>
      <vt:lpstr>Search Engine</vt:lpstr>
      <vt:lpstr>Personalized Search</vt:lpstr>
      <vt:lpstr>Page of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Project</dc:title>
  <dc:creator>r.lotterio@campus.unimib.it</dc:creator>
  <cp:lastModifiedBy>r.lotterio@campus.unimib.it</cp:lastModifiedBy>
  <cp:revision>44</cp:revision>
  <dcterms:created xsi:type="dcterms:W3CDTF">2020-01-29T15:19:35Z</dcterms:created>
  <dcterms:modified xsi:type="dcterms:W3CDTF">2020-01-31T14:01:18Z</dcterms:modified>
</cp:coreProperties>
</file>