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Inter"/>
      <p:regular r:id="rId25"/>
      <p:bold r:id="rId26"/>
    </p:embeddedFont>
    <p:embeddedFont>
      <p:font typeface="Fira Sans Extra Condensed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ggDl/Xnq+yKCsWUYpMMnGFWCdy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FiraSansExtraCondensedMedium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169baa06e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3169baa0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169baa06e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3169baa0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type="ctrTitle"/>
          </p:nvPr>
        </p:nvSpPr>
        <p:spPr>
          <a:xfrm>
            <a:off x="2191811" y="1562967"/>
            <a:ext cx="90276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6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2191803" y="4349033"/>
            <a:ext cx="9027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  <p:sp>
        <p:nvSpPr>
          <p:cNvPr id="15" name="Google Shape;15;p11"/>
          <p:cNvSpPr/>
          <p:nvPr/>
        </p:nvSpPr>
        <p:spPr>
          <a:xfrm>
            <a:off x="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951167" y="2969400"/>
            <a:ext cx="59500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61" name="Google Shape;61;p20"/>
          <p:cNvSpPr txBox="1"/>
          <p:nvPr>
            <p:ph idx="1" type="subTitle"/>
          </p:nvPr>
        </p:nvSpPr>
        <p:spPr>
          <a:xfrm>
            <a:off x="950967" y="4060500"/>
            <a:ext cx="5950000" cy="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2" type="title"/>
          </p:nvPr>
        </p:nvSpPr>
        <p:spPr>
          <a:xfrm>
            <a:off x="951067" y="1683100"/>
            <a:ext cx="5950000" cy="15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/>
        </p:txBody>
      </p:sp>
      <p:sp>
        <p:nvSpPr>
          <p:cNvPr id="63" name="Google Shape;63;p20"/>
          <p:cNvSpPr/>
          <p:nvPr/>
        </p:nvSpPr>
        <p:spPr>
          <a:xfrm>
            <a:off x="7027200" y="13060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0"/>
          <p:cNvSpPr/>
          <p:nvPr/>
        </p:nvSpPr>
        <p:spPr>
          <a:xfrm>
            <a:off x="8648800" y="342920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950967" y="725433"/>
            <a:ext cx="56864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5067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950967" y="1882867"/>
            <a:ext cx="10290000" cy="22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266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69" name="Google Shape;69;p22"/>
          <p:cNvSpPr txBox="1"/>
          <p:nvPr>
            <p:ph idx="1" type="body"/>
          </p:nvPr>
        </p:nvSpPr>
        <p:spPr>
          <a:xfrm>
            <a:off x="951200" y="4092833"/>
            <a:ext cx="102900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>
                <a:solidFill>
                  <a:schemeClr val="dk1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22"/>
          <p:cNvSpPr/>
          <p:nvPr/>
        </p:nvSpPr>
        <p:spPr>
          <a:xfrm flipH="1" rot="10800000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2"/>
          <p:cNvSpPr/>
          <p:nvPr/>
        </p:nvSpPr>
        <p:spPr>
          <a:xfrm flipH="1" rot="10800000"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 txBox="1"/>
          <p:nvPr>
            <p:ph type="title"/>
          </p:nvPr>
        </p:nvSpPr>
        <p:spPr>
          <a:xfrm>
            <a:off x="3578600" y="4364700"/>
            <a:ext cx="76764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" type="subTitle"/>
          </p:nvPr>
        </p:nvSpPr>
        <p:spPr>
          <a:xfrm flipH="1">
            <a:off x="3578667" y="1662967"/>
            <a:ext cx="7676400" cy="24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b="1" sz="3733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/>
          <p:nvPr/>
        </p:nvSpPr>
        <p:spPr>
          <a:xfrm flipH="1" rot="10800000">
            <a:off x="1621600" y="3429000"/>
            <a:ext cx="1621600" cy="34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4"/>
          <p:cNvSpPr/>
          <p:nvPr/>
        </p:nvSpPr>
        <p:spPr>
          <a:xfrm flipH="1" rot="10800000">
            <a:off x="0" y="1415767"/>
            <a:ext cx="1621600" cy="201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0" name="Google Shape;80;p25"/>
          <p:cNvSpPr txBox="1"/>
          <p:nvPr>
            <p:ph idx="2" type="ctrTitle"/>
          </p:nvPr>
        </p:nvSpPr>
        <p:spPr>
          <a:xfrm>
            <a:off x="3080467" y="1929084"/>
            <a:ext cx="2867200" cy="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1" name="Google Shape;81;p25"/>
          <p:cNvSpPr txBox="1"/>
          <p:nvPr>
            <p:ph idx="3" type="title"/>
          </p:nvPr>
        </p:nvSpPr>
        <p:spPr>
          <a:xfrm>
            <a:off x="957067" y="2028033"/>
            <a:ext cx="1991200" cy="12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82" name="Google Shape;82;p25"/>
          <p:cNvSpPr txBox="1"/>
          <p:nvPr>
            <p:ph idx="1" type="subTitle"/>
          </p:nvPr>
        </p:nvSpPr>
        <p:spPr>
          <a:xfrm>
            <a:off x="3080467" y="2478500"/>
            <a:ext cx="28672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3" name="Google Shape;83;p25"/>
          <p:cNvSpPr txBox="1"/>
          <p:nvPr>
            <p:ph idx="4" type="ctrTitle"/>
          </p:nvPr>
        </p:nvSpPr>
        <p:spPr>
          <a:xfrm>
            <a:off x="8310733" y="1929084"/>
            <a:ext cx="2867200" cy="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" name="Google Shape;84;p25"/>
          <p:cNvSpPr txBox="1"/>
          <p:nvPr>
            <p:ph idx="5" type="title"/>
          </p:nvPr>
        </p:nvSpPr>
        <p:spPr>
          <a:xfrm>
            <a:off x="6248533" y="2028033"/>
            <a:ext cx="1991200" cy="12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85" name="Google Shape;85;p25"/>
          <p:cNvSpPr txBox="1"/>
          <p:nvPr>
            <p:ph idx="6" type="subTitle"/>
          </p:nvPr>
        </p:nvSpPr>
        <p:spPr>
          <a:xfrm>
            <a:off x="8367733" y="2478504"/>
            <a:ext cx="28672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25"/>
          <p:cNvSpPr txBox="1"/>
          <p:nvPr>
            <p:ph idx="7" type="ctrTitle"/>
          </p:nvPr>
        </p:nvSpPr>
        <p:spPr>
          <a:xfrm>
            <a:off x="3080467" y="3825036"/>
            <a:ext cx="2867200" cy="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" name="Google Shape;87;p25"/>
          <p:cNvSpPr txBox="1"/>
          <p:nvPr>
            <p:ph idx="8" type="title"/>
          </p:nvPr>
        </p:nvSpPr>
        <p:spPr>
          <a:xfrm>
            <a:off x="957067" y="3947267"/>
            <a:ext cx="1991200" cy="12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88" name="Google Shape;88;p25"/>
          <p:cNvSpPr txBox="1"/>
          <p:nvPr>
            <p:ph idx="9" type="subTitle"/>
          </p:nvPr>
        </p:nvSpPr>
        <p:spPr>
          <a:xfrm>
            <a:off x="3080467" y="4397767"/>
            <a:ext cx="28672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" name="Google Shape;89;p25"/>
          <p:cNvSpPr txBox="1"/>
          <p:nvPr>
            <p:ph idx="13" type="ctrTitle"/>
          </p:nvPr>
        </p:nvSpPr>
        <p:spPr>
          <a:xfrm>
            <a:off x="8367533" y="3825033"/>
            <a:ext cx="2867200" cy="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0" name="Google Shape;90;p25"/>
          <p:cNvSpPr txBox="1"/>
          <p:nvPr>
            <p:ph idx="14" type="title"/>
          </p:nvPr>
        </p:nvSpPr>
        <p:spPr>
          <a:xfrm>
            <a:off x="6248533" y="3947267"/>
            <a:ext cx="1991200" cy="12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9333">
                <a:solidFill>
                  <a:srgbClr val="4A8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10666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91" name="Google Shape;91;p25"/>
          <p:cNvSpPr txBox="1"/>
          <p:nvPr>
            <p:ph idx="15" type="subTitle"/>
          </p:nvPr>
        </p:nvSpPr>
        <p:spPr>
          <a:xfrm>
            <a:off x="8367733" y="4397767"/>
            <a:ext cx="28672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67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2" name="Google Shape;92;p25"/>
          <p:cNvSpPr/>
          <p:nvPr/>
        </p:nvSpPr>
        <p:spPr>
          <a:xfrm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/>
          <p:nvPr/>
        </p:nvSpPr>
        <p:spPr>
          <a:xfrm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 and two columns 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6" name="Google Shape;96;p26"/>
          <p:cNvSpPr txBox="1"/>
          <p:nvPr>
            <p:ph idx="1" type="subTitle"/>
          </p:nvPr>
        </p:nvSpPr>
        <p:spPr>
          <a:xfrm>
            <a:off x="1938967" y="4521733"/>
            <a:ext cx="3015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26"/>
          <p:cNvSpPr txBox="1"/>
          <p:nvPr>
            <p:ph idx="2" type="subTitle"/>
          </p:nvPr>
        </p:nvSpPr>
        <p:spPr>
          <a:xfrm>
            <a:off x="1938967" y="5022333"/>
            <a:ext cx="3015600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26"/>
          <p:cNvSpPr txBox="1"/>
          <p:nvPr>
            <p:ph idx="3" type="subTitle"/>
          </p:nvPr>
        </p:nvSpPr>
        <p:spPr>
          <a:xfrm>
            <a:off x="7237167" y="4521733"/>
            <a:ext cx="3015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4" type="subTitle"/>
          </p:nvPr>
        </p:nvSpPr>
        <p:spPr>
          <a:xfrm>
            <a:off x="7237167" y="5022333"/>
            <a:ext cx="3015600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26"/>
          <p:cNvSpPr/>
          <p:nvPr/>
        </p:nvSpPr>
        <p:spPr>
          <a:xfrm rot="5400000">
            <a:off x="-2841800" y="2733333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 and two columns 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subTitle"/>
          </p:nvPr>
        </p:nvSpPr>
        <p:spPr>
          <a:xfrm>
            <a:off x="1465067" y="5033600"/>
            <a:ext cx="37508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2" type="subTitle"/>
          </p:nvPr>
        </p:nvSpPr>
        <p:spPr>
          <a:xfrm>
            <a:off x="1465067" y="4068400"/>
            <a:ext cx="3750800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7"/>
          <p:cNvSpPr txBox="1"/>
          <p:nvPr>
            <p:ph idx="3" type="subTitle"/>
          </p:nvPr>
        </p:nvSpPr>
        <p:spPr>
          <a:xfrm>
            <a:off x="1465067" y="3087400"/>
            <a:ext cx="37508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4" type="subTitle"/>
          </p:nvPr>
        </p:nvSpPr>
        <p:spPr>
          <a:xfrm>
            <a:off x="1465067" y="2122200"/>
            <a:ext cx="3750800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7"/>
          <p:cNvSpPr/>
          <p:nvPr/>
        </p:nvSpPr>
        <p:spPr>
          <a:xfrm flipH="1" rot="10800000">
            <a:off x="7221600" y="1346800"/>
            <a:ext cx="1621600" cy="20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7"/>
          <p:cNvSpPr/>
          <p:nvPr/>
        </p:nvSpPr>
        <p:spPr>
          <a:xfrm flipH="1" rot="10800000">
            <a:off x="8843200" y="3428800"/>
            <a:ext cx="1621600" cy="34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 and three column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" type="subTitle"/>
          </p:nvPr>
        </p:nvSpPr>
        <p:spPr>
          <a:xfrm>
            <a:off x="1050800" y="3187200"/>
            <a:ext cx="3015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idx="2" type="subTitle"/>
          </p:nvPr>
        </p:nvSpPr>
        <p:spPr>
          <a:xfrm>
            <a:off x="1050800" y="3687800"/>
            <a:ext cx="3015600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8"/>
          <p:cNvSpPr txBox="1"/>
          <p:nvPr>
            <p:ph idx="3" type="subTitle"/>
          </p:nvPr>
        </p:nvSpPr>
        <p:spPr>
          <a:xfrm>
            <a:off x="4588200" y="3187200"/>
            <a:ext cx="3015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4" name="Google Shape;114;p28"/>
          <p:cNvSpPr txBox="1"/>
          <p:nvPr>
            <p:ph idx="4" type="subTitle"/>
          </p:nvPr>
        </p:nvSpPr>
        <p:spPr>
          <a:xfrm>
            <a:off x="4588200" y="3687800"/>
            <a:ext cx="3015600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5" type="subTitle"/>
          </p:nvPr>
        </p:nvSpPr>
        <p:spPr>
          <a:xfrm>
            <a:off x="8125600" y="3187200"/>
            <a:ext cx="3015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28"/>
          <p:cNvSpPr txBox="1"/>
          <p:nvPr>
            <p:ph idx="6" type="subTitle"/>
          </p:nvPr>
        </p:nvSpPr>
        <p:spPr>
          <a:xfrm>
            <a:off x="8125600" y="3687800"/>
            <a:ext cx="3015600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28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8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Title and four columns 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29"/>
          <p:cNvSpPr txBox="1"/>
          <p:nvPr>
            <p:ph idx="1" type="subTitle"/>
          </p:nvPr>
        </p:nvSpPr>
        <p:spPr>
          <a:xfrm>
            <a:off x="2504367" y="1668900"/>
            <a:ext cx="37168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29"/>
          <p:cNvSpPr txBox="1"/>
          <p:nvPr>
            <p:ph idx="2" type="subTitle"/>
          </p:nvPr>
        </p:nvSpPr>
        <p:spPr>
          <a:xfrm>
            <a:off x="2504367" y="2325793"/>
            <a:ext cx="3716800" cy="11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29"/>
          <p:cNvSpPr txBox="1"/>
          <p:nvPr>
            <p:ph idx="3" type="subTitle"/>
          </p:nvPr>
        </p:nvSpPr>
        <p:spPr>
          <a:xfrm>
            <a:off x="7135329" y="1668900"/>
            <a:ext cx="37168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9"/>
          <p:cNvSpPr txBox="1"/>
          <p:nvPr>
            <p:ph idx="4" type="subTitle"/>
          </p:nvPr>
        </p:nvSpPr>
        <p:spPr>
          <a:xfrm>
            <a:off x="7135324" y="2325709"/>
            <a:ext cx="3716800" cy="11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29"/>
          <p:cNvSpPr txBox="1"/>
          <p:nvPr>
            <p:ph idx="5" type="subTitle"/>
          </p:nvPr>
        </p:nvSpPr>
        <p:spPr>
          <a:xfrm>
            <a:off x="2504367" y="3864197"/>
            <a:ext cx="3716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9"/>
          <p:cNvSpPr txBox="1"/>
          <p:nvPr>
            <p:ph idx="6" type="subTitle"/>
          </p:nvPr>
        </p:nvSpPr>
        <p:spPr>
          <a:xfrm>
            <a:off x="2504367" y="4521005"/>
            <a:ext cx="3716800" cy="11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9"/>
          <p:cNvSpPr txBox="1"/>
          <p:nvPr>
            <p:ph idx="7" type="subTitle"/>
          </p:nvPr>
        </p:nvSpPr>
        <p:spPr>
          <a:xfrm>
            <a:off x="7135233" y="3864208"/>
            <a:ext cx="3716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29"/>
          <p:cNvSpPr txBox="1"/>
          <p:nvPr>
            <p:ph idx="8" type="subTitle"/>
          </p:nvPr>
        </p:nvSpPr>
        <p:spPr>
          <a:xfrm>
            <a:off x="7135233" y="4521005"/>
            <a:ext cx="3716800" cy="11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29"/>
          <p:cNvSpPr txBox="1"/>
          <p:nvPr>
            <p:ph idx="9" type="subTitle"/>
          </p:nvPr>
        </p:nvSpPr>
        <p:spPr>
          <a:xfrm rot="-5400803">
            <a:off x="812012" y="2372624"/>
            <a:ext cx="1712400" cy="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30" name="Google Shape;130;p29"/>
          <p:cNvSpPr txBox="1"/>
          <p:nvPr>
            <p:ph idx="13" type="subTitle"/>
          </p:nvPr>
        </p:nvSpPr>
        <p:spPr>
          <a:xfrm rot="-5400000">
            <a:off x="812100" y="4563200"/>
            <a:ext cx="1712400" cy="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Barlow"/>
              <a:buChar char="○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One column text 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4973433" y="2175600"/>
            <a:ext cx="6267600" cy="1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subTitle"/>
          </p:nvPr>
        </p:nvSpPr>
        <p:spPr>
          <a:xfrm>
            <a:off x="4973433" y="3635600"/>
            <a:ext cx="62676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/>
          <p:nvPr/>
        </p:nvSpPr>
        <p:spPr>
          <a:xfrm flipH="1" rot="10800000">
            <a:off x="2814567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0"/>
          <p:cNvSpPr/>
          <p:nvPr/>
        </p:nvSpPr>
        <p:spPr>
          <a:xfrm flipH="1" rot="10800000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 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" name="Google Shape;140;p32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2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Numbers and 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>
            <p:ph type="title"/>
          </p:nvPr>
        </p:nvSpPr>
        <p:spPr>
          <a:xfrm>
            <a:off x="1001300" y="3758867"/>
            <a:ext cx="28856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144" name="Google Shape;144;p33"/>
          <p:cNvSpPr txBox="1"/>
          <p:nvPr>
            <p:ph idx="1" type="subTitle"/>
          </p:nvPr>
        </p:nvSpPr>
        <p:spPr>
          <a:xfrm>
            <a:off x="1001300" y="4520067"/>
            <a:ext cx="28856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33"/>
          <p:cNvSpPr txBox="1"/>
          <p:nvPr>
            <p:ph idx="2" type="title"/>
          </p:nvPr>
        </p:nvSpPr>
        <p:spPr>
          <a:xfrm>
            <a:off x="4678116" y="3758867"/>
            <a:ext cx="28856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146" name="Google Shape;146;p33"/>
          <p:cNvSpPr txBox="1"/>
          <p:nvPr>
            <p:ph idx="3" type="subTitle"/>
          </p:nvPr>
        </p:nvSpPr>
        <p:spPr>
          <a:xfrm>
            <a:off x="4678116" y="4520067"/>
            <a:ext cx="28856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33"/>
          <p:cNvSpPr txBox="1"/>
          <p:nvPr>
            <p:ph idx="4"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8" name="Google Shape;148;p33"/>
          <p:cNvSpPr txBox="1"/>
          <p:nvPr>
            <p:ph idx="5" type="title"/>
          </p:nvPr>
        </p:nvSpPr>
        <p:spPr>
          <a:xfrm>
            <a:off x="8288133" y="3758867"/>
            <a:ext cx="28856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149" name="Google Shape;149;p33"/>
          <p:cNvSpPr txBox="1"/>
          <p:nvPr>
            <p:ph idx="6" type="subTitle"/>
          </p:nvPr>
        </p:nvSpPr>
        <p:spPr>
          <a:xfrm>
            <a:off x="8288133" y="4520067"/>
            <a:ext cx="28856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33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3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 and six column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>
            <p:ph idx="1" type="subTitle"/>
          </p:nvPr>
        </p:nvSpPr>
        <p:spPr>
          <a:xfrm>
            <a:off x="949200" y="1968000"/>
            <a:ext cx="3015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4" name="Google Shape;154;p34"/>
          <p:cNvSpPr txBox="1"/>
          <p:nvPr>
            <p:ph idx="2" type="subTitle"/>
          </p:nvPr>
        </p:nvSpPr>
        <p:spPr>
          <a:xfrm>
            <a:off x="949200" y="2468600"/>
            <a:ext cx="3015600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34"/>
          <p:cNvSpPr txBox="1"/>
          <p:nvPr>
            <p:ph idx="3" type="subTitle"/>
          </p:nvPr>
        </p:nvSpPr>
        <p:spPr>
          <a:xfrm>
            <a:off x="3978600" y="1968000"/>
            <a:ext cx="3015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6" name="Google Shape;156;p34"/>
          <p:cNvSpPr txBox="1"/>
          <p:nvPr>
            <p:ph idx="4" type="subTitle"/>
          </p:nvPr>
        </p:nvSpPr>
        <p:spPr>
          <a:xfrm>
            <a:off x="3978600" y="2468600"/>
            <a:ext cx="3015600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34"/>
          <p:cNvSpPr txBox="1"/>
          <p:nvPr>
            <p:ph idx="5" type="subTitle"/>
          </p:nvPr>
        </p:nvSpPr>
        <p:spPr>
          <a:xfrm>
            <a:off x="7008000" y="1968000"/>
            <a:ext cx="3015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34"/>
          <p:cNvSpPr txBox="1"/>
          <p:nvPr>
            <p:ph idx="6" type="subTitle"/>
          </p:nvPr>
        </p:nvSpPr>
        <p:spPr>
          <a:xfrm>
            <a:off x="7008000" y="2468600"/>
            <a:ext cx="3015600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34"/>
          <p:cNvSpPr txBox="1"/>
          <p:nvPr>
            <p:ph idx="7" type="subTitle"/>
          </p:nvPr>
        </p:nvSpPr>
        <p:spPr>
          <a:xfrm>
            <a:off x="949200" y="3936267"/>
            <a:ext cx="3015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34"/>
          <p:cNvSpPr txBox="1"/>
          <p:nvPr>
            <p:ph idx="8" type="subTitle"/>
          </p:nvPr>
        </p:nvSpPr>
        <p:spPr>
          <a:xfrm>
            <a:off x="949200" y="4436867"/>
            <a:ext cx="3015600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34"/>
          <p:cNvSpPr txBox="1"/>
          <p:nvPr>
            <p:ph idx="9" type="subTitle"/>
          </p:nvPr>
        </p:nvSpPr>
        <p:spPr>
          <a:xfrm>
            <a:off x="3978600" y="3936267"/>
            <a:ext cx="3015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34"/>
          <p:cNvSpPr txBox="1"/>
          <p:nvPr>
            <p:ph idx="13" type="subTitle"/>
          </p:nvPr>
        </p:nvSpPr>
        <p:spPr>
          <a:xfrm>
            <a:off x="3978600" y="4436867"/>
            <a:ext cx="3015600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34"/>
          <p:cNvSpPr txBox="1"/>
          <p:nvPr>
            <p:ph idx="14" type="subTitle"/>
          </p:nvPr>
        </p:nvSpPr>
        <p:spPr>
          <a:xfrm>
            <a:off x="7008000" y="3936267"/>
            <a:ext cx="3015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4" name="Google Shape;164;p34"/>
          <p:cNvSpPr txBox="1"/>
          <p:nvPr>
            <p:ph idx="15" type="subTitle"/>
          </p:nvPr>
        </p:nvSpPr>
        <p:spPr>
          <a:xfrm>
            <a:off x="7008000" y="4436867"/>
            <a:ext cx="3015600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34"/>
          <p:cNvSpPr txBox="1"/>
          <p:nvPr>
            <p:ph type="title"/>
          </p:nvPr>
        </p:nvSpPr>
        <p:spPr>
          <a:xfrm>
            <a:off x="957067" y="510900"/>
            <a:ext cx="102776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6" name="Google Shape;166;p3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4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957067" y="1674367"/>
            <a:ext cx="6175600" cy="45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14"/>
          <p:cNvSpPr/>
          <p:nvPr/>
        </p:nvSpPr>
        <p:spPr>
          <a:xfrm>
            <a:off x="10570400" y="34288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 column text 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5313300" y="1994400"/>
            <a:ext cx="5407200" cy="9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subTitle"/>
          </p:nvPr>
        </p:nvSpPr>
        <p:spPr>
          <a:xfrm>
            <a:off x="5325833" y="2856800"/>
            <a:ext cx="5407200" cy="2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/>
          <p:nvPr/>
        </p:nvSpPr>
        <p:spPr>
          <a:xfrm flipH="1" rot="10800000">
            <a:off x="0" y="34291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3"/>
          <p:cNvSpPr/>
          <p:nvPr/>
        </p:nvSpPr>
        <p:spPr>
          <a:xfrm flipH="1" rot="10800000">
            <a:off x="1625600" y="1662900"/>
            <a:ext cx="1621600" cy="176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 and four columns 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idx="1" type="subTitle"/>
          </p:nvPr>
        </p:nvSpPr>
        <p:spPr>
          <a:xfrm>
            <a:off x="7935120" y="2094467"/>
            <a:ext cx="33060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2" type="subTitle"/>
          </p:nvPr>
        </p:nvSpPr>
        <p:spPr>
          <a:xfrm>
            <a:off x="7935115" y="2589300"/>
            <a:ext cx="3306000" cy="11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3" type="subTitle"/>
          </p:nvPr>
        </p:nvSpPr>
        <p:spPr>
          <a:xfrm>
            <a:off x="7935035" y="4086568"/>
            <a:ext cx="3306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" name="Google Shape;32;p15"/>
          <p:cNvSpPr txBox="1"/>
          <p:nvPr>
            <p:ph idx="4" type="subTitle"/>
          </p:nvPr>
        </p:nvSpPr>
        <p:spPr>
          <a:xfrm>
            <a:off x="7935035" y="4581399"/>
            <a:ext cx="3306000" cy="11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5" type="subTitle"/>
          </p:nvPr>
        </p:nvSpPr>
        <p:spPr>
          <a:xfrm>
            <a:off x="4208120" y="2094467"/>
            <a:ext cx="33060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6" type="subTitle"/>
          </p:nvPr>
        </p:nvSpPr>
        <p:spPr>
          <a:xfrm>
            <a:off x="4208048" y="2589300"/>
            <a:ext cx="3306000" cy="11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15"/>
          <p:cNvSpPr txBox="1"/>
          <p:nvPr>
            <p:ph idx="7" type="subTitle"/>
          </p:nvPr>
        </p:nvSpPr>
        <p:spPr>
          <a:xfrm>
            <a:off x="4208035" y="4086568"/>
            <a:ext cx="3306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8" type="subTitle"/>
          </p:nvPr>
        </p:nvSpPr>
        <p:spPr>
          <a:xfrm>
            <a:off x="4207968" y="4581399"/>
            <a:ext cx="3306000" cy="11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" name="Google Shape;38;p15"/>
          <p:cNvSpPr/>
          <p:nvPr/>
        </p:nvSpPr>
        <p:spPr>
          <a:xfrm rot="10800000">
            <a:off x="0" y="34290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/>
          <p:nvPr/>
        </p:nvSpPr>
        <p:spPr>
          <a:xfrm rot="10800000">
            <a:off x="1621600" y="1415767"/>
            <a:ext cx="1621600" cy="201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1542033" y="1787200"/>
            <a:ext cx="56428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1542033" y="2794800"/>
            <a:ext cx="5642800" cy="26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solidFill>
                  <a:schemeClr val="accent2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43" name="Google Shape;43;p16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6"/>
          <p:cNvSpPr/>
          <p:nvPr/>
        </p:nvSpPr>
        <p:spPr>
          <a:xfrm>
            <a:off x="10601767" y="34290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5291233" y="2969400"/>
            <a:ext cx="59500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267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47" name="Google Shape;47;p17"/>
          <p:cNvSpPr txBox="1"/>
          <p:nvPr>
            <p:ph idx="1" type="subTitle"/>
          </p:nvPr>
        </p:nvSpPr>
        <p:spPr>
          <a:xfrm>
            <a:off x="5291033" y="4060500"/>
            <a:ext cx="5950000" cy="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2" type="title"/>
          </p:nvPr>
        </p:nvSpPr>
        <p:spPr>
          <a:xfrm>
            <a:off x="5291133" y="1683100"/>
            <a:ext cx="5950000" cy="15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/>
        </p:txBody>
      </p:sp>
      <p:sp>
        <p:nvSpPr>
          <p:cNvPr id="49" name="Google Shape;49;p17"/>
          <p:cNvSpPr/>
          <p:nvPr/>
        </p:nvSpPr>
        <p:spPr>
          <a:xfrm flipH="1" rot="10800000">
            <a:off x="1922567" y="3428800"/>
            <a:ext cx="1621600" cy="212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7"/>
          <p:cNvSpPr/>
          <p:nvPr/>
        </p:nvSpPr>
        <p:spPr>
          <a:xfrm flipH="1" rot="10800000">
            <a:off x="3544167" y="0"/>
            <a:ext cx="16216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957067" y="510900"/>
            <a:ext cx="102776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8"/>
          <p:cNvSpPr/>
          <p:nvPr/>
        </p:nvSpPr>
        <p:spPr>
          <a:xfrm rot="5400000">
            <a:off x="8937800" y="36039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950967" y="1560000"/>
            <a:ext cx="7377600" cy="37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866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" name="Google Shape;57;p19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9"/>
          <p:cNvSpPr/>
          <p:nvPr/>
        </p:nvSpPr>
        <p:spPr>
          <a:xfrm>
            <a:off x="10601767" y="3429000"/>
            <a:ext cx="1621600" cy="17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867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867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867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867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867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867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867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867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 txBox="1"/>
          <p:nvPr>
            <p:ph type="ctrTitle"/>
          </p:nvPr>
        </p:nvSpPr>
        <p:spPr>
          <a:xfrm>
            <a:off x="2649011" y="690283"/>
            <a:ext cx="9027600" cy="2067554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267">
                <a:solidFill>
                  <a:schemeClr val="accent1"/>
                </a:solidFill>
              </a:rPr>
              <a:t>Utilização de aprendizado de máquina para </a:t>
            </a:r>
            <a:r>
              <a:rPr lang="pt-BR" sz="4267">
                <a:solidFill>
                  <a:srgbClr val="4A8CFF"/>
                </a:solidFill>
              </a:rPr>
              <a:t>identificação de poluição sonora  </a:t>
            </a:r>
            <a:endParaRPr sz="6400">
              <a:solidFill>
                <a:srgbClr val="4A8CFF"/>
              </a:solidFill>
            </a:endParaRPr>
          </a:p>
        </p:txBody>
      </p:sp>
      <p:sp>
        <p:nvSpPr>
          <p:cNvPr id="173" name="Google Shape;173;p1"/>
          <p:cNvSpPr txBox="1"/>
          <p:nvPr>
            <p:ph idx="1" type="subTitle"/>
          </p:nvPr>
        </p:nvSpPr>
        <p:spPr>
          <a:xfrm>
            <a:off x="2218697" y="3926541"/>
            <a:ext cx="9027600" cy="2689411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000"/>
              <a:t>Fabio Augusto Duppre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000"/>
              <a:t>Rafael dos Santos Domingues Costa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000"/>
              <a:t>Orientador: Profº. Me. Diego Henrique Negretto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000"/>
              <a:t>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000"/>
              <a:t>Fundação Hermíno Ometto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000"/>
              <a:t>Araras, 2022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"/>
          <p:cNvSpPr txBox="1"/>
          <p:nvPr>
            <p:ph type="title"/>
          </p:nvPr>
        </p:nvSpPr>
        <p:spPr>
          <a:xfrm>
            <a:off x="957067" y="510900"/>
            <a:ext cx="10277600" cy="66392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263" name="Google Shape;263;p9"/>
          <p:cNvSpPr txBox="1"/>
          <p:nvPr>
            <p:ph idx="1" type="subTitle"/>
          </p:nvPr>
        </p:nvSpPr>
        <p:spPr>
          <a:xfrm>
            <a:off x="580549" y="1174829"/>
            <a:ext cx="4780345" cy="4661648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67731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050">
                <a:solidFill>
                  <a:srgbClr val="000043"/>
                </a:solidFill>
              </a:rPr>
              <a:t>Abeßer, Jakob &amp; Marco, Gotze&amp; Stephanie, Kuhnlenz&amp; Robert, Grafe&amp;Kühn, Christian &amp; Tobias, ClauB&amp; Hanna, Lukashevich. (2018). </a:t>
            </a:r>
            <a:r>
              <a:rPr b="1" lang="pt-BR" sz="1050">
                <a:solidFill>
                  <a:srgbClr val="000043"/>
                </a:solidFill>
              </a:rPr>
              <a:t>A Distributed Sensor Network for Monitoring Noise Level and Noise Sources in Urban Environments. </a:t>
            </a:r>
            <a:r>
              <a:rPr lang="pt-BR" sz="1050">
                <a:solidFill>
                  <a:srgbClr val="000043"/>
                </a:solidFill>
              </a:rPr>
              <a:t>318-324. 10.1109/FiCloud.2018.00053.</a:t>
            </a:r>
            <a:endParaRPr/>
          </a:p>
          <a:p>
            <a:pPr indent="0" lvl="0" marL="0" marR="67731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050">
                <a:solidFill>
                  <a:srgbClr val="000043"/>
                </a:solidFill>
              </a:rPr>
              <a:t>Brito, Luiz Antonio Perrone Ferreira. </a:t>
            </a:r>
            <a:r>
              <a:rPr b="1" lang="pt-BR" sz="1050">
                <a:solidFill>
                  <a:srgbClr val="000043"/>
                </a:solidFill>
              </a:rPr>
              <a:t>A utilização de mapas acústicos como ferramenta de identificação do excesso de ruído em áreas urbanas. Engenharia Sanitária e Ambiental </a:t>
            </a:r>
            <a:r>
              <a:rPr lang="pt-BR" sz="1050">
                <a:solidFill>
                  <a:srgbClr val="000043"/>
                </a:solidFill>
              </a:rPr>
              <a:t>[online]. 2017, v. 22, n. 06 [Acessado 17 Setembro 2021] , pp. 1095-1107. Disponível em: &lt;https://doi.org/10.1590/S1413-41522017152589&gt;. Epub 03 Ago 2017. ISSN 1809-4457. &lt;https://doi.org/10.1590/S1413-41522017152589&gt;.</a:t>
            </a:r>
            <a:endParaRPr/>
          </a:p>
          <a:p>
            <a:pPr indent="0" lvl="0" marL="0" marR="67731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050">
                <a:solidFill>
                  <a:srgbClr val="000043"/>
                </a:solidFill>
              </a:rPr>
              <a:t>DONOSO, José Pedro, Som e Acústica, FCM 208 Física (Arquitetura), 2009.18p.</a:t>
            </a:r>
            <a:endParaRPr sz="1050">
              <a:solidFill>
                <a:srgbClr val="00004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000">
                <a:solidFill>
                  <a:srgbClr val="000043"/>
                </a:solidFill>
              </a:rPr>
              <a:t>GOOGLE.</a:t>
            </a:r>
            <a:r>
              <a:rPr b="1" lang="pt-BR" sz="1000">
                <a:solidFill>
                  <a:srgbClr val="000043"/>
                </a:solidFill>
              </a:rPr>
              <a:t> Teachable Machine</a:t>
            </a:r>
            <a:r>
              <a:rPr lang="pt-BR" sz="1000">
                <a:solidFill>
                  <a:srgbClr val="000043"/>
                </a:solidFill>
              </a:rPr>
              <a:t>. Disponível em: &lt;https://teachablemachine.withgoogle.com/&gt;. Acesso em: 9 abr. 2022.</a:t>
            </a:r>
            <a:endParaRPr sz="1000">
              <a:solidFill>
                <a:srgbClr val="000043"/>
              </a:solidFill>
            </a:endParaRPr>
          </a:p>
          <a:p>
            <a:pPr indent="0" lvl="0" marL="0" marR="67731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050">
                <a:solidFill>
                  <a:srgbClr val="000043"/>
                </a:solidFill>
              </a:rPr>
              <a:t>HYUNJA, J. </a:t>
            </a:r>
            <a:r>
              <a:rPr b="1" lang="pt-BR" sz="1050">
                <a:solidFill>
                  <a:srgbClr val="000043"/>
                </a:solidFill>
              </a:rPr>
              <a:t>Feasibility Study of Google's Teachable Machine in Diagnosis of Tooth-Marked Tongue. </a:t>
            </a:r>
            <a:r>
              <a:rPr lang="pt-BR" sz="1050">
                <a:solidFill>
                  <a:srgbClr val="000043"/>
                </a:solidFill>
              </a:rPr>
              <a:t>The Korean Society of Dental Hygiene Science, Daegu, 31 dez. 2020, p. 206-212.</a:t>
            </a:r>
            <a:endParaRPr sz="1050">
              <a:solidFill>
                <a:srgbClr val="000043"/>
              </a:solidFill>
            </a:endParaRPr>
          </a:p>
          <a:p>
            <a:pPr indent="0" lvl="0" marL="0" marR="67731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50">
              <a:solidFill>
                <a:srgbClr val="000043"/>
              </a:solidFill>
            </a:endParaRPr>
          </a:p>
          <a:p>
            <a:pPr indent="0" lvl="0" marL="0" marR="67731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9"/>
          <p:cNvSpPr txBox="1"/>
          <p:nvPr/>
        </p:nvSpPr>
        <p:spPr>
          <a:xfrm>
            <a:off x="5360894" y="1356494"/>
            <a:ext cx="51546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000043"/>
                </a:solidFill>
                <a:latin typeface="Montserrat"/>
                <a:ea typeface="Montserrat"/>
                <a:cs typeface="Montserrat"/>
                <a:sym typeface="Montserrat"/>
              </a:rPr>
              <a:t>IGNACIO, Lucas França Ferreira. </a:t>
            </a:r>
            <a:r>
              <a:rPr b="1" lang="pt-BR" sz="1000">
                <a:solidFill>
                  <a:srgbClr val="000043"/>
                </a:solidFill>
                <a:latin typeface="Montserrat"/>
                <a:ea typeface="Montserrat"/>
                <a:cs typeface="Montserrat"/>
                <a:sym typeface="Montserrat"/>
              </a:rPr>
              <a:t>Aprendizado de máquina: da teoria à aplicação. </a:t>
            </a:r>
            <a:r>
              <a:rPr lang="pt-BR" sz="1000">
                <a:solidFill>
                  <a:srgbClr val="000043"/>
                </a:solidFill>
                <a:latin typeface="Montserrat"/>
                <a:ea typeface="Montserrat"/>
                <a:cs typeface="Montserrat"/>
                <a:sym typeface="Montserrat"/>
              </a:rPr>
              <a:t>2021. 80 f. TCC (Graduação) - Curso de Matemática, Instituto de Ciências Exatas, Universidade Federal Fluminense, Volta Redonda, 2021. Disponível em: https://app.uff.br/riuff/bitstream/handle/1/22872/Lucas_Fran%c3%a7a.pdf?sequence=1&amp;isAllowed=y. Acesso em: 24 maio 2022.</a:t>
            </a:r>
            <a:endParaRPr sz="1000">
              <a:solidFill>
                <a:srgbClr val="000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000043"/>
                </a:solidFill>
                <a:latin typeface="Montserrat"/>
                <a:ea typeface="Montserrat"/>
                <a:cs typeface="Montserrat"/>
                <a:sym typeface="Montserrat"/>
              </a:rPr>
              <a:t>LACER, A. B. M.; MAGNI, C.; MORATA, T. C.; MARQUES, J. M.; ZANNIN, P. H. T.</a:t>
            </a:r>
            <a:r>
              <a:rPr b="1" lang="pt-BR" sz="1000">
                <a:solidFill>
                  <a:srgbClr val="000043"/>
                </a:solidFill>
                <a:latin typeface="Montserrat"/>
                <a:ea typeface="Montserrat"/>
                <a:cs typeface="Montserrat"/>
                <a:sym typeface="Montserrat"/>
              </a:rPr>
              <a:t>Ambiente urbano e percepção da poluição sonora. </a:t>
            </a:r>
            <a:r>
              <a:rPr lang="pt-BR" sz="1000">
                <a:solidFill>
                  <a:srgbClr val="000043"/>
                </a:solidFill>
                <a:latin typeface="Montserrat"/>
                <a:ea typeface="Montserrat"/>
                <a:cs typeface="Montserrat"/>
                <a:sym typeface="Montserrat"/>
              </a:rPr>
              <a:t>2009. Disponível em: &lt;https://doi.org/10.1590/S1414-753X2005000200005&gt; acesso em 16 de setembro 2021. </a:t>
            </a:r>
            <a:endParaRPr sz="1000">
              <a:solidFill>
                <a:srgbClr val="000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000043"/>
                </a:solidFill>
                <a:latin typeface="Montserrat"/>
                <a:ea typeface="Montserrat"/>
                <a:cs typeface="Montserrat"/>
                <a:sym typeface="Montserrat"/>
              </a:rPr>
              <a:t>Md Shahrin, Muhammad Huzaifah. (2017).</a:t>
            </a:r>
            <a:r>
              <a:rPr b="1" lang="pt-BR" sz="1000">
                <a:solidFill>
                  <a:srgbClr val="000043"/>
                </a:solidFill>
                <a:latin typeface="Montserrat"/>
                <a:ea typeface="Montserrat"/>
                <a:cs typeface="Montserrat"/>
                <a:sym typeface="Montserrat"/>
              </a:rPr>
              <a:t> Comparison of Time-Frequency Representations for Environmental Sound Classification using Convolutional Neural Networks.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000043"/>
                </a:solidFill>
                <a:latin typeface="Montserrat"/>
                <a:ea typeface="Montserrat"/>
                <a:cs typeface="Montserrat"/>
                <a:sym typeface="Montserrat"/>
              </a:rPr>
              <a:t>MONARD, M.; BARANAUSKAS, J. </a:t>
            </a:r>
            <a:r>
              <a:rPr b="1" lang="pt-BR" sz="1000">
                <a:solidFill>
                  <a:srgbClr val="000043"/>
                </a:solidFill>
                <a:latin typeface="Montserrat"/>
                <a:ea typeface="Montserrat"/>
                <a:cs typeface="Montserrat"/>
                <a:sym typeface="Montserrat"/>
              </a:rPr>
              <a:t>Capítulo 4 Conceitos sobre Aprendizado de Máquina.</a:t>
            </a:r>
            <a:r>
              <a:rPr lang="pt-BR" sz="1000">
                <a:solidFill>
                  <a:srgbClr val="000043"/>
                </a:solidFill>
                <a:latin typeface="Montserrat"/>
                <a:ea typeface="Montserrat"/>
                <a:cs typeface="Montserrat"/>
                <a:sym typeface="Montserrat"/>
              </a:rPr>
              <a:t> [s.l: s.n.]. Disponível em: &lt;https://dcm.ffclrp.usp.br/~augusto/publications/2003-sistemas-inteligentes-cap4.pdf&gt;.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just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000043"/>
                </a:solidFill>
                <a:latin typeface="Montserrat"/>
                <a:ea typeface="Montserrat"/>
                <a:cs typeface="Montserrat"/>
                <a:sym typeface="Montserrat"/>
              </a:rPr>
              <a:t>PANOSSO, Andriele da Silva; PAULA, Ronise de. A POLUIÇÃO SONORA E A QUALIDADE DE VIDA NAS CIDADES. </a:t>
            </a:r>
            <a:r>
              <a:rPr b="1" lang="pt-BR" sz="1000">
                <a:solidFill>
                  <a:srgbClr val="000043"/>
                </a:solidFill>
                <a:latin typeface="Montserrat"/>
                <a:ea typeface="Montserrat"/>
                <a:cs typeface="Montserrat"/>
                <a:sym typeface="Montserrat"/>
              </a:rPr>
              <a:t>Anais de Arquitetura e Urbanismo / ISSN 2527-0893</a:t>
            </a:r>
            <a:r>
              <a:rPr lang="pt-BR" sz="1000">
                <a:solidFill>
                  <a:srgbClr val="000043"/>
                </a:solidFill>
                <a:latin typeface="Montserrat"/>
                <a:ea typeface="Montserrat"/>
                <a:cs typeface="Montserrat"/>
                <a:sym typeface="Montserrat"/>
              </a:rPr>
              <a:t>, [S.l.], v. 1, n. 1, p. 22 - 30, dec. 2016. ISSN 2527-0893. DisponÃ­vel em: &lt;https://uceff.edu.br/anais/index.php/cau/article/view/16&gt;. Acesso em: 10 apr. 2022.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grpSp>
        <p:nvGrpSpPr>
          <p:cNvPr id="265" name="Google Shape;265;p9"/>
          <p:cNvGrpSpPr/>
          <p:nvPr/>
        </p:nvGrpSpPr>
        <p:grpSpPr>
          <a:xfrm>
            <a:off x="11145020" y="5889811"/>
            <a:ext cx="670462" cy="624645"/>
            <a:chOff x="2676100" y="1456375"/>
            <a:chExt cx="501100" cy="424450"/>
          </a:xfrm>
        </p:grpSpPr>
        <p:sp>
          <p:nvSpPr>
            <p:cNvPr id="266" name="Google Shape;266;p9"/>
            <p:cNvSpPr/>
            <p:nvPr/>
          </p:nvSpPr>
          <p:spPr>
            <a:xfrm>
              <a:off x="3079725" y="1534750"/>
              <a:ext cx="97475" cy="268275"/>
            </a:xfrm>
            <a:custGeom>
              <a:rect b="b" l="l" r="r" t="t"/>
              <a:pathLst>
                <a:path extrusionOk="0" h="10731" w="3899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cubicBezTo>
                    <a:pt x="2657" y="3397"/>
                    <a:pt x="2657" y="7340"/>
                    <a:pt x="221" y="9771"/>
                  </a:cubicBezTo>
                  <a:cubicBezTo>
                    <a:pt x="6" y="9992"/>
                    <a:pt x="9" y="10345"/>
                    <a:pt x="230" y="10565"/>
                  </a:cubicBezTo>
                  <a:cubicBezTo>
                    <a:pt x="340" y="10675"/>
                    <a:pt x="484" y="10730"/>
                    <a:pt x="629" y="10730"/>
                  </a:cubicBezTo>
                  <a:cubicBezTo>
                    <a:pt x="770" y="10730"/>
                    <a:pt x="912" y="10677"/>
                    <a:pt x="1021" y="10571"/>
                  </a:cubicBezTo>
                  <a:cubicBezTo>
                    <a:pt x="3898" y="7700"/>
                    <a:pt x="3898" y="3038"/>
                    <a:pt x="1021" y="166"/>
                  </a:cubicBez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3039725" y="1574925"/>
              <a:ext cx="75350" cy="188250"/>
            </a:xfrm>
            <a:custGeom>
              <a:rect b="b" l="l" r="r" t="t"/>
              <a:pathLst>
                <a:path extrusionOk="0" h="7530" w="3014">
                  <a:moveTo>
                    <a:pt x="629" y="1"/>
                  </a:moveTo>
                  <a:cubicBezTo>
                    <a:pt x="484" y="1"/>
                    <a:pt x="339" y="56"/>
                    <a:pt x="230" y="166"/>
                  </a:cubicBezTo>
                  <a:cubicBezTo>
                    <a:pt x="12" y="383"/>
                    <a:pt x="9" y="736"/>
                    <a:pt x="224" y="960"/>
                  </a:cubicBezTo>
                  <a:cubicBezTo>
                    <a:pt x="1769" y="2506"/>
                    <a:pt x="1769" y="5018"/>
                    <a:pt x="224" y="6564"/>
                  </a:cubicBezTo>
                  <a:cubicBezTo>
                    <a:pt x="0" y="6784"/>
                    <a:pt x="0" y="7144"/>
                    <a:pt x="224" y="7364"/>
                  </a:cubicBezTo>
                  <a:cubicBezTo>
                    <a:pt x="334" y="7474"/>
                    <a:pt x="479" y="7529"/>
                    <a:pt x="624" y="7529"/>
                  </a:cubicBezTo>
                  <a:cubicBezTo>
                    <a:pt x="769" y="7529"/>
                    <a:pt x="913" y="7474"/>
                    <a:pt x="1024" y="7364"/>
                  </a:cubicBezTo>
                  <a:cubicBezTo>
                    <a:pt x="3013" y="5374"/>
                    <a:pt x="3013" y="2149"/>
                    <a:pt x="1024" y="160"/>
                  </a:cubicBezTo>
                  <a:cubicBezTo>
                    <a:pt x="913" y="53"/>
                    <a:pt x="771" y="1"/>
                    <a:pt x="629" y="1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2676100" y="1456375"/>
              <a:ext cx="340700" cy="424450"/>
            </a:xfrm>
            <a:custGeom>
              <a:rect b="b" l="l" r="r" t="t"/>
              <a:pathLst>
                <a:path extrusionOk="0" h="16978" w="13628">
                  <a:moveTo>
                    <a:pt x="2265" y="6792"/>
                  </a:moveTo>
                  <a:lnTo>
                    <a:pt x="2265" y="10189"/>
                  </a:lnTo>
                  <a:lnTo>
                    <a:pt x="1700" y="10189"/>
                  </a:lnTo>
                  <a:cubicBezTo>
                    <a:pt x="1386" y="10189"/>
                    <a:pt x="1133" y="9935"/>
                    <a:pt x="1133" y="9621"/>
                  </a:cubicBezTo>
                  <a:lnTo>
                    <a:pt x="1133" y="7356"/>
                  </a:lnTo>
                  <a:cubicBezTo>
                    <a:pt x="1133" y="7042"/>
                    <a:pt x="1386" y="6792"/>
                    <a:pt x="1700" y="6792"/>
                  </a:cubicBezTo>
                  <a:close/>
                  <a:moveTo>
                    <a:pt x="5701" y="5659"/>
                  </a:moveTo>
                  <a:lnTo>
                    <a:pt x="5701" y="11321"/>
                  </a:lnTo>
                  <a:lnTo>
                    <a:pt x="3965" y="11321"/>
                  </a:lnTo>
                  <a:cubicBezTo>
                    <a:pt x="3651" y="11321"/>
                    <a:pt x="3397" y="11067"/>
                    <a:pt x="3397" y="10753"/>
                  </a:cubicBezTo>
                  <a:lnTo>
                    <a:pt x="3397" y="6224"/>
                  </a:lnTo>
                  <a:cubicBezTo>
                    <a:pt x="3397" y="5910"/>
                    <a:pt x="3651" y="5659"/>
                    <a:pt x="3965" y="5659"/>
                  </a:cubicBezTo>
                  <a:close/>
                  <a:moveTo>
                    <a:pt x="10230" y="2827"/>
                  </a:moveTo>
                  <a:lnTo>
                    <a:pt x="10230" y="14150"/>
                  </a:lnTo>
                  <a:lnTo>
                    <a:pt x="6833" y="11602"/>
                  </a:lnTo>
                  <a:lnTo>
                    <a:pt x="6833" y="5376"/>
                  </a:lnTo>
                  <a:lnTo>
                    <a:pt x="10230" y="2827"/>
                  </a:lnTo>
                  <a:close/>
                  <a:moveTo>
                    <a:pt x="11927" y="1130"/>
                  </a:moveTo>
                  <a:cubicBezTo>
                    <a:pt x="12241" y="1130"/>
                    <a:pt x="12495" y="1381"/>
                    <a:pt x="12495" y="1695"/>
                  </a:cubicBezTo>
                  <a:lnTo>
                    <a:pt x="12495" y="15282"/>
                  </a:lnTo>
                  <a:cubicBezTo>
                    <a:pt x="12495" y="15596"/>
                    <a:pt x="12241" y="15847"/>
                    <a:pt x="11927" y="15847"/>
                  </a:cubicBezTo>
                  <a:cubicBezTo>
                    <a:pt x="11613" y="15847"/>
                    <a:pt x="11363" y="15596"/>
                    <a:pt x="11363" y="15282"/>
                  </a:cubicBezTo>
                  <a:lnTo>
                    <a:pt x="11363" y="1695"/>
                  </a:lnTo>
                  <a:cubicBezTo>
                    <a:pt x="11363" y="1381"/>
                    <a:pt x="11613" y="1130"/>
                    <a:pt x="11927" y="1130"/>
                  </a:cubicBezTo>
                  <a:close/>
                  <a:moveTo>
                    <a:pt x="11925" y="0"/>
                  </a:moveTo>
                  <a:cubicBezTo>
                    <a:pt x="11115" y="0"/>
                    <a:pt x="10405" y="580"/>
                    <a:pt x="10257" y="1393"/>
                  </a:cubicBezTo>
                  <a:lnTo>
                    <a:pt x="6079" y="4527"/>
                  </a:lnTo>
                  <a:lnTo>
                    <a:pt x="3965" y="4527"/>
                  </a:lnTo>
                  <a:cubicBezTo>
                    <a:pt x="3243" y="4527"/>
                    <a:pt x="2603" y="4980"/>
                    <a:pt x="2362" y="5659"/>
                  </a:cubicBezTo>
                  <a:lnTo>
                    <a:pt x="1700" y="5659"/>
                  </a:lnTo>
                  <a:cubicBezTo>
                    <a:pt x="761" y="5659"/>
                    <a:pt x="0" y="6417"/>
                    <a:pt x="0" y="7356"/>
                  </a:cubicBezTo>
                  <a:lnTo>
                    <a:pt x="0" y="9621"/>
                  </a:lnTo>
                  <a:cubicBezTo>
                    <a:pt x="0" y="10560"/>
                    <a:pt x="761" y="11318"/>
                    <a:pt x="1700" y="11321"/>
                  </a:cubicBezTo>
                  <a:lnTo>
                    <a:pt x="2362" y="11321"/>
                  </a:lnTo>
                  <a:cubicBezTo>
                    <a:pt x="2603" y="11997"/>
                    <a:pt x="3243" y="12450"/>
                    <a:pt x="3965" y="12453"/>
                  </a:cubicBezTo>
                  <a:lnTo>
                    <a:pt x="6079" y="12453"/>
                  </a:lnTo>
                  <a:lnTo>
                    <a:pt x="10257" y="15584"/>
                  </a:lnTo>
                  <a:cubicBezTo>
                    <a:pt x="10405" y="16397"/>
                    <a:pt x="11115" y="16977"/>
                    <a:pt x="11925" y="16977"/>
                  </a:cubicBezTo>
                  <a:cubicBezTo>
                    <a:pt x="11976" y="16977"/>
                    <a:pt x="12027" y="16975"/>
                    <a:pt x="12078" y="16970"/>
                  </a:cubicBezTo>
                  <a:cubicBezTo>
                    <a:pt x="12954" y="16892"/>
                    <a:pt x="13624" y="16161"/>
                    <a:pt x="13627" y="15282"/>
                  </a:cubicBezTo>
                  <a:lnTo>
                    <a:pt x="13627" y="1695"/>
                  </a:lnTo>
                  <a:cubicBezTo>
                    <a:pt x="13624" y="816"/>
                    <a:pt x="12954" y="85"/>
                    <a:pt x="12078" y="7"/>
                  </a:cubicBezTo>
                  <a:cubicBezTo>
                    <a:pt x="12027" y="2"/>
                    <a:pt x="11976" y="0"/>
                    <a:pt x="11925" y="0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169baa06e_0_22"/>
          <p:cNvSpPr txBox="1"/>
          <p:nvPr>
            <p:ph type="title"/>
          </p:nvPr>
        </p:nvSpPr>
        <p:spPr>
          <a:xfrm>
            <a:off x="957067" y="510900"/>
            <a:ext cx="102777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274" name="Google Shape;274;g13169baa06e_0_22"/>
          <p:cNvSpPr txBox="1"/>
          <p:nvPr>
            <p:ph idx="1" type="subTitle"/>
          </p:nvPr>
        </p:nvSpPr>
        <p:spPr>
          <a:xfrm>
            <a:off x="957074" y="1174804"/>
            <a:ext cx="4780200" cy="46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000043"/>
                </a:solidFill>
              </a:rPr>
              <a:t>SEMEA, 1., 2002, Belo Horizonte. </a:t>
            </a:r>
            <a:r>
              <a:rPr b="1" lang="pt-BR" sz="1000">
                <a:solidFill>
                  <a:srgbClr val="000043"/>
                </a:solidFill>
              </a:rPr>
              <a:t>Microfones características e aplicações.</a:t>
            </a:r>
            <a:r>
              <a:rPr lang="pt-BR" sz="1000">
                <a:solidFill>
                  <a:srgbClr val="000043"/>
                </a:solidFill>
              </a:rPr>
              <a:t> Belo Horizonte: Delt/Ufmg, 2002. 19 p. Disponível em: https://dgcaudio.com.br/wp-content/uploads/2016/06/microfones_-_caracteristicas_e_aplicacoes.pdf. Acesso em: 07 out. 2021.</a:t>
            </a:r>
            <a:endParaRPr sz="1000">
              <a:solidFill>
                <a:srgbClr val="00004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000043"/>
                </a:solidFill>
              </a:rPr>
              <a:t>SHOEGIMA,T. F. </a:t>
            </a:r>
            <a:r>
              <a:rPr b="1" lang="pt-BR" sz="1000">
                <a:solidFill>
                  <a:srgbClr val="000043"/>
                </a:solidFill>
              </a:rPr>
              <a:t>Poluição Sonora Urbana: Estudo de caso da Subprefeitura de Pinheiros/SP.</a:t>
            </a:r>
            <a:r>
              <a:rPr lang="pt-BR" sz="1000">
                <a:solidFill>
                  <a:srgbClr val="000043"/>
                </a:solidFill>
              </a:rPr>
              <a:t> 2011. Dissertação de Mestrado, apresentada ao Programa de Pós Graduação em Geografia Física do Departamento de Geografia da Faculdade de Filosofia, Letras e Ciências Humanas da Universidade de São Paulo para a obtenção do título de mestre em Geografia Física.</a:t>
            </a:r>
            <a:endParaRPr sz="1000">
              <a:solidFill>
                <a:srgbClr val="00004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000043"/>
                </a:solidFill>
              </a:rPr>
              <a:t>SHUKLA, Nishant; FRICKLAS, Kenneth. </a:t>
            </a:r>
            <a:r>
              <a:rPr b="1" lang="pt-BR" sz="1000">
                <a:solidFill>
                  <a:srgbClr val="000043"/>
                </a:solidFill>
              </a:rPr>
              <a:t>Machine Learning with TensorFlow. </a:t>
            </a:r>
            <a:r>
              <a:rPr lang="pt-BR" sz="1000">
                <a:solidFill>
                  <a:srgbClr val="000043"/>
                </a:solidFill>
              </a:rPr>
              <a:t>Shelter Island: Manning Publications, 2018. 272 p. Disponível em: https://www.manning.com/books/machine-learning-with-tensorflow. Acessoem: 07 out. 2021.</a:t>
            </a:r>
            <a:endParaRPr sz="1000">
              <a:solidFill>
                <a:srgbClr val="00004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000043"/>
                </a:solidFill>
              </a:rPr>
              <a:t>T. Fukumura, H. Aratame, A. Ito, M. Koike, K. Hibino and Y. Kawamura, "</a:t>
            </a:r>
            <a:r>
              <a:rPr b="1" lang="pt-BR" sz="1000">
                <a:solidFill>
                  <a:srgbClr val="000043"/>
                </a:solidFill>
              </a:rPr>
              <a:t>An Efficient Learning Method for Sound Classification using Transfer Learning for Hammering Test,</a:t>
            </a:r>
            <a:r>
              <a:rPr lang="pt-BR" sz="1000">
                <a:solidFill>
                  <a:srgbClr val="000043"/>
                </a:solidFill>
              </a:rPr>
              <a:t>" 2020 IEEE SENSORS, 2020, pp. 1-4, doi: 10.1109/SENSORS47125.2020.9278819.</a:t>
            </a:r>
            <a:endParaRPr sz="1000">
              <a:solidFill>
                <a:srgbClr val="000043"/>
              </a:solidFill>
            </a:endParaRPr>
          </a:p>
        </p:txBody>
      </p:sp>
      <p:grpSp>
        <p:nvGrpSpPr>
          <p:cNvPr id="275" name="Google Shape;275;g13169baa06e_0_22"/>
          <p:cNvGrpSpPr/>
          <p:nvPr/>
        </p:nvGrpSpPr>
        <p:grpSpPr>
          <a:xfrm>
            <a:off x="11145072" y="5889873"/>
            <a:ext cx="670472" cy="624663"/>
            <a:chOff x="2676100" y="1456375"/>
            <a:chExt cx="501100" cy="424450"/>
          </a:xfrm>
        </p:grpSpPr>
        <p:sp>
          <p:nvSpPr>
            <p:cNvPr id="276" name="Google Shape;276;g13169baa06e_0_22"/>
            <p:cNvSpPr/>
            <p:nvPr/>
          </p:nvSpPr>
          <p:spPr>
            <a:xfrm>
              <a:off x="3079725" y="1534750"/>
              <a:ext cx="97475" cy="268275"/>
            </a:xfrm>
            <a:custGeom>
              <a:rect b="b" l="l" r="r" t="t"/>
              <a:pathLst>
                <a:path extrusionOk="0" h="10731" w="3899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cubicBezTo>
                    <a:pt x="2657" y="3397"/>
                    <a:pt x="2657" y="7340"/>
                    <a:pt x="221" y="9771"/>
                  </a:cubicBezTo>
                  <a:cubicBezTo>
                    <a:pt x="6" y="9992"/>
                    <a:pt x="9" y="10345"/>
                    <a:pt x="230" y="10565"/>
                  </a:cubicBezTo>
                  <a:cubicBezTo>
                    <a:pt x="340" y="10675"/>
                    <a:pt x="484" y="10730"/>
                    <a:pt x="629" y="10730"/>
                  </a:cubicBezTo>
                  <a:cubicBezTo>
                    <a:pt x="770" y="10730"/>
                    <a:pt x="912" y="10677"/>
                    <a:pt x="1021" y="10571"/>
                  </a:cubicBezTo>
                  <a:cubicBezTo>
                    <a:pt x="3898" y="7700"/>
                    <a:pt x="3898" y="3038"/>
                    <a:pt x="1021" y="166"/>
                  </a:cubicBez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13169baa06e_0_22"/>
            <p:cNvSpPr/>
            <p:nvPr/>
          </p:nvSpPr>
          <p:spPr>
            <a:xfrm>
              <a:off x="3039725" y="1574925"/>
              <a:ext cx="75350" cy="188250"/>
            </a:xfrm>
            <a:custGeom>
              <a:rect b="b" l="l" r="r" t="t"/>
              <a:pathLst>
                <a:path extrusionOk="0" h="7530" w="3014">
                  <a:moveTo>
                    <a:pt x="629" y="1"/>
                  </a:moveTo>
                  <a:cubicBezTo>
                    <a:pt x="484" y="1"/>
                    <a:pt x="339" y="56"/>
                    <a:pt x="230" y="166"/>
                  </a:cubicBezTo>
                  <a:cubicBezTo>
                    <a:pt x="12" y="383"/>
                    <a:pt x="9" y="736"/>
                    <a:pt x="224" y="960"/>
                  </a:cubicBezTo>
                  <a:cubicBezTo>
                    <a:pt x="1769" y="2506"/>
                    <a:pt x="1769" y="5018"/>
                    <a:pt x="224" y="6564"/>
                  </a:cubicBezTo>
                  <a:cubicBezTo>
                    <a:pt x="0" y="6784"/>
                    <a:pt x="0" y="7144"/>
                    <a:pt x="224" y="7364"/>
                  </a:cubicBezTo>
                  <a:cubicBezTo>
                    <a:pt x="334" y="7474"/>
                    <a:pt x="479" y="7529"/>
                    <a:pt x="624" y="7529"/>
                  </a:cubicBezTo>
                  <a:cubicBezTo>
                    <a:pt x="769" y="7529"/>
                    <a:pt x="913" y="7474"/>
                    <a:pt x="1024" y="7364"/>
                  </a:cubicBezTo>
                  <a:cubicBezTo>
                    <a:pt x="3013" y="5374"/>
                    <a:pt x="3013" y="2149"/>
                    <a:pt x="1024" y="160"/>
                  </a:cubicBezTo>
                  <a:cubicBezTo>
                    <a:pt x="913" y="53"/>
                    <a:pt x="771" y="1"/>
                    <a:pt x="629" y="1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13169baa06e_0_22"/>
            <p:cNvSpPr/>
            <p:nvPr/>
          </p:nvSpPr>
          <p:spPr>
            <a:xfrm>
              <a:off x="2676100" y="1456375"/>
              <a:ext cx="340700" cy="424450"/>
            </a:xfrm>
            <a:custGeom>
              <a:rect b="b" l="l" r="r" t="t"/>
              <a:pathLst>
                <a:path extrusionOk="0" h="16978" w="13628">
                  <a:moveTo>
                    <a:pt x="2265" y="6792"/>
                  </a:moveTo>
                  <a:lnTo>
                    <a:pt x="2265" y="10189"/>
                  </a:lnTo>
                  <a:lnTo>
                    <a:pt x="1700" y="10189"/>
                  </a:lnTo>
                  <a:cubicBezTo>
                    <a:pt x="1386" y="10189"/>
                    <a:pt x="1133" y="9935"/>
                    <a:pt x="1133" y="9621"/>
                  </a:cubicBezTo>
                  <a:lnTo>
                    <a:pt x="1133" y="7356"/>
                  </a:lnTo>
                  <a:cubicBezTo>
                    <a:pt x="1133" y="7042"/>
                    <a:pt x="1386" y="6792"/>
                    <a:pt x="1700" y="6792"/>
                  </a:cubicBezTo>
                  <a:close/>
                  <a:moveTo>
                    <a:pt x="5701" y="5659"/>
                  </a:moveTo>
                  <a:lnTo>
                    <a:pt x="5701" y="11321"/>
                  </a:lnTo>
                  <a:lnTo>
                    <a:pt x="3965" y="11321"/>
                  </a:lnTo>
                  <a:cubicBezTo>
                    <a:pt x="3651" y="11321"/>
                    <a:pt x="3397" y="11067"/>
                    <a:pt x="3397" y="10753"/>
                  </a:cubicBezTo>
                  <a:lnTo>
                    <a:pt x="3397" y="6224"/>
                  </a:lnTo>
                  <a:cubicBezTo>
                    <a:pt x="3397" y="5910"/>
                    <a:pt x="3651" y="5659"/>
                    <a:pt x="3965" y="5659"/>
                  </a:cubicBezTo>
                  <a:close/>
                  <a:moveTo>
                    <a:pt x="10230" y="2827"/>
                  </a:moveTo>
                  <a:lnTo>
                    <a:pt x="10230" y="14150"/>
                  </a:lnTo>
                  <a:lnTo>
                    <a:pt x="6833" y="11602"/>
                  </a:lnTo>
                  <a:lnTo>
                    <a:pt x="6833" y="5376"/>
                  </a:lnTo>
                  <a:lnTo>
                    <a:pt x="10230" y="2827"/>
                  </a:lnTo>
                  <a:close/>
                  <a:moveTo>
                    <a:pt x="11927" y="1130"/>
                  </a:moveTo>
                  <a:cubicBezTo>
                    <a:pt x="12241" y="1130"/>
                    <a:pt x="12495" y="1381"/>
                    <a:pt x="12495" y="1695"/>
                  </a:cubicBezTo>
                  <a:lnTo>
                    <a:pt x="12495" y="15282"/>
                  </a:lnTo>
                  <a:cubicBezTo>
                    <a:pt x="12495" y="15596"/>
                    <a:pt x="12241" y="15847"/>
                    <a:pt x="11927" y="15847"/>
                  </a:cubicBezTo>
                  <a:cubicBezTo>
                    <a:pt x="11613" y="15847"/>
                    <a:pt x="11363" y="15596"/>
                    <a:pt x="11363" y="15282"/>
                  </a:cubicBezTo>
                  <a:lnTo>
                    <a:pt x="11363" y="1695"/>
                  </a:lnTo>
                  <a:cubicBezTo>
                    <a:pt x="11363" y="1381"/>
                    <a:pt x="11613" y="1130"/>
                    <a:pt x="11927" y="1130"/>
                  </a:cubicBezTo>
                  <a:close/>
                  <a:moveTo>
                    <a:pt x="11925" y="0"/>
                  </a:moveTo>
                  <a:cubicBezTo>
                    <a:pt x="11115" y="0"/>
                    <a:pt x="10405" y="580"/>
                    <a:pt x="10257" y="1393"/>
                  </a:cubicBezTo>
                  <a:lnTo>
                    <a:pt x="6079" y="4527"/>
                  </a:lnTo>
                  <a:lnTo>
                    <a:pt x="3965" y="4527"/>
                  </a:lnTo>
                  <a:cubicBezTo>
                    <a:pt x="3243" y="4527"/>
                    <a:pt x="2603" y="4980"/>
                    <a:pt x="2362" y="5659"/>
                  </a:cubicBezTo>
                  <a:lnTo>
                    <a:pt x="1700" y="5659"/>
                  </a:lnTo>
                  <a:cubicBezTo>
                    <a:pt x="761" y="5659"/>
                    <a:pt x="0" y="6417"/>
                    <a:pt x="0" y="7356"/>
                  </a:cubicBezTo>
                  <a:lnTo>
                    <a:pt x="0" y="9621"/>
                  </a:lnTo>
                  <a:cubicBezTo>
                    <a:pt x="0" y="10560"/>
                    <a:pt x="761" y="11318"/>
                    <a:pt x="1700" y="11321"/>
                  </a:cubicBezTo>
                  <a:lnTo>
                    <a:pt x="2362" y="11321"/>
                  </a:lnTo>
                  <a:cubicBezTo>
                    <a:pt x="2603" y="11997"/>
                    <a:pt x="3243" y="12450"/>
                    <a:pt x="3965" y="12453"/>
                  </a:cubicBezTo>
                  <a:lnTo>
                    <a:pt x="6079" y="12453"/>
                  </a:lnTo>
                  <a:lnTo>
                    <a:pt x="10257" y="15584"/>
                  </a:lnTo>
                  <a:cubicBezTo>
                    <a:pt x="10405" y="16397"/>
                    <a:pt x="11115" y="16977"/>
                    <a:pt x="11925" y="16977"/>
                  </a:cubicBezTo>
                  <a:cubicBezTo>
                    <a:pt x="11976" y="16977"/>
                    <a:pt x="12027" y="16975"/>
                    <a:pt x="12078" y="16970"/>
                  </a:cubicBezTo>
                  <a:cubicBezTo>
                    <a:pt x="12954" y="16892"/>
                    <a:pt x="13624" y="16161"/>
                    <a:pt x="13627" y="15282"/>
                  </a:cubicBezTo>
                  <a:lnTo>
                    <a:pt x="13627" y="1695"/>
                  </a:lnTo>
                  <a:cubicBezTo>
                    <a:pt x="13624" y="816"/>
                    <a:pt x="12954" y="85"/>
                    <a:pt x="12078" y="7"/>
                  </a:cubicBezTo>
                  <a:cubicBezTo>
                    <a:pt x="12027" y="2"/>
                    <a:pt x="11976" y="0"/>
                    <a:pt x="11925" y="0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"/>
          <p:cNvSpPr/>
          <p:nvPr/>
        </p:nvSpPr>
        <p:spPr>
          <a:xfrm>
            <a:off x="8976167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8"/>
          <p:cNvSpPr/>
          <p:nvPr/>
        </p:nvSpPr>
        <p:spPr>
          <a:xfrm>
            <a:off x="10601767" y="342900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8"/>
          <p:cNvSpPr txBox="1"/>
          <p:nvPr/>
        </p:nvSpPr>
        <p:spPr>
          <a:xfrm>
            <a:off x="744777" y="539578"/>
            <a:ext cx="7180021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i="0" lang="pt-BR" sz="9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Obrigado!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8"/>
          <p:cNvSpPr txBox="1"/>
          <p:nvPr/>
        </p:nvSpPr>
        <p:spPr>
          <a:xfrm>
            <a:off x="947505" y="2799106"/>
            <a:ext cx="7180021" cy="2561788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Perguntas?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Contato:</a:t>
            </a:r>
            <a:endParaRPr b="1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fabioduppre@alunos.fho.edu.br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rafaelsantoscosta@alunos.fho.edu.br</a:t>
            </a:r>
            <a:endParaRPr b="0" i="0" sz="2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87" name="Google Shape;287;p8"/>
          <p:cNvGrpSpPr/>
          <p:nvPr/>
        </p:nvGrpSpPr>
        <p:grpSpPr>
          <a:xfrm>
            <a:off x="11145020" y="5889811"/>
            <a:ext cx="670462" cy="624645"/>
            <a:chOff x="2676100" y="1456375"/>
            <a:chExt cx="501100" cy="424450"/>
          </a:xfrm>
        </p:grpSpPr>
        <p:sp>
          <p:nvSpPr>
            <p:cNvPr id="288" name="Google Shape;288;p8"/>
            <p:cNvSpPr/>
            <p:nvPr/>
          </p:nvSpPr>
          <p:spPr>
            <a:xfrm>
              <a:off x="3079725" y="1534750"/>
              <a:ext cx="97475" cy="268275"/>
            </a:xfrm>
            <a:custGeom>
              <a:rect b="b" l="l" r="r" t="t"/>
              <a:pathLst>
                <a:path extrusionOk="0" h="10731" w="3899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cubicBezTo>
                    <a:pt x="2657" y="3397"/>
                    <a:pt x="2657" y="7340"/>
                    <a:pt x="221" y="9771"/>
                  </a:cubicBezTo>
                  <a:cubicBezTo>
                    <a:pt x="6" y="9992"/>
                    <a:pt x="9" y="10345"/>
                    <a:pt x="230" y="10565"/>
                  </a:cubicBezTo>
                  <a:cubicBezTo>
                    <a:pt x="340" y="10675"/>
                    <a:pt x="484" y="10730"/>
                    <a:pt x="629" y="10730"/>
                  </a:cubicBezTo>
                  <a:cubicBezTo>
                    <a:pt x="770" y="10730"/>
                    <a:pt x="912" y="10677"/>
                    <a:pt x="1021" y="10571"/>
                  </a:cubicBezTo>
                  <a:cubicBezTo>
                    <a:pt x="3898" y="7700"/>
                    <a:pt x="3898" y="3038"/>
                    <a:pt x="1021" y="166"/>
                  </a:cubicBez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039725" y="1574925"/>
              <a:ext cx="75350" cy="188250"/>
            </a:xfrm>
            <a:custGeom>
              <a:rect b="b" l="l" r="r" t="t"/>
              <a:pathLst>
                <a:path extrusionOk="0" h="7530" w="3014">
                  <a:moveTo>
                    <a:pt x="629" y="1"/>
                  </a:moveTo>
                  <a:cubicBezTo>
                    <a:pt x="484" y="1"/>
                    <a:pt x="339" y="56"/>
                    <a:pt x="230" y="166"/>
                  </a:cubicBezTo>
                  <a:cubicBezTo>
                    <a:pt x="12" y="383"/>
                    <a:pt x="9" y="736"/>
                    <a:pt x="224" y="960"/>
                  </a:cubicBezTo>
                  <a:cubicBezTo>
                    <a:pt x="1769" y="2506"/>
                    <a:pt x="1769" y="5018"/>
                    <a:pt x="224" y="6564"/>
                  </a:cubicBezTo>
                  <a:cubicBezTo>
                    <a:pt x="0" y="6784"/>
                    <a:pt x="0" y="7144"/>
                    <a:pt x="224" y="7364"/>
                  </a:cubicBezTo>
                  <a:cubicBezTo>
                    <a:pt x="334" y="7474"/>
                    <a:pt x="479" y="7529"/>
                    <a:pt x="624" y="7529"/>
                  </a:cubicBezTo>
                  <a:cubicBezTo>
                    <a:pt x="769" y="7529"/>
                    <a:pt x="913" y="7474"/>
                    <a:pt x="1024" y="7364"/>
                  </a:cubicBezTo>
                  <a:cubicBezTo>
                    <a:pt x="3013" y="5374"/>
                    <a:pt x="3013" y="2149"/>
                    <a:pt x="1024" y="160"/>
                  </a:cubicBezTo>
                  <a:cubicBezTo>
                    <a:pt x="913" y="53"/>
                    <a:pt x="771" y="1"/>
                    <a:pt x="629" y="1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2676100" y="1456375"/>
              <a:ext cx="340700" cy="424450"/>
            </a:xfrm>
            <a:custGeom>
              <a:rect b="b" l="l" r="r" t="t"/>
              <a:pathLst>
                <a:path extrusionOk="0" h="16978" w="13628">
                  <a:moveTo>
                    <a:pt x="2265" y="6792"/>
                  </a:moveTo>
                  <a:lnTo>
                    <a:pt x="2265" y="10189"/>
                  </a:lnTo>
                  <a:lnTo>
                    <a:pt x="1700" y="10189"/>
                  </a:lnTo>
                  <a:cubicBezTo>
                    <a:pt x="1386" y="10189"/>
                    <a:pt x="1133" y="9935"/>
                    <a:pt x="1133" y="9621"/>
                  </a:cubicBezTo>
                  <a:lnTo>
                    <a:pt x="1133" y="7356"/>
                  </a:lnTo>
                  <a:cubicBezTo>
                    <a:pt x="1133" y="7042"/>
                    <a:pt x="1386" y="6792"/>
                    <a:pt x="1700" y="6792"/>
                  </a:cubicBezTo>
                  <a:close/>
                  <a:moveTo>
                    <a:pt x="5701" y="5659"/>
                  </a:moveTo>
                  <a:lnTo>
                    <a:pt x="5701" y="11321"/>
                  </a:lnTo>
                  <a:lnTo>
                    <a:pt x="3965" y="11321"/>
                  </a:lnTo>
                  <a:cubicBezTo>
                    <a:pt x="3651" y="11321"/>
                    <a:pt x="3397" y="11067"/>
                    <a:pt x="3397" y="10753"/>
                  </a:cubicBezTo>
                  <a:lnTo>
                    <a:pt x="3397" y="6224"/>
                  </a:lnTo>
                  <a:cubicBezTo>
                    <a:pt x="3397" y="5910"/>
                    <a:pt x="3651" y="5659"/>
                    <a:pt x="3965" y="5659"/>
                  </a:cubicBezTo>
                  <a:close/>
                  <a:moveTo>
                    <a:pt x="10230" y="2827"/>
                  </a:moveTo>
                  <a:lnTo>
                    <a:pt x="10230" y="14150"/>
                  </a:lnTo>
                  <a:lnTo>
                    <a:pt x="6833" y="11602"/>
                  </a:lnTo>
                  <a:lnTo>
                    <a:pt x="6833" y="5376"/>
                  </a:lnTo>
                  <a:lnTo>
                    <a:pt x="10230" y="2827"/>
                  </a:lnTo>
                  <a:close/>
                  <a:moveTo>
                    <a:pt x="11927" y="1130"/>
                  </a:moveTo>
                  <a:cubicBezTo>
                    <a:pt x="12241" y="1130"/>
                    <a:pt x="12495" y="1381"/>
                    <a:pt x="12495" y="1695"/>
                  </a:cubicBezTo>
                  <a:lnTo>
                    <a:pt x="12495" y="15282"/>
                  </a:lnTo>
                  <a:cubicBezTo>
                    <a:pt x="12495" y="15596"/>
                    <a:pt x="12241" y="15847"/>
                    <a:pt x="11927" y="15847"/>
                  </a:cubicBezTo>
                  <a:cubicBezTo>
                    <a:pt x="11613" y="15847"/>
                    <a:pt x="11363" y="15596"/>
                    <a:pt x="11363" y="15282"/>
                  </a:cubicBezTo>
                  <a:lnTo>
                    <a:pt x="11363" y="1695"/>
                  </a:lnTo>
                  <a:cubicBezTo>
                    <a:pt x="11363" y="1381"/>
                    <a:pt x="11613" y="1130"/>
                    <a:pt x="11927" y="1130"/>
                  </a:cubicBezTo>
                  <a:close/>
                  <a:moveTo>
                    <a:pt x="11925" y="0"/>
                  </a:moveTo>
                  <a:cubicBezTo>
                    <a:pt x="11115" y="0"/>
                    <a:pt x="10405" y="580"/>
                    <a:pt x="10257" y="1393"/>
                  </a:cubicBezTo>
                  <a:lnTo>
                    <a:pt x="6079" y="4527"/>
                  </a:lnTo>
                  <a:lnTo>
                    <a:pt x="3965" y="4527"/>
                  </a:lnTo>
                  <a:cubicBezTo>
                    <a:pt x="3243" y="4527"/>
                    <a:pt x="2603" y="4980"/>
                    <a:pt x="2362" y="5659"/>
                  </a:cubicBezTo>
                  <a:lnTo>
                    <a:pt x="1700" y="5659"/>
                  </a:lnTo>
                  <a:cubicBezTo>
                    <a:pt x="761" y="5659"/>
                    <a:pt x="0" y="6417"/>
                    <a:pt x="0" y="7356"/>
                  </a:cubicBezTo>
                  <a:lnTo>
                    <a:pt x="0" y="9621"/>
                  </a:lnTo>
                  <a:cubicBezTo>
                    <a:pt x="0" y="10560"/>
                    <a:pt x="761" y="11318"/>
                    <a:pt x="1700" y="11321"/>
                  </a:cubicBezTo>
                  <a:lnTo>
                    <a:pt x="2362" y="11321"/>
                  </a:lnTo>
                  <a:cubicBezTo>
                    <a:pt x="2603" y="11997"/>
                    <a:pt x="3243" y="12450"/>
                    <a:pt x="3965" y="12453"/>
                  </a:cubicBezTo>
                  <a:lnTo>
                    <a:pt x="6079" y="12453"/>
                  </a:lnTo>
                  <a:lnTo>
                    <a:pt x="10257" y="15584"/>
                  </a:lnTo>
                  <a:cubicBezTo>
                    <a:pt x="10405" y="16397"/>
                    <a:pt x="11115" y="16977"/>
                    <a:pt x="11925" y="16977"/>
                  </a:cubicBezTo>
                  <a:cubicBezTo>
                    <a:pt x="11976" y="16977"/>
                    <a:pt x="12027" y="16975"/>
                    <a:pt x="12078" y="16970"/>
                  </a:cubicBezTo>
                  <a:cubicBezTo>
                    <a:pt x="12954" y="16892"/>
                    <a:pt x="13624" y="16161"/>
                    <a:pt x="13627" y="15282"/>
                  </a:cubicBezTo>
                  <a:lnTo>
                    <a:pt x="13627" y="1695"/>
                  </a:lnTo>
                  <a:cubicBezTo>
                    <a:pt x="13624" y="816"/>
                    <a:pt x="12954" y="85"/>
                    <a:pt x="12078" y="7"/>
                  </a:cubicBezTo>
                  <a:cubicBezTo>
                    <a:pt x="12027" y="2"/>
                    <a:pt x="11976" y="0"/>
                    <a:pt x="11925" y="0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"/>
          <p:cNvSpPr txBox="1"/>
          <p:nvPr>
            <p:ph type="title"/>
          </p:nvPr>
        </p:nvSpPr>
        <p:spPr>
          <a:xfrm>
            <a:off x="950967" y="54308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600"/>
              <a:t>Introdução</a:t>
            </a:r>
            <a:endParaRPr sz="3600"/>
          </a:p>
        </p:txBody>
      </p:sp>
      <p:sp>
        <p:nvSpPr>
          <p:cNvPr id="179" name="Google Shape;179;p2"/>
          <p:cNvSpPr txBox="1"/>
          <p:nvPr>
            <p:ph idx="1" type="body"/>
          </p:nvPr>
        </p:nvSpPr>
        <p:spPr>
          <a:xfrm>
            <a:off x="998592" y="1545597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800">
                <a:solidFill>
                  <a:schemeClr val="dk1"/>
                </a:solidFill>
              </a:rPr>
              <a:t>Som, uma sensação humana relacionada a movimentação de moléculas em um ambiente de propagação</a:t>
            </a:r>
            <a:r>
              <a:rPr lang="pt-BR" sz="1800">
                <a:solidFill>
                  <a:schemeClr val="dk1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06387" lvl="0" marL="609584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pt-BR" sz="2000">
                <a:solidFill>
                  <a:schemeClr val="dk1"/>
                </a:solidFill>
              </a:rPr>
              <a:t>Poluição sonora se dá a propagação de diversos sons em um certo ambiente.</a:t>
            </a:r>
            <a:endParaRPr sz="2000">
              <a:solidFill>
                <a:schemeClr val="dk1"/>
              </a:solidFill>
            </a:endParaRPr>
          </a:p>
          <a:p>
            <a:pPr indent="-406388" lvl="0" marL="6095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pt-BR" sz="2000">
                <a:solidFill>
                  <a:schemeClr val="dk1"/>
                </a:solidFill>
              </a:rPr>
              <a:t>Poluição sonora interfere diretamente na qualidade de vida das pessoas que frequentam esses locais.</a:t>
            </a:r>
            <a:endParaRPr sz="2000">
              <a:solidFill>
                <a:schemeClr val="dk1"/>
              </a:solidFill>
            </a:endParaRPr>
          </a:p>
          <a:p>
            <a:pPr indent="-406388" lvl="0" marL="6095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pt-BR" sz="2000">
                <a:solidFill>
                  <a:schemeClr val="dk1"/>
                </a:solidFill>
              </a:rPr>
              <a:t>Altos níveis de ruídos podem acarretar desconforto e doenças para habitantes de grandes metrópoles.</a:t>
            </a:r>
            <a:endParaRPr/>
          </a:p>
          <a:p>
            <a:pPr indent="-406388" lvl="0" marL="6095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pt-BR" sz="2000">
                <a:solidFill>
                  <a:schemeClr val="dk1"/>
                </a:solidFill>
              </a:rPr>
              <a:t>A utilização de aprendizado de máquina por meio da ferramenta </a:t>
            </a:r>
            <a:r>
              <a:rPr i="1" lang="pt-BR" sz="2000">
                <a:solidFill>
                  <a:schemeClr val="dk1"/>
                </a:solidFill>
              </a:rPr>
              <a:t>Teachable Machine </a:t>
            </a:r>
            <a:r>
              <a:rPr lang="pt-BR" sz="2000">
                <a:solidFill>
                  <a:schemeClr val="dk1"/>
                </a:solidFill>
              </a:rPr>
              <a:t>para a classificação de sons em locais específicos. </a:t>
            </a:r>
            <a:endParaRPr/>
          </a:p>
          <a:p>
            <a:pPr indent="-406388" lvl="0" marL="6095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pt-BR" sz="2000">
                <a:solidFill>
                  <a:schemeClr val="dk1"/>
                </a:solidFill>
              </a:rPr>
              <a:t>Será avaliado com base em níveis pré-datados em normas de níveis de ruídos como a da OMS ou ABNT.</a:t>
            </a:r>
            <a:endParaRPr sz="2000">
              <a:solidFill>
                <a:schemeClr val="dk1"/>
              </a:solidFill>
            </a:endParaRPr>
          </a:p>
          <a:p>
            <a:pPr indent="0" lvl="0" marL="2031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0" name="Google Shape;180;p2"/>
          <p:cNvGrpSpPr/>
          <p:nvPr/>
        </p:nvGrpSpPr>
        <p:grpSpPr>
          <a:xfrm>
            <a:off x="10757647" y="595975"/>
            <a:ext cx="762000" cy="657824"/>
            <a:chOff x="889275" y="861850"/>
            <a:chExt cx="487950" cy="424575"/>
          </a:xfrm>
        </p:grpSpPr>
        <p:sp>
          <p:nvSpPr>
            <p:cNvPr id="181" name="Google Shape;181;p2"/>
            <p:cNvSpPr/>
            <p:nvPr/>
          </p:nvSpPr>
          <p:spPr>
            <a:xfrm>
              <a:off x="1319225" y="1031700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314475" y="946725"/>
              <a:ext cx="62750" cy="56700"/>
            </a:xfrm>
            <a:custGeom>
              <a:rect b="b" l="l" r="r" t="t"/>
              <a:pathLst>
                <a:path extrusionOk="0" h="2268" w="251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317875" y="1088250"/>
              <a:ext cx="59350" cy="56675"/>
            </a:xfrm>
            <a:custGeom>
              <a:rect b="b" l="l" r="r" t="t"/>
              <a:pathLst>
                <a:path extrusionOk="0" h="2267" w="2374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889275" y="861850"/>
              <a:ext cx="400700" cy="424575"/>
            </a:xfrm>
            <a:custGeom>
              <a:rect b="b" l="l" r="r" t="t"/>
              <a:pathLst>
                <a:path extrusionOk="0" h="16983" w="16028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/>
          <p:nvPr>
            <p:ph type="title"/>
          </p:nvPr>
        </p:nvSpPr>
        <p:spPr>
          <a:xfrm>
            <a:off x="957067" y="510900"/>
            <a:ext cx="102777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</a:pPr>
            <a:r>
              <a:rPr lang="pt-BR" sz="3600">
                <a:highlight>
                  <a:schemeClr val="lt1"/>
                </a:highlight>
              </a:rPr>
              <a:t>Objetivos</a:t>
            </a:r>
            <a:endParaRPr sz="3600">
              <a:highlight>
                <a:schemeClr val="lt1"/>
              </a:highlight>
            </a:endParaRPr>
          </a:p>
        </p:txBody>
      </p:sp>
      <p:sp>
        <p:nvSpPr>
          <p:cNvPr id="190" name="Google Shape;190;p4"/>
          <p:cNvSpPr txBox="1"/>
          <p:nvPr>
            <p:ph idx="1" type="subTitle"/>
          </p:nvPr>
        </p:nvSpPr>
        <p:spPr>
          <a:xfrm>
            <a:off x="957067" y="1595718"/>
            <a:ext cx="9226839" cy="429409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3429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Noto Sans Symbols"/>
              <a:buChar char="●"/>
            </a:pPr>
            <a:r>
              <a:rPr lang="pt-BR" sz="1900"/>
              <a:t>Aplicar aprendizado de máquina no ambiente de poluição sonora.</a:t>
            </a:r>
            <a:endParaRPr sz="1967"/>
          </a:p>
          <a:p>
            <a:pPr indent="-3492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●"/>
            </a:pPr>
            <a:r>
              <a:rPr lang="pt-BR" sz="1900">
                <a:highlight>
                  <a:schemeClr val="lt1"/>
                </a:highlight>
              </a:rPr>
              <a:t>Identificar os principais pontos de ruídos da cidade de Araras para a captação dos ruídos.</a:t>
            </a:r>
            <a:endParaRPr sz="1967"/>
          </a:p>
          <a:p>
            <a:pPr indent="-3492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●"/>
            </a:pPr>
            <a:r>
              <a:rPr lang="pt-BR" sz="1900"/>
              <a:t>Gerar mapa com base nos relatórios do modelo e relatório das regiões analisadas da cidade de Araras.</a:t>
            </a:r>
            <a:endParaRPr sz="1900"/>
          </a:p>
          <a:p>
            <a:pPr indent="-3746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Captar variados sons de maneiras distintas.</a:t>
            </a:r>
            <a:endParaRPr sz="1900"/>
          </a:p>
          <a:p>
            <a:pPr indent="-3746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Analisar a poluição sonora de uma região.</a:t>
            </a:r>
            <a:endParaRPr sz="1900"/>
          </a:p>
          <a:p>
            <a:pPr indent="-3746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Ajudar com recursos relacionados ao </a:t>
            </a:r>
            <a:r>
              <a:rPr i="1" lang="pt-BR" sz="1900"/>
              <a:t>T</a:t>
            </a:r>
            <a:r>
              <a:rPr i="1" lang="pt-BR" sz="1900"/>
              <a:t>eachable Machine.</a:t>
            </a:r>
            <a:endParaRPr i="1" sz="1900"/>
          </a:p>
          <a:p>
            <a:pPr indent="0" lvl="0" marL="0" marR="67732" rtl="0" algn="just">
              <a:lnSpc>
                <a:spcPct val="100000"/>
              </a:lnSpc>
              <a:spcBef>
                <a:spcPts val="27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00004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191" name="Google Shape;191;p4"/>
          <p:cNvGrpSpPr/>
          <p:nvPr/>
        </p:nvGrpSpPr>
        <p:grpSpPr>
          <a:xfrm>
            <a:off x="11118126" y="5889811"/>
            <a:ext cx="670462" cy="624645"/>
            <a:chOff x="2676100" y="1456375"/>
            <a:chExt cx="501100" cy="424450"/>
          </a:xfrm>
        </p:grpSpPr>
        <p:sp>
          <p:nvSpPr>
            <p:cNvPr id="192" name="Google Shape;192;p4"/>
            <p:cNvSpPr/>
            <p:nvPr/>
          </p:nvSpPr>
          <p:spPr>
            <a:xfrm>
              <a:off x="3079725" y="1534750"/>
              <a:ext cx="97475" cy="268275"/>
            </a:xfrm>
            <a:custGeom>
              <a:rect b="b" l="l" r="r" t="t"/>
              <a:pathLst>
                <a:path extrusionOk="0" h="10731" w="3899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cubicBezTo>
                    <a:pt x="2657" y="3397"/>
                    <a:pt x="2657" y="7340"/>
                    <a:pt x="221" y="9771"/>
                  </a:cubicBezTo>
                  <a:cubicBezTo>
                    <a:pt x="6" y="9992"/>
                    <a:pt x="9" y="10345"/>
                    <a:pt x="230" y="10565"/>
                  </a:cubicBezTo>
                  <a:cubicBezTo>
                    <a:pt x="340" y="10675"/>
                    <a:pt x="484" y="10730"/>
                    <a:pt x="629" y="10730"/>
                  </a:cubicBezTo>
                  <a:cubicBezTo>
                    <a:pt x="770" y="10730"/>
                    <a:pt x="912" y="10677"/>
                    <a:pt x="1021" y="10571"/>
                  </a:cubicBezTo>
                  <a:cubicBezTo>
                    <a:pt x="3898" y="7700"/>
                    <a:pt x="3898" y="3038"/>
                    <a:pt x="1021" y="166"/>
                  </a:cubicBez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3039725" y="1574925"/>
              <a:ext cx="75350" cy="188250"/>
            </a:xfrm>
            <a:custGeom>
              <a:rect b="b" l="l" r="r" t="t"/>
              <a:pathLst>
                <a:path extrusionOk="0" h="7530" w="3014">
                  <a:moveTo>
                    <a:pt x="629" y="1"/>
                  </a:moveTo>
                  <a:cubicBezTo>
                    <a:pt x="484" y="1"/>
                    <a:pt x="339" y="56"/>
                    <a:pt x="230" y="166"/>
                  </a:cubicBezTo>
                  <a:cubicBezTo>
                    <a:pt x="12" y="383"/>
                    <a:pt x="9" y="736"/>
                    <a:pt x="224" y="960"/>
                  </a:cubicBezTo>
                  <a:cubicBezTo>
                    <a:pt x="1769" y="2506"/>
                    <a:pt x="1769" y="5018"/>
                    <a:pt x="224" y="6564"/>
                  </a:cubicBezTo>
                  <a:cubicBezTo>
                    <a:pt x="0" y="6784"/>
                    <a:pt x="0" y="7144"/>
                    <a:pt x="224" y="7364"/>
                  </a:cubicBezTo>
                  <a:cubicBezTo>
                    <a:pt x="334" y="7474"/>
                    <a:pt x="479" y="7529"/>
                    <a:pt x="624" y="7529"/>
                  </a:cubicBezTo>
                  <a:cubicBezTo>
                    <a:pt x="769" y="7529"/>
                    <a:pt x="913" y="7474"/>
                    <a:pt x="1024" y="7364"/>
                  </a:cubicBezTo>
                  <a:cubicBezTo>
                    <a:pt x="3013" y="5374"/>
                    <a:pt x="3013" y="2149"/>
                    <a:pt x="1024" y="160"/>
                  </a:cubicBezTo>
                  <a:cubicBezTo>
                    <a:pt x="913" y="53"/>
                    <a:pt x="771" y="1"/>
                    <a:pt x="629" y="1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2676100" y="1456375"/>
              <a:ext cx="340700" cy="424450"/>
            </a:xfrm>
            <a:custGeom>
              <a:rect b="b" l="l" r="r" t="t"/>
              <a:pathLst>
                <a:path extrusionOk="0" h="16978" w="13628">
                  <a:moveTo>
                    <a:pt x="2265" y="6792"/>
                  </a:moveTo>
                  <a:lnTo>
                    <a:pt x="2265" y="10189"/>
                  </a:lnTo>
                  <a:lnTo>
                    <a:pt x="1700" y="10189"/>
                  </a:lnTo>
                  <a:cubicBezTo>
                    <a:pt x="1386" y="10189"/>
                    <a:pt x="1133" y="9935"/>
                    <a:pt x="1133" y="9621"/>
                  </a:cubicBezTo>
                  <a:lnTo>
                    <a:pt x="1133" y="7356"/>
                  </a:lnTo>
                  <a:cubicBezTo>
                    <a:pt x="1133" y="7042"/>
                    <a:pt x="1386" y="6792"/>
                    <a:pt x="1700" y="6792"/>
                  </a:cubicBezTo>
                  <a:close/>
                  <a:moveTo>
                    <a:pt x="5701" y="5659"/>
                  </a:moveTo>
                  <a:lnTo>
                    <a:pt x="5701" y="11321"/>
                  </a:lnTo>
                  <a:lnTo>
                    <a:pt x="3965" y="11321"/>
                  </a:lnTo>
                  <a:cubicBezTo>
                    <a:pt x="3651" y="11321"/>
                    <a:pt x="3397" y="11067"/>
                    <a:pt x="3397" y="10753"/>
                  </a:cubicBezTo>
                  <a:lnTo>
                    <a:pt x="3397" y="6224"/>
                  </a:lnTo>
                  <a:cubicBezTo>
                    <a:pt x="3397" y="5910"/>
                    <a:pt x="3651" y="5659"/>
                    <a:pt x="3965" y="5659"/>
                  </a:cubicBezTo>
                  <a:close/>
                  <a:moveTo>
                    <a:pt x="10230" y="2827"/>
                  </a:moveTo>
                  <a:lnTo>
                    <a:pt x="10230" y="14150"/>
                  </a:lnTo>
                  <a:lnTo>
                    <a:pt x="6833" y="11602"/>
                  </a:lnTo>
                  <a:lnTo>
                    <a:pt x="6833" y="5376"/>
                  </a:lnTo>
                  <a:lnTo>
                    <a:pt x="10230" y="2827"/>
                  </a:lnTo>
                  <a:close/>
                  <a:moveTo>
                    <a:pt x="11927" y="1130"/>
                  </a:moveTo>
                  <a:cubicBezTo>
                    <a:pt x="12241" y="1130"/>
                    <a:pt x="12495" y="1381"/>
                    <a:pt x="12495" y="1695"/>
                  </a:cubicBezTo>
                  <a:lnTo>
                    <a:pt x="12495" y="15282"/>
                  </a:lnTo>
                  <a:cubicBezTo>
                    <a:pt x="12495" y="15596"/>
                    <a:pt x="12241" y="15847"/>
                    <a:pt x="11927" y="15847"/>
                  </a:cubicBezTo>
                  <a:cubicBezTo>
                    <a:pt x="11613" y="15847"/>
                    <a:pt x="11363" y="15596"/>
                    <a:pt x="11363" y="15282"/>
                  </a:cubicBezTo>
                  <a:lnTo>
                    <a:pt x="11363" y="1695"/>
                  </a:lnTo>
                  <a:cubicBezTo>
                    <a:pt x="11363" y="1381"/>
                    <a:pt x="11613" y="1130"/>
                    <a:pt x="11927" y="1130"/>
                  </a:cubicBezTo>
                  <a:close/>
                  <a:moveTo>
                    <a:pt x="11925" y="0"/>
                  </a:moveTo>
                  <a:cubicBezTo>
                    <a:pt x="11115" y="0"/>
                    <a:pt x="10405" y="580"/>
                    <a:pt x="10257" y="1393"/>
                  </a:cubicBezTo>
                  <a:lnTo>
                    <a:pt x="6079" y="4527"/>
                  </a:lnTo>
                  <a:lnTo>
                    <a:pt x="3965" y="4527"/>
                  </a:lnTo>
                  <a:cubicBezTo>
                    <a:pt x="3243" y="4527"/>
                    <a:pt x="2603" y="4980"/>
                    <a:pt x="2362" y="5659"/>
                  </a:cubicBezTo>
                  <a:lnTo>
                    <a:pt x="1700" y="5659"/>
                  </a:lnTo>
                  <a:cubicBezTo>
                    <a:pt x="761" y="5659"/>
                    <a:pt x="0" y="6417"/>
                    <a:pt x="0" y="7356"/>
                  </a:cubicBezTo>
                  <a:lnTo>
                    <a:pt x="0" y="9621"/>
                  </a:lnTo>
                  <a:cubicBezTo>
                    <a:pt x="0" y="10560"/>
                    <a:pt x="761" y="11318"/>
                    <a:pt x="1700" y="11321"/>
                  </a:cubicBezTo>
                  <a:lnTo>
                    <a:pt x="2362" y="11321"/>
                  </a:lnTo>
                  <a:cubicBezTo>
                    <a:pt x="2603" y="11997"/>
                    <a:pt x="3243" y="12450"/>
                    <a:pt x="3965" y="12453"/>
                  </a:cubicBezTo>
                  <a:lnTo>
                    <a:pt x="6079" y="12453"/>
                  </a:lnTo>
                  <a:lnTo>
                    <a:pt x="10257" y="15584"/>
                  </a:lnTo>
                  <a:cubicBezTo>
                    <a:pt x="10405" y="16397"/>
                    <a:pt x="11115" y="16977"/>
                    <a:pt x="11925" y="16977"/>
                  </a:cubicBezTo>
                  <a:cubicBezTo>
                    <a:pt x="11976" y="16977"/>
                    <a:pt x="12027" y="16975"/>
                    <a:pt x="12078" y="16970"/>
                  </a:cubicBezTo>
                  <a:cubicBezTo>
                    <a:pt x="12954" y="16892"/>
                    <a:pt x="13624" y="16161"/>
                    <a:pt x="13627" y="15282"/>
                  </a:cubicBezTo>
                  <a:lnTo>
                    <a:pt x="13627" y="1695"/>
                  </a:lnTo>
                  <a:cubicBezTo>
                    <a:pt x="13624" y="816"/>
                    <a:pt x="12954" y="85"/>
                    <a:pt x="12078" y="7"/>
                  </a:cubicBezTo>
                  <a:cubicBezTo>
                    <a:pt x="12027" y="2"/>
                    <a:pt x="11976" y="0"/>
                    <a:pt x="11925" y="0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"/>
          <p:cNvSpPr txBox="1"/>
          <p:nvPr>
            <p:ph type="title"/>
          </p:nvPr>
        </p:nvSpPr>
        <p:spPr>
          <a:xfrm>
            <a:off x="5692996" y="424225"/>
            <a:ext cx="5407200" cy="9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pt-BR" sz="3600"/>
              <a:t>Justificativa</a:t>
            </a:r>
            <a:endParaRPr sz="3600"/>
          </a:p>
        </p:txBody>
      </p:sp>
      <p:sp>
        <p:nvSpPr>
          <p:cNvPr id="200" name="Google Shape;200;p3"/>
          <p:cNvSpPr txBox="1"/>
          <p:nvPr>
            <p:ph idx="1" type="subTitle"/>
          </p:nvPr>
        </p:nvSpPr>
        <p:spPr>
          <a:xfrm>
            <a:off x="3854824" y="2659576"/>
            <a:ext cx="7413812" cy="2548918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/>
              <a:t>Com uma notória falta de conhecimento de pessoas leigas em relação aos problemas que os ruídos podem causar ao bem-estar e a saúde, o presente projeto busca utilizar a tecnologia para solucionar o problema de falta de classificação e identificação dos principais agentes causadores da poluição sonora.   </a:t>
            </a:r>
            <a:endParaRPr sz="2000"/>
          </a:p>
        </p:txBody>
      </p:sp>
      <p:grpSp>
        <p:nvGrpSpPr>
          <p:cNvPr id="201" name="Google Shape;201;p3"/>
          <p:cNvGrpSpPr/>
          <p:nvPr/>
        </p:nvGrpSpPr>
        <p:grpSpPr>
          <a:xfrm>
            <a:off x="11100196" y="5809130"/>
            <a:ext cx="670462" cy="624645"/>
            <a:chOff x="2676100" y="1456375"/>
            <a:chExt cx="501100" cy="424450"/>
          </a:xfrm>
        </p:grpSpPr>
        <p:sp>
          <p:nvSpPr>
            <p:cNvPr id="202" name="Google Shape;202;p3"/>
            <p:cNvSpPr/>
            <p:nvPr/>
          </p:nvSpPr>
          <p:spPr>
            <a:xfrm>
              <a:off x="3079725" y="1534750"/>
              <a:ext cx="97475" cy="268275"/>
            </a:xfrm>
            <a:custGeom>
              <a:rect b="b" l="l" r="r" t="t"/>
              <a:pathLst>
                <a:path extrusionOk="0" h="10731" w="3899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cubicBezTo>
                    <a:pt x="2657" y="3397"/>
                    <a:pt x="2657" y="7340"/>
                    <a:pt x="221" y="9771"/>
                  </a:cubicBezTo>
                  <a:cubicBezTo>
                    <a:pt x="6" y="9992"/>
                    <a:pt x="9" y="10345"/>
                    <a:pt x="230" y="10565"/>
                  </a:cubicBezTo>
                  <a:cubicBezTo>
                    <a:pt x="340" y="10675"/>
                    <a:pt x="484" y="10730"/>
                    <a:pt x="629" y="10730"/>
                  </a:cubicBezTo>
                  <a:cubicBezTo>
                    <a:pt x="770" y="10730"/>
                    <a:pt x="912" y="10677"/>
                    <a:pt x="1021" y="10571"/>
                  </a:cubicBezTo>
                  <a:cubicBezTo>
                    <a:pt x="3898" y="7700"/>
                    <a:pt x="3898" y="3038"/>
                    <a:pt x="1021" y="166"/>
                  </a:cubicBez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039725" y="1574925"/>
              <a:ext cx="75350" cy="188250"/>
            </a:xfrm>
            <a:custGeom>
              <a:rect b="b" l="l" r="r" t="t"/>
              <a:pathLst>
                <a:path extrusionOk="0" h="7530" w="3014">
                  <a:moveTo>
                    <a:pt x="629" y="1"/>
                  </a:moveTo>
                  <a:cubicBezTo>
                    <a:pt x="484" y="1"/>
                    <a:pt x="339" y="56"/>
                    <a:pt x="230" y="166"/>
                  </a:cubicBezTo>
                  <a:cubicBezTo>
                    <a:pt x="12" y="383"/>
                    <a:pt x="9" y="736"/>
                    <a:pt x="224" y="960"/>
                  </a:cubicBezTo>
                  <a:cubicBezTo>
                    <a:pt x="1769" y="2506"/>
                    <a:pt x="1769" y="5018"/>
                    <a:pt x="224" y="6564"/>
                  </a:cubicBezTo>
                  <a:cubicBezTo>
                    <a:pt x="0" y="6784"/>
                    <a:pt x="0" y="7144"/>
                    <a:pt x="224" y="7364"/>
                  </a:cubicBezTo>
                  <a:cubicBezTo>
                    <a:pt x="334" y="7474"/>
                    <a:pt x="479" y="7529"/>
                    <a:pt x="624" y="7529"/>
                  </a:cubicBezTo>
                  <a:cubicBezTo>
                    <a:pt x="769" y="7529"/>
                    <a:pt x="913" y="7474"/>
                    <a:pt x="1024" y="7364"/>
                  </a:cubicBezTo>
                  <a:cubicBezTo>
                    <a:pt x="3013" y="5374"/>
                    <a:pt x="3013" y="2149"/>
                    <a:pt x="1024" y="160"/>
                  </a:cubicBezTo>
                  <a:cubicBezTo>
                    <a:pt x="913" y="53"/>
                    <a:pt x="771" y="1"/>
                    <a:pt x="629" y="1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676100" y="1456375"/>
              <a:ext cx="340700" cy="424450"/>
            </a:xfrm>
            <a:custGeom>
              <a:rect b="b" l="l" r="r" t="t"/>
              <a:pathLst>
                <a:path extrusionOk="0" h="16978" w="13628">
                  <a:moveTo>
                    <a:pt x="2265" y="6792"/>
                  </a:moveTo>
                  <a:lnTo>
                    <a:pt x="2265" y="10189"/>
                  </a:lnTo>
                  <a:lnTo>
                    <a:pt x="1700" y="10189"/>
                  </a:lnTo>
                  <a:cubicBezTo>
                    <a:pt x="1386" y="10189"/>
                    <a:pt x="1133" y="9935"/>
                    <a:pt x="1133" y="9621"/>
                  </a:cubicBezTo>
                  <a:lnTo>
                    <a:pt x="1133" y="7356"/>
                  </a:lnTo>
                  <a:cubicBezTo>
                    <a:pt x="1133" y="7042"/>
                    <a:pt x="1386" y="6792"/>
                    <a:pt x="1700" y="6792"/>
                  </a:cubicBezTo>
                  <a:close/>
                  <a:moveTo>
                    <a:pt x="5701" y="5659"/>
                  </a:moveTo>
                  <a:lnTo>
                    <a:pt x="5701" y="11321"/>
                  </a:lnTo>
                  <a:lnTo>
                    <a:pt x="3965" y="11321"/>
                  </a:lnTo>
                  <a:cubicBezTo>
                    <a:pt x="3651" y="11321"/>
                    <a:pt x="3397" y="11067"/>
                    <a:pt x="3397" y="10753"/>
                  </a:cubicBezTo>
                  <a:lnTo>
                    <a:pt x="3397" y="6224"/>
                  </a:lnTo>
                  <a:cubicBezTo>
                    <a:pt x="3397" y="5910"/>
                    <a:pt x="3651" y="5659"/>
                    <a:pt x="3965" y="5659"/>
                  </a:cubicBezTo>
                  <a:close/>
                  <a:moveTo>
                    <a:pt x="10230" y="2827"/>
                  </a:moveTo>
                  <a:lnTo>
                    <a:pt x="10230" y="14150"/>
                  </a:lnTo>
                  <a:lnTo>
                    <a:pt x="6833" y="11602"/>
                  </a:lnTo>
                  <a:lnTo>
                    <a:pt x="6833" y="5376"/>
                  </a:lnTo>
                  <a:lnTo>
                    <a:pt x="10230" y="2827"/>
                  </a:lnTo>
                  <a:close/>
                  <a:moveTo>
                    <a:pt x="11927" y="1130"/>
                  </a:moveTo>
                  <a:cubicBezTo>
                    <a:pt x="12241" y="1130"/>
                    <a:pt x="12495" y="1381"/>
                    <a:pt x="12495" y="1695"/>
                  </a:cubicBezTo>
                  <a:lnTo>
                    <a:pt x="12495" y="15282"/>
                  </a:lnTo>
                  <a:cubicBezTo>
                    <a:pt x="12495" y="15596"/>
                    <a:pt x="12241" y="15847"/>
                    <a:pt x="11927" y="15847"/>
                  </a:cubicBezTo>
                  <a:cubicBezTo>
                    <a:pt x="11613" y="15847"/>
                    <a:pt x="11363" y="15596"/>
                    <a:pt x="11363" y="15282"/>
                  </a:cubicBezTo>
                  <a:lnTo>
                    <a:pt x="11363" y="1695"/>
                  </a:lnTo>
                  <a:cubicBezTo>
                    <a:pt x="11363" y="1381"/>
                    <a:pt x="11613" y="1130"/>
                    <a:pt x="11927" y="1130"/>
                  </a:cubicBezTo>
                  <a:close/>
                  <a:moveTo>
                    <a:pt x="11925" y="0"/>
                  </a:moveTo>
                  <a:cubicBezTo>
                    <a:pt x="11115" y="0"/>
                    <a:pt x="10405" y="580"/>
                    <a:pt x="10257" y="1393"/>
                  </a:cubicBezTo>
                  <a:lnTo>
                    <a:pt x="6079" y="4527"/>
                  </a:lnTo>
                  <a:lnTo>
                    <a:pt x="3965" y="4527"/>
                  </a:lnTo>
                  <a:cubicBezTo>
                    <a:pt x="3243" y="4527"/>
                    <a:pt x="2603" y="4980"/>
                    <a:pt x="2362" y="5659"/>
                  </a:cubicBezTo>
                  <a:lnTo>
                    <a:pt x="1700" y="5659"/>
                  </a:lnTo>
                  <a:cubicBezTo>
                    <a:pt x="761" y="5659"/>
                    <a:pt x="0" y="6417"/>
                    <a:pt x="0" y="7356"/>
                  </a:cubicBezTo>
                  <a:lnTo>
                    <a:pt x="0" y="9621"/>
                  </a:lnTo>
                  <a:cubicBezTo>
                    <a:pt x="0" y="10560"/>
                    <a:pt x="761" y="11318"/>
                    <a:pt x="1700" y="11321"/>
                  </a:cubicBezTo>
                  <a:lnTo>
                    <a:pt x="2362" y="11321"/>
                  </a:lnTo>
                  <a:cubicBezTo>
                    <a:pt x="2603" y="11997"/>
                    <a:pt x="3243" y="12450"/>
                    <a:pt x="3965" y="12453"/>
                  </a:cubicBezTo>
                  <a:lnTo>
                    <a:pt x="6079" y="12453"/>
                  </a:lnTo>
                  <a:lnTo>
                    <a:pt x="10257" y="15584"/>
                  </a:lnTo>
                  <a:cubicBezTo>
                    <a:pt x="10405" y="16397"/>
                    <a:pt x="11115" y="16977"/>
                    <a:pt x="11925" y="16977"/>
                  </a:cubicBezTo>
                  <a:cubicBezTo>
                    <a:pt x="11976" y="16977"/>
                    <a:pt x="12027" y="16975"/>
                    <a:pt x="12078" y="16970"/>
                  </a:cubicBezTo>
                  <a:cubicBezTo>
                    <a:pt x="12954" y="16892"/>
                    <a:pt x="13624" y="16161"/>
                    <a:pt x="13627" y="15282"/>
                  </a:cubicBezTo>
                  <a:lnTo>
                    <a:pt x="13627" y="1695"/>
                  </a:lnTo>
                  <a:cubicBezTo>
                    <a:pt x="13624" y="816"/>
                    <a:pt x="12954" y="85"/>
                    <a:pt x="12078" y="7"/>
                  </a:cubicBezTo>
                  <a:cubicBezTo>
                    <a:pt x="12027" y="2"/>
                    <a:pt x="11976" y="0"/>
                    <a:pt x="11925" y="0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957067" y="510900"/>
            <a:ext cx="10277600" cy="66392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</a:pPr>
            <a:r>
              <a:rPr lang="pt-BR"/>
              <a:t>Revisão de literatura</a:t>
            </a:r>
            <a:endParaRPr/>
          </a:p>
        </p:txBody>
      </p:sp>
      <p:grpSp>
        <p:nvGrpSpPr>
          <p:cNvPr id="210" name="Google Shape;210;p35"/>
          <p:cNvGrpSpPr/>
          <p:nvPr/>
        </p:nvGrpSpPr>
        <p:grpSpPr>
          <a:xfrm>
            <a:off x="11145020" y="5889811"/>
            <a:ext cx="670462" cy="624645"/>
            <a:chOff x="2676100" y="1456375"/>
            <a:chExt cx="501100" cy="424450"/>
          </a:xfrm>
        </p:grpSpPr>
        <p:sp>
          <p:nvSpPr>
            <p:cNvPr id="211" name="Google Shape;211;p35"/>
            <p:cNvSpPr/>
            <p:nvPr/>
          </p:nvSpPr>
          <p:spPr>
            <a:xfrm>
              <a:off x="3079725" y="1534750"/>
              <a:ext cx="97475" cy="268275"/>
            </a:xfrm>
            <a:custGeom>
              <a:rect b="b" l="l" r="r" t="t"/>
              <a:pathLst>
                <a:path extrusionOk="0" h="10731" w="3899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cubicBezTo>
                    <a:pt x="2657" y="3397"/>
                    <a:pt x="2657" y="7340"/>
                    <a:pt x="221" y="9771"/>
                  </a:cubicBezTo>
                  <a:cubicBezTo>
                    <a:pt x="6" y="9992"/>
                    <a:pt x="9" y="10345"/>
                    <a:pt x="230" y="10565"/>
                  </a:cubicBezTo>
                  <a:cubicBezTo>
                    <a:pt x="340" y="10675"/>
                    <a:pt x="484" y="10730"/>
                    <a:pt x="629" y="10730"/>
                  </a:cubicBezTo>
                  <a:cubicBezTo>
                    <a:pt x="770" y="10730"/>
                    <a:pt x="912" y="10677"/>
                    <a:pt x="1021" y="10571"/>
                  </a:cubicBezTo>
                  <a:cubicBezTo>
                    <a:pt x="3898" y="7700"/>
                    <a:pt x="3898" y="3038"/>
                    <a:pt x="1021" y="166"/>
                  </a:cubicBez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3039725" y="1574925"/>
              <a:ext cx="75350" cy="188250"/>
            </a:xfrm>
            <a:custGeom>
              <a:rect b="b" l="l" r="r" t="t"/>
              <a:pathLst>
                <a:path extrusionOk="0" h="7530" w="3014">
                  <a:moveTo>
                    <a:pt x="629" y="1"/>
                  </a:moveTo>
                  <a:cubicBezTo>
                    <a:pt x="484" y="1"/>
                    <a:pt x="339" y="56"/>
                    <a:pt x="230" y="166"/>
                  </a:cubicBezTo>
                  <a:cubicBezTo>
                    <a:pt x="12" y="383"/>
                    <a:pt x="9" y="736"/>
                    <a:pt x="224" y="960"/>
                  </a:cubicBezTo>
                  <a:cubicBezTo>
                    <a:pt x="1769" y="2506"/>
                    <a:pt x="1769" y="5018"/>
                    <a:pt x="224" y="6564"/>
                  </a:cubicBezTo>
                  <a:cubicBezTo>
                    <a:pt x="0" y="6784"/>
                    <a:pt x="0" y="7144"/>
                    <a:pt x="224" y="7364"/>
                  </a:cubicBezTo>
                  <a:cubicBezTo>
                    <a:pt x="334" y="7474"/>
                    <a:pt x="479" y="7529"/>
                    <a:pt x="624" y="7529"/>
                  </a:cubicBezTo>
                  <a:cubicBezTo>
                    <a:pt x="769" y="7529"/>
                    <a:pt x="913" y="7474"/>
                    <a:pt x="1024" y="7364"/>
                  </a:cubicBezTo>
                  <a:cubicBezTo>
                    <a:pt x="3013" y="5374"/>
                    <a:pt x="3013" y="2149"/>
                    <a:pt x="1024" y="160"/>
                  </a:cubicBezTo>
                  <a:cubicBezTo>
                    <a:pt x="913" y="53"/>
                    <a:pt x="771" y="1"/>
                    <a:pt x="629" y="1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2676100" y="1456375"/>
              <a:ext cx="340700" cy="424450"/>
            </a:xfrm>
            <a:custGeom>
              <a:rect b="b" l="l" r="r" t="t"/>
              <a:pathLst>
                <a:path extrusionOk="0" h="16978" w="13628">
                  <a:moveTo>
                    <a:pt x="2265" y="6792"/>
                  </a:moveTo>
                  <a:lnTo>
                    <a:pt x="2265" y="10189"/>
                  </a:lnTo>
                  <a:lnTo>
                    <a:pt x="1700" y="10189"/>
                  </a:lnTo>
                  <a:cubicBezTo>
                    <a:pt x="1386" y="10189"/>
                    <a:pt x="1133" y="9935"/>
                    <a:pt x="1133" y="9621"/>
                  </a:cubicBezTo>
                  <a:lnTo>
                    <a:pt x="1133" y="7356"/>
                  </a:lnTo>
                  <a:cubicBezTo>
                    <a:pt x="1133" y="7042"/>
                    <a:pt x="1386" y="6792"/>
                    <a:pt x="1700" y="6792"/>
                  </a:cubicBezTo>
                  <a:close/>
                  <a:moveTo>
                    <a:pt x="5701" y="5659"/>
                  </a:moveTo>
                  <a:lnTo>
                    <a:pt x="5701" y="11321"/>
                  </a:lnTo>
                  <a:lnTo>
                    <a:pt x="3965" y="11321"/>
                  </a:lnTo>
                  <a:cubicBezTo>
                    <a:pt x="3651" y="11321"/>
                    <a:pt x="3397" y="11067"/>
                    <a:pt x="3397" y="10753"/>
                  </a:cubicBezTo>
                  <a:lnTo>
                    <a:pt x="3397" y="6224"/>
                  </a:lnTo>
                  <a:cubicBezTo>
                    <a:pt x="3397" y="5910"/>
                    <a:pt x="3651" y="5659"/>
                    <a:pt x="3965" y="5659"/>
                  </a:cubicBezTo>
                  <a:close/>
                  <a:moveTo>
                    <a:pt x="10230" y="2827"/>
                  </a:moveTo>
                  <a:lnTo>
                    <a:pt x="10230" y="14150"/>
                  </a:lnTo>
                  <a:lnTo>
                    <a:pt x="6833" y="11602"/>
                  </a:lnTo>
                  <a:lnTo>
                    <a:pt x="6833" y="5376"/>
                  </a:lnTo>
                  <a:lnTo>
                    <a:pt x="10230" y="2827"/>
                  </a:lnTo>
                  <a:close/>
                  <a:moveTo>
                    <a:pt x="11927" y="1130"/>
                  </a:moveTo>
                  <a:cubicBezTo>
                    <a:pt x="12241" y="1130"/>
                    <a:pt x="12495" y="1381"/>
                    <a:pt x="12495" y="1695"/>
                  </a:cubicBezTo>
                  <a:lnTo>
                    <a:pt x="12495" y="15282"/>
                  </a:lnTo>
                  <a:cubicBezTo>
                    <a:pt x="12495" y="15596"/>
                    <a:pt x="12241" y="15847"/>
                    <a:pt x="11927" y="15847"/>
                  </a:cubicBezTo>
                  <a:cubicBezTo>
                    <a:pt x="11613" y="15847"/>
                    <a:pt x="11363" y="15596"/>
                    <a:pt x="11363" y="15282"/>
                  </a:cubicBezTo>
                  <a:lnTo>
                    <a:pt x="11363" y="1695"/>
                  </a:lnTo>
                  <a:cubicBezTo>
                    <a:pt x="11363" y="1381"/>
                    <a:pt x="11613" y="1130"/>
                    <a:pt x="11927" y="1130"/>
                  </a:cubicBezTo>
                  <a:close/>
                  <a:moveTo>
                    <a:pt x="11925" y="0"/>
                  </a:moveTo>
                  <a:cubicBezTo>
                    <a:pt x="11115" y="0"/>
                    <a:pt x="10405" y="580"/>
                    <a:pt x="10257" y="1393"/>
                  </a:cubicBezTo>
                  <a:lnTo>
                    <a:pt x="6079" y="4527"/>
                  </a:lnTo>
                  <a:lnTo>
                    <a:pt x="3965" y="4527"/>
                  </a:lnTo>
                  <a:cubicBezTo>
                    <a:pt x="3243" y="4527"/>
                    <a:pt x="2603" y="4980"/>
                    <a:pt x="2362" y="5659"/>
                  </a:cubicBezTo>
                  <a:lnTo>
                    <a:pt x="1700" y="5659"/>
                  </a:lnTo>
                  <a:cubicBezTo>
                    <a:pt x="761" y="5659"/>
                    <a:pt x="0" y="6417"/>
                    <a:pt x="0" y="7356"/>
                  </a:cubicBezTo>
                  <a:lnTo>
                    <a:pt x="0" y="9621"/>
                  </a:lnTo>
                  <a:cubicBezTo>
                    <a:pt x="0" y="10560"/>
                    <a:pt x="761" y="11318"/>
                    <a:pt x="1700" y="11321"/>
                  </a:cubicBezTo>
                  <a:lnTo>
                    <a:pt x="2362" y="11321"/>
                  </a:lnTo>
                  <a:cubicBezTo>
                    <a:pt x="2603" y="11997"/>
                    <a:pt x="3243" y="12450"/>
                    <a:pt x="3965" y="12453"/>
                  </a:cubicBezTo>
                  <a:lnTo>
                    <a:pt x="6079" y="12453"/>
                  </a:lnTo>
                  <a:lnTo>
                    <a:pt x="10257" y="15584"/>
                  </a:lnTo>
                  <a:cubicBezTo>
                    <a:pt x="10405" y="16397"/>
                    <a:pt x="11115" y="16977"/>
                    <a:pt x="11925" y="16977"/>
                  </a:cubicBezTo>
                  <a:cubicBezTo>
                    <a:pt x="11976" y="16977"/>
                    <a:pt x="12027" y="16975"/>
                    <a:pt x="12078" y="16970"/>
                  </a:cubicBezTo>
                  <a:cubicBezTo>
                    <a:pt x="12954" y="16892"/>
                    <a:pt x="13624" y="16161"/>
                    <a:pt x="13627" y="15282"/>
                  </a:cubicBezTo>
                  <a:lnTo>
                    <a:pt x="13627" y="1695"/>
                  </a:lnTo>
                  <a:cubicBezTo>
                    <a:pt x="13624" y="816"/>
                    <a:pt x="12954" y="85"/>
                    <a:pt x="12078" y="7"/>
                  </a:cubicBezTo>
                  <a:cubicBezTo>
                    <a:pt x="12027" y="2"/>
                    <a:pt x="11976" y="0"/>
                    <a:pt x="11925" y="0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35"/>
          <p:cNvSpPr txBox="1"/>
          <p:nvPr>
            <p:ph idx="1" type="subTitle"/>
          </p:nvPr>
        </p:nvSpPr>
        <p:spPr>
          <a:xfrm>
            <a:off x="957067" y="1674367"/>
            <a:ext cx="9612610" cy="45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967"/>
              <a:t>Conceitos</a:t>
            </a:r>
            <a:endParaRPr sz="1967"/>
          </a:p>
          <a:p>
            <a:pPr indent="-323850" lvl="1" marL="91440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Char char="○"/>
            </a:pPr>
            <a:r>
              <a:rPr lang="pt-BR" sz="1900">
                <a:solidFill>
                  <a:schemeClr val="dk1"/>
                </a:solidFill>
              </a:rPr>
              <a:t>Aprendizado de máquina</a:t>
            </a:r>
            <a:endParaRPr sz="1967"/>
          </a:p>
          <a:p>
            <a:pPr indent="-323850" lvl="1" marL="91440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Char char="○"/>
            </a:pPr>
            <a:r>
              <a:rPr i="1" lang="pt-BR" sz="1900">
                <a:solidFill>
                  <a:schemeClr val="dk1"/>
                </a:solidFill>
              </a:rPr>
              <a:t>Teachable Machine</a:t>
            </a:r>
            <a:endParaRPr i="1" sz="19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Char char="○"/>
            </a:pPr>
            <a:r>
              <a:rPr lang="pt-BR" sz="1900">
                <a:solidFill>
                  <a:schemeClr val="dk1"/>
                </a:solidFill>
              </a:rPr>
              <a:t>Poluição sonora</a:t>
            </a:r>
            <a:endParaRPr sz="1967"/>
          </a:p>
          <a:p>
            <a:pPr indent="-228600" lvl="1" marL="91440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967"/>
              <a:t>Trabalhos relacionados</a:t>
            </a:r>
            <a:endParaRPr sz="1967"/>
          </a:p>
          <a:p>
            <a:pPr indent="-323850" lvl="1" marL="91440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Char char="○"/>
            </a:pPr>
            <a:r>
              <a:rPr lang="pt-BR" sz="1900">
                <a:solidFill>
                  <a:schemeClr val="dk1"/>
                </a:solidFill>
              </a:rPr>
              <a:t>Feasibility Study of Google's Teachable Machine in Diagnosis of Tooth-Marked Tongue</a:t>
            </a:r>
            <a:endParaRPr sz="1967"/>
          </a:p>
          <a:p>
            <a:pPr indent="-323850" lvl="1" marL="91440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Char char="○"/>
            </a:pPr>
            <a:r>
              <a:rPr lang="pt-BR" sz="1900">
                <a:solidFill>
                  <a:schemeClr val="dk1"/>
                </a:solidFill>
              </a:rPr>
              <a:t>Classification of Sonar Sounds using Google Teachable Machines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 txBox="1"/>
          <p:nvPr>
            <p:ph type="title"/>
          </p:nvPr>
        </p:nvSpPr>
        <p:spPr>
          <a:xfrm>
            <a:off x="957067" y="510900"/>
            <a:ext cx="10277600" cy="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</a:pPr>
            <a:r>
              <a:rPr lang="pt-BR" sz="3600"/>
              <a:t>Materiais e métodos</a:t>
            </a:r>
            <a:endParaRPr sz="3600"/>
          </a:p>
        </p:txBody>
      </p:sp>
      <p:sp>
        <p:nvSpPr>
          <p:cNvPr id="220" name="Google Shape;220;p5"/>
          <p:cNvSpPr txBox="1"/>
          <p:nvPr>
            <p:ph idx="1" type="subTitle"/>
          </p:nvPr>
        </p:nvSpPr>
        <p:spPr>
          <a:xfrm>
            <a:off x="957067" y="1595718"/>
            <a:ext cx="9226839" cy="429409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accent1"/>
                </a:solidFill>
              </a:rPr>
              <a:t>Materiais </a:t>
            </a:r>
            <a:endParaRPr b="1" sz="3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1"/>
              </a:solidFill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pt-BR" sz="1800"/>
              <a:t>Um computador para o uso do modelo e inserção dos sons.</a:t>
            </a:r>
            <a:endParaRPr sz="1800"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pt-BR" sz="1800"/>
              <a:t>Um microfone condensador de captação omnidirecional, pois este tipo de </a:t>
            </a:r>
            <a:r>
              <a:rPr lang="pt-BR" sz="1800"/>
              <a:t>microfone</a:t>
            </a:r>
            <a:r>
              <a:rPr lang="pt-BR" sz="1800"/>
              <a:t> possibilita a recepção em 360º, que será utilizado para a captação em ambiente aberto.</a:t>
            </a:r>
            <a:endParaRPr sz="1800"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pt-BR" sz="1800"/>
              <a:t>O modelo do Teachable Machine, que já possui o código do treinamento de</a:t>
            </a:r>
            <a:endParaRPr sz="18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máquina implementado e rede neural pré treinada pela Google.</a:t>
            </a:r>
            <a:endParaRPr sz="1800"/>
          </a:p>
          <a:p>
            <a:pPr indent="-2540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sz="1800"/>
          </a:p>
          <a:p>
            <a:pPr indent="0" lvl="0" marL="88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>
              <a:solidFill>
                <a:srgbClr val="000043"/>
              </a:solidFill>
            </a:endParaRPr>
          </a:p>
        </p:txBody>
      </p:sp>
      <p:grpSp>
        <p:nvGrpSpPr>
          <p:cNvPr id="221" name="Google Shape;221;p5"/>
          <p:cNvGrpSpPr/>
          <p:nvPr/>
        </p:nvGrpSpPr>
        <p:grpSpPr>
          <a:xfrm>
            <a:off x="11118126" y="5889811"/>
            <a:ext cx="670462" cy="624645"/>
            <a:chOff x="2676100" y="1456375"/>
            <a:chExt cx="501100" cy="424450"/>
          </a:xfrm>
        </p:grpSpPr>
        <p:sp>
          <p:nvSpPr>
            <p:cNvPr id="222" name="Google Shape;222;p5"/>
            <p:cNvSpPr/>
            <p:nvPr/>
          </p:nvSpPr>
          <p:spPr>
            <a:xfrm>
              <a:off x="3079725" y="1534750"/>
              <a:ext cx="97475" cy="268275"/>
            </a:xfrm>
            <a:custGeom>
              <a:rect b="b" l="l" r="r" t="t"/>
              <a:pathLst>
                <a:path extrusionOk="0" h="10731" w="3899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cubicBezTo>
                    <a:pt x="2657" y="3397"/>
                    <a:pt x="2657" y="7340"/>
                    <a:pt x="221" y="9771"/>
                  </a:cubicBezTo>
                  <a:cubicBezTo>
                    <a:pt x="6" y="9992"/>
                    <a:pt x="9" y="10345"/>
                    <a:pt x="230" y="10565"/>
                  </a:cubicBezTo>
                  <a:cubicBezTo>
                    <a:pt x="340" y="10675"/>
                    <a:pt x="484" y="10730"/>
                    <a:pt x="629" y="10730"/>
                  </a:cubicBezTo>
                  <a:cubicBezTo>
                    <a:pt x="770" y="10730"/>
                    <a:pt x="912" y="10677"/>
                    <a:pt x="1021" y="10571"/>
                  </a:cubicBezTo>
                  <a:cubicBezTo>
                    <a:pt x="3898" y="7700"/>
                    <a:pt x="3898" y="3038"/>
                    <a:pt x="1021" y="166"/>
                  </a:cubicBez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3039725" y="1574925"/>
              <a:ext cx="75350" cy="188250"/>
            </a:xfrm>
            <a:custGeom>
              <a:rect b="b" l="l" r="r" t="t"/>
              <a:pathLst>
                <a:path extrusionOk="0" h="7530" w="3014">
                  <a:moveTo>
                    <a:pt x="629" y="1"/>
                  </a:moveTo>
                  <a:cubicBezTo>
                    <a:pt x="484" y="1"/>
                    <a:pt x="339" y="56"/>
                    <a:pt x="230" y="166"/>
                  </a:cubicBezTo>
                  <a:cubicBezTo>
                    <a:pt x="12" y="383"/>
                    <a:pt x="9" y="736"/>
                    <a:pt x="224" y="960"/>
                  </a:cubicBezTo>
                  <a:cubicBezTo>
                    <a:pt x="1769" y="2506"/>
                    <a:pt x="1769" y="5018"/>
                    <a:pt x="224" y="6564"/>
                  </a:cubicBezTo>
                  <a:cubicBezTo>
                    <a:pt x="0" y="6784"/>
                    <a:pt x="0" y="7144"/>
                    <a:pt x="224" y="7364"/>
                  </a:cubicBezTo>
                  <a:cubicBezTo>
                    <a:pt x="334" y="7474"/>
                    <a:pt x="479" y="7529"/>
                    <a:pt x="624" y="7529"/>
                  </a:cubicBezTo>
                  <a:cubicBezTo>
                    <a:pt x="769" y="7529"/>
                    <a:pt x="913" y="7474"/>
                    <a:pt x="1024" y="7364"/>
                  </a:cubicBezTo>
                  <a:cubicBezTo>
                    <a:pt x="3013" y="5374"/>
                    <a:pt x="3013" y="2149"/>
                    <a:pt x="1024" y="160"/>
                  </a:cubicBezTo>
                  <a:cubicBezTo>
                    <a:pt x="913" y="53"/>
                    <a:pt x="771" y="1"/>
                    <a:pt x="629" y="1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676100" y="1456375"/>
              <a:ext cx="340700" cy="424450"/>
            </a:xfrm>
            <a:custGeom>
              <a:rect b="b" l="l" r="r" t="t"/>
              <a:pathLst>
                <a:path extrusionOk="0" h="16978" w="13628">
                  <a:moveTo>
                    <a:pt x="2265" y="6792"/>
                  </a:moveTo>
                  <a:lnTo>
                    <a:pt x="2265" y="10189"/>
                  </a:lnTo>
                  <a:lnTo>
                    <a:pt x="1700" y="10189"/>
                  </a:lnTo>
                  <a:cubicBezTo>
                    <a:pt x="1386" y="10189"/>
                    <a:pt x="1133" y="9935"/>
                    <a:pt x="1133" y="9621"/>
                  </a:cubicBezTo>
                  <a:lnTo>
                    <a:pt x="1133" y="7356"/>
                  </a:lnTo>
                  <a:cubicBezTo>
                    <a:pt x="1133" y="7042"/>
                    <a:pt x="1386" y="6792"/>
                    <a:pt x="1700" y="6792"/>
                  </a:cubicBezTo>
                  <a:close/>
                  <a:moveTo>
                    <a:pt x="5701" y="5659"/>
                  </a:moveTo>
                  <a:lnTo>
                    <a:pt x="5701" y="11321"/>
                  </a:lnTo>
                  <a:lnTo>
                    <a:pt x="3965" y="11321"/>
                  </a:lnTo>
                  <a:cubicBezTo>
                    <a:pt x="3651" y="11321"/>
                    <a:pt x="3397" y="11067"/>
                    <a:pt x="3397" y="10753"/>
                  </a:cubicBezTo>
                  <a:lnTo>
                    <a:pt x="3397" y="6224"/>
                  </a:lnTo>
                  <a:cubicBezTo>
                    <a:pt x="3397" y="5910"/>
                    <a:pt x="3651" y="5659"/>
                    <a:pt x="3965" y="5659"/>
                  </a:cubicBezTo>
                  <a:close/>
                  <a:moveTo>
                    <a:pt x="10230" y="2827"/>
                  </a:moveTo>
                  <a:lnTo>
                    <a:pt x="10230" y="14150"/>
                  </a:lnTo>
                  <a:lnTo>
                    <a:pt x="6833" y="11602"/>
                  </a:lnTo>
                  <a:lnTo>
                    <a:pt x="6833" y="5376"/>
                  </a:lnTo>
                  <a:lnTo>
                    <a:pt x="10230" y="2827"/>
                  </a:lnTo>
                  <a:close/>
                  <a:moveTo>
                    <a:pt x="11927" y="1130"/>
                  </a:moveTo>
                  <a:cubicBezTo>
                    <a:pt x="12241" y="1130"/>
                    <a:pt x="12495" y="1381"/>
                    <a:pt x="12495" y="1695"/>
                  </a:cubicBezTo>
                  <a:lnTo>
                    <a:pt x="12495" y="15282"/>
                  </a:lnTo>
                  <a:cubicBezTo>
                    <a:pt x="12495" y="15596"/>
                    <a:pt x="12241" y="15847"/>
                    <a:pt x="11927" y="15847"/>
                  </a:cubicBezTo>
                  <a:cubicBezTo>
                    <a:pt x="11613" y="15847"/>
                    <a:pt x="11363" y="15596"/>
                    <a:pt x="11363" y="15282"/>
                  </a:cubicBezTo>
                  <a:lnTo>
                    <a:pt x="11363" y="1695"/>
                  </a:lnTo>
                  <a:cubicBezTo>
                    <a:pt x="11363" y="1381"/>
                    <a:pt x="11613" y="1130"/>
                    <a:pt x="11927" y="1130"/>
                  </a:cubicBezTo>
                  <a:close/>
                  <a:moveTo>
                    <a:pt x="11925" y="0"/>
                  </a:moveTo>
                  <a:cubicBezTo>
                    <a:pt x="11115" y="0"/>
                    <a:pt x="10405" y="580"/>
                    <a:pt x="10257" y="1393"/>
                  </a:cubicBezTo>
                  <a:lnTo>
                    <a:pt x="6079" y="4527"/>
                  </a:lnTo>
                  <a:lnTo>
                    <a:pt x="3965" y="4527"/>
                  </a:lnTo>
                  <a:cubicBezTo>
                    <a:pt x="3243" y="4527"/>
                    <a:pt x="2603" y="4980"/>
                    <a:pt x="2362" y="5659"/>
                  </a:cubicBezTo>
                  <a:lnTo>
                    <a:pt x="1700" y="5659"/>
                  </a:lnTo>
                  <a:cubicBezTo>
                    <a:pt x="761" y="5659"/>
                    <a:pt x="0" y="6417"/>
                    <a:pt x="0" y="7356"/>
                  </a:cubicBezTo>
                  <a:lnTo>
                    <a:pt x="0" y="9621"/>
                  </a:lnTo>
                  <a:cubicBezTo>
                    <a:pt x="0" y="10560"/>
                    <a:pt x="761" y="11318"/>
                    <a:pt x="1700" y="11321"/>
                  </a:cubicBezTo>
                  <a:lnTo>
                    <a:pt x="2362" y="11321"/>
                  </a:lnTo>
                  <a:cubicBezTo>
                    <a:pt x="2603" y="11997"/>
                    <a:pt x="3243" y="12450"/>
                    <a:pt x="3965" y="12453"/>
                  </a:cubicBezTo>
                  <a:lnTo>
                    <a:pt x="6079" y="12453"/>
                  </a:lnTo>
                  <a:lnTo>
                    <a:pt x="10257" y="15584"/>
                  </a:lnTo>
                  <a:cubicBezTo>
                    <a:pt x="10405" y="16397"/>
                    <a:pt x="11115" y="16977"/>
                    <a:pt x="11925" y="16977"/>
                  </a:cubicBezTo>
                  <a:cubicBezTo>
                    <a:pt x="11976" y="16977"/>
                    <a:pt x="12027" y="16975"/>
                    <a:pt x="12078" y="16970"/>
                  </a:cubicBezTo>
                  <a:cubicBezTo>
                    <a:pt x="12954" y="16892"/>
                    <a:pt x="13624" y="16161"/>
                    <a:pt x="13627" y="15282"/>
                  </a:cubicBezTo>
                  <a:lnTo>
                    <a:pt x="13627" y="1695"/>
                  </a:lnTo>
                  <a:cubicBezTo>
                    <a:pt x="13624" y="816"/>
                    <a:pt x="12954" y="85"/>
                    <a:pt x="12078" y="7"/>
                  </a:cubicBezTo>
                  <a:cubicBezTo>
                    <a:pt x="12027" y="2"/>
                    <a:pt x="11976" y="0"/>
                    <a:pt x="11925" y="0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169baa06e_0_10"/>
          <p:cNvSpPr txBox="1"/>
          <p:nvPr>
            <p:ph type="title"/>
          </p:nvPr>
        </p:nvSpPr>
        <p:spPr>
          <a:xfrm>
            <a:off x="957067" y="510900"/>
            <a:ext cx="102777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</a:pPr>
            <a:r>
              <a:rPr lang="pt-BR" sz="3600"/>
              <a:t>M</a:t>
            </a:r>
            <a:r>
              <a:rPr lang="pt-BR" sz="3600"/>
              <a:t>étodos</a:t>
            </a:r>
            <a:endParaRPr sz="3600"/>
          </a:p>
        </p:txBody>
      </p:sp>
      <p:sp>
        <p:nvSpPr>
          <p:cNvPr id="230" name="Google Shape;230;g13169baa06e_0_10"/>
          <p:cNvSpPr txBox="1"/>
          <p:nvPr>
            <p:ph idx="1" type="subTitle"/>
          </p:nvPr>
        </p:nvSpPr>
        <p:spPr>
          <a:xfrm>
            <a:off x="957067" y="1595718"/>
            <a:ext cx="9226800" cy="4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pt-BR" sz="1800"/>
              <a:t>Identificação dos locais.</a:t>
            </a:r>
            <a:endParaRPr sz="1800"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pt-BR" sz="1800"/>
              <a:t>Aquisição dos áudios.</a:t>
            </a:r>
            <a:endParaRPr sz="1800"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pt-BR" sz="1800"/>
              <a:t>Criação de classes do modelo.</a:t>
            </a:r>
            <a:endParaRPr sz="1800"/>
          </a:p>
          <a:p>
            <a:pPr indent="-3683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Treinamento do modelo.</a:t>
            </a:r>
            <a:endParaRPr sz="1800"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pt-BR" sz="1800"/>
              <a:t>Obtenção dos dados.</a:t>
            </a:r>
            <a:endParaRPr sz="1800"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●"/>
            </a:pPr>
            <a:r>
              <a:rPr lang="pt-BR" sz="1800"/>
              <a:t>Classificação dos dados.</a:t>
            </a:r>
            <a:endParaRPr sz="1800"/>
          </a:p>
          <a:p>
            <a:pPr indent="-3683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Mapeamento dos locais com base na classificação.</a:t>
            </a:r>
            <a:endParaRPr sz="1800"/>
          </a:p>
          <a:p>
            <a:pPr indent="-2540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sz="1800"/>
          </a:p>
          <a:p>
            <a:pPr indent="0" lvl="0" marL="88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>
              <a:solidFill>
                <a:srgbClr val="000043"/>
              </a:solidFill>
            </a:endParaRPr>
          </a:p>
        </p:txBody>
      </p:sp>
      <p:grpSp>
        <p:nvGrpSpPr>
          <p:cNvPr id="231" name="Google Shape;231;g13169baa06e_0_10"/>
          <p:cNvGrpSpPr/>
          <p:nvPr/>
        </p:nvGrpSpPr>
        <p:grpSpPr>
          <a:xfrm>
            <a:off x="11118178" y="5889873"/>
            <a:ext cx="670472" cy="624663"/>
            <a:chOff x="2676100" y="1456375"/>
            <a:chExt cx="501100" cy="424450"/>
          </a:xfrm>
        </p:grpSpPr>
        <p:sp>
          <p:nvSpPr>
            <p:cNvPr id="232" name="Google Shape;232;g13169baa06e_0_10"/>
            <p:cNvSpPr/>
            <p:nvPr/>
          </p:nvSpPr>
          <p:spPr>
            <a:xfrm>
              <a:off x="3079725" y="1534750"/>
              <a:ext cx="97475" cy="268275"/>
            </a:xfrm>
            <a:custGeom>
              <a:rect b="b" l="l" r="r" t="t"/>
              <a:pathLst>
                <a:path extrusionOk="0" h="10731" w="3899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cubicBezTo>
                    <a:pt x="2657" y="3397"/>
                    <a:pt x="2657" y="7340"/>
                    <a:pt x="221" y="9771"/>
                  </a:cubicBezTo>
                  <a:cubicBezTo>
                    <a:pt x="6" y="9992"/>
                    <a:pt x="9" y="10345"/>
                    <a:pt x="230" y="10565"/>
                  </a:cubicBezTo>
                  <a:cubicBezTo>
                    <a:pt x="340" y="10675"/>
                    <a:pt x="484" y="10730"/>
                    <a:pt x="629" y="10730"/>
                  </a:cubicBezTo>
                  <a:cubicBezTo>
                    <a:pt x="770" y="10730"/>
                    <a:pt x="912" y="10677"/>
                    <a:pt x="1021" y="10571"/>
                  </a:cubicBezTo>
                  <a:cubicBezTo>
                    <a:pt x="3898" y="7700"/>
                    <a:pt x="3898" y="3038"/>
                    <a:pt x="1021" y="166"/>
                  </a:cubicBez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13169baa06e_0_10"/>
            <p:cNvSpPr/>
            <p:nvPr/>
          </p:nvSpPr>
          <p:spPr>
            <a:xfrm>
              <a:off x="3039725" y="1574925"/>
              <a:ext cx="75350" cy="188250"/>
            </a:xfrm>
            <a:custGeom>
              <a:rect b="b" l="l" r="r" t="t"/>
              <a:pathLst>
                <a:path extrusionOk="0" h="7530" w="3014">
                  <a:moveTo>
                    <a:pt x="629" y="1"/>
                  </a:moveTo>
                  <a:cubicBezTo>
                    <a:pt x="484" y="1"/>
                    <a:pt x="339" y="56"/>
                    <a:pt x="230" y="166"/>
                  </a:cubicBezTo>
                  <a:cubicBezTo>
                    <a:pt x="12" y="383"/>
                    <a:pt x="9" y="736"/>
                    <a:pt x="224" y="960"/>
                  </a:cubicBezTo>
                  <a:cubicBezTo>
                    <a:pt x="1769" y="2506"/>
                    <a:pt x="1769" y="5018"/>
                    <a:pt x="224" y="6564"/>
                  </a:cubicBezTo>
                  <a:cubicBezTo>
                    <a:pt x="0" y="6784"/>
                    <a:pt x="0" y="7144"/>
                    <a:pt x="224" y="7364"/>
                  </a:cubicBezTo>
                  <a:cubicBezTo>
                    <a:pt x="334" y="7474"/>
                    <a:pt x="479" y="7529"/>
                    <a:pt x="624" y="7529"/>
                  </a:cubicBezTo>
                  <a:cubicBezTo>
                    <a:pt x="769" y="7529"/>
                    <a:pt x="913" y="7474"/>
                    <a:pt x="1024" y="7364"/>
                  </a:cubicBezTo>
                  <a:cubicBezTo>
                    <a:pt x="3013" y="5374"/>
                    <a:pt x="3013" y="2149"/>
                    <a:pt x="1024" y="160"/>
                  </a:cubicBezTo>
                  <a:cubicBezTo>
                    <a:pt x="913" y="53"/>
                    <a:pt x="771" y="1"/>
                    <a:pt x="629" y="1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13169baa06e_0_10"/>
            <p:cNvSpPr/>
            <p:nvPr/>
          </p:nvSpPr>
          <p:spPr>
            <a:xfrm>
              <a:off x="2676100" y="1456375"/>
              <a:ext cx="340700" cy="424450"/>
            </a:xfrm>
            <a:custGeom>
              <a:rect b="b" l="l" r="r" t="t"/>
              <a:pathLst>
                <a:path extrusionOk="0" h="16978" w="13628">
                  <a:moveTo>
                    <a:pt x="2265" y="6792"/>
                  </a:moveTo>
                  <a:lnTo>
                    <a:pt x="2265" y="10189"/>
                  </a:lnTo>
                  <a:lnTo>
                    <a:pt x="1700" y="10189"/>
                  </a:lnTo>
                  <a:cubicBezTo>
                    <a:pt x="1386" y="10189"/>
                    <a:pt x="1133" y="9935"/>
                    <a:pt x="1133" y="9621"/>
                  </a:cubicBezTo>
                  <a:lnTo>
                    <a:pt x="1133" y="7356"/>
                  </a:lnTo>
                  <a:cubicBezTo>
                    <a:pt x="1133" y="7042"/>
                    <a:pt x="1386" y="6792"/>
                    <a:pt x="1700" y="6792"/>
                  </a:cubicBezTo>
                  <a:close/>
                  <a:moveTo>
                    <a:pt x="5701" y="5659"/>
                  </a:moveTo>
                  <a:lnTo>
                    <a:pt x="5701" y="11321"/>
                  </a:lnTo>
                  <a:lnTo>
                    <a:pt x="3965" y="11321"/>
                  </a:lnTo>
                  <a:cubicBezTo>
                    <a:pt x="3651" y="11321"/>
                    <a:pt x="3397" y="11067"/>
                    <a:pt x="3397" y="10753"/>
                  </a:cubicBezTo>
                  <a:lnTo>
                    <a:pt x="3397" y="6224"/>
                  </a:lnTo>
                  <a:cubicBezTo>
                    <a:pt x="3397" y="5910"/>
                    <a:pt x="3651" y="5659"/>
                    <a:pt x="3965" y="5659"/>
                  </a:cubicBezTo>
                  <a:close/>
                  <a:moveTo>
                    <a:pt x="10230" y="2827"/>
                  </a:moveTo>
                  <a:lnTo>
                    <a:pt x="10230" y="14150"/>
                  </a:lnTo>
                  <a:lnTo>
                    <a:pt x="6833" y="11602"/>
                  </a:lnTo>
                  <a:lnTo>
                    <a:pt x="6833" y="5376"/>
                  </a:lnTo>
                  <a:lnTo>
                    <a:pt x="10230" y="2827"/>
                  </a:lnTo>
                  <a:close/>
                  <a:moveTo>
                    <a:pt x="11927" y="1130"/>
                  </a:moveTo>
                  <a:cubicBezTo>
                    <a:pt x="12241" y="1130"/>
                    <a:pt x="12495" y="1381"/>
                    <a:pt x="12495" y="1695"/>
                  </a:cubicBezTo>
                  <a:lnTo>
                    <a:pt x="12495" y="15282"/>
                  </a:lnTo>
                  <a:cubicBezTo>
                    <a:pt x="12495" y="15596"/>
                    <a:pt x="12241" y="15847"/>
                    <a:pt x="11927" y="15847"/>
                  </a:cubicBezTo>
                  <a:cubicBezTo>
                    <a:pt x="11613" y="15847"/>
                    <a:pt x="11363" y="15596"/>
                    <a:pt x="11363" y="15282"/>
                  </a:cubicBezTo>
                  <a:lnTo>
                    <a:pt x="11363" y="1695"/>
                  </a:lnTo>
                  <a:cubicBezTo>
                    <a:pt x="11363" y="1381"/>
                    <a:pt x="11613" y="1130"/>
                    <a:pt x="11927" y="1130"/>
                  </a:cubicBezTo>
                  <a:close/>
                  <a:moveTo>
                    <a:pt x="11925" y="0"/>
                  </a:moveTo>
                  <a:cubicBezTo>
                    <a:pt x="11115" y="0"/>
                    <a:pt x="10405" y="580"/>
                    <a:pt x="10257" y="1393"/>
                  </a:cubicBezTo>
                  <a:lnTo>
                    <a:pt x="6079" y="4527"/>
                  </a:lnTo>
                  <a:lnTo>
                    <a:pt x="3965" y="4527"/>
                  </a:lnTo>
                  <a:cubicBezTo>
                    <a:pt x="3243" y="4527"/>
                    <a:pt x="2603" y="4980"/>
                    <a:pt x="2362" y="5659"/>
                  </a:cubicBezTo>
                  <a:lnTo>
                    <a:pt x="1700" y="5659"/>
                  </a:lnTo>
                  <a:cubicBezTo>
                    <a:pt x="761" y="5659"/>
                    <a:pt x="0" y="6417"/>
                    <a:pt x="0" y="7356"/>
                  </a:cubicBezTo>
                  <a:lnTo>
                    <a:pt x="0" y="9621"/>
                  </a:lnTo>
                  <a:cubicBezTo>
                    <a:pt x="0" y="10560"/>
                    <a:pt x="761" y="11318"/>
                    <a:pt x="1700" y="11321"/>
                  </a:cubicBezTo>
                  <a:lnTo>
                    <a:pt x="2362" y="11321"/>
                  </a:lnTo>
                  <a:cubicBezTo>
                    <a:pt x="2603" y="11997"/>
                    <a:pt x="3243" y="12450"/>
                    <a:pt x="3965" y="12453"/>
                  </a:cubicBezTo>
                  <a:lnTo>
                    <a:pt x="6079" y="12453"/>
                  </a:lnTo>
                  <a:lnTo>
                    <a:pt x="10257" y="15584"/>
                  </a:lnTo>
                  <a:cubicBezTo>
                    <a:pt x="10405" y="16397"/>
                    <a:pt x="11115" y="16977"/>
                    <a:pt x="11925" y="16977"/>
                  </a:cubicBezTo>
                  <a:cubicBezTo>
                    <a:pt x="11976" y="16977"/>
                    <a:pt x="12027" y="16975"/>
                    <a:pt x="12078" y="16970"/>
                  </a:cubicBezTo>
                  <a:cubicBezTo>
                    <a:pt x="12954" y="16892"/>
                    <a:pt x="13624" y="16161"/>
                    <a:pt x="13627" y="15282"/>
                  </a:cubicBezTo>
                  <a:lnTo>
                    <a:pt x="13627" y="1695"/>
                  </a:lnTo>
                  <a:cubicBezTo>
                    <a:pt x="13624" y="816"/>
                    <a:pt x="12954" y="85"/>
                    <a:pt x="12078" y="7"/>
                  </a:cubicBezTo>
                  <a:cubicBezTo>
                    <a:pt x="12027" y="2"/>
                    <a:pt x="11976" y="0"/>
                    <a:pt x="11925" y="0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"/>
          <p:cNvSpPr txBox="1"/>
          <p:nvPr>
            <p:ph idx="1" type="subTitle"/>
          </p:nvPr>
        </p:nvSpPr>
        <p:spPr>
          <a:xfrm>
            <a:off x="3499904" y="2947871"/>
            <a:ext cx="8190608" cy="57228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92100" lvl="0" marL="285750" rtl="0" algn="just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SzPts val="1900"/>
              <a:buFont typeface="Noto Sans Symbols"/>
              <a:buChar char="⮚"/>
            </a:pPr>
            <a:r>
              <a:rPr b="0" lang="pt-BR" sz="1900">
                <a:solidFill>
                  <a:schemeClr val="accent6"/>
                </a:solidFill>
              </a:rPr>
              <a:t>Interface gráfica para a visualização das informações.</a:t>
            </a:r>
            <a:endParaRPr b="0" sz="1900">
              <a:solidFill>
                <a:schemeClr val="accent6"/>
              </a:solidFill>
            </a:endParaRPr>
          </a:p>
        </p:txBody>
      </p:sp>
      <p:sp>
        <p:nvSpPr>
          <p:cNvPr id="240" name="Google Shape;240;p6"/>
          <p:cNvSpPr txBox="1"/>
          <p:nvPr>
            <p:ph idx="3" type="subTitle"/>
          </p:nvPr>
        </p:nvSpPr>
        <p:spPr>
          <a:xfrm>
            <a:off x="3499905" y="3996003"/>
            <a:ext cx="819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9210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⮚"/>
            </a:pPr>
            <a:r>
              <a:rPr b="0" lang="pt-BR" sz="1900">
                <a:solidFill>
                  <a:schemeClr val="accent6"/>
                </a:solidFill>
              </a:rPr>
              <a:t>Elaboração de um mapa identificando as localizações dos sons com maior incidência identificados.</a:t>
            </a:r>
            <a:endParaRPr b="0" sz="1900">
              <a:solidFill>
                <a:schemeClr val="accent6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t/>
            </a:r>
            <a:endParaRPr b="0" sz="1900">
              <a:solidFill>
                <a:schemeClr val="accent6"/>
              </a:solidFill>
            </a:endParaRPr>
          </a:p>
        </p:txBody>
      </p:sp>
      <p:sp>
        <p:nvSpPr>
          <p:cNvPr id="241" name="Google Shape;241;p6"/>
          <p:cNvSpPr txBox="1"/>
          <p:nvPr>
            <p:ph idx="5" type="subTitle"/>
          </p:nvPr>
        </p:nvSpPr>
        <p:spPr>
          <a:xfrm>
            <a:off x="3499907" y="2184990"/>
            <a:ext cx="8190609" cy="671721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9210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⮚"/>
            </a:pPr>
            <a:r>
              <a:rPr b="0" lang="pt-BR" sz="1900">
                <a:solidFill>
                  <a:schemeClr val="dk1"/>
                </a:solidFill>
              </a:rPr>
              <a:t>Um modelo pronto, treinado, e capaz de identificar principalmente áreas de alto índice de poluição sonora.</a:t>
            </a:r>
            <a:endParaRPr b="0" sz="19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t/>
            </a:r>
            <a:endParaRPr b="0" sz="1900">
              <a:solidFill>
                <a:schemeClr val="accent6"/>
              </a:solidFill>
            </a:endParaRPr>
          </a:p>
        </p:txBody>
      </p:sp>
      <p:sp>
        <p:nvSpPr>
          <p:cNvPr id="242" name="Google Shape;242;p6"/>
          <p:cNvSpPr txBox="1"/>
          <p:nvPr>
            <p:ph idx="7" type="subTitle"/>
          </p:nvPr>
        </p:nvSpPr>
        <p:spPr>
          <a:xfrm>
            <a:off x="3499904" y="3520141"/>
            <a:ext cx="819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92100" lvl="0" marL="285750" rtl="0" algn="just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SzPts val="1900"/>
              <a:buFont typeface="Noto Sans Symbols"/>
              <a:buChar char="⮚"/>
            </a:pPr>
            <a:r>
              <a:rPr b="0" lang="pt-BR" sz="1900">
                <a:solidFill>
                  <a:schemeClr val="accent6"/>
                </a:solidFill>
              </a:rPr>
              <a:t>Relatório detalhado de sons em diferentes pontos da cidade.</a:t>
            </a:r>
            <a:endParaRPr b="0" sz="1900">
              <a:solidFill>
                <a:schemeClr val="accent6"/>
              </a:solidFill>
            </a:endParaRPr>
          </a:p>
        </p:txBody>
      </p:sp>
      <p:sp>
        <p:nvSpPr>
          <p:cNvPr id="243" name="Google Shape;243;p6"/>
          <p:cNvSpPr txBox="1"/>
          <p:nvPr>
            <p:ph type="title"/>
          </p:nvPr>
        </p:nvSpPr>
        <p:spPr>
          <a:xfrm>
            <a:off x="957067" y="510900"/>
            <a:ext cx="10277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</a:pPr>
            <a:r>
              <a:rPr lang="pt-BR" sz="3600"/>
              <a:t>Resultados Esperados</a:t>
            </a:r>
            <a:endParaRPr sz="3600"/>
          </a:p>
        </p:txBody>
      </p:sp>
      <p:grpSp>
        <p:nvGrpSpPr>
          <p:cNvPr id="244" name="Google Shape;244;p6"/>
          <p:cNvGrpSpPr/>
          <p:nvPr/>
        </p:nvGrpSpPr>
        <p:grpSpPr>
          <a:xfrm>
            <a:off x="11234667" y="5898774"/>
            <a:ext cx="670462" cy="624645"/>
            <a:chOff x="2676100" y="1456375"/>
            <a:chExt cx="501100" cy="424450"/>
          </a:xfrm>
        </p:grpSpPr>
        <p:sp>
          <p:nvSpPr>
            <p:cNvPr id="245" name="Google Shape;245;p6"/>
            <p:cNvSpPr/>
            <p:nvPr/>
          </p:nvSpPr>
          <p:spPr>
            <a:xfrm>
              <a:off x="3079725" y="1534750"/>
              <a:ext cx="97475" cy="268275"/>
            </a:xfrm>
            <a:custGeom>
              <a:rect b="b" l="l" r="r" t="t"/>
              <a:pathLst>
                <a:path extrusionOk="0" h="10731" w="3899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cubicBezTo>
                    <a:pt x="2657" y="3397"/>
                    <a:pt x="2657" y="7340"/>
                    <a:pt x="221" y="9771"/>
                  </a:cubicBezTo>
                  <a:cubicBezTo>
                    <a:pt x="6" y="9992"/>
                    <a:pt x="9" y="10345"/>
                    <a:pt x="230" y="10565"/>
                  </a:cubicBezTo>
                  <a:cubicBezTo>
                    <a:pt x="340" y="10675"/>
                    <a:pt x="484" y="10730"/>
                    <a:pt x="629" y="10730"/>
                  </a:cubicBezTo>
                  <a:cubicBezTo>
                    <a:pt x="770" y="10730"/>
                    <a:pt x="912" y="10677"/>
                    <a:pt x="1021" y="10571"/>
                  </a:cubicBezTo>
                  <a:cubicBezTo>
                    <a:pt x="3898" y="7700"/>
                    <a:pt x="3898" y="3038"/>
                    <a:pt x="1021" y="166"/>
                  </a:cubicBez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B9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3039725" y="1574925"/>
              <a:ext cx="75350" cy="188250"/>
            </a:xfrm>
            <a:custGeom>
              <a:rect b="b" l="l" r="r" t="t"/>
              <a:pathLst>
                <a:path extrusionOk="0" h="7530" w="3014">
                  <a:moveTo>
                    <a:pt x="629" y="1"/>
                  </a:moveTo>
                  <a:cubicBezTo>
                    <a:pt x="484" y="1"/>
                    <a:pt x="339" y="56"/>
                    <a:pt x="230" y="166"/>
                  </a:cubicBezTo>
                  <a:cubicBezTo>
                    <a:pt x="12" y="383"/>
                    <a:pt x="9" y="736"/>
                    <a:pt x="224" y="960"/>
                  </a:cubicBezTo>
                  <a:cubicBezTo>
                    <a:pt x="1769" y="2506"/>
                    <a:pt x="1769" y="5018"/>
                    <a:pt x="224" y="6564"/>
                  </a:cubicBezTo>
                  <a:cubicBezTo>
                    <a:pt x="0" y="6784"/>
                    <a:pt x="0" y="7144"/>
                    <a:pt x="224" y="7364"/>
                  </a:cubicBezTo>
                  <a:cubicBezTo>
                    <a:pt x="334" y="7474"/>
                    <a:pt x="479" y="7529"/>
                    <a:pt x="624" y="7529"/>
                  </a:cubicBezTo>
                  <a:cubicBezTo>
                    <a:pt x="769" y="7529"/>
                    <a:pt x="913" y="7474"/>
                    <a:pt x="1024" y="7364"/>
                  </a:cubicBezTo>
                  <a:cubicBezTo>
                    <a:pt x="3013" y="5374"/>
                    <a:pt x="3013" y="2149"/>
                    <a:pt x="1024" y="160"/>
                  </a:cubicBezTo>
                  <a:cubicBezTo>
                    <a:pt x="913" y="53"/>
                    <a:pt x="771" y="1"/>
                    <a:pt x="629" y="1"/>
                  </a:cubicBezTo>
                  <a:close/>
                </a:path>
              </a:pathLst>
            </a:custGeom>
            <a:solidFill>
              <a:srgbClr val="B9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2676100" y="1456375"/>
              <a:ext cx="340700" cy="424450"/>
            </a:xfrm>
            <a:custGeom>
              <a:rect b="b" l="l" r="r" t="t"/>
              <a:pathLst>
                <a:path extrusionOk="0" h="16978" w="13628">
                  <a:moveTo>
                    <a:pt x="2265" y="6792"/>
                  </a:moveTo>
                  <a:lnTo>
                    <a:pt x="2265" y="10189"/>
                  </a:lnTo>
                  <a:lnTo>
                    <a:pt x="1700" y="10189"/>
                  </a:lnTo>
                  <a:cubicBezTo>
                    <a:pt x="1386" y="10189"/>
                    <a:pt x="1133" y="9935"/>
                    <a:pt x="1133" y="9621"/>
                  </a:cubicBezTo>
                  <a:lnTo>
                    <a:pt x="1133" y="7356"/>
                  </a:lnTo>
                  <a:cubicBezTo>
                    <a:pt x="1133" y="7042"/>
                    <a:pt x="1386" y="6792"/>
                    <a:pt x="1700" y="6792"/>
                  </a:cubicBezTo>
                  <a:close/>
                  <a:moveTo>
                    <a:pt x="5701" y="5659"/>
                  </a:moveTo>
                  <a:lnTo>
                    <a:pt x="5701" y="11321"/>
                  </a:lnTo>
                  <a:lnTo>
                    <a:pt x="3965" y="11321"/>
                  </a:lnTo>
                  <a:cubicBezTo>
                    <a:pt x="3651" y="11321"/>
                    <a:pt x="3397" y="11067"/>
                    <a:pt x="3397" y="10753"/>
                  </a:cubicBezTo>
                  <a:lnTo>
                    <a:pt x="3397" y="6224"/>
                  </a:lnTo>
                  <a:cubicBezTo>
                    <a:pt x="3397" y="5910"/>
                    <a:pt x="3651" y="5659"/>
                    <a:pt x="3965" y="5659"/>
                  </a:cubicBezTo>
                  <a:close/>
                  <a:moveTo>
                    <a:pt x="10230" y="2827"/>
                  </a:moveTo>
                  <a:lnTo>
                    <a:pt x="10230" y="14150"/>
                  </a:lnTo>
                  <a:lnTo>
                    <a:pt x="6833" y="11602"/>
                  </a:lnTo>
                  <a:lnTo>
                    <a:pt x="6833" y="5376"/>
                  </a:lnTo>
                  <a:lnTo>
                    <a:pt x="10230" y="2827"/>
                  </a:lnTo>
                  <a:close/>
                  <a:moveTo>
                    <a:pt x="11927" y="1130"/>
                  </a:moveTo>
                  <a:cubicBezTo>
                    <a:pt x="12241" y="1130"/>
                    <a:pt x="12495" y="1381"/>
                    <a:pt x="12495" y="1695"/>
                  </a:cubicBezTo>
                  <a:lnTo>
                    <a:pt x="12495" y="15282"/>
                  </a:lnTo>
                  <a:cubicBezTo>
                    <a:pt x="12495" y="15596"/>
                    <a:pt x="12241" y="15847"/>
                    <a:pt x="11927" y="15847"/>
                  </a:cubicBezTo>
                  <a:cubicBezTo>
                    <a:pt x="11613" y="15847"/>
                    <a:pt x="11363" y="15596"/>
                    <a:pt x="11363" y="15282"/>
                  </a:cubicBezTo>
                  <a:lnTo>
                    <a:pt x="11363" y="1695"/>
                  </a:lnTo>
                  <a:cubicBezTo>
                    <a:pt x="11363" y="1381"/>
                    <a:pt x="11613" y="1130"/>
                    <a:pt x="11927" y="1130"/>
                  </a:cubicBezTo>
                  <a:close/>
                  <a:moveTo>
                    <a:pt x="11925" y="0"/>
                  </a:moveTo>
                  <a:cubicBezTo>
                    <a:pt x="11115" y="0"/>
                    <a:pt x="10405" y="580"/>
                    <a:pt x="10257" y="1393"/>
                  </a:cubicBezTo>
                  <a:lnTo>
                    <a:pt x="6079" y="4527"/>
                  </a:lnTo>
                  <a:lnTo>
                    <a:pt x="3965" y="4527"/>
                  </a:lnTo>
                  <a:cubicBezTo>
                    <a:pt x="3243" y="4527"/>
                    <a:pt x="2603" y="4980"/>
                    <a:pt x="2362" y="5659"/>
                  </a:cubicBezTo>
                  <a:lnTo>
                    <a:pt x="1700" y="5659"/>
                  </a:lnTo>
                  <a:cubicBezTo>
                    <a:pt x="761" y="5659"/>
                    <a:pt x="0" y="6417"/>
                    <a:pt x="0" y="7356"/>
                  </a:cubicBezTo>
                  <a:lnTo>
                    <a:pt x="0" y="9621"/>
                  </a:lnTo>
                  <a:cubicBezTo>
                    <a:pt x="0" y="10560"/>
                    <a:pt x="761" y="11318"/>
                    <a:pt x="1700" y="11321"/>
                  </a:cubicBezTo>
                  <a:lnTo>
                    <a:pt x="2362" y="11321"/>
                  </a:lnTo>
                  <a:cubicBezTo>
                    <a:pt x="2603" y="11997"/>
                    <a:pt x="3243" y="12450"/>
                    <a:pt x="3965" y="12453"/>
                  </a:cubicBezTo>
                  <a:lnTo>
                    <a:pt x="6079" y="12453"/>
                  </a:lnTo>
                  <a:lnTo>
                    <a:pt x="10257" y="15584"/>
                  </a:lnTo>
                  <a:cubicBezTo>
                    <a:pt x="10405" y="16397"/>
                    <a:pt x="11115" y="16977"/>
                    <a:pt x="11925" y="16977"/>
                  </a:cubicBezTo>
                  <a:cubicBezTo>
                    <a:pt x="11976" y="16977"/>
                    <a:pt x="12027" y="16975"/>
                    <a:pt x="12078" y="16970"/>
                  </a:cubicBezTo>
                  <a:cubicBezTo>
                    <a:pt x="12954" y="16892"/>
                    <a:pt x="13624" y="16161"/>
                    <a:pt x="13627" y="15282"/>
                  </a:cubicBezTo>
                  <a:lnTo>
                    <a:pt x="13627" y="1695"/>
                  </a:lnTo>
                  <a:cubicBezTo>
                    <a:pt x="13624" y="816"/>
                    <a:pt x="12954" y="85"/>
                    <a:pt x="12078" y="7"/>
                  </a:cubicBezTo>
                  <a:cubicBezTo>
                    <a:pt x="12027" y="2"/>
                    <a:pt x="11976" y="0"/>
                    <a:pt x="11925" y="0"/>
                  </a:cubicBezTo>
                  <a:close/>
                </a:path>
              </a:pathLst>
            </a:custGeom>
            <a:solidFill>
              <a:srgbClr val="B9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 txBox="1"/>
          <p:nvPr>
            <p:ph type="title"/>
          </p:nvPr>
        </p:nvSpPr>
        <p:spPr>
          <a:xfrm>
            <a:off x="5692996" y="424225"/>
            <a:ext cx="5407200" cy="9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pt-BR" sz="3600"/>
              <a:t>Considerações Finais</a:t>
            </a:r>
            <a:endParaRPr sz="3600"/>
          </a:p>
        </p:txBody>
      </p:sp>
      <p:grpSp>
        <p:nvGrpSpPr>
          <p:cNvPr id="253" name="Google Shape;253;p7"/>
          <p:cNvGrpSpPr/>
          <p:nvPr/>
        </p:nvGrpSpPr>
        <p:grpSpPr>
          <a:xfrm>
            <a:off x="11100196" y="5809130"/>
            <a:ext cx="670462" cy="624645"/>
            <a:chOff x="2676100" y="1456375"/>
            <a:chExt cx="501100" cy="424450"/>
          </a:xfrm>
        </p:grpSpPr>
        <p:sp>
          <p:nvSpPr>
            <p:cNvPr id="254" name="Google Shape;254;p7"/>
            <p:cNvSpPr/>
            <p:nvPr/>
          </p:nvSpPr>
          <p:spPr>
            <a:xfrm>
              <a:off x="3079725" y="1534750"/>
              <a:ext cx="97475" cy="268275"/>
            </a:xfrm>
            <a:custGeom>
              <a:rect b="b" l="l" r="r" t="t"/>
              <a:pathLst>
                <a:path extrusionOk="0" h="10731" w="3899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cubicBezTo>
                    <a:pt x="2657" y="3397"/>
                    <a:pt x="2657" y="7340"/>
                    <a:pt x="221" y="9771"/>
                  </a:cubicBezTo>
                  <a:cubicBezTo>
                    <a:pt x="6" y="9992"/>
                    <a:pt x="9" y="10345"/>
                    <a:pt x="230" y="10565"/>
                  </a:cubicBezTo>
                  <a:cubicBezTo>
                    <a:pt x="340" y="10675"/>
                    <a:pt x="484" y="10730"/>
                    <a:pt x="629" y="10730"/>
                  </a:cubicBezTo>
                  <a:cubicBezTo>
                    <a:pt x="770" y="10730"/>
                    <a:pt x="912" y="10677"/>
                    <a:pt x="1021" y="10571"/>
                  </a:cubicBezTo>
                  <a:cubicBezTo>
                    <a:pt x="3898" y="7700"/>
                    <a:pt x="3898" y="3038"/>
                    <a:pt x="1021" y="166"/>
                  </a:cubicBez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3039725" y="1574925"/>
              <a:ext cx="75350" cy="188250"/>
            </a:xfrm>
            <a:custGeom>
              <a:rect b="b" l="l" r="r" t="t"/>
              <a:pathLst>
                <a:path extrusionOk="0" h="7530" w="3014">
                  <a:moveTo>
                    <a:pt x="629" y="1"/>
                  </a:moveTo>
                  <a:cubicBezTo>
                    <a:pt x="484" y="1"/>
                    <a:pt x="339" y="56"/>
                    <a:pt x="230" y="166"/>
                  </a:cubicBezTo>
                  <a:cubicBezTo>
                    <a:pt x="12" y="383"/>
                    <a:pt x="9" y="736"/>
                    <a:pt x="224" y="960"/>
                  </a:cubicBezTo>
                  <a:cubicBezTo>
                    <a:pt x="1769" y="2506"/>
                    <a:pt x="1769" y="5018"/>
                    <a:pt x="224" y="6564"/>
                  </a:cubicBezTo>
                  <a:cubicBezTo>
                    <a:pt x="0" y="6784"/>
                    <a:pt x="0" y="7144"/>
                    <a:pt x="224" y="7364"/>
                  </a:cubicBezTo>
                  <a:cubicBezTo>
                    <a:pt x="334" y="7474"/>
                    <a:pt x="479" y="7529"/>
                    <a:pt x="624" y="7529"/>
                  </a:cubicBezTo>
                  <a:cubicBezTo>
                    <a:pt x="769" y="7529"/>
                    <a:pt x="913" y="7474"/>
                    <a:pt x="1024" y="7364"/>
                  </a:cubicBezTo>
                  <a:cubicBezTo>
                    <a:pt x="3013" y="5374"/>
                    <a:pt x="3013" y="2149"/>
                    <a:pt x="1024" y="160"/>
                  </a:cubicBezTo>
                  <a:cubicBezTo>
                    <a:pt x="913" y="53"/>
                    <a:pt x="771" y="1"/>
                    <a:pt x="629" y="1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676100" y="1456375"/>
              <a:ext cx="340700" cy="424450"/>
            </a:xfrm>
            <a:custGeom>
              <a:rect b="b" l="l" r="r" t="t"/>
              <a:pathLst>
                <a:path extrusionOk="0" h="16978" w="13628">
                  <a:moveTo>
                    <a:pt x="2265" y="6792"/>
                  </a:moveTo>
                  <a:lnTo>
                    <a:pt x="2265" y="10189"/>
                  </a:lnTo>
                  <a:lnTo>
                    <a:pt x="1700" y="10189"/>
                  </a:lnTo>
                  <a:cubicBezTo>
                    <a:pt x="1386" y="10189"/>
                    <a:pt x="1133" y="9935"/>
                    <a:pt x="1133" y="9621"/>
                  </a:cubicBezTo>
                  <a:lnTo>
                    <a:pt x="1133" y="7356"/>
                  </a:lnTo>
                  <a:cubicBezTo>
                    <a:pt x="1133" y="7042"/>
                    <a:pt x="1386" y="6792"/>
                    <a:pt x="1700" y="6792"/>
                  </a:cubicBezTo>
                  <a:close/>
                  <a:moveTo>
                    <a:pt x="5701" y="5659"/>
                  </a:moveTo>
                  <a:lnTo>
                    <a:pt x="5701" y="11321"/>
                  </a:lnTo>
                  <a:lnTo>
                    <a:pt x="3965" y="11321"/>
                  </a:lnTo>
                  <a:cubicBezTo>
                    <a:pt x="3651" y="11321"/>
                    <a:pt x="3397" y="11067"/>
                    <a:pt x="3397" y="10753"/>
                  </a:cubicBezTo>
                  <a:lnTo>
                    <a:pt x="3397" y="6224"/>
                  </a:lnTo>
                  <a:cubicBezTo>
                    <a:pt x="3397" y="5910"/>
                    <a:pt x="3651" y="5659"/>
                    <a:pt x="3965" y="5659"/>
                  </a:cubicBezTo>
                  <a:close/>
                  <a:moveTo>
                    <a:pt x="10230" y="2827"/>
                  </a:moveTo>
                  <a:lnTo>
                    <a:pt x="10230" y="14150"/>
                  </a:lnTo>
                  <a:lnTo>
                    <a:pt x="6833" y="11602"/>
                  </a:lnTo>
                  <a:lnTo>
                    <a:pt x="6833" y="5376"/>
                  </a:lnTo>
                  <a:lnTo>
                    <a:pt x="10230" y="2827"/>
                  </a:lnTo>
                  <a:close/>
                  <a:moveTo>
                    <a:pt x="11927" y="1130"/>
                  </a:moveTo>
                  <a:cubicBezTo>
                    <a:pt x="12241" y="1130"/>
                    <a:pt x="12495" y="1381"/>
                    <a:pt x="12495" y="1695"/>
                  </a:cubicBezTo>
                  <a:lnTo>
                    <a:pt x="12495" y="15282"/>
                  </a:lnTo>
                  <a:cubicBezTo>
                    <a:pt x="12495" y="15596"/>
                    <a:pt x="12241" y="15847"/>
                    <a:pt x="11927" y="15847"/>
                  </a:cubicBezTo>
                  <a:cubicBezTo>
                    <a:pt x="11613" y="15847"/>
                    <a:pt x="11363" y="15596"/>
                    <a:pt x="11363" y="15282"/>
                  </a:cubicBezTo>
                  <a:lnTo>
                    <a:pt x="11363" y="1695"/>
                  </a:lnTo>
                  <a:cubicBezTo>
                    <a:pt x="11363" y="1381"/>
                    <a:pt x="11613" y="1130"/>
                    <a:pt x="11927" y="1130"/>
                  </a:cubicBezTo>
                  <a:close/>
                  <a:moveTo>
                    <a:pt x="11925" y="0"/>
                  </a:moveTo>
                  <a:cubicBezTo>
                    <a:pt x="11115" y="0"/>
                    <a:pt x="10405" y="580"/>
                    <a:pt x="10257" y="1393"/>
                  </a:cubicBezTo>
                  <a:lnTo>
                    <a:pt x="6079" y="4527"/>
                  </a:lnTo>
                  <a:lnTo>
                    <a:pt x="3965" y="4527"/>
                  </a:lnTo>
                  <a:cubicBezTo>
                    <a:pt x="3243" y="4527"/>
                    <a:pt x="2603" y="4980"/>
                    <a:pt x="2362" y="5659"/>
                  </a:cubicBezTo>
                  <a:lnTo>
                    <a:pt x="1700" y="5659"/>
                  </a:lnTo>
                  <a:cubicBezTo>
                    <a:pt x="761" y="5659"/>
                    <a:pt x="0" y="6417"/>
                    <a:pt x="0" y="7356"/>
                  </a:cubicBezTo>
                  <a:lnTo>
                    <a:pt x="0" y="9621"/>
                  </a:lnTo>
                  <a:cubicBezTo>
                    <a:pt x="0" y="10560"/>
                    <a:pt x="761" y="11318"/>
                    <a:pt x="1700" y="11321"/>
                  </a:cubicBezTo>
                  <a:lnTo>
                    <a:pt x="2362" y="11321"/>
                  </a:lnTo>
                  <a:cubicBezTo>
                    <a:pt x="2603" y="11997"/>
                    <a:pt x="3243" y="12450"/>
                    <a:pt x="3965" y="12453"/>
                  </a:cubicBezTo>
                  <a:lnTo>
                    <a:pt x="6079" y="12453"/>
                  </a:lnTo>
                  <a:lnTo>
                    <a:pt x="10257" y="15584"/>
                  </a:lnTo>
                  <a:cubicBezTo>
                    <a:pt x="10405" y="16397"/>
                    <a:pt x="11115" y="16977"/>
                    <a:pt x="11925" y="16977"/>
                  </a:cubicBezTo>
                  <a:cubicBezTo>
                    <a:pt x="11976" y="16977"/>
                    <a:pt x="12027" y="16975"/>
                    <a:pt x="12078" y="16970"/>
                  </a:cubicBezTo>
                  <a:cubicBezTo>
                    <a:pt x="12954" y="16892"/>
                    <a:pt x="13624" y="16161"/>
                    <a:pt x="13627" y="15282"/>
                  </a:cubicBezTo>
                  <a:lnTo>
                    <a:pt x="13627" y="1695"/>
                  </a:lnTo>
                  <a:cubicBezTo>
                    <a:pt x="13624" y="816"/>
                    <a:pt x="12954" y="85"/>
                    <a:pt x="12078" y="7"/>
                  </a:cubicBezTo>
                  <a:cubicBezTo>
                    <a:pt x="12027" y="2"/>
                    <a:pt x="11976" y="0"/>
                    <a:pt x="11925" y="0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7"/>
          <p:cNvSpPr txBox="1"/>
          <p:nvPr>
            <p:ph idx="1" type="subTitle"/>
          </p:nvPr>
        </p:nvSpPr>
        <p:spPr>
          <a:xfrm>
            <a:off x="3503623" y="1388226"/>
            <a:ext cx="7596573" cy="390153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pt-BR" sz="2000">
                <a:solidFill>
                  <a:srgbClr val="000043"/>
                </a:solidFill>
              </a:rPr>
              <a:t>O atual projeto se encontra em fase de desenvolvimento, onde estão sendo coletadas informações de trabalhos relacionados e sendo refinadas para aplicação no mesmo.</a:t>
            </a:r>
            <a:endParaRPr sz="2067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pt-BR" sz="2000">
                <a:solidFill>
                  <a:srgbClr val="000043"/>
                </a:solidFill>
              </a:rPr>
              <a:t>A maior dificuldade enfrentada até o momento é a definição do modo em que o som irá ser captado e como iremos tratar estes sons para obter a melhor clareza da informação coletada.</a:t>
            </a:r>
            <a:endParaRPr sz="2067">
              <a:solidFill>
                <a:srgbClr val="00004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2021-11-06T14:10:03Z</dcterms:created>
  <dc:creator>Rafael Costa</dc:creator>
</cp:coreProperties>
</file>