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1" r:id="rId9"/>
    <p:sldId id="263" r:id="rId10"/>
    <p:sldId id="262" r:id="rId11"/>
    <p:sldId id="264" r:id="rId12"/>
    <p:sldId id="286" r:id="rId13"/>
    <p:sldId id="287" r:id="rId14"/>
    <p:sldId id="289" r:id="rId15"/>
    <p:sldId id="269" r:id="rId16"/>
    <p:sldId id="270" r:id="rId17"/>
    <p:sldId id="273" r:id="rId18"/>
    <p:sldId id="271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4" r:id="rId27"/>
    <p:sldId id="283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EB0"/>
    <a:srgbClr val="216CA6"/>
    <a:srgbClr val="9BC9EB"/>
    <a:srgbClr val="6B93CF"/>
    <a:srgbClr val="87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6E0E7-D677-8E4F-8BE4-8E084323653E}" v="1" dt="2025-07-14T15:17:48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5"/>
    <p:restoredTop sz="94653"/>
  </p:normalViewPr>
  <p:slideViewPr>
    <p:cSldViewPr snapToGrid="0">
      <p:cViewPr>
        <p:scale>
          <a:sx n="81" d="100"/>
          <a:sy n="81" d="100"/>
        </p:scale>
        <p:origin x="20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bir Singh" userId="78982d5f-1beb-4078-8a11-5c21bb6fef96" providerId="ADAL" clId="{AE66E0E7-D677-8E4F-8BE4-8E084323653E}"/>
    <pc:docChg chg="custSel modSld">
      <pc:chgData name="Karanbir Singh" userId="78982d5f-1beb-4078-8a11-5c21bb6fef96" providerId="ADAL" clId="{AE66E0E7-D677-8E4F-8BE4-8E084323653E}" dt="2025-07-14T15:18:10.344" v="167" actId="14100"/>
      <pc:docMkLst>
        <pc:docMk/>
      </pc:docMkLst>
      <pc:sldChg chg="addSp delSp modSp mod">
        <pc:chgData name="Karanbir Singh" userId="78982d5f-1beb-4078-8a11-5c21bb6fef96" providerId="ADAL" clId="{AE66E0E7-D677-8E4F-8BE4-8E084323653E}" dt="2025-07-14T15:18:10.344" v="167" actId="14100"/>
        <pc:sldMkLst>
          <pc:docMk/>
          <pc:sldMk cId="3797118238" sldId="274"/>
        </pc:sldMkLst>
        <pc:spChg chg="mod">
          <ac:chgData name="Karanbir Singh" userId="78982d5f-1beb-4078-8a11-5c21bb6fef96" providerId="ADAL" clId="{AE66E0E7-D677-8E4F-8BE4-8E084323653E}" dt="2025-07-14T15:18:08.148" v="166" actId="14100"/>
          <ac:spMkLst>
            <pc:docMk/>
            <pc:sldMk cId="3797118238" sldId="274"/>
            <ac:spMk id="14" creationId="{8774C632-1514-47B8-E439-CD6D4A821525}"/>
          </ac:spMkLst>
        </pc:spChg>
        <pc:spChg chg="mod">
          <ac:chgData name="Karanbir Singh" userId="78982d5f-1beb-4078-8a11-5c21bb6fef96" providerId="ADAL" clId="{AE66E0E7-D677-8E4F-8BE4-8E084323653E}" dt="2025-07-14T15:17:05.362" v="111" actId="20577"/>
          <ac:spMkLst>
            <pc:docMk/>
            <pc:sldMk cId="3797118238" sldId="274"/>
            <ac:spMk id="18" creationId="{255A028A-0129-16B3-B5B7-4E092F681633}"/>
          </ac:spMkLst>
        </pc:spChg>
        <pc:spChg chg="mod">
          <ac:chgData name="Karanbir Singh" userId="78982d5f-1beb-4078-8a11-5c21bb6fef96" providerId="ADAL" clId="{AE66E0E7-D677-8E4F-8BE4-8E084323653E}" dt="2025-07-14T15:18:10.344" v="167" actId="14100"/>
          <ac:spMkLst>
            <pc:docMk/>
            <pc:sldMk cId="3797118238" sldId="274"/>
            <ac:spMk id="24" creationId="{0BC1CDEC-AEED-DB60-4E64-21947B12AA96}"/>
          </ac:spMkLst>
        </pc:spChg>
        <pc:picChg chg="add mod">
          <ac:chgData name="Karanbir Singh" userId="78982d5f-1beb-4078-8a11-5c21bb6fef96" providerId="ADAL" clId="{AE66E0E7-D677-8E4F-8BE4-8E084323653E}" dt="2025-07-14T15:17:58.286" v="165" actId="1035"/>
          <ac:picMkLst>
            <pc:docMk/>
            <pc:sldMk cId="3797118238" sldId="274"/>
            <ac:picMk id="2" creationId="{CB1CFED5-EED6-1C14-6DBD-AB35868234BE}"/>
          </ac:picMkLst>
        </pc:picChg>
        <pc:picChg chg="del">
          <ac:chgData name="Karanbir Singh" userId="78982d5f-1beb-4078-8a11-5c21bb6fef96" providerId="ADAL" clId="{AE66E0E7-D677-8E4F-8BE4-8E084323653E}" dt="2025-07-14T15:17:19.364" v="159" actId="478"/>
          <ac:picMkLst>
            <pc:docMk/>
            <pc:sldMk cId="3797118238" sldId="274"/>
            <ac:picMk id="5" creationId="{319A7930-E8E7-A169-1A64-937E9D2B0581}"/>
          </ac:picMkLst>
        </pc:picChg>
        <pc:picChg chg="del">
          <ac:chgData name="Karanbir Singh" userId="78982d5f-1beb-4078-8a11-5c21bb6fef96" providerId="ADAL" clId="{AE66E0E7-D677-8E4F-8BE4-8E084323653E}" dt="2025-07-14T15:17:17.573" v="157" actId="478"/>
          <ac:picMkLst>
            <pc:docMk/>
            <pc:sldMk cId="3797118238" sldId="274"/>
            <ac:picMk id="6" creationId="{2F47A46A-8A2E-41A6-09F3-A8E97C77FDAF}"/>
          </ac:picMkLst>
        </pc:picChg>
        <pc:picChg chg="del">
          <ac:chgData name="Karanbir Singh" userId="78982d5f-1beb-4078-8a11-5c21bb6fef96" providerId="ADAL" clId="{AE66E0E7-D677-8E4F-8BE4-8E084323653E}" dt="2025-07-14T15:17:18.742" v="158" actId="478"/>
          <ac:picMkLst>
            <pc:docMk/>
            <pc:sldMk cId="3797118238" sldId="274"/>
            <ac:picMk id="7" creationId="{F5ADA63A-227F-73A4-2AEF-5D7F4C7C5B7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E5F95-0B26-4534-A77A-9AE5BA02BF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DD8FF-6B04-4C79-AAF0-1E4DFEF23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Pricing problem with multiple products and inventory constraint </a:t>
          </a:r>
        </a:p>
      </dgm:t>
    </dgm:pt>
    <dgm:pt modelId="{DC12F7EE-80A8-46B2-B565-620018F51D14}" type="parTrans" cxnId="{47C9F27A-E311-4DDB-8F85-1BA7DE72E251}">
      <dgm:prSet/>
      <dgm:spPr/>
      <dgm:t>
        <a:bodyPr/>
        <a:lstStyle/>
        <a:p>
          <a:endParaRPr lang="en-US"/>
        </a:p>
      </dgm:t>
    </dgm:pt>
    <dgm:pt modelId="{FA152191-5314-4361-A733-4C4E854DE361}" type="sibTrans" cxnId="{47C9F27A-E311-4DDB-8F85-1BA7DE72E251}">
      <dgm:prSet/>
      <dgm:spPr/>
      <dgm:t>
        <a:bodyPr/>
        <a:lstStyle/>
        <a:p>
          <a:endParaRPr lang="en-US"/>
        </a:p>
      </dgm:t>
    </dgm:pt>
    <dgm:pt modelId="{AA97267E-C062-4A0C-A3E0-42271D928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each round t ∈ T: </a:t>
          </a:r>
        </a:p>
      </dgm:t>
    </dgm:pt>
    <dgm:pt modelId="{DDAEAB5F-6590-4205-8ECB-B954D32C0210}" type="parTrans" cxnId="{F958D681-F616-48C6-8DFA-18D13B864E44}">
      <dgm:prSet/>
      <dgm:spPr/>
      <dgm:t>
        <a:bodyPr/>
        <a:lstStyle/>
        <a:p>
          <a:endParaRPr lang="en-US"/>
        </a:p>
      </dgm:t>
    </dgm:pt>
    <dgm:pt modelId="{BB12CC34-0B67-41EC-B120-2FC783EA6AD4}" type="sibTrans" cxnId="{F958D681-F616-48C6-8DFA-18D13B864E44}">
      <dgm:prSet/>
      <dgm:spPr/>
      <dgm:t>
        <a:bodyPr/>
        <a:lstStyle/>
        <a:p>
          <a:endParaRPr lang="en-US"/>
        </a:p>
      </dgm:t>
    </dgm:pt>
    <dgm:pt modelId="{70B39CF1-7F55-4A07-A552-3D295ED9542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/>
            <a:t>The company chooses which types of product to sell and set price pi for each type of product </a:t>
          </a:r>
        </a:p>
      </dgm:t>
    </dgm:pt>
    <dgm:pt modelId="{A55C3EAE-62D1-4657-AEEA-73E7B7F60E4D}" type="parTrans" cxnId="{612FB6F6-94D7-4F7A-BD09-824EAAFC3D3F}">
      <dgm:prSet/>
      <dgm:spPr/>
      <dgm:t>
        <a:bodyPr/>
        <a:lstStyle/>
        <a:p>
          <a:endParaRPr lang="en-US"/>
        </a:p>
      </dgm:t>
    </dgm:pt>
    <dgm:pt modelId="{54574161-4364-46A2-A9D9-CDE3E0431EDF}" type="sibTrans" cxnId="{612FB6F6-94D7-4F7A-BD09-824EAAFC3D3F}">
      <dgm:prSet/>
      <dgm:spPr/>
      <dgm:t>
        <a:bodyPr/>
        <a:lstStyle/>
        <a:p>
          <a:endParaRPr lang="en-US"/>
        </a:p>
      </dgm:t>
    </dgm:pt>
    <dgm:pt modelId="{A1B4A1F2-54C6-465E-873D-C947505114E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/>
            <a:t>A buyer with a valuation for each type of product arrives </a:t>
          </a:r>
        </a:p>
      </dgm:t>
    </dgm:pt>
    <dgm:pt modelId="{A105B4F7-1FB4-44A0-958F-71C9959A8F28}" type="parTrans" cxnId="{A22D6130-FEC2-42B0-ACDB-48C10F73E613}">
      <dgm:prSet/>
      <dgm:spPr/>
      <dgm:t>
        <a:bodyPr/>
        <a:lstStyle/>
        <a:p>
          <a:endParaRPr lang="en-US"/>
        </a:p>
      </dgm:t>
    </dgm:pt>
    <dgm:pt modelId="{1F9C41C5-CCD7-4CA6-8DA5-87C345ED1016}" type="sibTrans" cxnId="{A22D6130-FEC2-42B0-ACDB-48C10F73E613}">
      <dgm:prSet/>
      <dgm:spPr/>
      <dgm:t>
        <a:bodyPr/>
        <a:lstStyle/>
        <a:p>
          <a:endParaRPr lang="en-US"/>
        </a:p>
      </dgm:t>
    </dgm:pt>
    <dgm:pt modelId="{5F97C768-1668-41F5-BCC1-89F019CAE45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/>
            <a:t>The buyer buys a unit of each product with price smaller than the product valuation</a:t>
          </a:r>
        </a:p>
      </dgm:t>
    </dgm:pt>
    <dgm:pt modelId="{0D687373-8F41-458B-B45D-E02A0DAACCDE}" type="parTrans" cxnId="{2231C2B6-2A2A-4099-B23A-70D61123D9A6}">
      <dgm:prSet/>
      <dgm:spPr/>
      <dgm:t>
        <a:bodyPr/>
        <a:lstStyle/>
        <a:p>
          <a:endParaRPr lang="en-US"/>
        </a:p>
      </dgm:t>
    </dgm:pt>
    <dgm:pt modelId="{D6231413-1069-4FB5-9B27-139277BFCF90}" type="sibTrans" cxnId="{2231C2B6-2A2A-4099-B23A-70D61123D9A6}">
      <dgm:prSet/>
      <dgm:spPr/>
      <dgm:t>
        <a:bodyPr/>
        <a:lstStyle/>
        <a:p>
          <a:endParaRPr lang="en-US"/>
        </a:p>
      </dgm:t>
    </dgm:pt>
    <dgm:pt modelId="{B67FD745-4F2A-4120-91FC-71344D0CEB1F}" type="pres">
      <dgm:prSet presAssocID="{9D9E5F95-0B26-4534-A77A-9AE5BA02BF28}" presName="root" presStyleCnt="0">
        <dgm:presLayoutVars>
          <dgm:dir/>
          <dgm:resizeHandles val="exact"/>
        </dgm:presLayoutVars>
      </dgm:prSet>
      <dgm:spPr/>
    </dgm:pt>
    <dgm:pt modelId="{3C7EA264-A985-4E4E-82F2-702E2EC842F4}" type="pres">
      <dgm:prSet presAssocID="{920DD8FF-6B04-4C79-AAF0-1E4DFEF2337C}" presName="compNode" presStyleCnt="0"/>
      <dgm:spPr/>
    </dgm:pt>
    <dgm:pt modelId="{A0F969FA-8F99-4A56-A435-29FB84F0E742}" type="pres">
      <dgm:prSet presAssocID="{920DD8FF-6B04-4C79-AAF0-1E4DFEF2337C}" presName="bgRect" presStyleLbl="bgShp" presStyleIdx="0" presStyleCnt="2"/>
      <dgm:spPr>
        <a:solidFill>
          <a:schemeClr val="bg1"/>
        </a:solidFill>
        <a:ln>
          <a:solidFill>
            <a:schemeClr val="bg1"/>
          </a:solidFill>
        </a:ln>
      </dgm:spPr>
    </dgm:pt>
    <dgm:pt modelId="{D740340B-5396-4025-980A-91E9D711D3F6}" type="pres">
      <dgm:prSet presAssocID="{920DD8FF-6B04-4C79-AAF0-1E4DFEF233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naro"/>
        </a:ext>
      </dgm:extLst>
    </dgm:pt>
    <dgm:pt modelId="{F97D6905-7B7C-4413-A65B-FB3E0522FA1B}" type="pres">
      <dgm:prSet presAssocID="{920DD8FF-6B04-4C79-AAF0-1E4DFEF2337C}" presName="spaceRect" presStyleCnt="0"/>
      <dgm:spPr/>
    </dgm:pt>
    <dgm:pt modelId="{F3FB7A97-9409-4D5C-BB01-CE8F90ABAD16}" type="pres">
      <dgm:prSet presAssocID="{920DD8FF-6B04-4C79-AAF0-1E4DFEF2337C}" presName="parTx" presStyleLbl="revTx" presStyleIdx="0" presStyleCnt="3">
        <dgm:presLayoutVars>
          <dgm:chMax val="0"/>
          <dgm:chPref val="0"/>
        </dgm:presLayoutVars>
      </dgm:prSet>
      <dgm:spPr/>
    </dgm:pt>
    <dgm:pt modelId="{2416DACA-D334-4F42-9164-BE5EED96145D}" type="pres">
      <dgm:prSet presAssocID="{FA152191-5314-4361-A733-4C4E854DE361}" presName="sibTrans" presStyleCnt="0"/>
      <dgm:spPr/>
    </dgm:pt>
    <dgm:pt modelId="{256A0ED5-588F-4F50-A252-C4E101B07F5B}" type="pres">
      <dgm:prSet presAssocID="{AA97267E-C062-4A0C-A3E0-42271D928362}" presName="compNode" presStyleCnt="0"/>
      <dgm:spPr/>
    </dgm:pt>
    <dgm:pt modelId="{1019DC0E-FDA3-4721-9878-A563BF1DEEAD}" type="pres">
      <dgm:prSet presAssocID="{AA97267E-C062-4A0C-A3E0-42271D928362}" presName="bgRect" presStyleLbl="bgShp" presStyleIdx="1" presStyleCnt="2" custScaleY="211468"/>
      <dgm:spPr>
        <a:solidFill>
          <a:schemeClr val="bg1"/>
        </a:solidFill>
        <a:ln>
          <a:solidFill>
            <a:schemeClr val="bg1"/>
          </a:solidFill>
        </a:ln>
      </dgm:spPr>
    </dgm:pt>
    <dgm:pt modelId="{BBF49054-FBBA-4CFC-8B73-8A5BE164F066}" type="pres">
      <dgm:prSet presAssocID="{AA97267E-C062-4A0C-A3E0-42271D9283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osco"/>
        </a:ext>
      </dgm:extLst>
    </dgm:pt>
    <dgm:pt modelId="{4A89DFCD-02E4-41A8-A56C-41862E588D60}" type="pres">
      <dgm:prSet presAssocID="{AA97267E-C062-4A0C-A3E0-42271D928362}" presName="spaceRect" presStyleCnt="0"/>
      <dgm:spPr/>
    </dgm:pt>
    <dgm:pt modelId="{BDFC6189-419F-4F59-9886-2862F0B0098F}" type="pres">
      <dgm:prSet presAssocID="{AA97267E-C062-4A0C-A3E0-42271D928362}" presName="parTx" presStyleLbl="revTx" presStyleIdx="1" presStyleCnt="3">
        <dgm:presLayoutVars>
          <dgm:chMax val="0"/>
          <dgm:chPref val="0"/>
        </dgm:presLayoutVars>
      </dgm:prSet>
      <dgm:spPr/>
    </dgm:pt>
    <dgm:pt modelId="{9B03B24B-9F7A-4922-BBA0-29E0FB301A6C}" type="pres">
      <dgm:prSet presAssocID="{AA97267E-C062-4A0C-A3E0-42271D928362}" presName="desTx" presStyleLbl="revTx" presStyleIdx="2" presStyleCnt="3" custScaleY="163758" custLinFactNeighborX="-22086" custLinFactNeighborY="1453">
        <dgm:presLayoutVars/>
      </dgm:prSet>
      <dgm:spPr/>
    </dgm:pt>
  </dgm:ptLst>
  <dgm:cxnLst>
    <dgm:cxn modelId="{366A4B0C-6254-44B5-BBA5-72EB7140FD5B}" type="presOf" srcId="{9D9E5F95-0B26-4534-A77A-9AE5BA02BF28}" destId="{B67FD745-4F2A-4120-91FC-71344D0CEB1F}" srcOrd="0" destOrd="0" presId="urn:microsoft.com/office/officeart/2018/2/layout/IconVerticalSolidList"/>
    <dgm:cxn modelId="{A22D6130-FEC2-42B0-ACDB-48C10F73E613}" srcId="{AA97267E-C062-4A0C-A3E0-42271D928362}" destId="{A1B4A1F2-54C6-465E-873D-C947505114E1}" srcOrd="1" destOrd="0" parTransId="{A105B4F7-1FB4-44A0-958F-71C9959A8F28}" sibTransId="{1F9C41C5-CCD7-4CA6-8DA5-87C345ED1016}"/>
    <dgm:cxn modelId="{231CC63C-7C1A-4006-83AA-E34F4842A987}" type="presOf" srcId="{AA97267E-C062-4A0C-A3E0-42271D928362}" destId="{BDFC6189-419F-4F59-9886-2862F0B0098F}" srcOrd="0" destOrd="0" presId="urn:microsoft.com/office/officeart/2018/2/layout/IconVerticalSolidList"/>
    <dgm:cxn modelId="{B6E40D59-9E7F-4D05-8AF7-24F2C2E12F3E}" type="presOf" srcId="{A1B4A1F2-54C6-465E-873D-C947505114E1}" destId="{9B03B24B-9F7A-4922-BBA0-29E0FB301A6C}" srcOrd="0" destOrd="1" presId="urn:microsoft.com/office/officeart/2018/2/layout/IconVerticalSolidList"/>
    <dgm:cxn modelId="{47C9F27A-E311-4DDB-8F85-1BA7DE72E251}" srcId="{9D9E5F95-0B26-4534-A77A-9AE5BA02BF28}" destId="{920DD8FF-6B04-4C79-AAF0-1E4DFEF2337C}" srcOrd="0" destOrd="0" parTransId="{DC12F7EE-80A8-46B2-B565-620018F51D14}" sibTransId="{FA152191-5314-4361-A733-4C4E854DE361}"/>
    <dgm:cxn modelId="{F958D681-F616-48C6-8DFA-18D13B864E44}" srcId="{9D9E5F95-0B26-4534-A77A-9AE5BA02BF28}" destId="{AA97267E-C062-4A0C-A3E0-42271D928362}" srcOrd="1" destOrd="0" parTransId="{DDAEAB5F-6590-4205-8ECB-B954D32C0210}" sibTransId="{BB12CC34-0B67-41EC-B120-2FC783EA6AD4}"/>
    <dgm:cxn modelId="{56EEE0A1-475E-4690-9334-0BF18A68B55B}" type="presOf" srcId="{5F97C768-1668-41F5-BCC1-89F019CAE457}" destId="{9B03B24B-9F7A-4922-BBA0-29E0FB301A6C}" srcOrd="0" destOrd="2" presId="urn:microsoft.com/office/officeart/2018/2/layout/IconVerticalSolidList"/>
    <dgm:cxn modelId="{9078FEA3-8D81-4EF3-BCAD-74B636D5066A}" type="presOf" srcId="{920DD8FF-6B04-4C79-AAF0-1E4DFEF2337C}" destId="{F3FB7A97-9409-4D5C-BB01-CE8F90ABAD16}" srcOrd="0" destOrd="0" presId="urn:microsoft.com/office/officeart/2018/2/layout/IconVerticalSolidList"/>
    <dgm:cxn modelId="{2231C2B6-2A2A-4099-B23A-70D61123D9A6}" srcId="{AA97267E-C062-4A0C-A3E0-42271D928362}" destId="{5F97C768-1668-41F5-BCC1-89F019CAE457}" srcOrd="2" destOrd="0" parTransId="{0D687373-8F41-458B-B45D-E02A0DAACCDE}" sibTransId="{D6231413-1069-4FB5-9B27-139277BFCF90}"/>
    <dgm:cxn modelId="{E19EB6EC-586A-4387-AF88-EF0C0CBAD390}" type="presOf" srcId="{70B39CF1-7F55-4A07-A552-3D295ED95429}" destId="{9B03B24B-9F7A-4922-BBA0-29E0FB301A6C}" srcOrd="0" destOrd="0" presId="urn:microsoft.com/office/officeart/2018/2/layout/IconVerticalSolidList"/>
    <dgm:cxn modelId="{612FB6F6-94D7-4F7A-BD09-824EAAFC3D3F}" srcId="{AA97267E-C062-4A0C-A3E0-42271D928362}" destId="{70B39CF1-7F55-4A07-A552-3D295ED95429}" srcOrd="0" destOrd="0" parTransId="{A55C3EAE-62D1-4657-AEEA-73E7B7F60E4D}" sibTransId="{54574161-4364-46A2-A9D9-CDE3E0431EDF}"/>
    <dgm:cxn modelId="{04053A1C-AB16-48B3-B2AF-E4BDE16F5A79}" type="presParOf" srcId="{B67FD745-4F2A-4120-91FC-71344D0CEB1F}" destId="{3C7EA264-A985-4E4E-82F2-702E2EC842F4}" srcOrd="0" destOrd="0" presId="urn:microsoft.com/office/officeart/2018/2/layout/IconVerticalSolidList"/>
    <dgm:cxn modelId="{DA58675A-D3E1-42FA-9837-68482524DC31}" type="presParOf" srcId="{3C7EA264-A985-4E4E-82F2-702E2EC842F4}" destId="{A0F969FA-8F99-4A56-A435-29FB84F0E742}" srcOrd="0" destOrd="0" presId="urn:microsoft.com/office/officeart/2018/2/layout/IconVerticalSolidList"/>
    <dgm:cxn modelId="{723A680A-7EB4-49EF-838C-B3A68EB2C92E}" type="presParOf" srcId="{3C7EA264-A985-4E4E-82F2-702E2EC842F4}" destId="{D740340B-5396-4025-980A-91E9D711D3F6}" srcOrd="1" destOrd="0" presId="urn:microsoft.com/office/officeart/2018/2/layout/IconVerticalSolidList"/>
    <dgm:cxn modelId="{875C62CE-BFF7-4F59-BF3B-D181542FED4B}" type="presParOf" srcId="{3C7EA264-A985-4E4E-82F2-702E2EC842F4}" destId="{F97D6905-7B7C-4413-A65B-FB3E0522FA1B}" srcOrd="2" destOrd="0" presId="urn:microsoft.com/office/officeart/2018/2/layout/IconVerticalSolidList"/>
    <dgm:cxn modelId="{E7537DCB-182B-4BCD-B922-342663CE5216}" type="presParOf" srcId="{3C7EA264-A985-4E4E-82F2-702E2EC842F4}" destId="{F3FB7A97-9409-4D5C-BB01-CE8F90ABAD16}" srcOrd="3" destOrd="0" presId="urn:microsoft.com/office/officeart/2018/2/layout/IconVerticalSolidList"/>
    <dgm:cxn modelId="{6C29F6A2-DB0A-41BD-A127-B4CBBE5C10CD}" type="presParOf" srcId="{B67FD745-4F2A-4120-91FC-71344D0CEB1F}" destId="{2416DACA-D334-4F42-9164-BE5EED96145D}" srcOrd="1" destOrd="0" presId="urn:microsoft.com/office/officeart/2018/2/layout/IconVerticalSolidList"/>
    <dgm:cxn modelId="{F3F6834D-E393-4D14-89AD-F3500F270E43}" type="presParOf" srcId="{B67FD745-4F2A-4120-91FC-71344D0CEB1F}" destId="{256A0ED5-588F-4F50-A252-C4E101B07F5B}" srcOrd="2" destOrd="0" presId="urn:microsoft.com/office/officeart/2018/2/layout/IconVerticalSolidList"/>
    <dgm:cxn modelId="{12BA901E-456C-4EE1-9A98-D6C8DFD3F4E8}" type="presParOf" srcId="{256A0ED5-588F-4F50-A252-C4E101B07F5B}" destId="{1019DC0E-FDA3-4721-9878-A563BF1DEEAD}" srcOrd="0" destOrd="0" presId="urn:microsoft.com/office/officeart/2018/2/layout/IconVerticalSolidList"/>
    <dgm:cxn modelId="{C042A1F5-B678-4C3B-99AF-8675FACD5B09}" type="presParOf" srcId="{256A0ED5-588F-4F50-A252-C4E101B07F5B}" destId="{BBF49054-FBBA-4CFC-8B73-8A5BE164F066}" srcOrd="1" destOrd="0" presId="urn:microsoft.com/office/officeart/2018/2/layout/IconVerticalSolidList"/>
    <dgm:cxn modelId="{63EE241D-49D0-4F87-9315-F952DD43D52F}" type="presParOf" srcId="{256A0ED5-588F-4F50-A252-C4E101B07F5B}" destId="{4A89DFCD-02E4-41A8-A56C-41862E588D60}" srcOrd="2" destOrd="0" presId="urn:microsoft.com/office/officeart/2018/2/layout/IconVerticalSolidList"/>
    <dgm:cxn modelId="{74CB5AAF-9DA4-443A-97D6-267BCBA439D0}" type="presParOf" srcId="{256A0ED5-588F-4F50-A252-C4E101B07F5B}" destId="{BDFC6189-419F-4F59-9886-2862F0B0098F}" srcOrd="3" destOrd="0" presId="urn:microsoft.com/office/officeart/2018/2/layout/IconVerticalSolidList"/>
    <dgm:cxn modelId="{C5AC3FCE-5911-4D46-AE8F-758F346C8916}" type="presParOf" srcId="{256A0ED5-588F-4F50-A252-C4E101B07F5B}" destId="{9B03B24B-9F7A-4922-BBA0-29E0FB301A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969FA-8F99-4A56-A435-29FB84F0E742}">
      <dsp:nvSpPr>
        <dsp:cNvPr id="0" name=""/>
        <dsp:cNvSpPr/>
      </dsp:nvSpPr>
      <dsp:spPr>
        <a:xfrm>
          <a:off x="0" y="3256"/>
          <a:ext cx="11156950" cy="135206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0340B-5396-4025-980A-91E9D711D3F6}">
      <dsp:nvSpPr>
        <dsp:cNvPr id="0" name=""/>
        <dsp:cNvSpPr/>
      </dsp:nvSpPr>
      <dsp:spPr>
        <a:xfrm>
          <a:off x="408998" y="307470"/>
          <a:ext cx="743633" cy="743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B7A97-9409-4D5C-BB01-CE8F90ABAD16}">
      <dsp:nvSpPr>
        <dsp:cNvPr id="0" name=""/>
        <dsp:cNvSpPr/>
      </dsp:nvSpPr>
      <dsp:spPr>
        <a:xfrm>
          <a:off x="1561630" y="3256"/>
          <a:ext cx="9593792" cy="135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3" tIns="143093" rIns="143093" bIns="1430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Pricing problem with multiple products and inventory constraint </a:t>
          </a:r>
        </a:p>
      </dsp:txBody>
      <dsp:txXfrm>
        <a:off x="1561630" y="3256"/>
        <a:ext cx="9593792" cy="1352061"/>
      </dsp:txXfrm>
    </dsp:sp>
    <dsp:sp modelId="{1019DC0E-FDA3-4721-9878-A563BF1DEEAD}">
      <dsp:nvSpPr>
        <dsp:cNvPr id="0" name=""/>
        <dsp:cNvSpPr/>
      </dsp:nvSpPr>
      <dsp:spPr>
        <a:xfrm>
          <a:off x="0" y="1693333"/>
          <a:ext cx="11156950" cy="285917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49054-FBBA-4CFC-8B73-8A5BE164F066}">
      <dsp:nvSpPr>
        <dsp:cNvPr id="0" name=""/>
        <dsp:cNvSpPr/>
      </dsp:nvSpPr>
      <dsp:spPr>
        <a:xfrm>
          <a:off x="408998" y="2751105"/>
          <a:ext cx="743633" cy="743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6189-419F-4F59-9886-2862F0B0098F}">
      <dsp:nvSpPr>
        <dsp:cNvPr id="0" name=""/>
        <dsp:cNvSpPr/>
      </dsp:nvSpPr>
      <dsp:spPr>
        <a:xfrm>
          <a:off x="1561630" y="2446891"/>
          <a:ext cx="5020627" cy="135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3" tIns="143093" rIns="143093" bIns="1430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 each round t ∈ T: </a:t>
          </a:r>
        </a:p>
      </dsp:txBody>
      <dsp:txXfrm>
        <a:off x="1561630" y="2446891"/>
        <a:ext cx="5020627" cy="1352061"/>
      </dsp:txXfrm>
    </dsp:sp>
    <dsp:sp modelId="{9B03B24B-9F7A-4922-BBA0-29E0FB301A6C}">
      <dsp:nvSpPr>
        <dsp:cNvPr id="0" name=""/>
        <dsp:cNvSpPr/>
      </dsp:nvSpPr>
      <dsp:spPr>
        <a:xfrm>
          <a:off x="5572229" y="2035512"/>
          <a:ext cx="4573164" cy="221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3" tIns="143093" rIns="143093" bIns="1430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The company chooses which types of product to sell and set price pi for each type of product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A buyer with a valuation for each type of product arrives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The buyer buys a unit of each product with price smaller than the product valuation</a:t>
          </a:r>
        </a:p>
      </dsp:txBody>
      <dsp:txXfrm>
        <a:off x="5572229" y="2035512"/>
        <a:ext cx="4573164" cy="2214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BE8E1-1622-4BA7-9BE5-ECA3EC21D2AB}" type="datetimeFigureOut">
              <a:rPr lang="it-IT" smtClean="0"/>
              <a:t>14/07/25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FE541-8DFA-402D-892D-BDA51855D6E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1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FE541-8DFA-402D-892D-BDA51855D6E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48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CAA2BA-2EDA-8303-76B5-0B136176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26" y="978407"/>
            <a:ext cx="8180339" cy="3296703"/>
          </a:xfrm>
        </p:spPr>
        <p:txBody>
          <a:bodyPr anchor="t">
            <a:normAutofit/>
          </a:bodyPr>
          <a:lstStyle/>
          <a:p>
            <a:r>
              <a:rPr lang="it-IT" sz="6600"/>
              <a:t>Online Learning Application</a:t>
            </a:r>
            <a:br>
              <a:rPr lang="it-IT" sz="6600"/>
            </a:br>
            <a:r>
              <a:rPr lang="it-IT" sz="6600"/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22186E-10B5-C4A9-D58B-13866703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3826" y="4163350"/>
            <a:ext cx="8092765" cy="1831050"/>
          </a:xfrm>
        </p:spPr>
        <p:txBody>
          <a:bodyPr anchor="b"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it-IT" sz="1400" err="1"/>
              <a:t>Gottschling</a:t>
            </a:r>
            <a:r>
              <a:rPr lang="it-IT" sz="1400"/>
              <a:t> Daniel - 11123625</a:t>
            </a:r>
          </a:p>
          <a:p>
            <a:pPr fontAlgn="base">
              <a:lnSpc>
                <a:spcPct val="100000"/>
              </a:lnSpc>
            </a:pPr>
            <a:r>
              <a:rPr lang="it-IT" sz="1400"/>
              <a:t>Floris Fabio Marco - 10811227</a:t>
            </a:r>
          </a:p>
          <a:p>
            <a:pPr>
              <a:lnSpc>
                <a:spcPct val="100000"/>
              </a:lnSpc>
            </a:pPr>
            <a:r>
              <a:rPr lang="it-IT" sz="1400"/>
              <a:t>Parenti Carolina – 10797066</a:t>
            </a:r>
          </a:p>
          <a:p>
            <a:pPr>
              <a:lnSpc>
                <a:spcPct val="100000"/>
              </a:lnSpc>
            </a:pPr>
            <a:r>
              <a:rPr lang="it-IT" sz="1400"/>
              <a:t>Roberto Sonzini Gobbi - 10794845</a:t>
            </a:r>
          </a:p>
          <a:p>
            <a:pPr>
              <a:lnSpc>
                <a:spcPct val="100000"/>
              </a:lnSpc>
            </a:pPr>
            <a:r>
              <a:rPr lang="it-IT" sz="1400"/>
              <a:t>Singh </a:t>
            </a:r>
            <a:r>
              <a:rPr lang="it-IT" sz="1400" err="1"/>
              <a:t>Karanbir</a:t>
            </a:r>
            <a:r>
              <a:rPr lang="it-IT" sz="1400"/>
              <a:t> - 10865124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D8A78E-AAB6-C125-6A57-5B031A87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1" y="508090"/>
            <a:ext cx="807507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BFC5193-1606-67C6-6571-CC04CF234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116CD1B-1456-1440-B50E-1FC66C6C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6" y="508090"/>
            <a:ext cx="2498994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7CE6E-32E9-4580-B6AC-FF098232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385A86F-F5AC-0C27-8AE7-036882FE671F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3465681" cy="2450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>
                <a:solidFill>
                  <a:schemeClr val="tx2"/>
                </a:solidFill>
              </a:rPr>
              <a:t>Requirement 2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Multiple product stochastic environment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Inventory constraint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F8C9B59B-20D1-BF4C-5CB9-C225BC472F8F}"/>
              </a:ext>
            </a:extLst>
          </p:cNvPr>
          <p:cNvSpPr/>
          <p:nvPr/>
        </p:nvSpPr>
        <p:spPr>
          <a:xfrm>
            <a:off x="4890655" y="216131"/>
            <a:ext cx="6780137" cy="642914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3" name="Picture 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FDC76116-CB49-862B-834A-B2DB611C3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86" y="472235"/>
            <a:ext cx="6085832" cy="60097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7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0C7B1-558C-4BE6-D2BF-23AA60FFF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E3851D75-2B1C-8FBF-F334-3744CD93D327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10970574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 err="1"/>
              <a:t>Requirement</a:t>
            </a:r>
            <a:r>
              <a:rPr lang="it-IT" sz="2800" dirty="0"/>
              <a:t> 3</a:t>
            </a:r>
            <a:br>
              <a:rPr lang="en-US" sz="2100" dirty="0"/>
            </a:br>
            <a:r>
              <a:rPr lang="en-US" sz="2400" dirty="0"/>
              <a:t>Best-of-both-worlds algorithms with a single product with inventory constraint</a:t>
            </a:r>
            <a:endParaRPr lang="en-US" sz="2100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EAE8C8B-404C-25F6-0E98-A6D577773715}"/>
              </a:ext>
            </a:extLst>
          </p:cNvPr>
          <p:cNvSpPr/>
          <p:nvPr/>
        </p:nvSpPr>
        <p:spPr>
          <a:xfrm>
            <a:off x="711121" y="1986617"/>
            <a:ext cx="5652443" cy="1130656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AGENT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Pacing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EXP3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regret</a:t>
            </a:r>
            <a:r>
              <a:rPr lang="it-IT" dirty="0"/>
              <a:t> </a:t>
            </a:r>
            <a:r>
              <a:rPr lang="it-IT" dirty="0" err="1"/>
              <a:t>minimizer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12D905C6-8C3F-C437-77CA-2A61F30B007C}"/>
                  </a:ext>
                </a:extLst>
              </p:cNvPr>
              <p:cNvSpPr/>
              <p:nvPr/>
            </p:nvSpPr>
            <p:spPr>
              <a:xfrm>
                <a:off x="6732687" y="1985730"/>
                <a:ext cx="4796350" cy="215028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anchor="t"/>
              <a:lstStyle/>
              <a:p>
                <a:pPr algn="ctr" fontAlgn="base"/>
                <a:r>
                  <a:rPr lang="en-US" sz="2000" b="1" dirty="0"/>
                  <a:t>PARAMETERS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/>
                  <a:t>Time horizon: T = 10000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/>
                  <a:t>Prices: pi</a:t>
                </a:r>
                <a:r>
                  <a:rPr lang="en-US" b="1"/>
                  <a:t> </a:t>
                </a:r>
                <a:r>
                  <a:rPr lang="it-IT"/>
                  <a:t>∈ [0,1]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it-IT"/>
                  <a:t>Budget: 50% T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it-IT"/>
                  <a:t>Learning rate </a:t>
                </a:r>
                <a:r>
                  <a:rPr lang="en-US"/>
                  <a:t>EXP3: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𝐾𝑇</m:t>
                        </m:r>
                      </m:den>
                    </m:f>
                  </m:oMath>
                </a14:m>
                <a:endParaRPr lang="en-US"/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/>
                  <a:t>Learning rate Multiplicative pacing: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12D905C6-8C3F-C437-77CA-2A61F30B0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87" y="1985730"/>
                <a:ext cx="4796350" cy="2150283"/>
              </a:xfrm>
              <a:prstGeom prst="roundRect">
                <a:avLst>
                  <a:gd name="adj" fmla="val 1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1005F06-DBC3-71BF-6418-87A348D42C91}"/>
              </a:ext>
            </a:extLst>
          </p:cNvPr>
          <p:cNvSpPr/>
          <p:nvPr/>
        </p:nvSpPr>
        <p:spPr>
          <a:xfrm>
            <a:off x="6732687" y="4350327"/>
            <a:ext cx="4796350" cy="232465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VALUATION DISTRIBUTION</a:t>
            </a:r>
          </a:p>
          <a:p>
            <a:pPr marL="285750" indent="-285750"/>
            <a:r>
              <a:rPr lang="it-IT" sz="2000" dirty="0"/>
              <a:t>  At </a:t>
            </a:r>
            <a:r>
              <a:rPr lang="it-IT" sz="2000" dirty="0" err="1"/>
              <a:t>each</a:t>
            </a:r>
            <a:r>
              <a:rPr lang="it-IT" sz="2000" dirty="0"/>
              <a:t> round the </a:t>
            </a:r>
            <a:r>
              <a:rPr lang="it-IT" sz="2000" dirty="0" err="1"/>
              <a:t>valuation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sampled</a:t>
            </a:r>
            <a:r>
              <a:rPr lang="it-IT" sz="2000" dirty="0"/>
              <a:t>   from</a:t>
            </a:r>
          </a:p>
        </p:txBody>
      </p:sp>
      <p:pic>
        <p:nvPicPr>
          <p:cNvPr id="2" name="Segnaposto contenuto 7">
            <a:extLst>
              <a:ext uri="{FF2B5EF4-FFF2-40B4-BE49-F238E27FC236}">
                <a16:creationId xmlns:a16="http://schemas.microsoft.com/office/drawing/2014/main" id="{B5987041-0937-76E3-51DB-309827D6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95" y="6008709"/>
            <a:ext cx="1533739" cy="3429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D614E3-79B6-0756-7A9C-748E60E79479}"/>
              </a:ext>
            </a:extLst>
          </p:cNvPr>
          <p:cNvCxnSpPr/>
          <p:nvPr/>
        </p:nvCxnSpPr>
        <p:spPr>
          <a:xfrm>
            <a:off x="9116291" y="5130992"/>
            <a:ext cx="0" cy="1288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con angoli arrotondati 22">
            <a:extLst>
              <a:ext uri="{FF2B5EF4-FFF2-40B4-BE49-F238E27FC236}">
                <a16:creationId xmlns:a16="http://schemas.microsoft.com/office/drawing/2014/main" id="{1BB27CAB-BF64-BCB4-A39D-C4C0861C9AD2}"/>
              </a:ext>
            </a:extLst>
          </p:cNvPr>
          <p:cNvSpPr/>
          <p:nvPr/>
        </p:nvSpPr>
        <p:spPr>
          <a:xfrm>
            <a:off x="724685" y="3283527"/>
            <a:ext cx="5638879" cy="339145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BASELINE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Price </a:t>
            </a:r>
            <a:r>
              <a:rPr lang="it-IT" dirty="0" err="1"/>
              <a:t>chosen</a:t>
            </a:r>
            <a:r>
              <a:rPr lang="it-IT" dirty="0"/>
              <a:t> by solving the following 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02D72-4ECD-B39A-33D8-F8AB7D654A1E}"/>
              </a:ext>
            </a:extLst>
          </p:cNvPr>
          <p:cNvSpPr txBox="1"/>
          <p:nvPr/>
        </p:nvSpPr>
        <p:spPr>
          <a:xfrm>
            <a:off x="9719293" y="5587852"/>
            <a:ext cx="120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i="1" dirty="0"/>
              <a:t>Stationary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0D73FB-EC7A-78D4-91E6-EE52216362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48" t="57714" r="25070" b="5749"/>
          <a:stretch>
            <a:fillRect/>
          </a:stretch>
        </p:blipFill>
        <p:spPr>
          <a:xfrm>
            <a:off x="7047092" y="5957184"/>
            <a:ext cx="1884638" cy="35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DBA737-1521-BD29-E1D3-F6DB6B37320B}"/>
              </a:ext>
            </a:extLst>
          </p:cNvPr>
          <p:cNvSpPr txBox="1"/>
          <p:nvPr/>
        </p:nvSpPr>
        <p:spPr>
          <a:xfrm>
            <a:off x="7252327" y="5594415"/>
            <a:ext cx="13443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T" i="1" dirty="0"/>
              <a:t>Adversarial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96140DC-58DF-A98C-2683-1F84178208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73" t="5883" r="5369"/>
          <a:stretch>
            <a:fillRect/>
          </a:stretch>
        </p:blipFill>
        <p:spPr>
          <a:xfrm>
            <a:off x="2372039" y="4028713"/>
            <a:ext cx="2118076" cy="26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5FBDD4-1AA2-25DD-890D-48DCD538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3</a:t>
            </a:r>
            <a:br>
              <a:rPr lang="en-US" sz="2100"/>
            </a:br>
            <a:r>
              <a:rPr lang="en-US" sz="2100"/>
              <a:t>Best-of-both-worlds algorithms with a single product with inventory constraint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A0ACD7-B6E3-B4F9-5DAE-34259018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653" y="1098957"/>
            <a:ext cx="3634430" cy="887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ttangolo con angoli arrotondati 15">
            <a:extLst>
              <a:ext uri="{FF2B5EF4-FFF2-40B4-BE49-F238E27FC236}">
                <a16:creationId xmlns:a16="http://schemas.microsoft.com/office/drawing/2014/main" id="{63DC9A1E-8880-EC4B-5955-34DFEC30BB34}"/>
              </a:ext>
            </a:extLst>
          </p:cNvPr>
          <p:cNvSpPr/>
          <p:nvPr/>
        </p:nvSpPr>
        <p:spPr>
          <a:xfrm>
            <a:off x="692727" y="2307657"/>
            <a:ext cx="10978356" cy="394798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3" name="Picture 12" descr="A graph of a graph&#10;&#10;AI-generated content may be incorrect.">
            <a:extLst>
              <a:ext uri="{FF2B5EF4-FFF2-40B4-BE49-F238E27FC236}">
                <a16:creationId xmlns:a16="http://schemas.microsoft.com/office/drawing/2014/main" id="{2FA78145-7DFA-8E92-E113-2D286EDC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35" y="2518897"/>
            <a:ext cx="10458940" cy="37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8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B08835-7222-1CE1-D976-679240E6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3</a:t>
            </a:r>
            <a:br>
              <a:rPr lang="en-US" sz="2100"/>
            </a:br>
            <a:r>
              <a:rPr lang="en-US" sz="2100"/>
              <a:t>Best-of-both-worlds algorithms with a single product with inventory constraint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A9F3D39-2507-D698-CF0E-5FAD9E29F57F}"/>
              </a:ext>
            </a:extLst>
          </p:cNvPr>
          <p:cNvSpPr txBox="1">
            <a:spLocks/>
          </p:cNvSpPr>
          <p:nvPr/>
        </p:nvSpPr>
        <p:spPr>
          <a:xfrm>
            <a:off x="8036653" y="1098957"/>
            <a:ext cx="3634430" cy="887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ttangolo con angoli arrotondati 15">
            <a:extLst>
              <a:ext uri="{FF2B5EF4-FFF2-40B4-BE49-F238E27FC236}">
                <a16:creationId xmlns:a16="http://schemas.microsoft.com/office/drawing/2014/main" id="{C46B0304-7385-2EC1-AF2C-3D50717174C0}"/>
              </a:ext>
            </a:extLst>
          </p:cNvPr>
          <p:cNvSpPr/>
          <p:nvPr/>
        </p:nvSpPr>
        <p:spPr>
          <a:xfrm>
            <a:off x="374072" y="2401923"/>
            <a:ext cx="10978356" cy="394798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6744194B-E722-ED54-919A-F09B5C5A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5" t="5889" r="133"/>
          <a:stretch>
            <a:fillRect/>
          </a:stretch>
        </p:blipFill>
        <p:spPr>
          <a:xfrm>
            <a:off x="496701" y="2773679"/>
            <a:ext cx="10598019" cy="347707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D3E645-A73E-3904-ADA0-9B839E269190}"/>
              </a:ext>
            </a:extLst>
          </p:cNvPr>
          <p:cNvSpPr txBox="1"/>
          <p:nvPr/>
        </p:nvSpPr>
        <p:spPr>
          <a:xfrm>
            <a:off x="3760130" y="2433913"/>
            <a:ext cx="420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Distribution of </a:t>
            </a:r>
            <a:r>
              <a:rPr lang="it-IT" sz="1400" err="1"/>
              <a:t>chosen</a:t>
            </a:r>
            <a:r>
              <a:rPr lang="it-IT" sz="1400"/>
              <a:t> prices</a:t>
            </a:r>
          </a:p>
        </p:txBody>
      </p:sp>
    </p:spTree>
    <p:extLst>
      <p:ext uri="{BB962C8B-B14F-4D97-AF65-F5344CB8AC3E}">
        <p14:creationId xmlns:p14="http://schemas.microsoft.com/office/powerpoint/2010/main" val="35629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ABCE0-8181-B948-4C27-075E6B444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0176ED-7210-CE8F-8471-35291D37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3</a:t>
            </a:r>
            <a:br>
              <a:rPr lang="en-US" sz="2100"/>
            </a:br>
            <a:r>
              <a:rPr lang="en-US" sz="2100"/>
              <a:t>Best-of-both-worlds algorithms with a single product with inventory constraint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FE5D10E-D1A3-AE81-3EF8-14348804509A}"/>
              </a:ext>
            </a:extLst>
          </p:cNvPr>
          <p:cNvSpPr txBox="1">
            <a:spLocks/>
          </p:cNvSpPr>
          <p:nvPr/>
        </p:nvSpPr>
        <p:spPr>
          <a:xfrm>
            <a:off x="8036653" y="1098957"/>
            <a:ext cx="3634430" cy="887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STATIONARY ENVIRONMENT</a:t>
            </a:r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FDA02406-48D9-6A76-7849-D3F8BE32A73C}"/>
              </a:ext>
            </a:extLst>
          </p:cNvPr>
          <p:cNvSpPr/>
          <p:nvPr/>
        </p:nvSpPr>
        <p:spPr>
          <a:xfrm>
            <a:off x="517868" y="2197329"/>
            <a:ext cx="10975891" cy="432816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1" name="Picture 10" descr="A graph with blue bars&#10;&#10;AI-generated content may be incorrect.">
            <a:extLst>
              <a:ext uri="{FF2B5EF4-FFF2-40B4-BE49-F238E27FC236}">
                <a16:creationId xmlns:a16="http://schemas.microsoft.com/office/drawing/2014/main" id="{859845D7-A912-E2AA-83D1-2D13F46C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28" b="1822"/>
          <a:stretch>
            <a:fillRect/>
          </a:stretch>
        </p:blipFill>
        <p:spPr>
          <a:xfrm>
            <a:off x="761613" y="2555237"/>
            <a:ext cx="10610306" cy="3803393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88F004-DEFD-FF75-9112-5945DA71D6AC}"/>
              </a:ext>
            </a:extLst>
          </p:cNvPr>
          <p:cNvSpPr txBox="1"/>
          <p:nvPr/>
        </p:nvSpPr>
        <p:spPr>
          <a:xfrm>
            <a:off x="3719813" y="224569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Distribution of </a:t>
            </a:r>
            <a:r>
              <a:rPr lang="it-IT" sz="1400" err="1"/>
              <a:t>chosen</a:t>
            </a:r>
            <a:r>
              <a:rPr lang="it-IT" sz="1400"/>
              <a:t> prices</a:t>
            </a:r>
          </a:p>
        </p:txBody>
      </p:sp>
    </p:spTree>
    <p:extLst>
      <p:ext uri="{BB962C8B-B14F-4D97-AF65-F5344CB8AC3E}">
        <p14:creationId xmlns:p14="http://schemas.microsoft.com/office/powerpoint/2010/main" val="223420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con angoli arrotondati 15">
            <a:extLst>
              <a:ext uri="{FF2B5EF4-FFF2-40B4-BE49-F238E27FC236}">
                <a16:creationId xmlns:a16="http://schemas.microsoft.com/office/drawing/2014/main" id="{517E7591-CC20-C57A-8068-B57954874F4B}"/>
              </a:ext>
            </a:extLst>
          </p:cNvPr>
          <p:cNvSpPr/>
          <p:nvPr/>
        </p:nvSpPr>
        <p:spPr>
          <a:xfrm>
            <a:off x="336500" y="2375050"/>
            <a:ext cx="11515952" cy="3564609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20334F-E4C6-5CD6-AB56-27ABE69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Requirement 3</a:t>
            </a:r>
            <a:br>
              <a:rPr lang="en-US" sz="2600" dirty="0"/>
            </a:br>
            <a:r>
              <a:rPr lang="en-US" sz="2600" dirty="0"/>
              <a:t>Best-of-both-worlds algorithms with a single product with inventory constraint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104921-5F85-A849-BB81-73CB709DCA90}"/>
              </a:ext>
            </a:extLst>
          </p:cNvPr>
          <p:cNvSpPr txBox="1"/>
          <p:nvPr/>
        </p:nvSpPr>
        <p:spPr>
          <a:xfrm>
            <a:off x="517869" y="6174047"/>
            <a:ext cx="11226261" cy="5629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on EXP3 parameters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DE21F60-00F2-1F30-B2FA-D3799B28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4338"/>
          <a:stretch>
            <a:fillRect/>
          </a:stretch>
        </p:blipFill>
        <p:spPr>
          <a:xfrm>
            <a:off x="496976" y="2661719"/>
            <a:ext cx="5450641" cy="3154680"/>
          </a:xfrm>
          <a:prstGeom prst="rect">
            <a:avLst/>
          </a:prstGeom>
        </p:spPr>
      </p:pic>
      <p:pic>
        <p:nvPicPr>
          <p:cNvPr id="5" name="Immagine 4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9B51896C-DB8F-53D0-0C49-AEC1ECCB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643"/>
          <a:stretch>
            <a:fillRect/>
          </a:stretch>
        </p:blipFill>
        <p:spPr>
          <a:xfrm>
            <a:off x="6199548" y="2661719"/>
            <a:ext cx="545064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9427E594-286B-F8E2-97BA-351BD1BB144F}"/>
              </a:ext>
            </a:extLst>
          </p:cNvPr>
          <p:cNvSpPr txBox="1">
            <a:spLocks/>
          </p:cNvSpPr>
          <p:nvPr/>
        </p:nvSpPr>
        <p:spPr>
          <a:xfrm>
            <a:off x="515112" y="659620"/>
            <a:ext cx="11155680" cy="1868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/>
              <a:t>Requirement</a:t>
            </a:r>
            <a:r>
              <a:rPr lang="it-IT" sz="3200" dirty="0"/>
              <a:t> 4</a:t>
            </a:r>
            <a:br>
              <a:rPr lang="it-IT" sz="3200" dirty="0"/>
            </a:br>
            <a:r>
              <a:rPr lang="it-IT" sz="3200" dirty="0"/>
              <a:t>Best-of-</a:t>
            </a:r>
            <a:r>
              <a:rPr lang="it-IT" sz="3200" dirty="0" err="1"/>
              <a:t>both</a:t>
            </a:r>
            <a:r>
              <a:rPr lang="it-IT" sz="3200" dirty="0"/>
              <a:t>-worlds with multiple products with </a:t>
            </a:r>
            <a:r>
              <a:rPr lang="it-IT" sz="3200" dirty="0" err="1"/>
              <a:t>inventory</a:t>
            </a:r>
            <a:r>
              <a:rPr lang="it-IT" sz="3200" dirty="0"/>
              <a:t> </a:t>
            </a:r>
            <a:r>
              <a:rPr lang="it-IT" sz="3200" dirty="0" err="1"/>
              <a:t>constraint</a:t>
            </a:r>
            <a:endParaRPr lang="it-IT" sz="32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774C632-1514-47B8-E439-CD6D4A821525}"/>
              </a:ext>
            </a:extLst>
          </p:cNvPr>
          <p:cNvSpPr/>
          <p:nvPr/>
        </p:nvSpPr>
        <p:spPr>
          <a:xfrm>
            <a:off x="1177727" y="4233447"/>
            <a:ext cx="4737079" cy="2341848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STATIONARY ENVIRONMENT</a:t>
            </a:r>
          </a:p>
          <a:p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round the </a:t>
            </a:r>
            <a:r>
              <a:rPr lang="it-IT" dirty="0" err="1"/>
              <a:t>valuation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sampled</a:t>
            </a:r>
            <a:r>
              <a:rPr lang="it-IT" dirty="0"/>
              <a:t> from</a:t>
            </a:r>
          </a:p>
          <a:p>
            <a:r>
              <a:rPr lang="it-IT" dirty="0"/>
              <a:t>(</a:t>
            </a:r>
            <a:r>
              <a:rPr lang="it-IT" dirty="0" err="1"/>
              <a:t>mean</a:t>
            </a:r>
            <a:r>
              <a:rPr lang="it-IT" dirty="0"/>
              <a:t> and </a:t>
            </a:r>
            <a:r>
              <a:rPr lang="it-IT" dirty="0" err="1"/>
              <a:t>covariance</a:t>
            </a:r>
            <a:r>
              <a:rPr lang="it-IT" dirty="0"/>
              <a:t> </a:t>
            </a:r>
            <a:r>
              <a:rPr lang="it-IT" dirty="0" err="1"/>
              <a:t>fixed</a:t>
            </a:r>
            <a:r>
              <a:rPr lang="it-IT" dirty="0"/>
              <a:t> for </a:t>
            </a:r>
            <a:r>
              <a:rPr lang="it-IT" dirty="0" err="1"/>
              <a:t>all</a:t>
            </a:r>
            <a:r>
              <a:rPr lang="it-IT" dirty="0"/>
              <a:t> the rounds):</a:t>
            </a:r>
          </a:p>
          <a:p>
            <a:endParaRPr lang="it-IT" dirty="0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255A028A-0129-16B3-B5B7-4E092F681633}"/>
              </a:ext>
            </a:extLst>
          </p:cNvPr>
          <p:cNvSpPr/>
          <p:nvPr/>
        </p:nvSpPr>
        <p:spPr>
          <a:xfrm>
            <a:off x="6577421" y="2182624"/>
            <a:ext cx="4737079" cy="4272260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HIGHLY NON-STATIONARY ENVIRONMENT</a:t>
            </a:r>
          </a:p>
          <a:p>
            <a:r>
              <a:rPr lang="it-IT" dirty="0"/>
              <a:t>A </a:t>
            </a:r>
            <a:r>
              <a:rPr lang="it-IT" dirty="0" err="1"/>
              <a:t>sequence</a:t>
            </a:r>
            <a:r>
              <a:rPr lang="it-IT" dirty="0"/>
              <a:t> of </a:t>
            </a:r>
            <a:r>
              <a:rPr lang="it-IT" dirty="0" err="1"/>
              <a:t>correlated</a:t>
            </a:r>
            <a:r>
              <a:rPr lang="it-IT" dirty="0"/>
              <a:t> </a:t>
            </a:r>
            <a:r>
              <a:rPr lang="en-US" dirty="0"/>
              <a:t>valuations </a:t>
            </a:r>
          </a:p>
          <a:p>
            <a:r>
              <a:rPr lang="en-US" dirty="0"/>
              <a:t>for each type of product that changes quickly over time</a:t>
            </a:r>
          </a:p>
          <a:p>
            <a:endParaRPr lang="en-US" dirty="0"/>
          </a:p>
          <a:p>
            <a:r>
              <a:rPr lang="en-US" dirty="0"/>
              <a:t>At each round the valuation is sampled from (mean and covariance change at each round) 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F571E1-4710-6DDA-4F5A-D13BAE69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401" y="4660225"/>
            <a:ext cx="2223117" cy="1538155"/>
          </a:xfrm>
          <a:prstGeom prst="rect">
            <a:avLst/>
          </a:prstGeom>
        </p:spPr>
      </p:pic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0BC1CDEC-AEED-DB60-4E64-21947B12AA96}"/>
              </a:ext>
            </a:extLst>
          </p:cNvPr>
          <p:cNvSpPr/>
          <p:nvPr/>
        </p:nvSpPr>
        <p:spPr>
          <a:xfrm>
            <a:off x="1177726" y="2182624"/>
            <a:ext cx="4737079" cy="183656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PARAMETERS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Time horizon: T = 10000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Prices: pi</a:t>
            </a:r>
            <a:r>
              <a:rPr lang="en-US" b="1"/>
              <a:t> </a:t>
            </a:r>
            <a:r>
              <a:rPr lang="it-IT"/>
              <a:t>∈ [0,1]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it-IT"/>
              <a:t>Budget: 75% 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it-IT" err="1"/>
              <a:t>Number</a:t>
            </a:r>
            <a:r>
              <a:rPr lang="it-IT"/>
              <a:t> of products: N=3</a:t>
            </a:r>
            <a:endParaRPr lang="en-US"/>
          </a:p>
        </p:txBody>
      </p:sp>
      <p:pic>
        <p:nvPicPr>
          <p:cNvPr id="2" name="Immagine 8">
            <a:extLst>
              <a:ext uri="{FF2B5EF4-FFF2-40B4-BE49-F238E27FC236}">
                <a16:creationId xmlns:a16="http://schemas.microsoft.com/office/drawing/2014/main" id="{CB1CFED5-EED6-1C14-6DBD-AB358682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66" y="5265682"/>
            <a:ext cx="1847228" cy="12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8247-61FF-9A6D-BE94-2F891E98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46936"/>
            <a:ext cx="11155680" cy="1463040"/>
          </a:xfrm>
        </p:spPr>
        <p:txBody>
          <a:bodyPr>
            <a:noAutofit/>
          </a:bodyPr>
          <a:lstStyle/>
          <a:p>
            <a:r>
              <a:rPr lang="it-IT" sz="2800" err="1"/>
              <a:t>Requirement</a:t>
            </a:r>
            <a:r>
              <a:rPr lang="it-IT" sz="2800"/>
              <a:t> 4</a:t>
            </a:r>
            <a:br>
              <a:rPr lang="it-IT" sz="2800"/>
            </a:br>
            <a:r>
              <a:rPr lang="it-IT" sz="2800"/>
              <a:t>Best-of-</a:t>
            </a:r>
            <a:r>
              <a:rPr lang="it-IT" sz="2800" err="1"/>
              <a:t>both</a:t>
            </a:r>
            <a:r>
              <a:rPr lang="it-IT" sz="2800"/>
              <a:t>-worlds with multiple products with </a:t>
            </a:r>
            <a:r>
              <a:rPr lang="it-IT" sz="2800" err="1"/>
              <a:t>inventory</a:t>
            </a:r>
            <a:r>
              <a:rPr lang="it-IT" sz="2800"/>
              <a:t> </a:t>
            </a:r>
            <a:r>
              <a:rPr lang="it-IT" sz="2800" err="1"/>
              <a:t>constraint</a:t>
            </a:r>
            <a:r>
              <a:rPr lang="it-IT" sz="2800"/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C3E42D0-DAD4-9240-824F-50403BE5656C}"/>
              </a:ext>
            </a:extLst>
          </p:cNvPr>
          <p:cNvSpPr/>
          <p:nvPr/>
        </p:nvSpPr>
        <p:spPr>
          <a:xfrm>
            <a:off x="642269" y="2244129"/>
            <a:ext cx="10907462" cy="113220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Multiplicative</a:t>
            </a:r>
            <a:r>
              <a:rPr lang="it-IT"/>
              <a:t> </a:t>
            </a:r>
            <a:r>
              <a:rPr lang="it-IT" err="1"/>
              <a:t>pacing</a:t>
            </a:r>
            <a:r>
              <a:rPr lang="it-IT"/>
              <a:t> agent for multiple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 </a:t>
            </a:r>
            <a:r>
              <a:rPr lang="it-IT" err="1"/>
              <a:t>different</a:t>
            </a:r>
            <a:r>
              <a:rPr lang="it-IT"/>
              <a:t> EXP3 agent for </a:t>
            </a:r>
            <a:r>
              <a:rPr lang="it-IT" err="1"/>
              <a:t>each</a:t>
            </a:r>
            <a:r>
              <a:rPr lang="it-IT"/>
              <a:t> product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used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regret</a:t>
            </a:r>
            <a:r>
              <a:rPr lang="it-IT"/>
              <a:t> </a:t>
            </a:r>
            <a:r>
              <a:rPr lang="it-IT" err="1"/>
              <a:t>minimizer</a:t>
            </a:r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67B0EFC-C48F-1644-EA89-8B365FB61C75}"/>
              </a:ext>
            </a:extLst>
          </p:cNvPr>
          <p:cNvSpPr/>
          <p:nvPr/>
        </p:nvSpPr>
        <p:spPr>
          <a:xfrm>
            <a:off x="642269" y="3515359"/>
            <a:ext cx="10907462" cy="304800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BASELINE</a:t>
            </a:r>
          </a:p>
          <a:p>
            <a:r>
              <a:rPr lang="it-IT" sz="2000"/>
              <a:t>At </a:t>
            </a:r>
            <a:r>
              <a:rPr lang="it-IT" sz="2000" err="1"/>
              <a:t>every</a:t>
            </a:r>
            <a:r>
              <a:rPr lang="it-IT" sz="2000"/>
              <a:t> round the </a:t>
            </a:r>
            <a:r>
              <a:rPr lang="it-IT" sz="2000" err="1"/>
              <a:t>chosen</a:t>
            </a:r>
            <a:r>
              <a:rPr lang="it-IT" sz="2000"/>
              <a:t> price </a:t>
            </a:r>
            <a:r>
              <a:rPr lang="it-IT" sz="2000" err="1"/>
              <a:t>is</a:t>
            </a:r>
            <a:r>
              <a:rPr lang="it-IT" sz="2000"/>
              <a:t> the one </a:t>
            </a:r>
            <a:r>
              <a:rPr lang="it-IT" sz="2000" err="1"/>
              <a:t>that</a:t>
            </a:r>
            <a:r>
              <a:rPr lang="it-IT" sz="2000"/>
              <a:t> </a:t>
            </a:r>
            <a:r>
              <a:rPr lang="it-IT" sz="2000" err="1"/>
              <a:t>maximises</a:t>
            </a:r>
            <a:r>
              <a:rPr lang="it-IT" sz="2000"/>
              <a:t> the following LP:</a:t>
            </a:r>
          </a:p>
          <a:p>
            <a:endParaRPr lang="it-IT" sz="200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D5AE12B-6AF1-3365-9759-A4001C6A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14" y="4264308"/>
            <a:ext cx="2296372" cy="21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D64E06-BA5B-B41A-BED1-46A09E6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4</a:t>
            </a:r>
            <a:br>
              <a:rPr lang="en-US" sz="2100"/>
            </a:br>
            <a:r>
              <a:rPr lang="en-US" sz="2100"/>
              <a:t>Best-of-both-worlds with multiple products with inventory constraint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E71F82-1AA3-D601-DF56-89B0805F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653" y="1098957"/>
            <a:ext cx="3634430" cy="887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ttangolo con angoli arrotondati 15">
            <a:extLst>
              <a:ext uri="{FF2B5EF4-FFF2-40B4-BE49-F238E27FC236}">
                <a16:creationId xmlns:a16="http://schemas.microsoft.com/office/drawing/2014/main" id="{2EC1461E-4453-8801-2EC8-9AC251A94302}"/>
              </a:ext>
            </a:extLst>
          </p:cNvPr>
          <p:cNvSpPr/>
          <p:nvPr/>
        </p:nvSpPr>
        <p:spPr>
          <a:xfrm>
            <a:off x="605298" y="2428204"/>
            <a:ext cx="10978356" cy="394798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5" name="Picture 4" descr="A graph of a line and a line&#10;&#10;AI-generated content may be incorrect.">
            <a:extLst>
              <a:ext uri="{FF2B5EF4-FFF2-40B4-BE49-F238E27FC236}">
                <a16:creationId xmlns:a16="http://schemas.microsoft.com/office/drawing/2014/main" id="{10908F2F-573A-052B-FF2E-050AC41E0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9" y="2633597"/>
            <a:ext cx="10460734" cy="37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B33B4-A77E-D5D3-0DFB-B2D3B0452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DD6BDA-DF06-859C-8953-FA9DEF79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chemeClr val="tx2"/>
                </a:solidFill>
              </a:rPr>
              <a:t>Requirement 4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Best-of-both-worlds with multiple products with inventory constraint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16B2156-FEFD-2E27-F140-4ED85622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76370E4B-BB11-F3D3-1232-69BF564010C0}"/>
              </a:ext>
            </a:extLst>
          </p:cNvPr>
          <p:cNvSpPr/>
          <p:nvPr/>
        </p:nvSpPr>
        <p:spPr>
          <a:xfrm>
            <a:off x="4946072" y="253539"/>
            <a:ext cx="6406355" cy="609637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1" name="Picture 10" descr="A comparison of blue and white bars&#10;&#10;AI-generated content may be incorrect.">
            <a:extLst>
              <a:ext uri="{FF2B5EF4-FFF2-40B4-BE49-F238E27FC236}">
                <a16:creationId xmlns:a16="http://schemas.microsoft.com/office/drawing/2014/main" id="{8294D179-D2AC-AB11-1E76-C77E139B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48" b="-399"/>
          <a:stretch>
            <a:fillRect/>
          </a:stretch>
        </p:blipFill>
        <p:spPr>
          <a:xfrm>
            <a:off x="5115818" y="445702"/>
            <a:ext cx="5989205" cy="596825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43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5596EF-8F70-B29C-4188-4D129510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it-IT" err="1"/>
              <a:t>Overview</a:t>
            </a:r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AE23124-7980-7780-F608-CBC48F65A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218855"/>
              </p:ext>
            </p:extLst>
          </p:nvPr>
        </p:nvGraphicFramePr>
        <p:xfrm>
          <a:off x="513842" y="1946787"/>
          <a:ext cx="11156950" cy="455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4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E81E6-44B5-F92B-A726-27458A90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EF49E3-01B2-F2FC-AE87-FEBDFB85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chemeClr val="tx2"/>
                </a:solidFill>
              </a:rPr>
              <a:t>Requirement 4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Best-of-both-worlds with multiple products with inventory constraint 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68358A9-B2B1-6D6D-FD02-667F67183C14}"/>
              </a:ext>
            </a:extLst>
          </p:cNvPr>
          <p:cNvSpPr txBox="1">
            <a:spLocks/>
          </p:cNvSpPr>
          <p:nvPr/>
        </p:nvSpPr>
        <p:spPr>
          <a:xfrm>
            <a:off x="517870" y="4406871"/>
            <a:ext cx="3476264" cy="1815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STATIONARY 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4095DD65-061E-B147-3E9F-F7ADD09609B4}"/>
              </a:ext>
            </a:extLst>
          </p:cNvPr>
          <p:cNvSpPr/>
          <p:nvPr/>
        </p:nvSpPr>
        <p:spPr>
          <a:xfrm>
            <a:off x="4946072" y="253539"/>
            <a:ext cx="6406355" cy="609637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5F6BD-95EE-2FA2-49B8-E0F7BDC1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53" y="403370"/>
            <a:ext cx="5872336" cy="57903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03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FE7B2-4597-C377-37E6-8ED87EA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26008"/>
            <a:ext cx="11155680" cy="1463040"/>
          </a:xfrm>
        </p:spPr>
        <p:txBody>
          <a:bodyPr>
            <a:noAutofit/>
          </a:bodyPr>
          <a:lstStyle/>
          <a:p>
            <a:r>
              <a:rPr lang="it-IT" sz="2800" err="1"/>
              <a:t>Requirement</a:t>
            </a:r>
            <a:r>
              <a:rPr lang="it-IT" sz="2800"/>
              <a:t> 5</a:t>
            </a:r>
            <a:br>
              <a:rPr lang="it-IT" sz="2800"/>
            </a:br>
            <a:r>
              <a:rPr lang="en-US" sz="2800"/>
              <a:t>Slightly non-stationary environments with multiple products and inventory constraint</a:t>
            </a:r>
            <a:endParaRPr lang="it-IT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C37C4A76-B4C5-9476-7F72-860F6E1A0684}"/>
                  </a:ext>
                </a:extLst>
              </p:cNvPr>
              <p:cNvSpPr/>
              <p:nvPr/>
            </p:nvSpPr>
            <p:spPr>
              <a:xfrm>
                <a:off x="7494360" y="3284983"/>
                <a:ext cx="4545506" cy="2150362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base"/>
                <a:r>
                  <a:rPr lang="en-US" sz="2000" b="1"/>
                  <a:t>PARAMETERS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000"/>
                  <a:t>Time horizon: T = 10000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000"/>
                  <a:t>Prices: pi</a:t>
                </a:r>
                <a:r>
                  <a:rPr lang="en-US" sz="2000" b="1"/>
                  <a:t> </a:t>
                </a:r>
                <a:r>
                  <a:rPr lang="it-IT" sz="2000"/>
                  <a:t>∈ [0,1]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it-IT" sz="2000"/>
                  <a:t>Budget: 75% T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it-IT" sz="2000" err="1"/>
                  <a:t>Number</a:t>
                </a:r>
                <a:r>
                  <a:rPr lang="it-IT" sz="2000"/>
                  <a:t> of products: N=3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it-IT" sz="2000"/>
                  <a:t>Window size: w= 50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it-IT" sz="2000"/>
              </a:p>
            </p:txBody>
          </p:sp>
        </mc:Choice>
        <mc:Fallback xmlns=""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C37C4A76-B4C5-9476-7F72-860F6E1A0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360" y="3284983"/>
                <a:ext cx="4545506" cy="2150362"/>
              </a:xfrm>
              <a:prstGeom prst="roundRect">
                <a:avLst>
                  <a:gd name="adj" fmla="val 1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C9D122-ED37-AFC3-6392-DA216A0F10EE}"/>
              </a:ext>
            </a:extLst>
          </p:cNvPr>
          <p:cNvSpPr/>
          <p:nvPr/>
        </p:nvSpPr>
        <p:spPr>
          <a:xfrm>
            <a:off x="355334" y="2289048"/>
            <a:ext cx="6935826" cy="414223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it-IT" sz="2000" b="1"/>
              <a:t>SLIGTHLY NON-STATIONARY ENVIRONMENT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Rounds are partitioned in intervals of different sizes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each interval the distribution of products valuations is chosen randomly between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/>
          </a:p>
          <a:p>
            <a:pPr algn="ctr" fontAlgn="base"/>
            <a:endParaRPr lang="it-IT" sz="20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E316F5-F3C1-0D27-A41E-FC20B7D9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05" t="1743" r="4787" b="3920"/>
          <a:stretch>
            <a:fillRect/>
          </a:stretch>
        </p:blipFill>
        <p:spPr>
          <a:xfrm>
            <a:off x="2649440" y="3742772"/>
            <a:ext cx="2337033" cy="23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5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0A49-7ACE-E172-8776-B757A095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700" err="1"/>
              <a:t>Requirement</a:t>
            </a:r>
            <a:r>
              <a:rPr lang="it-IT" sz="2700"/>
              <a:t> 5</a:t>
            </a:r>
            <a:br>
              <a:rPr lang="it-IT"/>
            </a:br>
            <a:r>
              <a:rPr lang="en-US" sz="2300"/>
              <a:t>Slightly non-stationary environments with multiple products and inventory constraint</a:t>
            </a:r>
            <a:endParaRPr lang="it-IT" sz="230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ED519F1-22C1-314D-88C3-597F03991904}"/>
              </a:ext>
            </a:extLst>
          </p:cNvPr>
          <p:cNvSpPr/>
          <p:nvPr/>
        </p:nvSpPr>
        <p:spPr>
          <a:xfrm>
            <a:off x="521208" y="2329232"/>
            <a:ext cx="10675112" cy="1131104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  <a:endParaRPr lang="it-IT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Combinatorial</a:t>
            </a:r>
            <a:r>
              <a:rPr lang="it-IT"/>
              <a:t>- UCB with sliding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To </a:t>
            </a:r>
            <a:r>
              <a:rPr lang="it-IT" err="1"/>
              <a:t>extend</a:t>
            </a:r>
            <a:r>
              <a:rPr lang="it-IT"/>
              <a:t> the </a:t>
            </a:r>
            <a:r>
              <a:rPr lang="it-IT" err="1"/>
              <a:t>inventory</a:t>
            </a:r>
            <a:r>
              <a:rPr lang="it-IT"/>
              <a:t> </a:t>
            </a:r>
            <a:r>
              <a:rPr lang="it-IT" err="1"/>
              <a:t>constraint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modified</a:t>
            </a:r>
            <a:r>
              <a:rPr lang="it-IT"/>
              <a:t> the standard </a:t>
            </a:r>
            <a:r>
              <a:rPr lang="it-IT" err="1"/>
              <a:t>Combinatorial</a:t>
            </a:r>
            <a:r>
              <a:rPr lang="it-IT"/>
              <a:t>-UCB  with UCB-like </a:t>
            </a:r>
          </a:p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F5356E5-2BC6-9CA8-5B91-E98F90215B1A}"/>
              </a:ext>
            </a:extLst>
          </p:cNvPr>
          <p:cNvSpPr/>
          <p:nvPr/>
        </p:nvSpPr>
        <p:spPr>
          <a:xfrm>
            <a:off x="521208" y="3586481"/>
            <a:ext cx="10675112" cy="2997200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BASELINE</a:t>
            </a:r>
          </a:p>
          <a:p>
            <a:r>
              <a:rPr lang="it-IT" sz="2000" dirty="0"/>
              <a:t>For </a:t>
            </a:r>
            <a:r>
              <a:rPr lang="it-IT" sz="2000" b="1" i="1" dirty="0" err="1"/>
              <a:t>each</a:t>
            </a:r>
            <a:r>
              <a:rPr lang="it-IT" sz="2000" b="1" i="1" dirty="0"/>
              <a:t> </a:t>
            </a:r>
            <a:r>
              <a:rPr lang="it-IT" sz="2000" b="1" i="1" dirty="0" err="1"/>
              <a:t>interval</a:t>
            </a:r>
            <a:r>
              <a:rPr lang="it-IT" sz="2000" b="1" i="1" dirty="0"/>
              <a:t> </a:t>
            </a:r>
            <a:r>
              <a:rPr lang="it-IT" sz="2000" i="1" dirty="0" err="1"/>
              <a:t>chooses</a:t>
            </a:r>
            <a:r>
              <a:rPr lang="it-IT" sz="2000" b="1" i="1" dirty="0"/>
              <a:t> </a:t>
            </a:r>
            <a:r>
              <a:rPr lang="it-IT" sz="2000" dirty="0"/>
              <a:t>the price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maximises</a:t>
            </a:r>
            <a:r>
              <a:rPr lang="it-IT" sz="2000" dirty="0"/>
              <a:t> the following LP: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39D844-3E6F-5E7B-62DC-DA4266C5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77" r="-422" b="3832"/>
          <a:stretch>
            <a:fillRect/>
          </a:stretch>
        </p:blipFill>
        <p:spPr>
          <a:xfrm>
            <a:off x="4448109" y="4298446"/>
            <a:ext cx="2819552" cy="22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D67418-D766-0870-34C6-C4A1619D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Comparison in slightly non-stationary environment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ttangolo con angoli arrotondati 15">
            <a:extLst>
              <a:ext uri="{FF2B5EF4-FFF2-40B4-BE49-F238E27FC236}">
                <a16:creationId xmlns:a16="http://schemas.microsoft.com/office/drawing/2014/main" id="{1507249E-212A-1FAE-5815-DF616B58A8FC}"/>
              </a:ext>
            </a:extLst>
          </p:cNvPr>
          <p:cNvSpPr/>
          <p:nvPr/>
        </p:nvSpPr>
        <p:spPr>
          <a:xfrm>
            <a:off x="634287" y="1990156"/>
            <a:ext cx="10834558" cy="430096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8" name="Content Placeholder 7" descr="A graph of a line&#10;&#10;AI-generated content may be incorrect.">
            <a:extLst>
              <a:ext uri="{FF2B5EF4-FFF2-40B4-BE49-F238E27FC236}">
                <a16:creationId xmlns:a16="http://schemas.microsoft.com/office/drawing/2014/main" id="{03F8EA03-7E4F-43A0-0D78-F5CFE571F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" y="2281767"/>
            <a:ext cx="10603795" cy="3767138"/>
          </a:xfrm>
        </p:spPr>
      </p:pic>
    </p:spTree>
    <p:extLst>
      <p:ext uri="{BB962C8B-B14F-4D97-AF65-F5344CB8AC3E}">
        <p14:creationId xmlns:p14="http://schemas.microsoft.com/office/powerpoint/2010/main" val="4276163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21F10C-071B-6996-0A41-B83C5F4C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Requirement 5</a:t>
            </a:r>
            <a:br>
              <a:rPr lang="en-US" sz="2900"/>
            </a:br>
            <a:r>
              <a:rPr lang="en-US" sz="2900"/>
              <a:t>Slightly non-stationary environments with multiple products and inventory constraint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ttangolo con angoli arrotondati 15">
            <a:extLst>
              <a:ext uri="{FF2B5EF4-FFF2-40B4-BE49-F238E27FC236}">
                <a16:creationId xmlns:a16="http://schemas.microsoft.com/office/drawing/2014/main" id="{E482E11B-E3B1-6294-0D3E-6B4314C0286E}"/>
              </a:ext>
            </a:extLst>
          </p:cNvPr>
          <p:cNvSpPr/>
          <p:nvPr/>
        </p:nvSpPr>
        <p:spPr>
          <a:xfrm>
            <a:off x="5316489" y="380539"/>
            <a:ext cx="6406355" cy="609637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/>
          </a:p>
        </p:txBody>
      </p:sp>
      <p:pic>
        <p:nvPicPr>
          <p:cNvPr id="6" name="Picture 5" descr="A group of blue and orange bars&#10;&#10;AI-generated content may be incorrect.">
            <a:extLst>
              <a:ext uri="{FF2B5EF4-FFF2-40B4-BE49-F238E27FC236}">
                <a16:creationId xmlns:a16="http://schemas.microsoft.com/office/drawing/2014/main" id="{65FB4C7B-DB48-7803-3238-62FF4595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368" r="-169" b="1917"/>
          <a:stretch>
            <a:fillRect/>
          </a:stretch>
        </p:blipFill>
        <p:spPr>
          <a:xfrm>
            <a:off x="5525477" y="486923"/>
            <a:ext cx="5996065" cy="58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21B1D182-357E-F3A9-0D29-455632871650}"/>
              </a:ext>
            </a:extLst>
          </p:cNvPr>
          <p:cNvSpPr/>
          <p:nvPr/>
        </p:nvSpPr>
        <p:spPr>
          <a:xfrm>
            <a:off x="875834" y="2436174"/>
            <a:ext cx="4748193" cy="87006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  <a:endParaRPr lang="it-IT" b="1"/>
          </a:p>
          <a:p>
            <a:pPr algn="ctr"/>
            <a:r>
              <a:rPr lang="it-IT"/>
              <a:t>UCB1 agent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AD48B85C-50D0-DAA6-9F42-CF87CE1AC715}"/>
              </a:ext>
            </a:extLst>
          </p:cNvPr>
          <p:cNvGrpSpPr/>
          <p:nvPr/>
        </p:nvGrpSpPr>
        <p:grpSpPr>
          <a:xfrm>
            <a:off x="6579087" y="2436174"/>
            <a:ext cx="4737079" cy="4200593"/>
            <a:chOff x="2035343" y="2822012"/>
            <a:chExt cx="4968875" cy="4430874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C209F6AB-2A1B-7CBF-8F59-8C4C5425C48E}"/>
                </a:ext>
              </a:extLst>
            </p:cNvPr>
            <p:cNvSpPr/>
            <p:nvPr/>
          </p:nvSpPr>
          <p:spPr>
            <a:xfrm>
              <a:off x="2035343" y="2822012"/>
              <a:ext cx="4968875" cy="4430874"/>
            </a:xfrm>
            <a:prstGeom prst="roundRect">
              <a:avLst>
                <a:gd name="adj" fmla="val 100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it-IT" sz="2400" b="1"/>
                <a:t>BASELINE</a:t>
              </a:r>
            </a:p>
            <a:p>
              <a:pPr algn="ctr"/>
              <a:r>
                <a:rPr lang="it-IT" sz="2000"/>
                <a:t>Price </a:t>
              </a:r>
              <a:r>
                <a:rPr lang="it-IT" sz="2000" err="1"/>
                <a:t>chosen</a:t>
              </a:r>
              <a:r>
                <a:rPr lang="it-IT" sz="2000"/>
                <a:t> by solving the following linear programming:</a:t>
              </a:r>
            </a:p>
            <a:p>
              <a:endParaRPr lang="it-IT" sz="2000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D6DE19E0-5027-3D4D-5BD0-0C6F34AF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337" y="4316339"/>
              <a:ext cx="2641520" cy="256447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E466878-DC05-84FC-3B93-70125B73E38D}"/>
              </a:ext>
            </a:extLst>
          </p:cNvPr>
          <p:cNvSpPr/>
          <p:nvPr/>
        </p:nvSpPr>
        <p:spPr>
          <a:xfrm>
            <a:off x="875833" y="3505107"/>
            <a:ext cx="4748193" cy="1563330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PARAMETERS</a:t>
            </a:r>
          </a:p>
          <a:p>
            <a:pPr fontAlgn="base"/>
            <a:r>
              <a:rPr lang="en-US" sz="2000" dirty="0"/>
              <a:t>Time horizon: T = 10000</a:t>
            </a:r>
          </a:p>
          <a:p>
            <a:pPr fontAlgn="base"/>
            <a:r>
              <a:rPr lang="en-US" sz="2000" dirty="0"/>
              <a:t>Prices: pi</a:t>
            </a:r>
            <a:r>
              <a:rPr lang="en-US" sz="2000" b="1" dirty="0"/>
              <a:t> </a:t>
            </a:r>
            <a:r>
              <a:rPr lang="it-IT" sz="2000" dirty="0"/>
              <a:t>∈ [0,1]</a:t>
            </a:r>
            <a:endParaRPr lang="en-US" sz="2000" b="1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0EB7B87A-71C3-C8A5-CE8B-04FE04D4F600}"/>
              </a:ext>
            </a:extLst>
          </p:cNvPr>
          <p:cNvSpPr/>
          <p:nvPr/>
        </p:nvSpPr>
        <p:spPr>
          <a:xfrm>
            <a:off x="875833" y="5309599"/>
            <a:ext cx="4748193" cy="1327169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VALUATION DISTRIBUTION</a:t>
            </a:r>
          </a:p>
          <a:p>
            <a:r>
              <a:rPr lang="it-IT" sz="2000" dirty="0"/>
              <a:t>At </a:t>
            </a:r>
            <a:r>
              <a:rPr lang="it-IT" sz="2000" dirty="0" err="1"/>
              <a:t>each</a:t>
            </a:r>
            <a:r>
              <a:rPr lang="it-IT" sz="2000" dirty="0"/>
              <a:t> round the </a:t>
            </a:r>
            <a:r>
              <a:rPr lang="it-IT" sz="2000" dirty="0" err="1"/>
              <a:t>valuation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sampled</a:t>
            </a:r>
            <a:r>
              <a:rPr lang="it-IT" sz="2000" dirty="0"/>
              <a:t> from: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D3397D5-65CC-8F7E-ECF7-81F38EA9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059" y="6112559"/>
            <a:ext cx="1533739" cy="342948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67533D90-A27C-FAB7-E0D8-0D6BD8DB1E5F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7263804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 err="1"/>
              <a:t>Requirement</a:t>
            </a:r>
            <a:r>
              <a:rPr lang="it-IT" sz="2400" dirty="0"/>
              <a:t> 1.1</a:t>
            </a:r>
            <a:br>
              <a:rPr lang="en-US" sz="2100" dirty="0"/>
            </a:br>
            <a:r>
              <a:rPr lang="en-US" sz="2100" dirty="0"/>
              <a:t>Single product stochastic environment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with no inventory constraint </a:t>
            </a:r>
          </a:p>
        </p:txBody>
      </p:sp>
    </p:spTree>
    <p:extLst>
      <p:ext uri="{BB962C8B-B14F-4D97-AF65-F5344CB8AC3E}">
        <p14:creationId xmlns:p14="http://schemas.microsoft.com/office/powerpoint/2010/main" val="38942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15">
            <a:extLst>
              <a:ext uri="{FF2B5EF4-FFF2-40B4-BE49-F238E27FC236}">
                <a16:creationId xmlns:a16="http://schemas.microsoft.com/office/drawing/2014/main" id="{E0576B98-9EA9-C2BE-1660-EA1D0EB2EC1A}"/>
              </a:ext>
            </a:extLst>
          </p:cNvPr>
          <p:cNvSpPr/>
          <p:nvPr/>
        </p:nvSpPr>
        <p:spPr>
          <a:xfrm>
            <a:off x="354661" y="2476976"/>
            <a:ext cx="11482678" cy="3791615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2" name="Picture 1" descr="A graph with a line&#10;&#10;AI-generated content may be incorrect.">
            <a:extLst>
              <a:ext uri="{FF2B5EF4-FFF2-40B4-BE49-F238E27FC236}">
                <a16:creationId xmlns:a16="http://schemas.microsoft.com/office/drawing/2014/main" id="{036754FB-9DAB-7580-7E95-903ACF76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574" y="2924266"/>
            <a:ext cx="3678024" cy="295532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BC8F2E10-8663-DCB6-C397-1B79D2A5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1" y="3134970"/>
            <a:ext cx="7694828" cy="253391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ACE44249-1142-E875-8A84-3729F330631C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9323832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 err="1"/>
              <a:t>Requirement</a:t>
            </a:r>
            <a:r>
              <a:rPr lang="it-IT" sz="2400" dirty="0"/>
              <a:t> 1.1</a:t>
            </a:r>
            <a:br>
              <a:rPr lang="en-US" sz="2100" dirty="0"/>
            </a:br>
            <a:r>
              <a:rPr lang="en-US" sz="2100" dirty="0"/>
              <a:t>Single product stochastic environment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with no inventory constraint </a:t>
            </a:r>
          </a:p>
        </p:txBody>
      </p:sp>
    </p:spTree>
    <p:extLst>
      <p:ext uri="{BB962C8B-B14F-4D97-AF65-F5344CB8AC3E}">
        <p14:creationId xmlns:p14="http://schemas.microsoft.com/office/powerpoint/2010/main" val="38837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D254B8B-9715-B41B-10EF-FBB98D739032}"/>
              </a:ext>
            </a:extLst>
          </p:cNvPr>
          <p:cNvSpPr txBox="1">
            <a:spLocks/>
          </p:cNvSpPr>
          <p:nvPr/>
        </p:nvSpPr>
        <p:spPr>
          <a:xfrm>
            <a:off x="447219" y="823127"/>
            <a:ext cx="11249260" cy="768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 err="1"/>
              <a:t>Requirement</a:t>
            </a:r>
            <a:r>
              <a:rPr lang="it-IT" sz="2400" dirty="0"/>
              <a:t> 1.2</a:t>
            </a:r>
            <a:br>
              <a:rPr lang="en-US" sz="2100" dirty="0"/>
            </a:br>
            <a:r>
              <a:rPr lang="en-US" sz="2100" dirty="0"/>
              <a:t>Single product stochastic environment with inventory constraint 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0DD79EA-7A77-8C12-B5CA-1B6714540B55}"/>
              </a:ext>
            </a:extLst>
          </p:cNvPr>
          <p:cNvSpPr/>
          <p:nvPr/>
        </p:nvSpPr>
        <p:spPr>
          <a:xfrm>
            <a:off x="447219" y="3307949"/>
            <a:ext cx="5161101" cy="330359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 </a:t>
            </a:r>
          </a:p>
          <a:p>
            <a:r>
              <a:rPr lang="it-IT" sz="2000" err="1"/>
              <a:t>Pulls</a:t>
            </a:r>
            <a:r>
              <a:rPr lang="it-IT" sz="2000"/>
              <a:t> the arm </a:t>
            </a:r>
            <a:r>
              <a:rPr lang="it-IT" sz="2000" err="1"/>
              <a:t>that</a:t>
            </a:r>
            <a:r>
              <a:rPr lang="it-IT" sz="2000"/>
              <a:t> solve the following LP: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1C03C3D-61C5-33FD-4461-6ADC59BC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99"/>
          <a:stretch>
            <a:fillRect/>
          </a:stretch>
        </p:blipFill>
        <p:spPr>
          <a:xfrm>
            <a:off x="1690294" y="4067025"/>
            <a:ext cx="2334229" cy="2435826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AC63320-27C8-67CE-EF60-97605D6A028A}"/>
              </a:ext>
            </a:extLst>
          </p:cNvPr>
          <p:cNvSpPr/>
          <p:nvPr/>
        </p:nvSpPr>
        <p:spPr>
          <a:xfrm>
            <a:off x="6175553" y="3307949"/>
            <a:ext cx="5393071" cy="319490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BASELINE</a:t>
            </a:r>
            <a:endParaRPr lang="it-IT" sz="2000" dirty="0"/>
          </a:p>
          <a:p>
            <a:r>
              <a:rPr lang="it-IT" sz="2000" dirty="0"/>
              <a:t>Price </a:t>
            </a:r>
            <a:r>
              <a:rPr lang="it-IT" sz="2000" dirty="0" err="1"/>
              <a:t>chosen</a:t>
            </a:r>
            <a:r>
              <a:rPr lang="it-IT" sz="2000" dirty="0"/>
              <a:t> by following the following LP: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55E64CE-8D09-C0C1-802A-37372485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35" y="4059260"/>
            <a:ext cx="1964684" cy="2454174"/>
          </a:xfrm>
          <a:prstGeom prst="rect">
            <a:avLst/>
          </a:prstGeom>
        </p:spPr>
      </p:pic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E8DF4A2-7C93-D0D8-BE04-C33DE5E17280}"/>
              </a:ext>
            </a:extLst>
          </p:cNvPr>
          <p:cNvSpPr/>
          <p:nvPr/>
        </p:nvSpPr>
        <p:spPr>
          <a:xfrm>
            <a:off x="447219" y="1591980"/>
            <a:ext cx="5161101" cy="147600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PARAMETERS</a:t>
            </a:r>
            <a:endParaRPr lang="it-IT" sz="200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/>
              <a:t>Time horizon: T = 10000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/>
              <a:t>Prices: pi</a:t>
            </a:r>
            <a:r>
              <a:rPr lang="en-US" sz="2000" b="1"/>
              <a:t> </a:t>
            </a:r>
            <a:r>
              <a:rPr lang="it-IT" sz="2000"/>
              <a:t>∈ [0,1]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000"/>
              <a:t>Budget: 45% T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1AD2B7C-58AC-5555-B94C-65641D2D7B99}"/>
              </a:ext>
            </a:extLst>
          </p:cNvPr>
          <p:cNvSpPr/>
          <p:nvPr/>
        </p:nvSpPr>
        <p:spPr>
          <a:xfrm>
            <a:off x="6175553" y="1591981"/>
            <a:ext cx="5393071" cy="147600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VALUATION DISTRIBUTION</a:t>
            </a:r>
          </a:p>
          <a:p>
            <a:r>
              <a:rPr lang="it-IT" sz="2000"/>
              <a:t>At </a:t>
            </a:r>
            <a:r>
              <a:rPr lang="it-IT" sz="2000" err="1"/>
              <a:t>each</a:t>
            </a:r>
            <a:r>
              <a:rPr lang="it-IT" sz="2000"/>
              <a:t> round the </a:t>
            </a:r>
            <a:r>
              <a:rPr lang="it-IT" sz="2000" err="1"/>
              <a:t>valuation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sampled</a:t>
            </a:r>
            <a:r>
              <a:rPr lang="it-IT" sz="2000"/>
              <a:t> from</a:t>
            </a:r>
          </a:p>
          <a:p>
            <a:endParaRPr lang="it-IT" sz="200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B104CBC8-A038-4E9C-BAB2-6276CE1E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81" y="2455422"/>
            <a:ext cx="1612621" cy="4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95BD995-5D70-1BB1-D62D-F437248B54A3}"/>
              </a:ext>
            </a:extLst>
          </p:cNvPr>
          <p:cNvSpPr txBox="1">
            <a:spLocks/>
          </p:cNvSpPr>
          <p:nvPr/>
        </p:nvSpPr>
        <p:spPr>
          <a:xfrm>
            <a:off x="517869" y="978409"/>
            <a:ext cx="10904142" cy="164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Requirement 1.2</a:t>
            </a:r>
            <a:br>
              <a:rPr lang="en-US" sz="2600" dirty="0"/>
            </a:br>
            <a:r>
              <a:rPr lang="en-US" sz="2600" dirty="0"/>
              <a:t>Single product stochastic environment with inventory constraint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5">
            <a:extLst>
              <a:ext uri="{FF2B5EF4-FFF2-40B4-BE49-F238E27FC236}">
                <a16:creationId xmlns:a16="http://schemas.microsoft.com/office/drawing/2014/main" id="{BF4230BE-D6A5-8A00-63F9-738E7699E28F}"/>
              </a:ext>
            </a:extLst>
          </p:cNvPr>
          <p:cNvSpPr/>
          <p:nvPr/>
        </p:nvSpPr>
        <p:spPr>
          <a:xfrm>
            <a:off x="769989" y="2551789"/>
            <a:ext cx="10652022" cy="3791615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8" name="Content Placeholder 17" descr="A graph of a graph with a line&#10;&#10;AI-generated content may be incorrect.">
            <a:extLst>
              <a:ext uri="{FF2B5EF4-FFF2-40B4-BE49-F238E27FC236}">
                <a16:creationId xmlns:a16="http://schemas.microsoft.com/office/drawing/2014/main" id="{176679EC-1FC0-5EEF-234D-81C720F80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52" y="2781497"/>
            <a:ext cx="9730024" cy="3468390"/>
          </a:xfrm>
        </p:spPr>
      </p:pic>
    </p:spTree>
    <p:extLst>
      <p:ext uri="{BB962C8B-B14F-4D97-AF65-F5344CB8AC3E}">
        <p14:creationId xmlns:p14="http://schemas.microsoft.com/office/powerpoint/2010/main" val="24030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2A55D15-3123-F287-A015-3FBC92BCB3A2}"/>
              </a:ext>
            </a:extLst>
          </p:cNvPr>
          <p:cNvSpPr txBox="1">
            <a:spLocks/>
          </p:cNvSpPr>
          <p:nvPr/>
        </p:nvSpPr>
        <p:spPr>
          <a:xfrm>
            <a:off x="517869" y="978409"/>
            <a:ext cx="11185664" cy="164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Requirement 1.2</a:t>
            </a:r>
            <a:br>
              <a:rPr lang="en-US" sz="2600" dirty="0"/>
            </a:br>
            <a:r>
              <a:rPr lang="en-US" sz="2600" dirty="0"/>
              <a:t>Single product stochastic environment with inventory constraint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con angoli arrotondati 15">
            <a:extLst>
              <a:ext uri="{FF2B5EF4-FFF2-40B4-BE49-F238E27FC236}">
                <a16:creationId xmlns:a16="http://schemas.microsoft.com/office/drawing/2014/main" id="{740332DC-89BF-2A45-C8AB-6518006E46C4}"/>
              </a:ext>
            </a:extLst>
          </p:cNvPr>
          <p:cNvSpPr/>
          <p:nvPr/>
        </p:nvSpPr>
        <p:spPr>
          <a:xfrm>
            <a:off x="488467" y="2549584"/>
            <a:ext cx="11329460" cy="3827146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19" name="Picture 18" descr="A graph with blue squares&#10;&#10;AI-generated content may be incorrect.">
            <a:extLst>
              <a:ext uri="{FF2B5EF4-FFF2-40B4-BE49-F238E27FC236}">
                <a16:creationId xmlns:a16="http://schemas.microsoft.com/office/drawing/2014/main" id="{899B953B-9AD3-2950-1FDB-39563364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r="1" b="1"/>
          <a:stretch>
            <a:fillRect/>
          </a:stretch>
        </p:blipFill>
        <p:spPr>
          <a:xfrm>
            <a:off x="639008" y="2881279"/>
            <a:ext cx="11037935" cy="34262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308147-8578-A305-A8C3-A9D5A2C8A2F8}"/>
              </a:ext>
            </a:extLst>
          </p:cNvPr>
          <p:cNvSpPr txBox="1"/>
          <p:nvPr/>
        </p:nvSpPr>
        <p:spPr>
          <a:xfrm>
            <a:off x="3685963" y="2549584"/>
            <a:ext cx="481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Distribution of chosen prices (across all trials)</a:t>
            </a:r>
          </a:p>
        </p:txBody>
      </p:sp>
    </p:spTree>
    <p:extLst>
      <p:ext uri="{BB962C8B-B14F-4D97-AF65-F5344CB8AC3E}">
        <p14:creationId xmlns:p14="http://schemas.microsoft.com/office/powerpoint/2010/main" val="239603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A0E3E14-6956-2305-3EFE-F61A165B23A4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10970574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 err="1"/>
              <a:t>Requirement</a:t>
            </a:r>
            <a:r>
              <a:rPr lang="it-IT" sz="2800" dirty="0"/>
              <a:t> 2</a:t>
            </a:r>
            <a:br>
              <a:rPr lang="en-US" sz="2100" dirty="0"/>
            </a:br>
            <a:r>
              <a:rPr lang="en-US" sz="2100" dirty="0"/>
              <a:t>Multiple product stochastic environment with inventory constraint 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9E33C94-08E5-9C11-225D-569CDB9349DB}"/>
              </a:ext>
            </a:extLst>
          </p:cNvPr>
          <p:cNvSpPr/>
          <p:nvPr/>
        </p:nvSpPr>
        <p:spPr>
          <a:xfrm>
            <a:off x="711121" y="1986617"/>
            <a:ext cx="5652443" cy="1716366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  <a:endParaRPr lang="it-IT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Combinatorial</a:t>
            </a:r>
            <a:r>
              <a:rPr lang="it-IT"/>
              <a:t>-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To </a:t>
            </a:r>
            <a:r>
              <a:rPr lang="it-IT" err="1"/>
              <a:t>extend</a:t>
            </a:r>
            <a:r>
              <a:rPr lang="it-IT"/>
              <a:t> the </a:t>
            </a:r>
            <a:r>
              <a:rPr lang="it-IT" err="1"/>
              <a:t>inventory</a:t>
            </a:r>
            <a:r>
              <a:rPr lang="it-IT"/>
              <a:t> </a:t>
            </a:r>
            <a:r>
              <a:rPr lang="it-IT" err="1"/>
              <a:t>constraint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modified</a:t>
            </a:r>
            <a:r>
              <a:rPr lang="it-IT"/>
              <a:t> </a:t>
            </a:r>
            <a:br>
              <a:rPr lang="it-IT"/>
            </a:br>
            <a:r>
              <a:rPr lang="it-IT"/>
              <a:t>the standard </a:t>
            </a:r>
            <a:r>
              <a:rPr lang="it-IT" err="1"/>
              <a:t>Combinatorial</a:t>
            </a:r>
            <a:r>
              <a:rPr lang="it-IT"/>
              <a:t>-UCB  with UCB-like 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EEA9C77B-E898-FF88-6DF0-BD608139E9D2}"/>
              </a:ext>
            </a:extLst>
          </p:cNvPr>
          <p:cNvSpPr/>
          <p:nvPr/>
        </p:nvSpPr>
        <p:spPr>
          <a:xfrm>
            <a:off x="711121" y="3923137"/>
            <a:ext cx="5638879" cy="275184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t"/>
          <a:lstStyle/>
          <a:p>
            <a:pPr algn="ctr"/>
            <a:r>
              <a:rPr lang="it-IT" sz="2000" b="1"/>
              <a:t>BASELINE</a:t>
            </a:r>
            <a:endParaRPr lang="it-IT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/>
              <a:t>Price </a:t>
            </a:r>
            <a:r>
              <a:rPr lang="it-IT" sz="2000" err="1"/>
              <a:t>chosen</a:t>
            </a:r>
            <a:r>
              <a:rPr lang="it-IT" sz="2000"/>
              <a:t> by solving the following LP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3417D0-87DC-8D7B-AB7D-23C95B52FE4F}"/>
              </a:ext>
            </a:extLst>
          </p:cNvPr>
          <p:cNvSpPr/>
          <p:nvPr/>
        </p:nvSpPr>
        <p:spPr>
          <a:xfrm>
            <a:off x="6732687" y="1985730"/>
            <a:ext cx="4796350" cy="171636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PARAMETERS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Time horizon: T = 10000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Prices: pi</a:t>
            </a:r>
            <a:r>
              <a:rPr lang="en-US" sz="2000" b="1" dirty="0"/>
              <a:t> </a:t>
            </a:r>
            <a:r>
              <a:rPr lang="it-IT" sz="2000" dirty="0"/>
              <a:t>∈ </a:t>
            </a:r>
            <a:r>
              <a:rPr lang="it-IT" sz="2000"/>
              <a:t>[0,1]</a:t>
            </a:r>
            <a:endParaRPr lang="it-IT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000" dirty="0"/>
              <a:t>Budget: 75% 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000" dirty="0" err="1"/>
              <a:t>Number</a:t>
            </a:r>
            <a:r>
              <a:rPr lang="it-IT" sz="2000" dirty="0"/>
              <a:t> of products: </a:t>
            </a:r>
            <a:r>
              <a:rPr lang="it-IT" sz="2000"/>
              <a:t>N</a:t>
            </a:r>
            <a:r>
              <a:rPr lang="it-IT" sz="2000" dirty="0"/>
              <a:t>=3</a:t>
            </a:r>
            <a:endParaRPr lang="en-US" sz="2000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7AE00EA-A0C2-3FA8-2751-6BFA606991FD}"/>
              </a:ext>
            </a:extLst>
          </p:cNvPr>
          <p:cNvSpPr/>
          <p:nvPr/>
        </p:nvSpPr>
        <p:spPr>
          <a:xfrm>
            <a:off x="6732687" y="3923137"/>
            <a:ext cx="4796350" cy="275184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VALUATION DISTRIBUTION</a:t>
            </a:r>
          </a:p>
          <a:p>
            <a:pPr marL="285750" indent="-285750"/>
            <a:r>
              <a:rPr lang="it-IT" sz="2000" dirty="0"/>
              <a:t>  At </a:t>
            </a:r>
            <a:r>
              <a:rPr lang="it-IT" sz="2000" dirty="0" err="1"/>
              <a:t>each</a:t>
            </a:r>
            <a:r>
              <a:rPr lang="it-IT" sz="2000" dirty="0"/>
              <a:t> round the </a:t>
            </a:r>
            <a:r>
              <a:rPr lang="it-IT" sz="2000" dirty="0" err="1"/>
              <a:t>valuation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sampled</a:t>
            </a:r>
            <a:r>
              <a:rPr lang="it-IT" sz="2000" dirty="0"/>
              <a:t>   from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235FF9C-AF15-1315-F230-8119D023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53" y="5581605"/>
            <a:ext cx="2010056" cy="3334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B332669-43CF-B6F3-048F-4B3CCB22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6" t="-3906" r="-3156" b="-1976"/>
          <a:stretch>
            <a:fillRect/>
          </a:stretch>
        </p:blipFill>
        <p:spPr>
          <a:xfrm>
            <a:off x="8342609" y="5928813"/>
            <a:ext cx="1886652" cy="3732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1369A-85A4-59F4-CEDF-91330568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872" r="-1982" b="10292"/>
          <a:stretch>
            <a:fillRect/>
          </a:stretch>
        </p:blipFill>
        <p:spPr>
          <a:xfrm>
            <a:off x="8342609" y="5241009"/>
            <a:ext cx="1758443" cy="30561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BBD100B9-6635-88A8-0393-1792C0C27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829" y="4626524"/>
            <a:ext cx="2249628" cy="20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8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F199-C292-85B1-6035-0A56D041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29AF7D7-75F2-F719-EA01-0990B72B929B}"/>
              </a:ext>
            </a:extLst>
          </p:cNvPr>
          <p:cNvSpPr txBox="1">
            <a:spLocks/>
          </p:cNvSpPr>
          <p:nvPr/>
        </p:nvSpPr>
        <p:spPr>
          <a:xfrm>
            <a:off x="517869" y="978409"/>
            <a:ext cx="6769622" cy="164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Requirement 2</a:t>
            </a:r>
            <a:br>
              <a:rPr lang="en-US" sz="2600" dirty="0"/>
            </a:br>
            <a:r>
              <a:rPr lang="en-US" sz="2600" dirty="0"/>
              <a:t>Multiple product stochastic environment</a:t>
            </a:r>
            <a:br>
              <a:rPr lang="en-US" sz="2600" dirty="0"/>
            </a:br>
            <a:r>
              <a:rPr lang="en-US" sz="2600" dirty="0"/>
              <a:t>with inventory constraint </a:t>
            </a:r>
          </a:p>
        </p:txBody>
      </p:sp>
      <p:sp>
        <p:nvSpPr>
          <p:cNvPr id="9" name="Rettangolo con angoli arrotondati 15">
            <a:extLst>
              <a:ext uri="{FF2B5EF4-FFF2-40B4-BE49-F238E27FC236}">
                <a16:creationId xmlns:a16="http://schemas.microsoft.com/office/drawing/2014/main" id="{6E815A02-2E0B-4135-9EE4-C890724CB150}"/>
              </a:ext>
            </a:extLst>
          </p:cNvPr>
          <p:cNvSpPr/>
          <p:nvPr/>
        </p:nvSpPr>
        <p:spPr>
          <a:xfrm>
            <a:off x="769989" y="2551789"/>
            <a:ext cx="10652022" cy="3791615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8" name="Picture 7" descr="A graph of a line and a line&#10;&#10;AI-generated content may be incorrect.">
            <a:extLst>
              <a:ext uri="{FF2B5EF4-FFF2-40B4-BE49-F238E27FC236}">
                <a16:creationId xmlns:a16="http://schemas.microsoft.com/office/drawing/2014/main" id="{726ACBEE-EB20-8CB6-23F9-3A7977B74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764851"/>
            <a:ext cx="9864436" cy="35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502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4CEAE8-48E7-4683-8B33-93623DD63FBB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f045e9-f3bb-48bc-a8af-e1df7cd36cc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31A1D97F55A34BB046A59F446C0554" ma:contentTypeVersion="8" ma:contentTypeDescription="Creare un nuovo documento." ma:contentTypeScope="" ma:versionID="92597f7f237af143299366ef27295875">
  <xsd:schema xmlns:xsd="http://www.w3.org/2001/XMLSchema" xmlns:xs="http://www.w3.org/2001/XMLSchema" xmlns:p="http://schemas.microsoft.com/office/2006/metadata/properties" xmlns:ns3="4ff045e9-f3bb-48bc-a8af-e1df7cd36cc0" targetNamespace="http://schemas.microsoft.com/office/2006/metadata/properties" ma:root="true" ma:fieldsID="b4bc99c6430c09c683c5edb5c63236e7" ns3:_="">
    <xsd:import namespace="4ff045e9-f3bb-48bc-a8af-e1df7cd36c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45e9-f3bb-48bc-a8af-e1df7cd36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365165-C1DE-403D-9F0E-490B818F69BA}">
  <ds:schemaRefs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4ff045e9-f3bb-48bc-a8af-e1df7cd36cc0"/>
  </ds:schemaRefs>
</ds:datastoreItem>
</file>

<file path=customXml/itemProps2.xml><?xml version="1.0" encoding="utf-8"?>
<ds:datastoreItem xmlns:ds="http://schemas.openxmlformats.org/officeDocument/2006/customXml" ds:itemID="{16DF8B8B-CFBB-4835-8E52-4B6AC86A7311}">
  <ds:schemaRefs>
    <ds:schemaRef ds:uri="4ff045e9-f3bb-48bc-a8af-e1df7cd36c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F7BD2C7-18C7-4C67-94C0-6916FAEFE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770</Words>
  <Application>Microsoft Macintosh PowerPoint</Application>
  <PresentationFormat>Widescreen</PresentationFormat>
  <Paragraphs>126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Bierstadt</vt:lpstr>
      <vt:lpstr>Cambria Math</vt:lpstr>
      <vt:lpstr>GestaltVTI</vt:lpstr>
      <vt:lpstr>Online Learning Application Project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3 Best-of-both-worlds algorithms with a single product with inventory constraint </vt:lpstr>
      <vt:lpstr>Requirement 3 Best-of-both-worlds algorithms with a single product with inventory constraint </vt:lpstr>
      <vt:lpstr>Requirement 3 Best-of-both-worlds algorithms with a single product with inventory constraint </vt:lpstr>
      <vt:lpstr>Requirement 3 Best-of-both-worlds algorithms with a single product with inventory constraint </vt:lpstr>
      <vt:lpstr>PowerPoint Presentation</vt:lpstr>
      <vt:lpstr>Requirement 4 Best-of-both-worlds with multiple products with inventory constraint </vt:lpstr>
      <vt:lpstr>Requirement 4 Best-of-both-worlds with multiple products with inventory constraint </vt:lpstr>
      <vt:lpstr>Requirement 4 Best-of-both-worlds with multiple products with inventory constraint </vt:lpstr>
      <vt:lpstr>Requirement 4 Best-of-both-worlds with multiple products with inventory constraint </vt:lpstr>
      <vt:lpstr>Requirement 5 Slightly non-stationary environments with multiple products and inventory constraint</vt:lpstr>
      <vt:lpstr>Requirement 5 Slightly non-stationary environments with multiple products and inventory constraint</vt:lpstr>
      <vt:lpstr>Comparison in slightly non-stationary environment</vt:lpstr>
      <vt:lpstr>Requirement 5 Slightly non-stationary environments with multiple products and inventory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Carolina Parenti</dc:creator>
  <cp:lastModifiedBy>Karanbir Singh</cp:lastModifiedBy>
  <cp:revision>2</cp:revision>
  <dcterms:created xsi:type="dcterms:W3CDTF">2025-07-11T13:20:04Z</dcterms:created>
  <dcterms:modified xsi:type="dcterms:W3CDTF">2025-07-14T15:18:11Z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0x0101006831A1D97F55A34BB046A59F446C0554</vt:lpwstr>
  </property>
</Properties>
</file>