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1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4551"/>
  </p:normalViewPr>
  <p:slideViewPr>
    <p:cSldViewPr snapToGrid="0">
      <p:cViewPr varScale="1">
        <p:scale>
          <a:sx n="104" d="100"/>
          <a:sy n="104" d="100"/>
        </p:scale>
        <p:origin x="9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A05FF-C68C-8F43-985B-55F6225D2567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2A9F3-682B-4546-A121-F1629A6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2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2A9F3-682B-4546-A121-F1629A614E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6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2A9F3-682B-4546-A121-F1629A614E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7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7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89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479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65126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8076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108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6374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88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2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3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4/11/19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9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4/11/19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7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4/11/19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4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4/11/19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7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4/11/19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25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47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586B75A-687E-405C-8A0B-8D00578BA2C3}" type="datetimeFigureOut">
              <a:rPr lang="en-US" smtClean="0"/>
              <a:pPr/>
              <a:t>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39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  <p:sldLayoutId id="214748402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1832" y="566929"/>
            <a:ext cx="10782300" cy="3565482"/>
          </a:xfrm>
        </p:spPr>
        <p:txBody>
          <a:bodyPr anchor="ctr">
            <a:normAutofit/>
          </a:bodyPr>
          <a:lstStyle/>
          <a:p>
            <a:pPr algn="ctr"/>
            <a:r>
              <a:rPr lang="pt-BR" sz="4800" b="1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pt-BR" sz="4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comparative</a:t>
            </a:r>
            <a:r>
              <a:rPr lang="pt-BR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study</a:t>
            </a:r>
            <a:r>
              <a:rPr lang="pt-BR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800" b="1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pt-BR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800" b="1" dirty="0" err="1">
                <a:latin typeface="Calibri" panose="020F0502020204030204" pitchFamily="34" charset="0"/>
                <a:cs typeface="Calibri" panose="020F0502020204030204" pitchFamily="34" charset="0"/>
              </a:rPr>
              <a:t>logistic</a:t>
            </a:r>
            <a:r>
              <a:rPr lang="pt-BR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8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  <a:r>
              <a:rPr lang="pt-BR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800" b="1" dirty="0" err="1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pt-BR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pt-BR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800" b="1" dirty="0" err="1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pt-BR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techniques</a:t>
            </a:r>
            <a:r>
              <a:rPr lang="pt-BR" sz="4800" b="1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pt-BR" sz="4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prediction</a:t>
            </a:r>
            <a:r>
              <a:rPr lang="pt-BR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800" b="1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pt-BR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early</a:t>
            </a:r>
            <a:r>
              <a:rPr lang="pt-BR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8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virological</a:t>
            </a:r>
            <a:r>
              <a:rPr lang="pt-BR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supression</a:t>
            </a:r>
            <a:r>
              <a:rPr lang="pt-BR" sz="4800" b="1" dirty="0">
                <a:latin typeface="Calibri" panose="020F0502020204030204" pitchFamily="34" charset="0"/>
                <a:cs typeface="Calibri" panose="020F0502020204030204" pitchFamily="34" charset="0"/>
              </a:rPr>
              <a:t> in antirretroviral </a:t>
            </a:r>
            <a:r>
              <a:rPr lang="pt-BR" sz="4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initiating</a:t>
            </a:r>
            <a:r>
              <a:rPr lang="pt-BR" sz="4800" b="1" dirty="0">
                <a:latin typeface="Calibri" panose="020F0502020204030204" pitchFamily="34" charset="0"/>
                <a:cs typeface="Calibri" panose="020F0502020204030204" pitchFamily="34" charset="0"/>
              </a:rPr>
              <a:t> HIV </a:t>
            </a:r>
            <a:r>
              <a:rPr lang="pt-BR" sz="4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patients</a:t>
            </a:r>
            <a:r>
              <a:rPr lang="pt-BR" sz="48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38147" y="4618356"/>
            <a:ext cx="9228201" cy="1498980"/>
          </a:xfrm>
        </p:spPr>
        <p:txBody>
          <a:bodyPr>
            <a:noAutofit/>
          </a:bodyPr>
          <a:lstStyle/>
          <a:p>
            <a:pPr algn="l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Autores: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Kuteesa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R.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Bisaso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, Susan A.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Karungi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, Agnes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Kiragga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, Jackson K.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Mukonzo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e Barbara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Castelnuovo</a:t>
            </a: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Ano: 2018</a:t>
            </a:r>
          </a:p>
          <a:p>
            <a:pPr algn="l"/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Makere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University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Infectious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Diseases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Institute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- Uganda</a:t>
            </a:r>
          </a:p>
        </p:txBody>
      </p:sp>
    </p:spTree>
    <p:extLst>
      <p:ext uri="{BB962C8B-B14F-4D97-AF65-F5344CB8AC3E}">
        <p14:creationId xmlns:p14="http://schemas.microsoft.com/office/powerpoint/2010/main" val="29382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299448" y="128016"/>
            <a:ext cx="243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50976" y="978408"/>
            <a:ext cx="101681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Tratamento com Terapia Antirretroviral (ART) diminui a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morbilidade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e a mortalidade de indivíduos com HIV positivo, através da supressão viral.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Quanto antes acontecer a supressão viral, maior é a chance do tratamento a longo prazo.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Falhas na realização e manutenção da supressão viral podem levar a um aumento de resistência do vírus e aumentar o risco de transmissão do HIV. 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28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299448" y="128016"/>
            <a:ext cx="243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17109" y="774347"/>
            <a:ext cx="1045159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 realização o quanto antes do tratamento de supressão do vírus depende dos seguintes fatores: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	- Escolha do tratamento inicial de ART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	- Aderência do tratamento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Comorbidade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	- Variabilidade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inter-individual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em drogas farmacocinéticas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			- demografia 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			- fatores genéticos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			- resistência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			-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84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721600" y="128016"/>
            <a:ext cx="401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Dados Utilizados</a:t>
            </a:r>
          </a:p>
        </p:txBody>
      </p:sp>
      <p:sp>
        <p:nvSpPr>
          <p:cNvPr id="4" name="Elipse 3"/>
          <p:cNvSpPr/>
          <p:nvPr/>
        </p:nvSpPr>
        <p:spPr>
          <a:xfrm>
            <a:off x="742696" y="829165"/>
            <a:ext cx="4974336" cy="4882896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705864" y="1252203"/>
            <a:ext cx="2967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559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pacientes com HIV inscritos entre Abril de 2004 e Abril de 2005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361440" y="2237414"/>
            <a:ext cx="34747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Dados coletados: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- dados demográficos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- ocorrências de infecções oportunistas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- doenças não relacionadas ao HIV 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- tratamento com ART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- aderência do ART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- exames de sangue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- etc.</a:t>
            </a:r>
          </a:p>
          <a:p>
            <a:pPr marL="285750" indent="-285750">
              <a:buFontTx/>
              <a:buChar char="-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409530" y="5854824"/>
            <a:ext cx="3640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Treinamento e Teste do Modelo </a:t>
            </a:r>
          </a:p>
        </p:txBody>
      </p:sp>
      <p:sp>
        <p:nvSpPr>
          <p:cNvPr id="8" name="Elipse 7"/>
          <p:cNvSpPr/>
          <p:nvPr/>
        </p:nvSpPr>
        <p:spPr>
          <a:xfrm>
            <a:off x="7552267" y="1566333"/>
            <a:ext cx="3361266" cy="3395134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950201" y="2606745"/>
            <a:ext cx="2678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262 pacientes com HIV tratados com ART em alguns hospitais entre o ano de 2008 e 2009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412566" y="5170882"/>
            <a:ext cx="3640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Verificação se o modelo conseguia predizer com uma amostra fora da população estudada</a:t>
            </a:r>
          </a:p>
        </p:txBody>
      </p:sp>
    </p:spTree>
    <p:extLst>
      <p:ext uri="{BB962C8B-B14F-4D97-AF65-F5344CB8AC3E}">
        <p14:creationId xmlns:p14="http://schemas.microsoft.com/office/powerpoint/2010/main" val="355680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265333" y="128016"/>
            <a:ext cx="5466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Modelo x Acurácia 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77378"/>
              </p:ext>
            </p:extLst>
          </p:nvPr>
        </p:nvGraphicFramePr>
        <p:xfrm>
          <a:off x="1781949" y="2072365"/>
          <a:ext cx="8492067" cy="1535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05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465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Acurácia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574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24,6%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Multitask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Temporal</a:t>
                      </a:r>
                      <a:r>
                        <a:rPr lang="pt-BR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</a:t>
                      </a:r>
                      <a:r>
                        <a:rPr lang="pt-BR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92,9%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Patient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Survival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Prediction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92,3%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943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299448" y="128016"/>
            <a:ext cx="243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Utilização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17109" y="774347"/>
            <a:ext cx="1045159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Medicina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fatores que caracteriza um grupo de indivíduos doentes em relação a indivíduos sãos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Seguros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risco </a:t>
            </a:r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de sinistro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Financeiras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risco para aprovação de crédito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Econometria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medir intenções de votos</a:t>
            </a:r>
          </a:p>
        </p:txBody>
      </p:sp>
    </p:spTree>
    <p:extLst>
      <p:ext uri="{BB962C8B-B14F-4D97-AF65-F5344CB8AC3E}">
        <p14:creationId xmlns:p14="http://schemas.microsoft.com/office/powerpoint/2010/main" val="2922587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E85B2D53E81C47A16180063E115830" ma:contentTypeVersion="2" ma:contentTypeDescription="Create a new document." ma:contentTypeScope="" ma:versionID="d967ad54bbf83974dbc6bcf3baf922cc">
  <xsd:schema xmlns:xsd="http://www.w3.org/2001/XMLSchema" xmlns:xs="http://www.w3.org/2001/XMLSchema" xmlns:p="http://schemas.microsoft.com/office/2006/metadata/properties" xmlns:ns2="539efff7-440f-4d3d-b19d-f3f8892054e4" targetNamespace="http://schemas.microsoft.com/office/2006/metadata/properties" ma:root="true" ma:fieldsID="92bc31693cb7b25002f3425958635195" ns2:_="">
    <xsd:import namespace="539efff7-440f-4d3d-b19d-f3f8892054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9efff7-440f-4d3d-b19d-f3f8892054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B82255-7399-4098-B460-E4E0DC0250F5}"/>
</file>

<file path=customXml/itemProps2.xml><?xml version="1.0" encoding="utf-8"?>
<ds:datastoreItem xmlns:ds="http://schemas.openxmlformats.org/officeDocument/2006/customXml" ds:itemID="{11881EF3-3A3B-4C51-941C-81A17A1CCAB6}"/>
</file>

<file path=customXml/itemProps3.xml><?xml version="1.0" encoding="utf-8"?>
<ds:datastoreItem xmlns:ds="http://schemas.openxmlformats.org/officeDocument/2006/customXml" ds:itemID="{DC7464D1-428D-45CB-990F-885ED24F7C36}"/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173</TotalTime>
  <Words>286</Words>
  <Application>Microsoft Macintosh PowerPoint</Application>
  <PresentationFormat>Widescreen</PresentationFormat>
  <Paragraphs>62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Calisto MT</vt:lpstr>
      <vt:lpstr>Wingdings 2</vt:lpstr>
      <vt:lpstr>Ardósia</vt:lpstr>
      <vt:lpstr>A comparative study of logistic regression based machine learning techniques for prediction of early virological supression in antirretroviral initiating HIV patients.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comparative study of logistic regression based machine learning techniques for prediction of early virological supression in antirretroviral initiating HIV patients.</dc:title>
  <dc:creator>Marcela Pereira</dc:creator>
  <cp:lastModifiedBy>Adriano Tegani</cp:lastModifiedBy>
  <cp:revision>12</cp:revision>
  <dcterms:created xsi:type="dcterms:W3CDTF">2019-04-08T22:19:40Z</dcterms:created>
  <dcterms:modified xsi:type="dcterms:W3CDTF">2019-04-11T23:12:11Z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0x01010094E85B2D53E81C47A16180063E115830</vt:lpwstr>
  </property>
</Properties>
</file>