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  <p:sldMasterId id="2147483658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0" r:id="rId10"/>
    <p:sldId id="269" r:id="rId11"/>
    <p:sldId id="281" r:id="rId12"/>
    <p:sldId id="282" r:id="rId13"/>
    <p:sldId id="270" r:id="rId14"/>
    <p:sldId id="277" r:id="rId15"/>
    <p:sldId id="278" r:id="rId16"/>
    <p:sldId id="271" r:id="rId17"/>
    <p:sldId id="279" r:id="rId18"/>
  </p:sldIdLst>
  <p:sldSz cx="9144000" cy="6858000" type="screen4x3"/>
  <p:notesSz cx="6858000" cy="9144000"/>
  <p:embeddedFontLst>
    <p:embeddedFont>
      <p:font typeface="Georgia" pitchFamily="18" charset="0"/>
      <p:regular r:id="rId20"/>
      <p:bold r:id="rId21"/>
      <p:italic r:id="rId22"/>
      <p:boldItalic r:id="rId23"/>
    </p:embeddedFont>
    <p:embeddedFont>
      <p:font typeface="Lily Script One" charset="0"/>
      <p:regular r:id="rId24"/>
    </p:embeddedFont>
    <p:embeddedFont>
      <p:font typeface="Trebuchet MS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t>‹Nº›</a:t>
            </a:fld>
            <a:endParaRPr lang="es-CO" sz="1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1321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229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932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610492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73640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348501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42214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419835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61903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07292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70503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89276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97232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000819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09808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751644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27884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473795" y="5052544"/>
            <a:ext cx="5637009" cy="8821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2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2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0080" marR="0" lvl="0" indent="-23368" algn="l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5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19088" marR="0" lvl="1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19088" marR="0" lvl="2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19088" marR="0" lvl="3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19088" marR="0" lvl="4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57200" y="617220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rebuchet MS"/>
              <a:buNone/>
            </a:pPr>
            <a:fld id="{00000000-1234-1234-1234-123412341234}" type="slidenum">
              <a:rPr lang="es-CO" sz="12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Trebuchet MS"/>
                <a:buNone/>
              </a:pPr>
              <a:t>‹Nº›</a:t>
            </a:fld>
            <a:endParaRPr lang="es-CO" sz="1200" b="1" i="0" u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793875" y="4371975"/>
            <a:ext cx="65119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19088" marR="0" lvl="1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19088" marR="0" lvl="2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19088" marR="0" lvl="3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19088" marR="0" lvl="4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143000" y="731520"/>
            <a:ext cx="6400799" cy="347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8890" algn="l" rtl="0">
              <a:spcBef>
                <a:spcPts val="44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7688" marR="0" lvl="1" indent="-26987" algn="l" rtl="0">
              <a:spcBef>
                <a:spcPts val="40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325" marR="0" lvl="2" indent="10794" algn="l" rtl="0">
              <a:spcBef>
                <a:spcPts val="4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6963" marR="0" lvl="3" indent="-50482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063" marR="0" lvl="4" indent="-66993" algn="l" rtl="0">
              <a:spcBef>
                <a:spcPts val="2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17220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rebuchet MS"/>
              <a:buNone/>
            </a:pPr>
            <a:fld id="{00000000-1234-1234-1234-123412341234}" type="slidenum">
              <a:rPr lang="es-CO" sz="12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Trebuchet MS"/>
                <a:buNone/>
              </a:pPr>
              <a:t>‹Nº›</a:t>
            </a:fld>
            <a:endParaRPr lang="es-CO" sz="1200" b="1" i="0" u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 rot="5400000">
            <a:off x="-436711" y="1966986"/>
            <a:ext cx="5238338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54800" algn="l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19088" marR="0" lvl="1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19088" marR="0" lvl="2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19088" marR="0" lvl="3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19088" marR="0" lvl="4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291392" y="764239"/>
            <a:ext cx="4894728" cy="4829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8890" algn="l" rtl="0">
              <a:spcBef>
                <a:spcPts val="44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7688" marR="0" lvl="1" indent="-26987" algn="l" rtl="0">
              <a:spcBef>
                <a:spcPts val="40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325" marR="0" lvl="2" indent="10794" algn="l" rtl="0">
              <a:spcBef>
                <a:spcPts val="4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6963" marR="0" lvl="3" indent="-50482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063" marR="0" lvl="4" indent="-66993" algn="l" rtl="0">
              <a:spcBef>
                <a:spcPts val="2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57200" y="617220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rebuchet MS"/>
              <a:buNone/>
            </a:pPr>
            <a:fld id="{00000000-1234-1234-1234-123412341234}" type="slidenum">
              <a:rPr lang="es-CO" sz="12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Trebuchet MS"/>
                <a:buNone/>
              </a:pPr>
              <a:t>‹Nº›</a:t>
            </a:fld>
            <a:endParaRPr lang="es-CO" sz="1200" b="1" i="0" u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3875" y="4371975"/>
            <a:ext cx="65119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19088" marR="0" lvl="1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19088" marR="0" lvl="2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19088" marR="0" lvl="3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19088" marR="0" lvl="4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3368040" y="-731521"/>
            <a:ext cx="3474719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8890" algn="l" rtl="0">
              <a:spcBef>
                <a:spcPts val="44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7688" marR="0" lvl="1" indent="-26987" algn="l" rtl="0">
              <a:spcBef>
                <a:spcPts val="40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325" marR="0" lvl="2" indent="10794" algn="l" rtl="0">
              <a:spcBef>
                <a:spcPts val="4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6963" marR="0" lvl="3" indent="-50482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063" marR="0" lvl="4" indent="-66993" algn="l" rtl="0">
              <a:spcBef>
                <a:spcPts val="2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57200" y="617220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rebuchet MS"/>
              <a:buNone/>
            </a:pPr>
            <a:fld id="{00000000-1234-1234-1234-123412341234}" type="slidenum">
              <a:rPr lang="es-CO" sz="12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Trebuchet MS"/>
                <a:buNone/>
              </a:pPr>
              <a:t>‹Nº›</a:t>
            </a:fld>
            <a:endParaRPr lang="es-CO" sz="1200" b="1" i="0" u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1015" algn="l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2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19088" marR="0" lvl="1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19088" marR="0" lvl="2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19088" marR="0" lvl="3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19088" marR="0" lvl="4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93514" y="731520"/>
            <a:ext cx="4017085" cy="48947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8890" algn="l" rtl="0">
              <a:spcBef>
                <a:spcPts val="44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7688" marR="0" lvl="1" indent="-26987" algn="l" rtl="0">
              <a:spcBef>
                <a:spcPts val="40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325" marR="0" lvl="2" indent="-38734" algn="l" rtl="0">
              <a:spcBef>
                <a:spcPts val="36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6963" marR="0" lvl="3" indent="-50482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063" marR="0" lvl="4" indent="-66993" algn="l" rtl="0">
              <a:spcBef>
                <a:spcPts val="2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marR="0" lvl="5" indent="-25907" algn="l" rtl="0">
              <a:spcBef>
                <a:spcPts val="400"/>
              </a:spcBef>
              <a:spcAft>
                <a:spcPts val="300"/>
              </a:spcAft>
              <a:buClr>
                <a:srgbClr val="D77B00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marR="0" lvl="6" indent="-22860" algn="l" rtl="0">
              <a:spcBef>
                <a:spcPts val="400"/>
              </a:spcBef>
              <a:spcAft>
                <a:spcPts val="300"/>
              </a:spcAft>
              <a:buClr>
                <a:srgbClr val="D77B00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marR="0" lvl="7" indent="-25400" algn="l" rtl="0">
              <a:spcBef>
                <a:spcPts val="400"/>
              </a:spcBef>
              <a:spcAft>
                <a:spcPts val="300"/>
              </a:spcAft>
              <a:buClr>
                <a:srgbClr val="D77B00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marR="0" lvl="8" indent="-22351" algn="l" rtl="0">
              <a:spcBef>
                <a:spcPts val="400"/>
              </a:spcBef>
              <a:spcAft>
                <a:spcPts val="300"/>
              </a:spcAft>
              <a:buClr>
                <a:srgbClr val="D77B00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075765" y="3497801"/>
            <a:ext cx="3388659" cy="2139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1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57200" y="617220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rebuchet MS"/>
              <a:buNone/>
            </a:pPr>
            <a:fld id="{00000000-1234-1234-1234-123412341234}" type="slidenum">
              <a:rPr lang="es-CO" sz="12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Trebuchet MS"/>
                <a:buNone/>
              </a:pPr>
              <a:t>‹Nº›</a:t>
            </a:fld>
            <a:endParaRPr lang="es-CO" sz="1200" b="1" i="0" u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457200" y="617220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rebuchet MS"/>
              <a:buNone/>
            </a:pPr>
            <a:fld id="{00000000-1234-1234-1234-123412341234}" type="slidenum">
              <a:rPr lang="es-CO" sz="12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Trebuchet MS"/>
                <a:buNone/>
              </a:pPr>
              <a:t>‹Nº›</a:t>
            </a:fld>
            <a:endParaRPr lang="es-CO" sz="1200" b="1" i="0" u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793875" y="4371975"/>
            <a:ext cx="65119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19088" marR="0" lvl="1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19088" marR="0" lvl="2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19088" marR="0" lvl="3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19088" marR="0" lvl="4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57200" y="617220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rebuchet MS"/>
              <a:buNone/>
            </a:pPr>
            <a:fld id="{00000000-1234-1234-1234-123412341234}" type="slidenum">
              <a:rPr lang="es-CO" sz="12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Trebuchet MS"/>
                <a:buNone/>
              </a:pPr>
              <a:t>‹Nº›</a:t>
            </a:fld>
            <a:endParaRPr lang="es-CO" sz="1200" b="1" i="0" u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1156446" y="1400326"/>
            <a:ext cx="3346704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41910" algn="l" rtl="0">
              <a:spcBef>
                <a:spcPts val="36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7688" marR="0" lvl="1" indent="-43497" algn="l" rtl="0">
              <a:spcBef>
                <a:spcPts val="36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325" marR="0" lvl="2" indent="-55244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6963" marR="0" lvl="3" indent="-50482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063" marR="0" lvl="4" indent="-50482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marR="0" lvl="5" indent="-58927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marR="0" lvl="6" indent="-55880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marR="0" lvl="7" indent="-58420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marR="0" lvl="8" indent="-55372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647301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Font typeface="Georgia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4"/>
          </p:nvPr>
        </p:nvSpPr>
        <p:spPr>
          <a:xfrm>
            <a:off x="4645025" y="1399032"/>
            <a:ext cx="3346704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41910" algn="l" rtl="0">
              <a:spcBef>
                <a:spcPts val="36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7688" marR="0" lvl="1" indent="-43497" algn="l" rtl="0">
              <a:spcBef>
                <a:spcPts val="36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325" marR="0" lvl="2" indent="-55244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6963" marR="0" lvl="3" indent="-50482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063" marR="0" lvl="4" indent="-50482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marR="0" lvl="5" indent="-58927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marR="0" lvl="6" indent="-55880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marR="0" lvl="7" indent="-58420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marR="0" lvl="8" indent="-55372" algn="l" rtl="0">
              <a:spcBef>
                <a:spcPts val="320"/>
              </a:spcBef>
              <a:spcAft>
                <a:spcPts val="300"/>
              </a:spcAft>
              <a:buClr>
                <a:srgbClr val="D77B00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93875" y="4371975"/>
            <a:ext cx="65119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19088" marR="0" lvl="1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19088" marR="0" lvl="2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19088" marR="0" lvl="3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19088" marR="0" lvl="4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57200" y="617220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rebuchet MS"/>
              <a:buNone/>
            </a:pPr>
            <a:fld id="{00000000-1234-1234-1234-123412341234}" type="slidenum">
              <a:rPr lang="es-CO" sz="12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Trebuchet MS"/>
                <a:buNone/>
              </a:pPr>
              <a:t>‹Nº›</a:t>
            </a:fld>
            <a:endParaRPr lang="es-CO" sz="1200" b="1" i="0" u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793875" y="4371975"/>
            <a:ext cx="65119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19088" marR="0" lvl="1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19088" marR="0" lvl="2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19088" marR="0" lvl="3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19088" marR="0" lvl="4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42999" y="731518"/>
            <a:ext cx="3346704" cy="347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8890" algn="l" rtl="0">
              <a:spcBef>
                <a:spcPts val="44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7688" marR="0" lvl="1" indent="-26987" algn="l" rtl="0">
              <a:spcBef>
                <a:spcPts val="40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325" marR="0" lvl="2" indent="10794" algn="l" rtl="0">
              <a:spcBef>
                <a:spcPts val="4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6963" marR="0" lvl="3" indent="-50482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063" marR="0" lvl="4" indent="-66993" algn="l" rtl="0">
              <a:spcBef>
                <a:spcPts val="2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45151" y="731520"/>
            <a:ext cx="3346704" cy="347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8890" algn="l" rtl="0">
              <a:spcBef>
                <a:spcPts val="44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7688" marR="0" lvl="1" indent="-26987" algn="l" rtl="0">
              <a:spcBef>
                <a:spcPts val="40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325" marR="0" lvl="2" indent="10794" algn="l" rtl="0">
              <a:spcBef>
                <a:spcPts val="4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6963" marR="0" lvl="3" indent="-50482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063" marR="0" lvl="4" indent="-66993" algn="l" rtl="0">
              <a:spcBef>
                <a:spcPts val="2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7200" y="617220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rebuchet MS"/>
              <a:buNone/>
            </a:pPr>
            <a:fld id="{00000000-1234-1234-1234-123412341234}" type="slidenum">
              <a:rPr lang="es-CO" sz="12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Trebuchet MS"/>
                <a:buNone/>
              </a:pPr>
              <a:t>‹Nº›</a:t>
            </a:fld>
            <a:endParaRPr lang="es-CO" sz="1200" b="1" i="0" u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3865562"/>
            <a:ext cx="9144000" cy="2992437"/>
            <a:chOff x="0" y="3865562"/>
            <a:chExt cx="9144000" cy="2992437"/>
          </a:xfrm>
        </p:grpSpPr>
        <p:pic>
          <p:nvPicPr>
            <p:cNvPr id="11" name="Shape 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865562"/>
              <a:ext cx="9144000" cy="2992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Shape 12"/>
            <p:cNvSpPr txBox="1"/>
            <p:nvPr/>
          </p:nvSpPr>
          <p:spPr>
            <a:xfrm>
              <a:off x="0" y="3867150"/>
              <a:ext cx="9144000" cy="29908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3" name="Shape 13"/>
          <p:cNvGrpSpPr/>
          <p:nvPr/>
        </p:nvGrpSpPr>
        <p:grpSpPr>
          <a:xfrm>
            <a:off x="0" y="0"/>
            <a:ext cx="9144000" cy="3867149"/>
            <a:chOff x="0" y="0"/>
            <a:chExt cx="9144000" cy="3867149"/>
          </a:xfrm>
        </p:grpSpPr>
        <p:pic>
          <p:nvPicPr>
            <p:cNvPr id="14" name="Shape 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9144000" cy="3865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Shape 15"/>
            <p:cNvSpPr txBox="1"/>
            <p:nvPr/>
          </p:nvSpPr>
          <p:spPr>
            <a:xfrm>
              <a:off x="0" y="0"/>
              <a:ext cx="9144000" cy="3867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" name="Shape 16"/>
          <p:cNvSpPr txBox="1"/>
          <p:nvPr/>
        </p:nvSpPr>
        <p:spPr>
          <a:xfrm>
            <a:off x="0" y="2652711"/>
            <a:ext cx="9144000" cy="2286000"/>
          </a:xfrm>
          <a:prstGeom prst="rect">
            <a:avLst/>
          </a:prstGeom>
          <a:gradFill>
            <a:gsLst>
              <a:gs pos="0">
                <a:srgbClr val="FFFFFF"/>
              </a:gs>
              <a:gs pos="28999">
                <a:srgbClr val="FFFFFF"/>
              </a:gs>
              <a:gs pos="44999">
                <a:srgbClr val="CAF278"/>
              </a:gs>
              <a:gs pos="55000">
                <a:srgbClr val="FFFFFF"/>
              </a:gs>
              <a:gs pos="64999">
                <a:srgbClr val="CAF278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" name="Shape 17"/>
          <p:cNvGrpSpPr/>
          <p:nvPr/>
        </p:nvGrpSpPr>
        <p:grpSpPr>
          <a:xfrm>
            <a:off x="0" y="1603375"/>
            <a:ext cx="9144000" cy="5102224"/>
            <a:chOff x="0" y="1603375"/>
            <a:chExt cx="9144000" cy="5102224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1603375"/>
              <a:ext cx="9144000" cy="510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 txBox="1"/>
            <p:nvPr/>
          </p:nvSpPr>
          <p:spPr>
            <a:xfrm>
              <a:off x="1339850" y="2347911"/>
              <a:ext cx="6464299" cy="36099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793875" y="4371975"/>
            <a:ext cx="65119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19088" marR="0" lvl="1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19088" marR="0" lvl="2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19088" marR="0" lvl="3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19088" marR="0" lvl="4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143000" y="731837"/>
            <a:ext cx="6400799" cy="3475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8890" algn="l" rtl="0">
              <a:spcBef>
                <a:spcPts val="44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7688" marR="0" lvl="1" indent="-26987" algn="l" rtl="0">
              <a:spcBef>
                <a:spcPts val="40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325" marR="0" lvl="2" indent="10794" algn="l" rtl="0">
              <a:spcBef>
                <a:spcPts val="4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6963" marR="0" lvl="3" indent="-50482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063" marR="0" lvl="4" indent="-66993" algn="l" rtl="0">
              <a:spcBef>
                <a:spcPts val="2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57200" y="617220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rebuchet MS"/>
              <a:buNone/>
            </a:pPr>
            <a:fld id="{00000000-1234-1234-1234-123412341234}" type="slidenum">
              <a:rPr lang="es-CO" sz="12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Trebuchet MS"/>
                <a:buNone/>
              </a:pPr>
              <a:t>‹Nº›</a:t>
            </a:fld>
            <a:endParaRPr lang="es-CO" sz="1200" b="1" i="0" u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0" y="5105400"/>
            <a:ext cx="9144000" cy="1752600"/>
            <a:chOff x="0" y="5105400"/>
            <a:chExt cx="9144000" cy="1752600"/>
          </a:xfrm>
        </p:grpSpPr>
        <p:pic>
          <p:nvPicPr>
            <p:cNvPr id="33" name="Shape 3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5108575"/>
              <a:ext cx="9144000" cy="1749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Shape 34"/>
            <p:cNvSpPr txBox="1"/>
            <p:nvPr/>
          </p:nvSpPr>
          <p:spPr>
            <a:xfrm>
              <a:off x="0" y="5105400"/>
              <a:ext cx="9144000" cy="1752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5" name="Shape 35"/>
          <p:cNvGrpSpPr/>
          <p:nvPr/>
        </p:nvGrpSpPr>
        <p:grpSpPr>
          <a:xfrm>
            <a:off x="0" y="0"/>
            <a:ext cx="9144000" cy="5108574"/>
            <a:chOff x="0" y="0"/>
            <a:chExt cx="9144000" cy="5108574"/>
          </a:xfrm>
        </p:grpSpPr>
        <p:pic>
          <p:nvPicPr>
            <p:cNvPr id="36" name="Shape 3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0" y="0"/>
              <a:ext cx="9144000" cy="5108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Shape 37"/>
            <p:cNvSpPr txBox="1"/>
            <p:nvPr/>
          </p:nvSpPr>
          <p:spPr>
            <a:xfrm>
              <a:off x="0" y="0"/>
              <a:ext cx="9144000" cy="5105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8" name="Shape 38"/>
          <p:cNvSpPr txBox="1"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>
            <a:gsLst>
              <a:gs pos="0">
                <a:srgbClr val="FFFFFF"/>
              </a:gs>
              <a:gs pos="28999">
                <a:srgbClr val="FFFFFF"/>
              </a:gs>
              <a:gs pos="44999">
                <a:srgbClr val="CAF278"/>
              </a:gs>
              <a:gs pos="55000">
                <a:srgbClr val="FFFFFF"/>
              </a:gs>
              <a:gs pos="64999">
                <a:srgbClr val="CAF278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" name="Shape 39"/>
          <p:cNvGrpSpPr/>
          <p:nvPr/>
        </p:nvGrpSpPr>
        <p:grpSpPr>
          <a:xfrm>
            <a:off x="0" y="1603375"/>
            <a:ext cx="9144000" cy="5102224"/>
            <a:chOff x="0" y="1603375"/>
            <a:chExt cx="9144000" cy="5102224"/>
          </a:xfrm>
        </p:grpSpPr>
        <p:pic>
          <p:nvPicPr>
            <p:cNvPr id="40" name="Shape 4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0" y="1603375"/>
              <a:ext cx="9144000" cy="510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Shape 41"/>
            <p:cNvSpPr txBox="1"/>
            <p:nvPr/>
          </p:nvSpPr>
          <p:spPr>
            <a:xfrm>
              <a:off x="1339850" y="2347911"/>
              <a:ext cx="6464299" cy="36099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793875" y="4371975"/>
            <a:ext cx="65119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19088" marR="0" lvl="1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19088" marR="0" lvl="2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19088" marR="0" lvl="3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19088" marR="0" lvl="4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143000" y="731837"/>
            <a:ext cx="6400799" cy="3475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8890" algn="l" rtl="0">
              <a:spcBef>
                <a:spcPts val="44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7688" marR="0" lvl="1" indent="-26987" algn="l" rtl="0">
              <a:spcBef>
                <a:spcPts val="40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325" marR="0" lvl="2" indent="10794" algn="l" rtl="0">
              <a:spcBef>
                <a:spcPts val="4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6963" marR="0" lvl="3" indent="-50482" algn="l" rtl="0">
              <a:spcBef>
                <a:spcPts val="320"/>
              </a:spcBef>
              <a:spcAft>
                <a:spcPts val="300"/>
              </a:spcAft>
              <a:buClr>
                <a:srgbClr val="D77C01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063" marR="0" lvl="4" indent="-66993" algn="l" rtl="0">
              <a:spcBef>
                <a:spcPts val="28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D77B00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57200" y="617220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rebuchet MS"/>
              <a:buNone/>
            </a:pPr>
            <a:fld id="{00000000-1234-1234-1234-123412341234}" type="slidenum">
              <a:rPr lang="es-CO" sz="1200" b="1" i="0" u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Trebuchet MS"/>
                <a:buNone/>
              </a:pPr>
              <a:t>‹Nº›</a:t>
            </a:fld>
            <a:endParaRPr lang="es-CO" sz="1200" b="1" i="0" u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ormato_ieee830,%20Grupo%202.do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caso%20de%20uso%20extendido.do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Presupuesto%20Proyecto.xlsx" TargetMode="External"/><Relationship Id="rId4" Type="http://schemas.openxmlformats.org/officeDocument/2006/relationships/hyperlink" Target="VETERINARIA.ga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ormato%20Entrevista.do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ENCUESTA%20DIRIGIDA%20A%20CLIENTES.do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tabulacion.doc" TargetMode="External"/><Relationship Id="rId4" Type="http://schemas.openxmlformats.org/officeDocument/2006/relationships/hyperlink" Target="Entrevista%20Gerente.do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91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79386" y="3439236"/>
            <a:ext cx="3632199" cy="2640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Yeison</a:t>
            </a:r>
            <a:r>
              <a:rPr lang="es-CO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CO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Arley</a:t>
            </a:r>
            <a:r>
              <a:rPr lang="es-CO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Bejarano.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Erick  Javier Giraldo.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Wilson Nicolás  Vargas.</a:t>
            </a:r>
          </a:p>
          <a:p>
            <a:pPr algn="just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ct val="25000"/>
            </a:pPr>
            <a:r>
              <a:rPr lang="es-C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Fabio Andrés </a:t>
            </a:r>
            <a:r>
              <a:rPr lang="es-CO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Gaince</a:t>
            </a: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s-CO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Camilo Andrés Pantano.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4686" y="714375"/>
            <a:ext cx="2690811" cy="1785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2356797" y="2063750"/>
            <a:ext cx="4430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562" marR="0" lvl="0" indent="-47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8000" b="1" i="1" u="none" strike="noStrike" cap="none">
                <a:solidFill>
                  <a:srgbClr val="595959"/>
                </a:solidFill>
                <a:latin typeface="Lily Script One"/>
                <a:ea typeface="Lily Script One"/>
                <a:cs typeface="Lily Script One"/>
                <a:sym typeface="Lily Script One"/>
              </a:rPr>
              <a:t>S</a:t>
            </a:r>
            <a:r>
              <a:rPr lang="es-CO" sz="8000" i="1">
                <a:solidFill>
                  <a:srgbClr val="595959"/>
                </a:solidFill>
                <a:latin typeface="Lily Script One"/>
                <a:ea typeface="Lily Script One"/>
                <a:cs typeface="Lily Script One"/>
                <a:sym typeface="Lily Script One"/>
              </a:rPr>
              <a:t> </a:t>
            </a:r>
            <a:r>
              <a:rPr lang="es-CO" sz="8000" b="1" i="1" u="none" strike="noStrike" cap="none">
                <a:solidFill>
                  <a:srgbClr val="595959"/>
                </a:solidFill>
                <a:latin typeface="Lily Script One"/>
                <a:ea typeface="Lily Script One"/>
                <a:cs typeface="Lily Script One"/>
                <a:sym typeface="Lily Script One"/>
              </a:rPr>
              <a:t>vet-cli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8751" y="5779008"/>
            <a:ext cx="1385249" cy="10789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357952" y="1907593"/>
            <a:ext cx="6400799" cy="3474719"/>
          </a:xfrm>
        </p:spPr>
        <p:txBody>
          <a:bodyPr/>
          <a:lstStyle/>
          <a:p>
            <a:pPr marL="219710" indent="0">
              <a:buNone/>
            </a:pP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050451" y="392050"/>
            <a:ext cx="7015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190500" algn="ctr">
              <a:buClr>
                <a:srgbClr val="D77C01"/>
              </a:buClr>
              <a:buSzPct val="25000"/>
            </a:pPr>
            <a:r>
              <a:rPr lang="es-CO" sz="3600" b="1" dirty="0">
                <a:solidFill>
                  <a:srgbClr val="404040"/>
                </a:solidFill>
              </a:rPr>
              <a:t>MAPA DE PROCESOS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4" y="1007445"/>
            <a:ext cx="7984634" cy="48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249401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9800" y="5760000"/>
            <a:ext cx="1654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211025" y="1533517"/>
            <a:ext cx="6694654" cy="4525907"/>
          </a:xfrm>
        </p:spPr>
        <p:txBody>
          <a:bodyPr/>
          <a:lstStyle/>
          <a:p>
            <a:pPr marL="219710" indent="0" algn="just">
              <a:buNone/>
            </a:pPr>
            <a:r>
              <a:rPr lang="es-CO" sz="2000" dirty="0">
                <a:latin typeface="+mj-lt"/>
              </a:rPr>
              <a:t>Un computador con las siguientes características:</a:t>
            </a:r>
          </a:p>
          <a:p>
            <a:pPr marL="219710" indent="0" algn="just">
              <a:buNone/>
            </a:pPr>
            <a:endParaRPr lang="es-CO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CO" sz="2000" dirty="0">
                <a:latin typeface="+mj-lt"/>
              </a:rPr>
              <a:t>S.O. Windows 7 u 8.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O" sz="2000" dirty="0">
                <a:latin typeface="+mj-lt"/>
              </a:rPr>
              <a:t>Memoria RAM de 4 GB en adelante.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O" sz="2000" dirty="0">
                <a:latin typeface="+mj-lt"/>
              </a:rPr>
              <a:t>D.D. de 250 GB en adelante.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O" sz="2000" dirty="0">
                <a:latin typeface="+mj-lt"/>
              </a:rPr>
              <a:t>Procesador doble </a:t>
            </a:r>
            <a:r>
              <a:rPr lang="es-CO" sz="2000" dirty="0" smtClean="0">
                <a:latin typeface="+mj-lt"/>
              </a:rPr>
              <a:t>núcleo de 1.6 </a:t>
            </a:r>
            <a:r>
              <a:rPr lang="es-CO" sz="2000" dirty="0" err="1" smtClean="0">
                <a:latin typeface="+mj-lt"/>
              </a:rPr>
              <a:t>GHz.</a:t>
            </a:r>
            <a:endParaRPr lang="es-CO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CO" sz="2000" dirty="0">
                <a:latin typeface="+mj-lt"/>
              </a:rPr>
              <a:t>Monitor LCD o LED de 17 pulgadas.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O" sz="2000" dirty="0">
                <a:latin typeface="+mj-lt"/>
              </a:rPr>
              <a:t>Teclado, mouse.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O" sz="2000" dirty="0">
                <a:latin typeface="+mj-lt"/>
              </a:rPr>
              <a:t>Acceso a internet.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50451" y="392050"/>
            <a:ext cx="7015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190500" algn="ctr">
              <a:buClr>
                <a:srgbClr val="D77C01"/>
              </a:buClr>
              <a:buSzPct val="25000"/>
            </a:pPr>
            <a:r>
              <a:rPr lang="es-CO" sz="3200" b="1" dirty="0">
                <a:solidFill>
                  <a:srgbClr val="404040"/>
                </a:solidFill>
              </a:rPr>
              <a:t>INVENTARIO PARA LA CLINICA</a:t>
            </a:r>
          </a:p>
        </p:txBody>
      </p:sp>
    </p:spTree>
    <p:extLst>
      <p:ext uri="{BB962C8B-B14F-4D97-AF65-F5344CB8AC3E}">
        <p14:creationId xmlns:p14="http://schemas.microsoft.com/office/powerpoint/2010/main" xmlns="" val="234372212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412875"/>
            <a:ext cx="8229600" cy="4713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El informe de toda la información adquirida, esta hecho bajo las normas del formato IEEE con sus debidos parámetros y descripciones que este exige.</a:t>
            </a:r>
          </a:p>
        </p:txBody>
      </p:sp>
      <p:pic>
        <p:nvPicPr>
          <p:cNvPr id="232" name="Shape 232">
            <a:hlinkClick r:id="rId3" action="ppaction://hlinkfil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1775" y="2243136"/>
            <a:ext cx="3509961" cy="414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89800" y="5760000"/>
            <a:ext cx="1654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88"/>
          <p:cNvSpPr txBox="1">
            <a:spLocks/>
          </p:cNvSpPr>
          <p:nvPr/>
        </p:nvSpPr>
        <p:spPr>
          <a:xfrm>
            <a:off x="828675" y="401637"/>
            <a:ext cx="7559675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19088" marR="0" lvl="0" indent="5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19088" marR="0" lvl="1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19088" marR="0" lvl="2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19088" marR="0" lvl="3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19088" marR="0" lvl="4" indent="54800" algn="r" rtl="0"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28000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 marL="0" indent="0" algn="ctr">
              <a:buSzPct val="25000"/>
              <a:buFont typeface="Georgia"/>
              <a:buNone/>
            </a:pPr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Informe de requisitos (IEEE 830)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828675" y="401637"/>
            <a:ext cx="7559675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3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rebuchet MS"/>
              </a:rPr>
              <a:t>DIAGRAMA DE CASOS DE USO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8150" y="5646016"/>
            <a:ext cx="1755849" cy="12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F:\ \SENA\INSTRUCTOR MIGUEL LOPEZ\Proyecto S - vetcli\diagrama veterinari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7691" y="1193223"/>
            <a:ext cx="6567054" cy="481272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828675" y="401637"/>
            <a:ext cx="7559675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4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rebuchet MS"/>
              </a:rPr>
              <a:t>CASO DE USO EXTENDIDO</a:t>
            </a: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3425" y="5827776"/>
            <a:ext cx="1560576" cy="103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2193" y="1316037"/>
            <a:ext cx="4572638" cy="522042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9800" y="5760000"/>
            <a:ext cx="1654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267692" y="1522160"/>
            <a:ext cx="6546272" cy="4109713"/>
          </a:xfrm>
        </p:spPr>
        <p:txBody>
          <a:bodyPr/>
          <a:lstStyle/>
          <a:p>
            <a:pPr>
              <a:buNone/>
            </a:pPr>
            <a:r>
              <a:rPr lang="es-CO" sz="2400" b="1" dirty="0" smtClean="0">
                <a:latin typeface="+mn-lt"/>
              </a:rPr>
              <a:t> </a:t>
            </a:r>
            <a:endParaRPr lang="es-CO" sz="2400" b="1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endParaRPr lang="es-CO" sz="2400" b="1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s-CO" sz="2400" b="1" dirty="0" smtClean="0">
                <a:latin typeface="+mn-lt"/>
              </a:rPr>
              <a:t>Cronograma </a:t>
            </a:r>
            <a:r>
              <a:rPr lang="es-CO" sz="2400" b="1" dirty="0" smtClean="0">
                <a:latin typeface="+mn-lt"/>
                <a:sym typeface="Wingdings" pitchFamily="2" charset="2"/>
              </a:rPr>
              <a:t> </a:t>
            </a:r>
            <a:r>
              <a:rPr lang="es-CO" sz="2400" b="1" dirty="0" smtClean="0">
                <a:latin typeface="+mn-lt"/>
                <a:sym typeface="Wingdings" pitchFamily="2" charset="2"/>
                <a:hlinkClick r:id="rId4" action="ppaction://hlinkfile"/>
              </a:rPr>
              <a:t>VETERINARIA</a:t>
            </a:r>
            <a:endParaRPr lang="es-CO" sz="2400" b="1" dirty="0" smtClean="0">
              <a:latin typeface="+mn-lt"/>
              <a:sym typeface="Wingdings" pitchFamily="2" charset="2"/>
            </a:endParaRPr>
          </a:p>
          <a:p>
            <a:pPr>
              <a:buFont typeface="Wingdings" pitchFamily="2" charset="2"/>
              <a:buChar char="ü"/>
            </a:pPr>
            <a:endParaRPr lang="es-CO" sz="2400" b="1" dirty="0" smtClean="0">
              <a:latin typeface="+mn-lt"/>
              <a:sym typeface="Wingdings" pitchFamily="2" charset="2"/>
            </a:endParaRPr>
          </a:p>
          <a:p>
            <a:pPr>
              <a:buFont typeface="Wingdings" pitchFamily="2" charset="2"/>
              <a:buChar char="ü"/>
            </a:pPr>
            <a:endParaRPr lang="es-CO" sz="2400" b="1" dirty="0" smtClean="0">
              <a:latin typeface="+mn-lt"/>
              <a:sym typeface="Wingdings" pitchFamily="2" charset="2"/>
            </a:endParaRPr>
          </a:p>
          <a:p>
            <a:pPr>
              <a:buFont typeface="Wingdings" pitchFamily="2" charset="2"/>
              <a:buChar char="ü"/>
            </a:pPr>
            <a:endParaRPr lang="es-CO" sz="2400" b="1" dirty="0" smtClean="0">
              <a:latin typeface="+mn-lt"/>
              <a:sym typeface="Wingdings" pitchFamily="2" charset="2"/>
            </a:endParaRPr>
          </a:p>
          <a:p>
            <a:pPr>
              <a:buFont typeface="Wingdings" pitchFamily="2" charset="2"/>
              <a:buChar char="ü"/>
            </a:pPr>
            <a:r>
              <a:rPr lang="es-CO" sz="2400" b="1" dirty="0" smtClean="0">
                <a:latin typeface="+mn-lt"/>
                <a:sym typeface="Wingdings" pitchFamily="2" charset="2"/>
              </a:rPr>
              <a:t> Presupuesto  </a:t>
            </a:r>
            <a:r>
              <a:rPr lang="es-CO" sz="2400" b="1" dirty="0" smtClean="0">
                <a:latin typeface="+mn-lt"/>
                <a:sym typeface="Wingdings" pitchFamily="2" charset="2"/>
                <a:hlinkClick r:id="rId5" action="ppaction://hlinkfile"/>
              </a:rPr>
              <a:t>Presupuesto </a:t>
            </a:r>
            <a:r>
              <a:rPr lang="es-CO" sz="2400" b="1" dirty="0" smtClean="0">
                <a:latin typeface="+mn-lt"/>
                <a:sym typeface="Wingdings" pitchFamily="2" charset="2"/>
                <a:hlinkClick r:id="rId5" action="ppaction://hlinkfile"/>
              </a:rPr>
              <a:t>Proyecto</a:t>
            </a:r>
            <a:endParaRPr lang="es-CO" sz="2400" b="1" dirty="0" smtClean="0">
              <a:latin typeface="+mn-lt"/>
              <a:sym typeface="Wingdings" pitchFamily="2" charset="2"/>
            </a:endParaRPr>
          </a:p>
        </p:txBody>
      </p:sp>
      <p:sp>
        <p:nvSpPr>
          <p:cNvPr id="5" name="Shape 288"/>
          <p:cNvSpPr txBox="1">
            <a:spLocks noGrp="1"/>
          </p:cNvSpPr>
          <p:nvPr>
            <p:ph type="title"/>
          </p:nvPr>
        </p:nvSpPr>
        <p:spPr>
          <a:xfrm>
            <a:off x="766330" y="443201"/>
            <a:ext cx="7559675" cy="7205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4000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rebuchet MS"/>
              </a:rPr>
              <a:t>DIAGRAMA</a:t>
            </a:r>
            <a:endParaRPr lang="es-CO" sz="4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00" y="2125300"/>
            <a:ext cx="7889325" cy="23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69900" y="6223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B00"/>
              </a:buClr>
              <a:buSzPct val="25000"/>
              <a:buFont typeface="Georgia"/>
              <a:buNone/>
            </a:pPr>
            <a:r>
              <a:rPr lang="es-CO" sz="4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164431" y="1530213"/>
            <a:ext cx="6840537" cy="4137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400" b="0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Hacer la implementación de un sistema de información para la gestión </a:t>
            </a:r>
            <a:r>
              <a:rPr lang="es-CO" sz="2400" dirty="0">
                <a:latin typeface="Arial"/>
                <a:ea typeface="Arial"/>
                <a:cs typeface="Arial"/>
                <a:sym typeface="Arial"/>
              </a:rPr>
              <a:t>médica</a:t>
            </a:r>
            <a:r>
              <a:rPr lang="es-CO" sz="2400" b="0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de la clínica mascotas veterinaria, en la cual almacenen datos de las mascotas, dueños de las mismas. Personal involucrado en la clínica veterinaria (clientes), generen historias clínicas, servicios solicitados y costos de los mismos.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5250" y="5524500"/>
            <a:ext cx="1119187" cy="105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0577" y="5435325"/>
            <a:ext cx="2143500" cy="14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262062" y="549275"/>
            <a:ext cx="6510337" cy="828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B00"/>
              </a:buClr>
              <a:buSzPct val="25000"/>
              <a:buFont typeface="Georgia"/>
              <a:buNone/>
            </a:pPr>
            <a:r>
              <a:rPr lang="es-CO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4212" y="1484312"/>
            <a:ext cx="7704136" cy="4537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828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00000"/>
              <a:buFont typeface="Georgia"/>
              <a:buChar char="-"/>
            </a:pPr>
            <a:r>
              <a:rPr lang="es-CO" sz="2600" b="0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Crear las historias clínicas con todos los datos disponibles de las mascotas y los dueños de las mismas. </a:t>
            </a:r>
          </a:p>
          <a:p>
            <a:pPr marL="228600" marR="0" lvl="0" indent="-1828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100000"/>
              <a:buFont typeface="Georgia"/>
              <a:buChar char="-"/>
            </a:pPr>
            <a:r>
              <a:rPr lang="es-CO" sz="2600" b="0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Incluir datos del personal que trabaja en esta clínica veterinaria.</a:t>
            </a:r>
          </a:p>
          <a:p>
            <a:pPr marL="228600" marR="0" lvl="0" indent="-182880" algn="just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D77C01"/>
              </a:buClr>
              <a:buSzPct val="100000"/>
              <a:buFont typeface="Georgia"/>
              <a:buChar char="-"/>
            </a:pPr>
            <a:r>
              <a:rPr lang="es-CO" sz="2600" b="0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Crear una base de datos los cuales incluyan los servicios que dispone la clínica Mascotas veterinaria, con su costos.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3700" y="5304000"/>
            <a:ext cx="2220300" cy="15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908175" y="334962"/>
            <a:ext cx="5413375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B00"/>
              </a:buClr>
              <a:buSzPct val="25000"/>
              <a:buFont typeface="Georgia"/>
              <a:buNone/>
            </a:pPr>
            <a:r>
              <a:rPr lang="es-CO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00062" y="1785936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200" b="0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Las historias clínicas que se dirigen hacia las mascotas, en su mayoría están por escrito formando papeleo, lo cual genera desorden en sus agendas de trabajo</a:t>
            </a:r>
            <a:r>
              <a:rPr lang="es-CO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s-CO" sz="22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D77C01"/>
              </a:buClr>
              <a:buSzPct val="130000"/>
              <a:buFont typeface="Georgia"/>
              <a:buChar char="-"/>
            </a:pPr>
            <a:r>
              <a:rPr lang="es-CO" sz="2200" b="0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Cuando se refiere a consultar con el </a:t>
            </a:r>
            <a:r>
              <a:rPr lang="es-CO" dirty="0">
                <a:latin typeface="Arial"/>
                <a:ea typeface="Arial"/>
                <a:cs typeface="Arial"/>
                <a:sym typeface="Arial"/>
              </a:rPr>
              <a:t>médico</a:t>
            </a:r>
            <a:r>
              <a:rPr lang="es-CO" sz="2200" b="0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veterinario por algún percance, se tiene que acudir a la historia clínica escrita, pero sucede que si no se encuentra, se crea una nueva historia.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925" y="4421324"/>
            <a:ext cx="3521700" cy="224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0716" y="4421324"/>
            <a:ext cx="1928700" cy="23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23700" y="5304000"/>
            <a:ext cx="2220300" cy="15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44500" y="695325"/>
            <a:ext cx="8229600" cy="822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B00"/>
              </a:buClr>
              <a:buSzPct val="25000"/>
              <a:buFont typeface="Georgia"/>
              <a:buNone/>
            </a:pPr>
            <a:r>
              <a:rPr lang="es-CO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 del proyecto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989136"/>
            <a:ext cx="8229600" cy="43195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800" b="0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Este sistema de información va dirigido hacia los clientes de este sistema en la </a:t>
            </a:r>
            <a:r>
              <a:rPr lang="es-CO" sz="2800" dirty="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s-CO" sz="2800" b="0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línica mascotas veterinaria, ya que necesitan mejorar la calidad de atención hacia los dueños de las mascotas.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3800" y="5357700"/>
            <a:ext cx="2260200" cy="15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54927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B00"/>
              </a:buClr>
              <a:buSzPct val="25000"/>
              <a:buFont typeface="Georgia"/>
              <a:buNone/>
            </a:pPr>
            <a:r>
              <a:rPr lang="es-CO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533536"/>
            <a:ext cx="8229600" cy="392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Este proyecto, nació por la necesidad vigente de la empresa en mejorar su calidad de atención al cliente, ya que por inconvenientes con el papeleo y cuestiones de economía, han perdido eficacia en la atención.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9900" y="5375100"/>
            <a:ext cx="2234100" cy="14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104" y="3950091"/>
            <a:ext cx="2527275" cy="25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785812" y="285750"/>
            <a:ext cx="7559675" cy="933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B00"/>
              </a:buClr>
              <a:buSzPct val="25000"/>
              <a:buFont typeface="Georgia"/>
              <a:buNone/>
            </a:pPr>
            <a:r>
              <a:rPr lang="es-CO" sz="3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 Técnico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12775" y="1143000"/>
            <a:ext cx="7775575" cy="5094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0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1)  Informe del levantamiento de la información: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0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- Técnicas e instrumentos para la recolección de información: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77C01"/>
              </a:buClr>
              <a:buSzPct val="129999"/>
              <a:buNone/>
            </a:pPr>
            <a:endParaRPr lang="es-CO" sz="20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spcBef>
                <a:spcPts val="700"/>
              </a:spcBef>
              <a:spcAft>
                <a:spcPts val="0"/>
              </a:spcAft>
              <a:buSzPct val="129999"/>
              <a:buFont typeface="Noto Sans Symbols"/>
              <a:buChar char="✓"/>
            </a:pPr>
            <a:r>
              <a:rPr lang="es-CO" sz="24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 entrevista </a:t>
            </a:r>
            <a:r>
              <a:rPr lang="es-CO" sz="2400" b="1" dirty="0"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s-CO" sz="2400" b="1" dirty="0">
                <a:latin typeface="Arial"/>
                <a:ea typeface="Arial"/>
                <a:cs typeface="Arial"/>
                <a:sym typeface="Wingdings" panose="05000000000000000000" pitchFamily="2" charset="2"/>
                <a:hlinkClick r:id="rId3" action="ppaction://hlinkfile"/>
              </a:rPr>
              <a:t>Formato Entrevista</a:t>
            </a:r>
            <a:endParaRPr lang="es-CO" sz="2400" b="1" dirty="0">
              <a:latin typeface="Arial"/>
              <a:ea typeface="Arial"/>
              <a:cs typeface="Arial"/>
              <a:sym typeface="Wingdings" panose="05000000000000000000" pitchFamily="2" charset="2"/>
            </a:endParaRPr>
          </a:p>
          <a:p>
            <a:pPr marL="0" lvl="0" indent="0" algn="just">
              <a:spcBef>
                <a:spcPts val="700"/>
              </a:spcBef>
              <a:spcAft>
                <a:spcPts val="0"/>
              </a:spcAft>
              <a:buSzPct val="129999"/>
              <a:buFont typeface="Noto Sans Symbols"/>
              <a:buChar char="✓"/>
            </a:pPr>
            <a:endParaRPr lang="es-CO" sz="2000" b="1" dirty="0">
              <a:latin typeface="Arial"/>
              <a:ea typeface="Arial"/>
              <a:cs typeface="Arial"/>
              <a:sym typeface="Wingdings" panose="05000000000000000000" pitchFamily="2" charset="2"/>
            </a:endParaRPr>
          </a:p>
          <a:p>
            <a:pPr marL="0" lvl="0" indent="0" algn="just">
              <a:spcBef>
                <a:spcPts val="700"/>
              </a:spcBef>
              <a:spcAft>
                <a:spcPts val="0"/>
              </a:spcAft>
              <a:buSzPct val="129999"/>
              <a:buFont typeface="Noto Sans Symbols"/>
              <a:buChar char="✓"/>
            </a:pPr>
            <a:endParaRPr lang="es-CO" sz="2000" b="1" dirty="0">
              <a:latin typeface="Arial"/>
              <a:ea typeface="Arial"/>
              <a:cs typeface="Arial"/>
              <a:sym typeface="Wingdings" panose="05000000000000000000" pitchFamily="2" charset="2"/>
            </a:endParaRPr>
          </a:p>
          <a:p>
            <a:pPr marL="0" lvl="0" indent="0" algn="just">
              <a:spcBef>
                <a:spcPts val="700"/>
              </a:spcBef>
              <a:spcAft>
                <a:spcPts val="0"/>
              </a:spcAft>
              <a:buSzPct val="129999"/>
              <a:buFont typeface="Noto Sans Symbols"/>
              <a:buChar char="✓"/>
            </a:pPr>
            <a:endParaRPr lang="es-CO" sz="2000" b="1" dirty="0">
              <a:latin typeface="Arial"/>
              <a:ea typeface="Arial"/>
              <a:cs typeface="Arial"/>
              <a:sym typeface="Wingdings" panose="05000000000000000000" pitchFamily="2" charset="2"/>
            </a:endParaRPr>
          </a:p>
          <a:p>
            <a:pPr marL="0" lvl="0" indent="0" algn="just">
              <a:spcBef>
                <a:spcPts val="700"/>
              </a:spcBef>
              <a:spcAft>
                <a:spcPts val="0"/>
              </a:spcAft>
              <a:buSzPct val="129999"/>
              <a:buFont typeface="Noto Sans Symbols"/>
              <a:buChar char="✓"/>
            </a:pPr>
            <a:endParaRPr lang="es-CO" sz="2000" b="1" dirty="0">
              <a:latin typeface="Arial"/>
              <a:ea typeface="Arial"/>
              <a:cs typeface="Arial"/>
              <a:sym typeface="Wingdings" panose="05000000000000000000" pitchFamily="2" charset="2"/>
            </a:endParaRPr>
          </a:p>
          <a:p>
            <a:pPr marL="0" lvl="0" indent="0" algn="just">
              <a:spcBef>
                <a:spcPts val="700"/>
              </a:spcBef>
              <a:spcAft>
                <a:spcPts val="0"/>
              </a:spcAft>
              <a:buSzPct val="129999"/>
              <a:buFont typeface="Noto Sans Symbols"/>
              <a:buChar char="✓"/>
            </a:pPr>
            <a:r>
              <a:rPr lang="es-CO" sz="2400" b="1" dirty="0">
                <a:latin typeface="Arial"/>
                <a:ea typeface="Arial"/>
                <a:cs typeface="Arial"/>
                <a:sym typeface="Arial"/>
              </a:rPr>
              <a:t>La encuesta </a:t>
            </a:r>
            <a:r>
              <a:rPr lang="es-CO" sz="2400" b="1" dirty="0"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s-CO" sz="2400" b="1" dirty="0">
                <a:latin typeface="Arial"/>
                <a:ea typeface="Arial"/>
                <a:cs typeface="Arial"/>
                <a:sym typeface="Wingdings" panose="05000000000000000000" pitchFamily="2" charset="2"/>
                <a:hlinkClick r:id="rId4" action="ppaction://hlinkfile"/>
              </a:rPr>
              <a:t>ENCUESTA DIRIGIDA A CLIENTES</a:t>
            </a:r>
            <a:endParaRPr lang="es-CO" sz="2400" b="1" dirty="0">
              <a:latin typeface="Arial"/>
              <a:ea typeface="Arial"/>
              <a:cs typeface="Arial"/>
              <a:sym typeface="Wingdings" panose="05000000000000000000" pitchFamily="2" charset="2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3312" y="5389500"/>
            <a:ext cx="1929739" cy="14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9800" y="5760000"/>
            <a:ext cx="1654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85812" y="1584959"/>
            <a:ext cx="7559675" cy="484586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s-CO" sz="2400" b="1" dirty="0">
                <a:latin typeface="Arial"/>
                <a:ea typeface="Arial"/>
                <a:cs typeface="Arial"/>
                <a:sym typeface="Wingdings" panose="05000000000000000000" pitchFamily="2" charset="2"/>
              </a:rPr>
              <a:t>Resultado de la entrevista  </a:t>
            </a:r>
            <a:r>
              <a:rPr lang="es-CO" sz="2400" b="1" dirty="0">
                <a:latin typeface="Arial"/>
                <a:ea typeface="Arial"/>
                <a:cs typeface="Arial"/>
                <a:sym typeface="Wingdings" panose="05000000000000000000" pitchFamily="2" charset="2"/>
                <a:hlinkClick r:id="rId4" action="ppaction://hlinkfile"/>
              </a:rPr>
              <a:t>Entrevista Gerente</a:t>
            </a:r>
            <a:endParaRPr lang="es-CO" sz="2400" b="1" dirty="0">
              <a:latin typeface="Arial"/>
              <a:ea typeface="Arial"/>
              <a:cs typeface="Arial"/>
              <a:sym typeface="Wingdings" panose="05000000000000000000" pitchFamily="2" charset="2"/>
            </a:endParaRPr>
          </a:p>
          <a:p>
            <a:pPr marL="520701" lvl="1" indent="0">
              <a:buNone/>
            </a:pPr>
            <a:endParaRPr lang="es-CO" sz="2200" b="1" dirty="0">
              <a:latin typeface="Arial"/>
              <a:ea typeface="Arial"/>
              <a:cs typeface="Arial"/>
              <a:sym typeface="Wingdings" panose="05000000000000000000" pitchFamily="2" charset="2"/>
            </a:endParaRPr>
          </a:p>
          <a:p>
            <a:pPr marL="520701" lvl="1" indent="0">
              <a:buNone/>
            </a:pPr>
            <a:endParaRPr lang="es-CO" sz="2200" b="1" dirty="0">
              <a:latin typeface="Arial"/>
              <a:ea typeface="Arial"/>
              <a:cs typeface="Arial"/>
              <a:sym typeface="Wingdings" panose="05000000000000000000" pitchFamily="2" charset="2"/>
            </a:endParaRPr>
          </a:p>
          <a:p>
            <a:endParaRPr lang="es-CO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CO" sz="2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400" b="1" dirty="0" smtClean="0">
                <a:latin typeface="Arial"/>
                <a:ea typeface="Arial"/>
                <a:cs typeface="Arial"/>
                <a:sym typeface="Arial"/>
              </a:rPr>
              <a:t>Resultados </a:t>
            </a:r>
            <a:r>
              <a:rPr lang="es-CO" sz="2400" b="1" dirty="0">
                <a:latin typeface="Arial"/>
                <a:ea typeface="Arial"/>
                <a:cs typeface="Arial"/>
                <a:sym typeface="Arial"/>
              </a:rPr>
              <a:t>de encuesta </a:t>
            </a:r>
            <a:r>
              <a:rPr lang="es-CO" sz="2400" b="1" dirty="0"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s-CO" sz="2400" b="1" dirty="0">
                <a:latin typeface="Arial"/>
                <a:ea typeface="Arial"/>
                <a:cs typeface="Arial"/>
                <a:sym typeface="Wingdings" panose="05000000000000000000" pitchFamily="2" charset="2"/>
                <a:hlinkClick r:id="rId5" action="ppaction://hlinkfile"/>
              </a:rPr>
              <a:t>tabulación</a:t>
            </a:r>
            <a:endParaRPr lang="es-CO"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53"/>
          <p:cNvSpPr txBox="1">
            <a:spLocks noGrp="1"/>
          </p:cNvSpPr>
          <p:nvPr>
            <p:ph type="title"/>
          </p:nvPr>
        </p:nvSpPr>
        <p:spPr>
          <a:xfrm>
            <a:off x="785812" y="285750"/>
            <a:ext cx="7559675" cy="933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ctr">
              <a:buFont typeface="Arial" charset="0"/>
              <a:buNone/>
              <a:defRPr/>
            </a:pPr>
            <a:r>
              <a:rPr lang="es-ES" altLang="es-ES" sz="3600" dirty="0">
                <a:latin typeface="+mj-lt"/>
              </a:rPr>
              <a:t>2) Soportes de levantamiento de información.</a:t>
            </a:r>
          </a:p>
        </p:txBody>
      </p:sp>
    </p:spTree>
    <p:extLst>
      <p:ext uri="{BB962C8B-B14F-4D97-AF65-F5344CB8AC3E}">
        <p14:creationId xmlns:p14="http://schemas.microsoft.com/office/powerpoint/2010/main" xmlns="" val="325576772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272102" y="976825"/>
            <a:ext cx="8572500" cy="37500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0500" algn="just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2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90500" algn="just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D77C01"/>
              </a:buClr>
              <a:buSzPct val="25000"/>
              <a:buFont typeface="Georgia"/>
              <a:buNone/>
            </a:pPr>
            <a:r>
              <a:rPr lang="es-CO" sz="28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Por medio de los resultados obtenidos en esta encuesta aplicada a un total de 80 usuarios podemos deducir que es necesario aplicar un sistema de información para la implementación de las historias clínicas de la Clínica Mascotas Veterinaria.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5819" y="5320145"/>
            <a:ext cx="2078182" cy="15378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050451" y="392050"/>
            <a:ext cx="70158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190500" algn="ctr">
              <a:buClr>
                <a:srgbClr val="D77C01"/>
              </a:buClr>
              <a:buSzPct val="25000"/>
            </a:pPr>
            <a:r>
              <a:rPr lang="es-CO" sz="3200" b="1" dirty="0">
                <a:solidFill>
                  <a:srgbClr val="404040"/>
                </a:solidFill>
              </a:rPr>
              <a:t>3) Informe de resultados generales: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Transmisión de listas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ansmisión de listas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450</Words>
  <Application>Microsoft Office PowerPoint</Application>
  <PresentationFormat>Presentación en pantalla (4:3)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Georgia</vt:lpstr>
      <vt:lpstr>Lily Script One</vt:lpstr>
      <vt:lpstr>Wingdings</vt:lpstr>
      <vt:lpstr>Noto Sans Symbols</vt:lpstr>
      <vt:lpstr>Trebuchet MS</vt:lpstr>
      <vt:lpstr>1_Transmisión de listas</vt:lpstr>
      <vt:lpstr>Transmisión de listas</vt:lpstr>
      <vt:lpstr>S vet-cli</vt:lpstr>
      <vt:lpstr>Objetivo General</vt:lpstr>
      <vt:lpstr>Objetivos específicos</vt:lpstr>
      <vt:lpstr>Planteamiento del problema</vt:lpstr>
      <vt:lpstr>Alcance del proyecto</vt:lpstr>
      <vt:lpstr>Justificación</vt:lpstr>
      <vt:lpstr>Componente Técnico</vt:lpstr>
      <vt:lpstr>2) Soportes de levantamiento de información.</vt:lpstr>
      <vt:lpstr>Diapositiva 9</vt:lpstr>
      <vt:lpstr>Diapositiva 10</vt:lpstr>
      <vt:lpstr>Diapositiva 11</vt:lpstr>
      <vt:lpstr>Diapositiva 12</vt:lpstr>
      <vt:lpstr>DIAGRAMA DE CASOS DE USO</vt:lpstr>
      <vt:lpstr>CASO DE USO EXTENDIDO</vt:lpstr>
      <vt:lpstr>DIAGRAMA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vet-cli</dc:title>
  <cp:lastModifiedBy>NAHOMMY1</cp:lastModifiedBy>
  <cp:revision>31</cp:revision>
  <dcterms:modified xsi:type="dcterms:W3CDTF">2016-05-09T18:29:17Z</dcterms:modified>
</cp:coreProperties>
</file>